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  <p:sldMasterId id="2147487279" r:id="rId2"/>
    <p:sldMasterId id="2147487518" r:id="rId3"/>
  </p:sldMasterIdLst>
  <p:notesMasterIdLst>
    <p:notesMasterId r:id="rId86"/>
  </p:notesMasterIdLst>
  <p:handoutMasterIdLst>
    <p:handoutMasterId r:id="rId87"/>
  </p:handoutMasterIdLst>
  <p:sldIdLst>
    <p:sldId id="256" r:id="rId4"/>
    <p:sldId id="590" r:id="rId5"/>
    <p:sldId id="591" r:id="rId6"/>
    <p:sldId id="592" r:id="rId7"/>
    <p:sldId id="593" r:id="rId8"/>
    <p:sldId id="594" r:id="rId9"/>
    <p:sldId id="595" r:id="rId10"/>
    <p:sldId id="596" r:id="rId11"/>
    <p:sldId id="597" r:id="rId12"/>
    <p:sldId id="598" r:id="rId13"/>
    <p:sldId id="599" r:id="rId14"/>
    <p:sldId id="600" r:id="rId15"/>
    <p:sldId id="601" r:id="rId16"/>
    <p:sldId id="602" r:id="rId17"/>
    <p:sldId id="603" r:id="rId18"/>
    <p:sldId id="604" r:id="rId19"/>
    <p:sldId id="605" r:id="rId20"/>
    <p:sldId id="606" r:id="rId21"/>
    <p:sldId id="607" r:id="rId22"/>
    <p:sldId id="608" r:id="rId23"/>
    <p:sldId id="609" r:id="rId24"/>
    <p:sldId id="610" r:id="rId25"/>
    <p:sldId id="611" r:id="rId26"/>
    <p:sldId id="612" r:id="rId27"/>
    <p:sldId id="613" r:id="rId28"/>
    <p:sldId id="614" r:id="rId29"/>
    <p:sldId id="615" r:id="rId30"/>
    <p:sldId id="616" r:id="rId31"/>
    <p:sldId id="577" r:id="rId32"/>
    <p:sldId id="578" r:id="rId33"/>
    <p:sldId id="581" r:id="rId34"/>
    <p:sldId id="617" r:id="rId35"/>
    <p:sldId id="618" r:id="rId36"/>
    <p:sldId id="619" r:id="rId37"/>
    <p:sldId id="620" r:id="rId38"/>
    <p:sldId id="621" r:id="rId39"/>
    <p:sldId id="622" r:id="rId40"/>
    <p:sldId id="623" r:id="rId41"/>
    <p:sldId id="624" r:id="rId42"/>
    <p:sldId id="651" r:id="rId43"/>
    <p:sldId id="652" r:id="rId44"/>
    <p:sldId id="653" r:id="rId45"/>
    <p:sldId id="654" r:id="rId46"/>
    <p:sldId id="655" r:id="rId47"/>
    <p:sldId id="656" r:id="rId48"/>
    <p:sldId id="625" r:id="rId49"/>
    <p:sldId id="657" r:id="rId50"/>
    <p:sldId id="626" r:id="rId51"/>
    <p:sldId id="627" r:id="rId52"/>
    <p:sldId id="628" r:id="rId53"/>
    <p:sldId id="629" r:id="rId54"/>
    <p:sldId id="540" r:id="rId55"/>
    <p:sldId id="543" r:id="rId56"/>
    <p:sldId id="544" r:id="rId57"/>
    <p:sldId id="545" r:id="rId58"/>
    <p:sldId id="546" r:id="rId59"/>
    <p:sldId id="547" r:id="rId60"/>
    <p:sldId id="587" r:id="rId61"/>
    <p:sldId id="550" r:id="rId62"/>
    <p:sldId id="553" r:id="rId63"/>
    <p:sldId id="630" r:id="rId64"/>
    <p:sldId id="631" r:id="rId65"/>
    <p:sldId id="632" r:id="rId66"/>
    <p:sldId id="633" r:id="rId67"/>
    <p:sldId id="634" r:id="rId68"/>
    <p:sldId id="635" r:id="rId69"/>
    <p:sldId id="636" r:id="rId70"/>
    <p:sldId id="637" r:id="rId71"/>
    <p:sldId id="638" r:id="rId72"/>
    <p:sldId id="639" r:id="rId73"/>
    <p:sldId id="640" r:id="rId74"/>
    <p:sldId id="641" r:id="rId75"/>
    <p:sldId id="642" r:id="rId76"/>
    <p:sldId id="643" r:id="rId77"/>
    <p:sldId id="644" r:id="rId78"/>
    <p:sldId id="645" r:id="rId79"/>
    <p:sldId id="646" r:id="rId80"/>
    <p:sldId id="647" r:id="rId81"/>
    <p:sldId id="648" r:id="rId82"/>
    <p:sldId id="588" r:id="rId83"/>
    <p:sldId id="649" r:id="rId84"/>
    <p:sldId id="650" r:id="rId85"/>
  </p:sldIdLst>
  <p:sldSz cx="12192000" cy="685800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59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pos="1368" userDrawn="1">
          <p15:clr>
            <a:srgbClr val="A4A3A4"/>
          </p15:clr>
        </p15:guide>
        <p15:guide id="4" pos="7401" userDrawn="1">
          <p15:clr>
            <a:srgbClr val="A4A3A4"/>
          </p15:clr>
        </p15:guide>
        <p15:guide id="5" orient="horz" pos="18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000"/>
    <a:srgbClr val="080808"/>
    <a:srgbClr val="C7B299"/>
    <a:srgbClr val="444204"/>
    <a:srgbClr val="3E5057"/>
    <a:srgbClr val="9BC6DD"/>
    <a:srgbClr val="00CC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68" autoAdjust="0"/>
    <p:restoredTop sz="97818" autoAdjust="0"/>
  </p:normalViewPr>
  <p:slideViewPr>
    <p:cSldViewPr snapToGrid="0" snapToObjects="1">
      <p:cViewPr varScale="1">
        <p:scale>
          <a:sx n="110" d="100"/>
          <a:sy n="110" d="100"/>
        </p:scale>
        <p:origin x="-564" y="-96"/>
      </p:cViewPr>
      <p:guideLst>
        <p:guide orient="horz" pos="459"/>
        <p:guide orient="horz" pos="187"/>
        <p:guide pos="257"/>
        <p:guide pos="1368"/>
        <p:guide pos="7401"/>
      </p:guideLst>
    </p:cSldViewPr>
  </p:slideViewPr>
  <p:outlineViewPr>
    <p:cViewPr>
      <p:scale>
        <a:sx n="33" d="100"/>
        <a:sy n="33" d="100"/>
      </p:scale>
      <p:origin x="0" y="79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AF76F15-6737-4649-85CF-8EC26AB4C3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6578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5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59B52AB-C237-44ED-9F99-7712E39029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0969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3982D0-548B-4A57-A8F6-DE612AB32907}" type="slidenum">
              <a:rPr lang="ru-RU" altLang="ru-RU" smtClean="0">
                <a:cs typeface="Arial" charset="0"/>
              </a:rPr>
              <a:pPr/>
              <a:t>1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987766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E4900A-2491-4145-A086-A496025437AE}" type="slidenum">
              <a:rPr lang="ru-RU" altLang="ru-RU" sz="1200">
                <a:latin typeface="Times New Roman" panose="02020603050405020304" pitchFamily="18" charset="0"/>
              </a:rPr>
              <a:pPr/>
              <a:t>82</a:t>
            </a:fld>
            <a:endParaRPr lang="ru-RU" altLang="ru-RU" sz="1200">
              <a:latin typeface="Times New Roman" panose="02020603050405020304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49885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9B52AB-C237-44ED-9F99-7712E39029A8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8809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9B52AB-C237-44ED-9F99-7712E39029A8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9391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49432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F871E8A-D0EB-453D-8FCD-8CBE02CCE0AF}" type="slidenum">
              <a:rPr lang="ru-RU" altLang="ru-RU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67</a:t>
            </a:fld>
            <a:endParaRPr lang="ru-RU" altLang="ru-RU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233363"/>
            <a:ext cx="6616700" cy="3722687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213" y="4027488"/>
            <a:ext cx="6264275" cy="525780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47997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9DF9E4-4451-4181-A8BB-AA5813464352}" type="slidenum">
              <a:rPr lang="ru-RU" altLang="ru-RU" sz="1200">
                <a:latin typeface="Times New Roman" panose="02020603050405020304" pitchFamily="18" charset="0"/>
              </a:rPr>
              <a:pPr/>
              <a:t>69</a:t>
            </a:fld>
            <a:endParaRPr lang="ru-RU" altLang="ru-RU" sz="1200">
              <a:latin typeface="Times New Roman" panose="02020603050405020304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5637"/>
          </a:xfrm>
          <a:noFill/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0555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69601F-2024-4F88-80A6-B6BFA084438A}" type="slidenum">
              <a:rPr lang="ru-RU" altLang="ru-RU" sz="1200">
                <a:latin typeface="Times New Roman" panose="02020603050405020304" pitchFamily="18" charset="0"/>
              </a:rPr>
              <a:pPr/>
              <a:t>71</a:t>
            </a:fld>
            <a:endParaRPr lang="ru-RU" altLang="ru-RU" sz="1200">
              <a:latin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5637"/>
          </a:xfrm>
          <a:noFill/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65981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63492" name="Номер слайда 3"/>
          <p:cNvSpPr txBox="1">
            <a:spLocks noGrp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</a:pPr>
            <a:fld id="{F65C8CF1-E944-49B1-978B-7F88F57C9FEC}" type="slidenum">
              <a:rPr lang="ru-RU" altLang="ru-RU"/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t>72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3245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3CE20D-9C9D-414F-BAAD-19634CCF99EB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81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7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33792-175C-4B7C-82AE-E5F56F07237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72038" y="-26978"/>
            <a:ext cx="2976033" cy="65516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39" y="-26978"/>
            <a:ext cx="8724900" cy="65516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43845-15C7-467F-B0ED-178614DE838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2" y="-26988"/>
            <a:ext cx="6432551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933" y="1268414"/>
            <a:ext cx="5850467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268413"/>
            <a:ext cx="5850467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71926"/>
            <a:ext cx="5850467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202A2-EFC0-4C8E-A53A-D026176479C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159002" y="-26988"/>
            <a:ext cx="6432551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43933" y="1268413"/>
            <a:ext cx="5850467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268413"/>
            <a:ext cx="5850467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43933" y="3971926"/>
            <a:ext cx="5850467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71926"/>
            <a:ext cx="5850467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07DF9-02C4-46BA-949C-90D6166741F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2F49-040B-47E4-AA46-48A3108FCF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39" y="1787139"/>
            <a:ext cx="11904133" cy="700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A0E25-0AEA-41B3-98DE-D80552EAB05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5874064"/>
            <a:ext cx="10363200" cy="1815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874423"/>
            <a:ext cx="10363200" cy="199963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9BB4A-981C-41C5-8CA7-8B1017CCC60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933" y="1690695"/>
            <a:ext cx="5850467" cy="70061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90695"/>
            <a:ext cx="5850467" cy="70061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9AD73-8C73-43C0-8108-85336FE9A20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66071"/>
            <a:ext cx="10972800" cy="152353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2046186"/>
            <a:ext cx="5386917" cy="8527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898938"/>
            <a:ext cx="5386917" cy="5266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2046186"/>
            <a:ext cx="5389033" cy="8527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8" y="2898938"/>
            <a:ext cx="5389033" cy="5266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61405-5A58-49C8-9C9E-5631013E480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39" y="1340769"/>
            <a:ext cx="11904133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B4984-5B1F-4746-9972-5F003AB64F1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C60E-305C-4A5F-BBF5-7E3A2CEE63F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AB30-D704-472A-86ED-CBCB7CF5DCD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7" y="363954"/>
            <a:ext cx="4011084" cy="15489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363956"/>
            <a:ext cx="6815667" cy="7801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912878"/>
            <a:ext cx="4011084" cy="62528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03FFD-C85E-4BEB-B55F-E66C2A8FE8D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6398827"/>
            <a:ext cx="7315200" cy="7554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816782"/>
            <a:ext cx="7315200" cy="54847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7154242"/>
            <a:ext cx="7315200" cy="10728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1795E-D884-4088-B155-01A61676AEE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4D911-82F4-4EDC-8AE1-122034106AC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72038" y="-35971"/>
            <a:ext cx="2976033" cy="87327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38" y="-35971"/>
            <a:ext cx="8724900" cy="87327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4C061-FE38-42C0-8DFA-023EC88B4AB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2" y="-35973"/>
            <a:ext cx="6432551" cy="14410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933" y="1690695"/>
            <a:ext cx="5850467" cy="700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90696"/>
            <a:ext cx="5850467" cy="34004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5294267"/>
            <a:ext cx="5850467" cy="3402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DF17F-A613-4B08-9F44-4F3C4E78F5C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159002" y="-35973"/>
            <a:ext cx="6432551" cy="14410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43933" y="1690696"/>
            <a:ext cx="5850467" cy="34004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90696"/>
            <a:ext cx="5850467" cy="34004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43933" y="5294267"/>
            <a:ext cx="5850467" cy="3402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5294267"/>
            <a:ext cx="5850467" cy="3402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4C149-0EE0-4F24-BA07-B6982AF2962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90740-7478-481C-8A29-A1DF7BA29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29853-D616-4051-BE1A-1C65F4268BA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39" y="1340769"/>
            <a:ext cx="11904133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fld id="{BCD69074-1933-415F-B302-2FC5C6B9FE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fld id="{AA9FA070-C68C-4BCC-AAE8-CA37C45F18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933" y="1268414"/>
            <a:ext cx="585046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68414"/>
            <a:ext cx="585046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fld id="{BC3F5331-6353-4587-AB5B-AC4DA62F92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8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fld id="{5CFB4A8F-3AAC-4510-B950-A14C90BC63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fld id="{D1A309D6-02F3-4EC4-AB45-20C8F444D9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fld id="{E3F1E903-2BFC-4EB4-8FA3-AE3C676618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7" y="27306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fld id="{246AD93D-B4E5-481A-997B-7B35717FD7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fld id="{8EA97738-CADD-477C-AE37-82BA5A0587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fld id="{ACB84022-A0BB-4E76-9E0B-788B435351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72038" y="-26978"/>
            <a:ext cx="2976033" cy="65516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39" y="-26978"/>
            <a:ext cx="8724900" cy="65516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fld id="{DC5F6471-7260-4666-8277-D364C826AE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933" y="1268414"/>
            <a:ext cx="585046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68414"/>
            <a:ext cx="585046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16F4A-3A49-41BE-A8F8-4885B639225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2" y="-26988"/>
            <a:ext cx="6432551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933" y="1268414"/>
            <a:ext cx="5850467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268413"/>
            <a:ext cx="5850467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71926"/>
            <a:ext cx="5850467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fld id="{69CA5D97-4D4F-4E46-BAE4-1BA9296336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159002" y="-26988"/>
            <a:ext cx="6432551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43933" y="1268413"/>
            <a:ext cx="5850467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268413"/>
            <a:ext cx="5850467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43933" y="3971926"/>
            <a:ext cx="5850467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71926"/>
            <a:ext cx="5850467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fld id="{6BA4AE27-19DE-4EF2-BF2D-67A1ABF8F2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fld id="{F48BBB81-2D8C-4C2E-97C7-6ADD3E0058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8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E3D04-157E-498F-85C5-4B8E0CB28B4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173F2-B69B-48E2-9C03-1752C009941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1B63D-B2B4-4470-BDD9-040B2379EB3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7" y="27306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4628-BBDD-41F2-82C0-B2D5455547B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A7734-E5AB-479B-A0F8-F9D7686A692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2256367" y="152400"/>
            <a:ext cx="6432551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284" y="1363664"/>
            <a:ext cx="11904133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6"/>
            <a:ext cx="10896600" cy="252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rgbClr val="5B0917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91851" y="6597650"/>
            <a:ext cx="1022349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D2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DAB4A24-95D4-4871-865A-E9CF2FB2991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030" name="Picture 16" descr="Layer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192617" y="144463"/>
            <a:ext cx="206586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561" r:id="rId1"/>
    <p:sldLayoutId id="2147487548" r:id="rId2"/>
    <p:sldLayoutId id="2147487547" r:id="rId3"/>
    <p:sldLayoutId id="2147487546" r:id="rId4"/>
    <p:sldLayoutId id="2147487545" r:id="rId5"/>
    <p:sldLayoutId id="2147487544" r:id="rId6"/>
    <p:sldLayoutId id="2147487543" r:id="rId7"/>
    <p:sldLayoutId id="2147487542" r:id="rId8"/>
    <p:sldLayoutId id="2147487541" r:id="rId9"/>
    <p:sldLayoutId id="2147487540" r:id="rId10"/>
    <p:sldLayoutId id="2147487539" r:id="rId11"/>
    <p:sldLayoutId id="2147487538" r:id="rId12"/>
    <p:sldLayoutId id="2147487537" r:id="rId13"/>
    <p:sldLayoutId id="2147487562" r:id="rId14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2256367" y="152400"/>
            <a:ext cx="6432551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638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284" y="1362076"/>
            <a:ext cx="11904133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0988"/>
            <a:ext cx="10896600" cy="254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rgbClr val="5B0917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91851" y="6597650"/>
            <a:ext cx="1022349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D2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626D4F5-242B-4419-85BB-FFE9016A4E0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16390" name="Picture 16" descr="Layer 2"/>
          <p:cNvPicPr>
            <a:picLocks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2617" y="144463"/>
            <a:ext cx="1549400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563" r:id="rId1"/>
    <p:sldLayoutId id="2147487560" r:id="rId2"/>
    <p:sldLayoutId id="2147487559" r:id="rId3"/>
    <p:sldLayoutId id="2147487558" r:id="rId4"/>
    <p:sldLayoutId id="2147487557" r:id="rId5"/>
    <p:sldLayoutId id="2147487556" r:id="rId6"/>
    <p:sldLayoutId id="2147487555" r:id="rId7"/>
    <p:sldLayoutId id="2147487554" r:id="rId8"/>
    <p:sldLayoutId id="2147487553" r:id="rId9"/>
    <p:sldLayoutId id="2147487552" r:id="rId10"/>
    <p:sldLayoutId id="2147487551" r:id="rId11"/>
    <p:sldLayoutId id="2147487550" r:id="rId12"/>
    <p:sldLayoutId id="2147487549" r:id="rId13"/>
    <p:sldLayoutId id="2147487564" r:id="rId14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2256367" y="152400"/>
            <a:ext cx="6432551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174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284" y="1363664"/>
            <a:ext cx="11904133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6"/>
            <a:ext cx="10896600" cy="252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rgbClr val="5B0917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91851" y="6597650"/>
            <a:ext cx="1022349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000" b="1">
                <a:solidFill>
                  <a:srgbClr val="D2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84934D8F-18A9-45FA-87A4-1F51696201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31750" name="Picture 16" descr="Layer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192617" y="144463"/>
            <a:ext cx="206586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565" r:id="rId1"/>
    <p:sldLayoutId id="2147487566" r:id="rId2"/>
    <p:sldLayoutId id="2147487567" r:id="rId3"/>
    <p:sldLayoutId id="2147487568" r:id="rId4"/>
    <p:sldLayoutId id="2147487569" r:id="rId5"/>
    <p:sldLayoutId id="2147487570" r:id="rId6"/>
    <p:sldLayoutId id="2147487571" r:id="rId7"/>
    <p:sldLayoutId id="2147487572" r:id="rId8"/>
    <p:sldLayoutId id="2147487573" r:id="rId9"/>
    <p:sldLayoutId id="2147487574" r:id="rId10"/>
    <p:sldLayoutId id="2147487575" r:id="rId11"/>
    <p:sldLayoutId id="2147487576" r:id="rId12"/>
    <p:sldLayoutId id="2147487577" r:id="rId13"/>
    <p:sldLayoutId id="2147487578" r:id="rId14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1c.ru/news/info.jsp?id=23556" TargetMode="External"/><Relationship Id="rId2" Type="http://schemas.openxmlformats.org/officeDocument/2006/relationships/hyperlink" Target="https://solutions.1c.ru/" TargetMode="Externa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awards.1c.ru/projects/avtomatizaciya-polnogo-kontura-sistemy-upravleniya-predpriyatiem-na-baze-resheniya-1c-erp-upravlenie-predpriyatiem-2--22721/" TargetMode="External"/><Relationship Id="rId13" Type="http://schemas.openxmlformats.org/officeDocument/2006/relationships/hyperlink" Target="http://v8.1c.ru/konf0617/files/11/10_20_%D0%93%D0%B0%D0%B7%D0%BF%D1%80%D0%BE%D0%BC%20%D0%BD%D0%B5%D1%84%D1%82%D1%8C%20%D0%BE%D0%BF%D1%8B%D1%82%20%D0%BA%D0%BE%D1%80%D0%BF%20%D1%88%D0%B0%D0%B1%D0%BB%D0%BE%D0%BD%D0%B0%20%D0%B8%20%D0%BE%D1%80%D0%B3%D0%B0%D0%BD%D0%B8%D0%B7%D0%B0%D1%86%D0%B8%D0%B8%20%D1%83%D1%87%D0%B5%D1%82%D0%B0%20%D0%B2%20%D0%9E%D0%A6%D0%9E%20(%D0%9C%D0%B0%D0%BB%D0%B0%D1%85%D0%BE%D0%B2%D0%B0%20%D0%A0%D0%BE%D0%BC%D0%B0%D0%BD%D0%BE%D0%B2%D0%B0%20%D0%93%D0%B0%D0%B7%D0%BF%D1%80%D0%BE%D0%BC%20%D0%BD%D0%B5%D1%84%D1%82%D1%8C).pdf" TargetMode="External"/><Relationship Id="rId18" Type="http://schemas.openxmlformats.org/officeDocument/2006/relationships/hyperlink" Target="https://eawards.1c.ru/projects/kompleksnaya-avtomatizaciya-processa-podgotovki-konsolidirovannoy-otchetnosti-v-goskorporacii-rosatom-na-baze-1s-upravlenie-holdingom--63356/" TargetMode="External"/><Relationship Id="rId26" Type="http://schemas.openxmlformats.org/officeDocument/2006/relationships/hyperlink" Target="https://eawards.1c.ru/projects/zao-transmashholding---vnedrenie-1s-dokumentooborot-v-slozhnoy-strukture-territorialno-raspredelennogo-mashinostroitelnogo-predpriyatiya-21948/" TargetMode="External"/><Relationship Id="rId3" Type="http://schemas.openxmlformats.org/officeDocument/2006/relationships/hyperlink" Target="https://eawards.1c.ru/projects/avtomatizaciya-2500-rabochih-mest-na-1s-erp-upravlenie-predpriyatiem-2-dlya-ao-zheldorremmash-gk-lokoteh-40661/" TargetMode="External"/><Relationship Id="rId21" Type="http://schemas.openxmlformats.org/officeDocument/2006/relationships/hyperlink" Target="https://eawards.1c.ru/projects/gknpc-im-mv-hrunicheva-svoevremenno-rasschityvaet-zarplatu-dlya-17-000-sotrudnikov-s-pomoschyu-sistemy-1s-zarplata-i-upravlenie-personalom-8-korp--40480/" TargetMode="External"/><Relationship Id="rId7" Type="http://schemas.openxmlformats.org/officeDocument/2006/relationships/hyperlink" Target="https://eawards.1c.ru/projects/vnedreniya-1s-erp-upravlenie-predpriyatiem-2-v-ao-grazhdanskie-samolety-suhogo--58858/" TargetMode="External"/><Relationship Id="rId12" Type="http://schemas.openxmlformats.org/officeDocument/2006/relationships/hyperlink" Target="https://eawards.1c.ru/projects/avtovaz-effektivno-operiruet-dannymi-iz-20-informacionnyh-sistem--s-pomoschyu-1s-upravlenie-holdingom--40581/" TargetMode="External"/><Relationship Id="rId17" Type="http://schemas.openxmlformats.org/officeDocument/2006/relationships/hyperlink" Target="https://eawards.1c.ru/projects/sozdanie-i-vnedrenie-edinoy-uchetnoy-sistemy-pao-nk-russneft--59136/" TargetMode="External"/><Relationship Id="rId25" Type="http://schemas.openxmlformats.org/officeDocument/2006/relationships/hyperlink" Target="https://eawards.1c.ru/projects/sozdanie-edinoy-sistemy-elektronnogo-dokumentooborota-esed-fgup-pochta-rossii-na-baze-1s-dokumentooborot-korp-58550/" TargetMode="External"/><Relationship Id="rId2" Type="http://schemas.openxmlformats.org/officeDocument/2006/relationships/hyperlink" Target="https://eawards.1c.ru/projects/sozdanie-korporativnoy-sistemy-upravleniya-na-baze-resheniya-1s-korporaciya-v-ao-pervaya-bashennaya-kompaniya-pbk-48938/" TargetMode="External"/><Relationship Id="rId16" Type="http://schemas.openxmlformats.org/officeDocument/2006/relationships/hyperlink" Target="https://eawards.1c.ru/projects/avtomatizaciya-kadrovogo-ucheta-i-rascheta-zarabotnoy-platy-v-16-dochernih-obschestvah--ao-zarubezhneft--59950/" TargetMode="External"/><Relationship Id="rId20" Type="http://schemas.openxmlformats.org/officeDocument/2006/relationships/hyperlink" Target="http://1c.ru/rus/partners/solutions/solution.jsp?SolutionID=397045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eawards.1c.ru/projects/vnedrenie-korporativnoy-informacionnoy-erp-sistemy-v-spb-gup-passazhiravtotrans--40561/" TargetMode="External"/><Relationship Id="rId11" Type="http://schemas.openxmlformats.org/officeDocument/2006/relationships/hyperlink" Target="https://eawards.1c.ru/projects/sozdanie-edinoy-avtomatizirovannoy-sistemy-upravleniya-komkor-torgovaya-marka-akado-telekom-23859/" TargetMode="External"/><Relationship Id="rId24" Type="http://schemas.openxmlformats.org/officeDocument/2006/relationships/hyperlink" Target="https://eawards.1c.ru/projects/sozdanie-edinoy-sistemy-vedeniya-kadrovogo-ucheta-podgotovki-reglamentirovannoy-otchetnosti-i-rascheta-zarabotnoy-platy-filialov-spao-ingosstrah--40406/" TargetMode="External"/><Relationship Id="rId5" Type="http://schemas.openxmlformats.org/officeDocument/2006/relationships/hyperlink" Target="http://1c.ru/rus/partners/solutions/solution.jsp?SolutionID=883977" TargetMode="External"/><Relationship Id="rId15" Type="http://schemas.openxmlformats.org/officeDocument/2006/relationships/hyperlink" Target="https://eawards.1c.ru/projects/razrabotka-i-vnedrenie--avtomatizirovannoy-sistemy-kaznacheystva-gruppy-tatneft-na-baze-programmnogo-produkta-1s-upravlenie-holdingom-22403/" TargetMode="External"/><Relationship Id="rId23" Type="http://schemas.openxmlformats.org/officeDocument/2006/relationships/hyperlink" Target="https://eawards.1c.ru/projects/kompleksnaya-avtomatizaciya-firmy-agrokompleks-imeni-nikolaya-ivanovicha-tkacheva-s-ispolzovaniem-resheniy-1s-73290/" TargetMode="External"/><Relationship Id="rId28" Type="http://schemas.openxmlformats.org/officeDocument/2006/relationships/hyperlink" Target="https://eawards.1c.ru/projects/sozdanie-avtomatizirovannoy-sistemy-ucheta-rabochego-vremeni-v-obschestve-s-ogranichennoy-otvetstvennostyu-metalloinvest-korporativnyy-servis-na-baze-1s-dokumentooborot--59241/" TargetMode="External"/><Relationship Id="rId10" Type="http://schemas.openxmlformats.org/officeDocument/2006/relationships/hyperlink" Target="https://eawards.1c.ru/projects/vnedrenie-1s-predpriyatie-8-erp-upravlenie-predpriyatiem-2-v-torgovo-proizvodstvennoy-kompanii-akvalayf---lidere-rossiyskogo-rynka-bezalkogolnyh-napitkov-42839/" TargetMode="External"/><Relationship Id="rId19" Type="http://schemas.openxmlformats.org/officeDocument/2006/relationships/hyperlink" Target="https://eawards.1c.ru/projects/sozdanie-edinoy-sistemy-byudzhetirovaniya-na-osnove-1s-upravlenie-holdingom-8-v-ao-obedinennaya-sudostroitelnaya-korporaciya-ao-osk--41626/" TargetMode="External"/><Relationship Id="rId4" Type="http://schemas.openxmlformats.org/officeDocument/2006/relationships/hyperlink" Target="http://v8.1c.ru/news/newsAbout.jsp?id=13303" TargetMode="External"/><Relationship Id="rId9" Type="http://schemas.openxmlformats.org/officeDocument/2006/relationships/hyperlink" Target="https://eawards.1c.ru/projects/avtomatizaciya-mashinostroitelnogo-predpriyatiya-reduktor-pm-holding-vertolety-rossii-na-baze-1s-erp---59170/" TargetMode="External"/><Relationship Id="rId14" Type="http://schemas.openxmlformats.org/officeDocument/2006/relationships/hyperlink" Target="https://eawards.1c.ru/projects/razrabotka-i-vnedrenie-avtomatizirovannoy-sistemy-upravleniya-personalom-v-gruppe-kompaniy--polyus--58736/" TargetMode="External"/><Relationship Id="rId22" Type="http://schemas.openxmlformats.org/officeDocument/2006/relationships/hyperlink" Target="https://eawards.1c.ru/projects/optimizaciya-processov-upravleniya-dokumentami-s-posleduyuschey-avtomatizaciey-na-baze-1s-dokumentooborot-korp-v-stroitelnoy-kompanii-ooo-velesstroy-59770/" TargetMode="External"/><Relationship Id="rId27" Type="http://schemas.openxmlformats.org/officeDocument/2006/relationships/hyperlink" Target="http://1c.ru/rus/partners/solutions/solution.jsp?SolutionID=60975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1c.ru/news/pressrelise.jsp?id=1886" TargetMode="External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3.png"/><Relationship Id="rId4" Type="http://schemas.openxmlformats.org/officeDocument/2006/relationships/hyperlink" Target="http://1c.ru/news/pressrelise.jsp?id=194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1c.ru/news/pressrelise.jsp?id=1955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://1c.ru/news/pressrelise.jsp?id=1955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eawards.1c.ru/projects/sozdanie-korporativnoy-sistemy-upravleniya-na-baze-resheniya-1s-korporaciya-v-ao-pervaya-bashennaya-kompaniya-pbk-48938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1c.ru/rus/partners/solutions/solution.jsp?SolutionID=901362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://1c.ru/rus/partners/solutions/solution.jsp?SolutionID=970124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1c.ru/rus/partners/solutions/solution.jsp?SolutionID=995748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static.1c.ru/files/konf0619/18/14_30_1%D0%A1%20%D0%A3%D0%A5%20ERP-%D0%94%D0%B5%D0%BF%D0%BE%2020190618%20%D0%9F%D0%B5%D1%80%D0%B2%D0%BE%D0%B5%20%D0%B2%D0%BD%D0%B5%D0%B4%D1%80%D0%B5%D0%BD%D0%B8%D0%B5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png"/><Relationship Id="rId7" Type="http://schemas.openxmlformats.org/officeDocument/2006/relationships/hyperlink" Target="http://v8.1c.ru/doc8/7.htm" TargetMode="Externa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34.png"/><Relationship Id="rId4" Type="http://schemas.openxmlformats.org/officeDocument/2006/relationships/image" Target="../media/image129.png"/><Relationship Id="rId9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6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hyperlink" Target="http://platform.demo.1c.ru/solutionscloud/?C=%22?id_f8aaeea0-99dc-11e6-e89d-0050569f68e0%22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9.png"/><Relationship Id="rId5" Type="http://schemas.openxmlformats.org/officeDocument/2006/relationships/image" Target="../media/image188.jpeg"/><Relationship Id="rId4" Type="http://schemas.openxmlformats.org/officeDocument/2006/relationships/image" Target="../media/image18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png"/><Relationship Id="rId10" Type="http://schemas.openxmlformats.org/officeDocument/2006/relationships/image" Target="../media/image35.jpeg"/><Relationship Id="rId19" Type="http://schemas.openxmlformats.org/officeDocument/2006/relationships/image" Target="../media/image44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3.w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v8.1c.ru/cpm-erp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1c.ru/cker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hyperlink" Target="https://1c.ru/ckerpuh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mailto:solutions@1c.r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1c.ru/news/info.jsp?id=26310" TargetMode="External"/><Relationship Id="rId4" Type="http://schemas.openxmlformats.org/officeDocument/2006/relationships/hyperlink" Target="http://1c.ru/news/info.jsp?id=2229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v8.1c.ru/erp/" TargetMode="External"/><Relationship Id="rId2" Type="http://schemas.openxmlformats.org/officeDocument/2006/relationships/hyperlink" Target="http://v8.1c.ru/cpm/" TargetMode="Externa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://v8.1c.ru/doc8/" TargetMode="External"/><Relationship Id="rId4" Type="http://schemas.openxmlformats.org/officeDocument/2006/relationships/hyperlink" Target="http://v8.1c.ru/hrm/corp_versiya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1"/>
          <p:cNvSpPr txBox="1">
            <a:spLocks noChangeArrowheads="1"/>
          </p:cNvSpPr>
          <p:nvPr/>
        </p:nvSpPr>
        <p:spPr bwMode="auto">
          <a:xfrm>
            <a:off x="2581275" y="4225469"/>
            <a:ext cx="445506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dirty="0"/>
              <a:t>Современный тренд </a:t>
            </a:r>
            <a:r>
              <a:rPr lang="ru-RU" altLang="ru-RU" dirty="0" err="1"/>
              <a:t>цифровизации</a:t>
            </a:r>
            <a:endParaRPr lang="ru-RU" alt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 txBox="1">
            <a:spLocks noChangeArrowheads="1"/>
          </p:cNvSpPr>
          <p:nvPr/>
        </p:nvSpPr>
        <p:spPr bwMode="auto">
          <a:xfrm>
            <a:off x="2160215" y="442696"/>
            <a:ext cx="8243989" cy="72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70" b="1" dirty="0">
                <a:solidFill>
                  <a:srgbClr val="D20000"/>
                </a:solidFill>
                <a:cs typeface="Arial" panose="020B0604020202020204" pitchFamily="34" charset="0"/>
              </a:rPr>
              <a:t>1С:КОРПОРАЦИЯ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70" b="1" dirty="0">
                <a:solidFill>
                  <a:srgbClr val="080808"/>
                </a:solidFill>
                <a:cs typeface="Arial" panose="020B0604020202020204" pitchFamily="34" charset="0"/>
              </a:rPr>
              <a:t>Состав и функциональные возможности</a:t>
            </a:r>
          </a:p>
        </p:txBody>
      </p:sp>
      <p:grpSp>
        <p:nvGrpSpPr>
          <p:cNvPr id="10243" name="Group 31"/>
          <p:cNvGrpSpPr>
            <a:grpSpLocks noChangeAspect="1"/>
          </p:cNvGrpSpPr>
          <p:nvPr/>
        </p:nvGrpSpPr>
        <p:grpSpPr bwMode="auto">
          <a:xfrm>
            <a:off x="1743361" y="1610287"/>
            <a:ext cx="8713744" cy="4913384"/>
            <a:chOff x="243" y="720"/>
            <a:chExt cx="5268" cy="2363"/>
          </a:xfrm>
        </p:grpSpPr>
        <p:pic>
          <p:nvPicPr>
            <p:cNvPr id="10244" name="Picture 64" descr="2017_05_Корпорация_функц_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" y="723"/>
              <a:ext cx="964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5" name="Picture 65" descr="2017_05_Корпорация_функц_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720"/>
              <a:ext cx="972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66" descr="2017_05_Корпорация_функц_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721"/>
              <a:ext cx="96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67" descr="2017_05_Корпорация_функц_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" y="720"/>
              <a:ext cx="969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68" descr="2017_05_Корпорация_функц_0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" y="723"/>
              <a:ext cx="952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9" name="Picture 70" descr="2017_05_Корпорация_функц_0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" y="1200"/>
              <a:ext cx="964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71" descr="2017_05_Корпорация_функц_0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1197"/>
              <a:ext cx="972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72" descr="2017_05_Корпорация_функц_0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198"/>
              <a:ext cx="964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73" descr="2017_05_Корпорация_функц_0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" y="1197"/>
              <a:ext cx="969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74" descr="2017_05_Корпорация_функц_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" y="1200"/>
              <a:ext cx="952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75" descr="2017_05_Корпорация_функц_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" y="1676"/>
              <a:ext cx="962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76" descr="2017_05_Корпорация_функц_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1674"/>
              <a:ext cx="970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6" name="Picture 77" descr="2017_05_Корпорация_функц_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" y="1674"/>
              <a:ext cx="962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78" descr="2017_05_Корпорация_функц_1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" y="1674"/>
              <a:ext cx="967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79" descr="2017_05_Корпорация_функц_1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" y="1677"/>
              <a:ext cx="950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9" name="Picture 80" descr="2017_05_Корпорация_функц_1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" y="2166"/>
              <a:ext cx="96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0" name="Picture 81" descr="2017_05_Корпорация_функц_1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2163"/>
              <a:ext cx="970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82" descr="2017_05_Корпорация_функц_18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" y="2163"/>
              <a:ext cx="96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2" name="Picture 83" descr="2017_05_Корпорация_функц_1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" y="2164"/>
              <a:ext cx="967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3" name="Picture 84" descr="2017_05_Корпорация_функц_20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" y="2165"/>
              <a:ext cx="952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87" descr="2017_05_Корпорация_функц_2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" y="2618"/>
              <a:ext cx="95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88" descr="2017_05_Корпорация_функц_22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2" y="2622"/>
              <a:ext cx="2907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90" descr="2017_05_Корпорация_функц_2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" y="2768"/>
              <a:ext cx="179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91" descr="2017_05_Корпорация_функц_27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" y="2616"/>
              <a:ext cx="95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8" name="Picture 92" descr="2017_05_Корпорация_функц_25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" y="2771"/>
              <a:ext cx="1816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9" name="Picture 31" descr="image_2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" y="2953"/>
              <a:ext cx="525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405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160214" y="490612"/>
            <a:ext cx="9588873" cy="47610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2200" dirty="0"/>
              <a:t>Краткий обзор ключевых свойств и функциональных возможностей комплекса «1С:Корпорация»:</a:t>
            </a:r>
            <a:endParaRPr lang="ru-RU" altLang="ru-RU" sz="2200" dirty="0" smtClean="0">
              <a:cs typeface="Arial" panose="020B0604020202020204" pitchFamily="34" charset="0"/>
            </a:endParaRPr>
          </a:p>
        </p:txBody>
      </p:sp>
      <p:sp>
        <p:nvSpPr>
          <p:cNvPr id="11267" name="Объект 3"/>
          <p:cNvSpPr>
            <a:spLocks noGrp="1"/>
          </p:cNvSpPr>
          <p:nvPr>
            <p:ph idx="4294967295"/>
          </p:nvPr>
        </p:nvSpPr>
        <p:spPr>
          <a:xfrm>
            <a:off x="336211" y="1404344"/>
            <a:ext cx="11519578" cy="1296911"/>
          </a:xfrm>
        </p:spPr>
        <p:txBody>
          <a:bodyPr/>
          <a:lstStyle/>
          <a:p>
            <a:pPr marL="0" indent="0">
              <a:spcAft>
                <a:spcPct val="30000"/>
              </a:spcAft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Функциональные возможности комплекса «1С:Корпорация» представлены в виде перечня свойств </a:t>
            </a:r>
            <a:br>
              <a:rPr lang="ru-RU" altLang="ru-RU" sz="1600" dirty="0">
                <a:solidFill>
                  <a:srgbClr val="000000"/>
                </a:solidFill>
              </a:rPr>
            </a:br>
            <a:r>
              <a:rPr lang="ru-RU" altLang="ru-RU" sz="1600" dirty="0">
                <a:solidFill>
                  <a:srgbClr val="000000"/>
                </a:solidFill>
              </a:rPr>
              <a:t>и функций, реализованных в платформе «1С:Предприятие 8.3» и прикладных решениях, включенных в комплекс: «1С:ERP. Управление холдингом» (1С:ERP.УХ), «1С:Управление холдингом 8» (1С:УХ), «1С:ERP Управление предприятием» (1С:ERP), «1С:Зарплата и управление персоналом 8 КОРП» (1С:ЗУП КОРП), «1С:Документооборот 8 КОРП» (1С:ДО КОРП), «1С:Бухгалтерия 8 КОРП» (1С:БП КОРП</a:t>
            </a:r>
            <a:r>
              <a:rPr lang="ru-RU" altLang="ru-RU" sz="1600" dirty="0" smtClean="0">
                <a:solidFill>
                  <a:srgbClr val="000000"/>
                </a:solidFill>
              </a:rPr>
              <a:t>).</a:t>
            </a:r>
            <a:endParaRPr lang="en-US" altLang="ru-RU" sz="1600" dirty="0" smtClean="0">
              <a:solidFill>
                <a:srgbClr val="000000"/>
              </a:solidFill>
            </a:endParaRPr>
          </a:p>
        </p:txBody>
      </p:sp>
      <p:sp>
        <p:nvSpPr>
          <p:cNvPr id="4" name="Объект 3"/>
          <p:cNvSpPr txBox="1">
            <a:spLocks/>
          </p:cNvSpPr>
          <p:nvPr/>
        </p:nvSpPr>
        <p:spPr bwMode="auto">
          <a:xfrm>
            <a:off x="336211" y="2831871"/>
            <a:ext cx="7859833" cy="375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9pPr>
          </a:lstStyle>
          <a:p>
            <a:pPr marL="0" indent="0">
              <a:spcBef>
                <a:spcPts val="200"/>
              </a:spcBef>
              <a:buClr>
                <a:srgbClr val="C00000"/>
              </a:buClr>
              <a:buNone/>
            </a:pPr>
            <a:r>
              <a:rPr lang="ru-RU" altLang="ru-RU" sz="1400" b="1" dirty="0">
                <a:solidFill>
                  <a:srgbClr val="D20000"/>
                </a:solidFill>
              </a:rPr>
              <a:t>Ключевые возможности платформы «1С:Предприятие»</a:t>
            </a:r>
          </a:p>
          <a:p>
            <a:pPr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Масштабируемая отказоустойчивая архитектура</a:t>
            </a:r>
          </a:p>
          <a:p>
            <a:pPr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Поддержка крупных корпоративных систем</a:t>
            </a:r>
          </a:p>
          <a:p>
            <a:pPr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</a:t>
            </a:r>
            <a:r>
              <a:rPr lang="ru-RU" altLang="ru-RU" sz="1400" dirty="0" err="1">
                <a:solidFill>
                  <a:srgbClr val="000000"/>
                </a:solidFill>
              </a:rPr>
              <a:t>Многоплатформенность</a:t>
            </a:r>
            <a:r>
              <a:rPr lang="ru-RU" altLang="ru-RU" sz="1400" dirty="0">
                <a:solidFill>
                  <a:srgbClr val="000000"/>
                </a:solidFill>
              </a:rPr>
              <a:t>, поддержка открытого ПО</a:t>
            </a:r>
          </a:p>
          <a:p>
            <a:pPr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Работа через интернет, облачные технологии</a:t>
            </a:r>
          </a:p>
          <a:p>
            <a:pPr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Работа на мобильных устройствах</a:t>
            </a:r>
          </a:p>
          <a:p>
            <a:pPr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Гибкость и </a:t>
            </a:r>
            <a:r>
              <a:rPr lang="ru-RU" altLang="ru-RU" sz="1400" dirty="0" err="1">
                <a:solidFill>
                  <a:srgbClr val="000000"/>
                </a:solidFill>
              </a:rPr>
              <a:t>настраиваемость</a:t>
            </a:r>
            <a:r>
              <a:rPr lang="ru-RU" altLang="ru-RU" sz="1400" dirty="0">
                <a:solidFill>
                  <a:srgbClr val="000000"/>
                </a:solidFill>
              </a:rPr>
              <a:t>. </a:t>
            </a:r>
            <a:r>
              <a:rPr lang="ru-RU" altLang="ru-RU" sz="1400" dirty="0" err="1">
                <a:solidFill>
                  <a:srgbClr val="000000"/>
                </a:solidFill>
              </a:rPr>
              <a:t>Кастомизация</a:t>
            </a:r>
            <a:r>
              <a:rPr lang="ru-RU" altLang="ru-RU" sz="1400" dirty="0">
                <a:solidFill>
                  <a:srgbClr val="000000"/>
                </a:solidFill>
              </a:rPr>
              <a:t> под специфику </a:t>
            </a:r>
            <a:br>
              <a:rPr lang="ru-RU" altLang="ru-RU" sz="1400" dirty="0">
                <a:solidFill>
                  <a:srgbClr val="000000"/>
                </a:solidFill>
              </a:rPr>
            </a:br>
            <a:r>
              <a:rPr lang="en-US" altLang="ru-RU" sz="1400" dirty="0" smtClean="0">
                <a:solidFill>
                  <a:srgbClr val="000000"/>
                </a:solidFill>
              </a:rPr>
              <a:t>  </a:t>
            </a:r>
            <a:r>
              <a:rPr lang="ru-RU" altLang="ru-RU" sz="1400" dirty="0" smtClean="0">
                <a:solidFill>
                  <a:srgbClr val="000000"/>
                </a:solidFill>
              </a:rPr>
              <a:t>бизнес-процессов </a:t>
            </a:r>
            <a:r>
              <a:rPr lang="ru-RU" altLang="ru-RU" sz="1400" dirty="0">
                <a:solidFill>
                  <a:srgbClr val="000000"/>
                </a:solidFill>
              </a:rPr>
              <a:t>и ноу-хау организации</a:t>
            </a:r>
          </a:p>
          <a:p>
            <a:pPr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Встроенные средства бизнес-аналитики</a:t>
            </a:r>
          </a:p>
          <a:p>
            <a:pPr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Построение территориально-распределенных систем</a:t>
            </a:r>
          </a:p>
          <a:p>
            <a:pPr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Открытость, интеграция практически с любыми программами и оборудованием </a:t>
            </a:r>
          </a:p>
          <a:p>
            <a:pPr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Разграничение и контроль доступа к данным</a:t>
            </a:r>
          </a:p>
          <a:p>
            <a:pPr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Защита конфиденциальной информации, коммерческой тайны, персональных данных</a:t>
            </a:r>
          </a:p>
        </p:txBody>
      </p:sp>
      <p:pic>
        <p:nvPicPr>
          <p:cNvPr id="5" name="Picture 12" descr="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213" y="2979739"/>
            <a:ext cx="3878800" cy="3135835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494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407988" y="1890714"/>
            <a:ext cx="10042525" cy="361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Aft>
                <a:spcPct val="30000"/>
              </a:spcAft>
            </a:pPr>
            <a:r>
              <a:rPr lang="ru-RU" altLang="ru-RU" sz="1600" b="1" dirty="0">
                <a:solidFill>
                  <a:srgbClr val="D20000"/>
                </a:solidFill>
              </a:rPr>
              <a:t>Управление производством</a:t>
            </a:r>
          </a:p>
          <a:p>
            <a:pPr eaLnBrk="0" hangingPunct="0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Управление производством, MES </a:t>
            </a:r>
            <a:r>
              <a:rPr lang="ru-RU" altLang="ru-RU" sz="1600" dirty="0" smtClean="0">
                <a:solidFill>
                  <a:srgbClr val="080808"/>
                </a:solidFill>
              </a:rPr>
              <a:t>(</a:t>
            </a:r>
            <a:r>
              <a:rPr lang="ru-RU" altLang="ru-RU" sz="1600" dirty="0">
                <a:solidFill>
                  <a:srgbClr val="080808"/>
                </a:solidFill>
              </a:rPr>
              <a:t>в 1С:ERP.УХ, 1С:ERP)</a:t>
            </a:r>
          </a:p>
          <a:p>
            <a:pPr eaLnBrk="0" hangingPunct="0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Организация ремонтов (в 1С:ERP.УХ, 1С:ERP)</a:t>
            </a:r>
          </a:p>
          <a:p>
            <a:pPr eaLnBrk="0" hangingPunct="0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Управление затратами и расчет себестоимости </a:t>
            </a:r>
            <a:r>
              <a:rPr lang="ru-RU" altLang="ru-RU" sz="1600" dirty="0" smtClean="0">
                <a:solidFill>
                  <a:srgbClr val="080808"/>
                </a:solidFill>
              </a:rPr>
              <a:t>(</a:t>
            </a:r>
            <a:r>
              <a:rPr lang="ru-RU" altLang="ru-RU" sz="1600" dirty="0">
                <a:solidFill>
                  <a:srgbClr val="080808"/>
                </a:solidFill>
              </a:rPr>
              <a:t>в 1С:ERP.УХ, 1С:ERP)</a:t>
            </a:r>
          </a:p>
          <a:p>
            <a:pPr eaLnBrk="0" hangingPunct="0">
              <a:spcAft>
                <a:spcPct val="30000"/>
              </a:spcAft>
            </a:pPr>
            <a:endParaRPr lang="ru-RU" altLang="ru-RU" sz="1600" b="1" dirty="0">
              <a:solidFill>
                <a:srgbClr val="D20000"/>
              </a:solidFill>
            </a:endParaRPr>
          </a:p>
          <a:p>
            <a:pPr eaLnBrk="0" hangingPunct="0">
              <a:spcBef>
                <a:spcPct val="30000"/>
              </a:spcBef>
              <a:spcAft>
                <a:spcPct val="30000"/>
              </a:spcAft>
            </a:pPr>
            <a:r>
              <a:rPr lang="ru-RU" altLang="ru-RU" sz="1600" b="1" dirty="0">
                <a:solidFill>
                  <a:srgbClr val="D20000"/>
                </a:solidFill>
              </a:rPr>
              <a:t>Управление продажами, закупками, складом</a:t>
            </a:r>
          </a:p>
          <a:p>
            <a:pPr eaLnBrk="0" hangingPunct="0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Управление взаимоотношениями с </a:t>
            </a:r>
            <a:r>
              <a:rPr lang="ru-RU" altLang="ru-RU" sz="1600" dirty="0" smtClean="0">
                <a:solidFill>
                  <a:srgbClr val="080808"/>
                </a:solidFill>
              </a:rPr>
              <a:t>клиентами </a:t>
            </a:r>
            <a:r>
              <a:rPr lang="ru-RU" altLang="ru-RU" sz="1600" dirty="0">
                <a:solidFill>
                  <a:srgbClr val="080808"/>
                </a:solidFill>
              </a:rPr>
              <a:t>(в 1С:ERP.УХ, 1С:ERP)</a:t>
            </a:r>
          </a:p>
          <a:p>
            <a:pPr eaLnBrk="0" hangingPunct="0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Управление продажами (в 1С:ERP.УХ, 1С:ERP)</a:t>
            </a:r>
          </a:p>
          <a:p>
            <a:pPr eaLnBrk="0" hangingPunct="0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Управление закупками (в 1С:ERP.УХ, 1С:ERP, 1С:УХ)</a:t>
            </a:r>
          </a:p>
          <a:p>
            <a:pPr eaLnBrk="0" hangingPunct="0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Корпоративные закупки (в 1С:ERP.УХ, 1С:УХ)</a:t>
            </a:r>
          </a:p>
          <a:p>
            <a:pPr eaLnBrk="0" hangingPunct="0">
              <a:spcAft>
                <a:spcPct val="3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Управление складом, запасами и доставкой </a:t>
            </a:r>
            <a:r>
              <a:rPr lang="ru-RU" altLang="ru-RU" sz="1600" dirty="0" smtClean="0">
                <a:solidFill>
                  <a:srgbClr val="080808"/>
                </a:solidFill>
              </a:rPr>
              <a:t>(</a:t>
            </a:r>
            <a:r>
              <a:rPr lang="ru-RU" altLang="ru-RU" sz="1600" dirty="0">
                <a:solidFill>
                  <a:srgbClr val="080808"/>
                </a:solidFill>
              </a:rPr>
              <a:t>в 1С:ERP.УХ, 1С:ERP)</a:t>
            </a:r>
          </a:p>
        </p:txBody>
      </p:sp>
      <p:pic>
        <p:nvPicPr>
          <p:cNvPr id="7" name="Picture 12" descr="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4925" y="4157664"/>
            <a:ext cx="2830512" cy="2143125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/>
            <a:tailEnd/>
          </a:ln>
        </p:spPr>
      </p:pic>
      <p:pic>
        <p:nvPicPr>
          <p:cNvPr id="8" name="Picture 7" descr="производств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4926" y="1984376"/>
            <a:ext cx="2859087" cy="1908175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2160214" y="490612"/>
            <a:ext cx="9588873" cy="47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9pPr>
          </a:lstStyle>
          <a:p>
            <a:r>
              <a:rPr lang="ru-RU" altLang="ru-RU" sz="2200" kern="0" smtClean="0"/>
              <a:t>Краткий обзор ключевых свойств и функциональных возможностей комплекса «1С:Корпорация»:</a:t>
            </a:r>
            <a:endParaRPr lang="ru-RU" altLang="ru-RU" sz="2200" kern="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6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4140" y="1873251"/>
            <a:ext cx="5589873" cy="4519160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/>
            <a:tailEnd/>
          </a:ln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407988" y="1873251"/>
            <a:ext cx="4734463" cy="474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30000"/>
              </a:spcBef>
            </a:pPr>
            <a:r>
              <a:rPr lang="ru-RU" altLang="ru-RU" sz="1600" b="1" dirty="0">
                <a:solidFill>
                  <a:srgbClr val="D20000"/>
                </a:solidFill>
              </a:rPr>
              <a:t>Управление финансами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Казначейство (в 1С:ERP)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Корпоративное казначейство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    (в 1С:ERP.УХ, 1С:УХ)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Бюджетирование (в 1С:ERP)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Корпоративное бюджетирование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    (в 1С:ERP.УХ, 1С:УХ)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Управление инвестиционными проектами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    и активами (в 1С:ERP.УХ, 1С:УХ)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Управление рисками и мероприятиями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    (в 1С:ERP.УХ, 1С:УХ)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Бизнес-анализ и сбалансированная система </a:t>
            </a:r>
            <a:r>
              <a:rPr lang="en-US" altLang="ru-RU" sz="1600" dirty="0" smtClean="0">
                <a:solidFill>
                  <a:srgbClr val="080808"/>
                </a:solidFill>
              </a:rPr>
              <a:t/>
            </a:r>
            <a:br>
              <a:rPr lang="en-US" altLang="ru-RU" sz="1600" dirty="0" smtClean="0">
                <a:solidFill>
                  <a:srgbClr val="080808"/>
                </a:solidFill>
              </a:rPr>
            </a:br>
            <a:r>
              <a:rPr lang="en-US" altLang="ru-RU" sz="1600" dirty="0" smtClean="0">
                <a:solidFill>
                  <a:srgbClr val="080808"/>
                </a:solidFill>
              </a:rPr>
              <a:t>    </a:t>
            </a:r>
            <a:r>
              <a:rPr lang="ru-RU" altLang="ru-RU" sz="1600" dirty="0" smtClean="0">
                <a:solidFill>
                  <a:srgbClr val="080808"/>
                </a:solidFill>
              </a:rPr>
              <a:t>показателей (в</a:t>
            </a:r>
            <a:r>
              <a:rPr lang="ru-RU" altLang="ru-RU" sz="1600" dirty="0">
                <a:solidFill>
                  <a:srgbClr val="080808"/>
                </a:solidFill>
              </a:rPr>
              <a:t> 1С:ERP.УХ, 1С:УХ)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Интеграция и управление мастер-данными </a:t>
            </a:r>
            <a:r>
              <a:rPr lang="en-US" altLang="ru-RU" sz="1600" dirty="0">
                <a:solidFill>
                  <a:srgbClr val="080808"/>
                </a:solidFill>
              </a:rPr>
              <a:t/>
            </a:r>
            <a:br>
              <a:rPr lang="en-US" altLang="ru-RU" sz="1600" dirty="0">
                <a:solidFill>
                  <a:srgbClr val="080808"/>
                </a:solidFill>
              </a:rPr>
            </a:br>
            <a:r>
              <a:rPr lang="en-US" altLang="ru-RU" sz="1600" dirty="0" smtClean="0">
                <a:solidFill>
                  <a:srgbClr val="080808"/>
                </a:solidFill>
              </a:rPr>
              <a:t>   </a:t>
            </a:r>
            <a:r>
              <a:rPr lang="ru-RU" altLang="ru-RU" sz="1600" dirty="0" smtClean="0">
                <a:solidFill>
                  <a:srgbClr val="080808"/>
                </a:solidFill>
              </a:rPr>
              <a:t>(</a:t>
            </a:r>
            <a:r>
              <a:rPr lang="ru-RU" altLang="ru-RU" sz="1600" dirty="0">
                <a:solidFill>
                  <a:srgbClr val="080808"/>
                </a:solidFill>
              </a:rPr>
              <a:t>в 1С:ERP.УХ, 1С:УХ)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2160214" y="490612"/>
            <a:ext cx="9588873" cy="47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9pPr>
          </a:lstStyle>
          <a:p>
            <a:r>
              <a:rPr lang="ru-RU" altLang="ru-RU" sz="2200" kern="0" smtClean="0"/>
              <a:t>Краткий обзор ключевых свойств и функциональных возможностей комплекса «1С:Корпорация»:</a:t>
            </a:r>
            <a:endParaRPr lang="ru-RU" altLang="ru-RU" sz="2200" kern="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407988" y="1873251"/>
            <a:ext cx="4734463" cy="403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30000"/>
              </a:spcBef>
            </a:pPr>
            <a:r>
              <a:rPr lang="ru-RU" altLang="ru-RU" sz="1600" b="1" dirty="0">
                <a:solidFill>
                  <a:srgbClr val="D20000"/>
                </a:solidFill>
              </a:rPr>
              <a:t>Регламентированный учет и МСФО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Регламентированный учет по РСБУ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    (в 1С:ERP.УХ, 1С:ERP, 1С:УХ, 1С:БП КОРП)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Консолидированная отчетность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    (в 1С:ERP.УХ, 1С:УХ)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Корпоративные налоги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    (в 1С:ERP.УХ, 1С:УХ)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Налоговый мониторинг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    (в 1С:ERP.УХ, 1С:УХ)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Учет по МСФО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    (в 1С:ERP.УХ, 1С:ERP, 1С:УХ)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Корпоративный учет по МСФО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    (в 1С:ERP.УХ, 1С:УХ)</a:t>
            </a:r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269035"/>
              </p:ext>
            </p:extLst>
          </p:nvPr>
        </p:nvGraphicFramePr>
        <p:xfrm>
          <a:off x="5754848" y="1546269"/>
          <a:ext cx="6233020" cy="487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6" name="PHOTO-PAINT" r:id="rId3" imgW="7314286" imgH="5714286" progId="CorelPhotoPaint.Image.11">
                  <p:embed/>
                </p:oleObj>
              </mc:Choice>
              <mc:Fallback>
                <p:oleObj name="PHOTO-PAINT" r:id="rId3" imgW="7314286" imgH="5714286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4848" y="1546269"/>
                        <a:ext cx="6233020" cy="48713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2160214" y="490612"/>
            <a:ext cx="9588873" cy="47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9pPr>
          </a:lstStyle>
          <a:p>
            <a:r>
              <a:rPr lang="ru-RU" altLang="ru-RU" sz="2200" kern="0" smtClean="0"/>
              <a:t>Краткий обзор ключевых свойств и функциональных возможностей комплекса «1С:Корпорация»:</a:t>
            </a:r>
            <a:endParaRPr lang="ru-RU" altLang="ru-RU" sz="2200" kern="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407988" y="1445412"/>
            <a:ext cx="7527997" cy="528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20000"/>
              </a:spcBef>
            </a:pPr>
            <a:r>
              <a:rPr lang="ru-RU" altLang="ru-RU" sz="1600" b="1" dirty="0">
                <a:solidFill>
                  <a:srgbClr val="D20000"/>
                </a:solidFill>
              </a:rPr>
              <a:t>Управление персоналом и заработной платой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Кадровый учет и делопроизводство </a:t>
            </a:r>
            <a:r>
              <a:rPr lang="ru-RU" altLang="ru-RU" sz="1600" dirty="0" smtClean="0">
                <a:solidFill>
                  <a:srgbClr val="080808"/>
                </a:solidFill>
              </a:rPr>
              <a:t>(</a:t>
            </a:r>
            <a:r>
              <a:rPr lang="ru-RU" altLang="ru-RU" sz="1600" dirty="0">
                <a:solidFill>
                  <a:srgbClr val="080808"/>
                </a:solidFill>
              </a:rPr>
              <a:t>в 1С:ERP.УХ, 1С:ERP, 1С:ЗУП КОРП)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Воинский учет (в 1С:ERP.УХ, 1С:ERP, 1С:ЗУП КОРП)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Штатное расписание, учет труда, рабочего времени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    и невыходов (в 1С:ERP.УХ, 1С:ERP, 1С:ЗУП КОРП)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Настройка систем оплаты труда, расчет и учет </a:t>
            </a:r>
            <a:r>
              <a:rPr lang="ru-RU" altLang="ru-RU" sz="1600" dirty="0" smtClean="0">
                <a:solidFill>
                  <a:srgbClr val="080808"/>
                </a:solidFill>
              </a:rPr>
              <a:t>зарплаты,</a:t>
            </a:r>
            <a:r>
              <a:rPr lang="en-US" altLang="ru-RU" sz="1600" dirty="0" smtClean="0">
                <a:solidFill>
                  <a:srgbClr val="080808"/>
                </a:solidFill>
              </a:rPr>
              <a:t> </a:t>
            </a:r>
            <a:r>
              <a:rPr lang="ru-RU" altLang="ru-RU" sz="1600" dirty="0" smtClean="0">
                <a:solidFill>
                  <a:srgbClr val="080808"/>
                </a:solidFill>
              </a:rPr>
              <a:t>взаиморасчеты</a:t>
            </a:r>
            <a:r>
              <a:rPr lang="en-US" altLang="ru-RU" sz="1600" dirty="0" smtClean="0">
                <a:solidFill>
                  <a:srgbClr val="080808"/>
                </a:solidFill>
              </a:rPr>
              <a:t/>
            </a:r>
            <a:br>
              <a:rPr lang="en-US" altLang="ru-RU" sz="1600" dirty="0" smtClean="0">
                <a:solidFill>
                  <a:srgbClr val="080808"/>
                </a:solidFill>
              </a:rPr>
            </a:br>
            <a:r>
              <a:rPr lang="en-US" altLang="ru-RU" sz="1600" dirty="0" smtClean="0">
                <a:solidFill>
                  <a:srgbClr val="080808"/>
                </a:solidFill>
              </a:rPr>
              <a:t>    </a:t>
            </a:r>
            <a:r>
              <a:rPr lang="ru-RU" altLang="ru-RU" sz="1600" dirty="0" smtClean="0">
                <a:solidFill>
                  <a:srgbClr val="080808"/>
                </a:solidFill>
              </a:rPr>
              <a:t>с</a:t>
            </a:r>
            <a:r>
              <a:rPr lang="ru-RU" altLang="ru-RU" sz="1600" dirty="0">
                <a:solidFill>
                  <a:srgbClr val="080808"/>
                </a:solidFill>
              </a:rPr>
              <a:t> сотрудниками </a:t>
            </a:r>
            <a:r>
              <a:rPr lang="ru-RU" altLang="ru-RU" sz="1600" dirty="0" smtClean="0">
                <a:solidFill>
                  <a:srgbClr val="080808"/>
                </a:solidFill>
              </a:rPr>
              <a:t>(</a:t>
            </a:r>
            <a:r>
              <a:rPr lang="ru-RU" altLang="ru-RU" sz="1600" dirty="0">
                <a:solidFill>
                  <a:srgbClr val="080808"/>
                </a:solidFill>
              </a:rPr>
              <a:t>в 1С:ERP.УХ, 1С:ERP, 1С:ЗУП КОРП)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Отчисления с ФОТ, НДФЛ и отчетность в контролирующие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    органы (в 1С:ERP.УХ, 1С:ERP, 1С:ЗУП КОРП, 1С:БП КОРП)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Электронный листок нетрудоспособности, поддержка пилотного проекта </a:t>
            </a:r>
            <a:r>
              <a:rPr lang="en-US" altLang="ru-RU" sz="1600" dirty="0">
                <a:solidFill>
                  <a:srgbClr val="080808"/>
                </a:solidFill>
              </a:rPr>
              <a:t/>
            </a:r>
            <a:br>
              <a:rPr lang="en-US" altLang="ru-RU" sz="1600" dirty="0">
                <a:solidFill>
                  <a:srgbClr val="080808"/>
                </a:solidFill>
              </a:rPr>
            </a:br>
            <a:r>
              <a:rPr lang="en-US" altLang="ru-RU" sz="1600" dirty="0" smtClean="0">
                <a:solidFill>
                  <a:srgbClr val="080808"/>
                </a:solidFill>
              </a:rPr>
              <a:t>    </a:t>
            </a:r>
            <a:r>
              <a:rPr lang="ru-RU" altLang="ru-RU" sz="1600" dirty="0" smtClean="0">
                <a:solidFill>
                  <a:srgbClr val="080808"/>
                </a:solidFill>
              </a:rPr>
              <a:t>ФСС</a:t>
            </a:r>
            <a:r>
              <a:rPr lang="en-US" altLang="ru-RU" sz="1600" dirty="0" smtClean="0">
                <a:solidFill>
                  <a:srgbClr val="080808"/>
                </a:solidFill>
              </a:rPr>
              <a:t> </a:t>
            </a:r>
            <a:r>
              <a:rPr lang="ru-RU" altLang="ru-RU" sz="1600" dirty="0" smtClean="0">
                <a:solidFill>
                  <a:srgbClr val="080808"/>
                </a:solidFill>
              </a:rPr>
              <a:t>по</a:t>
            </a:r>
            <a:r>
              <a:rPr lang="ru-RU" altLang="ru-RU" sz="1600" dirty="0">
                <a:solidFill>
                  <a:srgbClr val="080808"/>
                </a:solidFill>
              </a:rPr>
              <a:t> прямым выплатам (в 1С:ERP.УХ, 1С:ERP, 1С:ЗУП КОРП)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Кадровое планирование, подбор и адаптация персонала (в 1С:ЗУП КОРП)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</a:t>
            </a:r>
            <a:r>
              <a:rPr lang="ru-RU" altLang="ru-RU" sz="1600" dirty="0" err="1">
                <a:solidFill>
                  <a:srgbClr val="080808"/>
                </a:solidFill>
              </a:rPr>
              <a:t>Грейды</a:t>
            </a:r>
            <a:r>
              <a:rPr lang="ru-RU" altLang="ru-RU" sz="1600" dirty="0">
                <a:solidFill>
                  <a:srgbClr val="080808"/>
                </a:solidFill>
              </a:rPr>
              <a:t>, мотивация и льготы (в 1С:ЗУП КОРП)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Обучение, развитие и оценка персонала (в 1С:ЗУП КОРП)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Охрана труда и учет медосмотров (в 1С:ЗУП КОРП)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Личный кабинет сотрудника (в 1С:ЗУП КОРП)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Учет ДМС (в 1С:ЗУП КОРП)</a:t>
            </a:r>
          </a:p>
        </p:txBody>
      </p:sp>
      <p:pic>
        <p:nvPicPr>
          <p:cNvPr id="5" name="Picture 13" descr="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3776" y="2363831"/>
            <a:ext cx="3170237" cy="2300288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/>
            <a:tailEnd/>
          </a:ln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2160214" y="490612"/>
            <a:ext cx="9588873" cy="47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9pPr>
          </a:lstStyle>
          <a:p>
            <a:r>
              <a:rPr lang="ru-RU" altLang="ru-RU" sz="2200" kern="0" smtClean="0"/>
              <a:t>Краткий обзор ключевых свойств и функциональных возможностей комплекса «1С:Корпорация»:</a:t>
            </a:r>
            <a:endParaRPr lang="ru-RU" altLang="ru-RU" sz="2200" kern="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1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407987" y="1445412"/>
            <a:ext cx="803133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600" b="1" dirty="0">
                <a:solidFill>
                  <a:srgbClr val="D20000"/>
                </a:solidFill>
              </a:rPr>
              <a:t>Управление документооборотом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Управление договорами </a:t>
            </a:r>
            <a:r>
              <a:rPr lang="ru-RU" altLang="ru-RU" sz="1600" dirty="0" smtClean="0">
                <a:solidFill>
                  <a:srgbClr val="080808"/>
                </a:solidFill>
              </a:rPr>
              <a:t>(</a:t>
            </a:r>
            <a:r>
              <a:rPr lang="ru-RU" altLang="ru-RU" sz="1600" dirty="0">
                <a:solidFill>
                  <a:srgbClr val="080808"/>
                </a:solidFill>
              </a:rPr>
              <a:t>в 1С:ERP.УХ, 1С:ERP, 1С:УХ, 1С:ДО КОРП)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Управление документами: учет входящей и исходящей </a:t>
            </a:r>
            <a:r>
              <a:rPr lang="ru-RU" altLang="ru-RU" sz="1600" dirty="0" smtClean="0">
                <a:solidFill>
                  <a:srgbClr val="080808"/>
                </a:solidFill>
              </a:rPr>
              <a:t>корреспонденции,</a:t>
            </a:r>
            <a:r>
              <a:rPr lang="en-US" altLang="ru-RU" sz="1600" dirty="0" smtClean="0">
                <a:solidFill>
                  <a:srgbClr val="080808"/>
                </a:solidFill>
              </a:rPr>
              <a:t/>
            </a:r>
            <a:br>
              <a:rPr lang="en-US" altLang="ru-RU" sz="1600" dirty="0" smtClean="0">
                <a:solidFill>
                  <a:srgbClr val="080808"/>
                </a:solidFill>
              </a:rPr>
            </a:br>
            <a:r>
              <a:rPr lang="en-US" altLang="ru-RU" sz="1600" dirty="0" smtClean="0">
                <a:solidFill>
                  <a:srgbClr val="080808"/>
                </a:solidFill>
              </a:rPr>
              <a:t>    </a:t>
            </a:r>
            <a:r>
              <a:rPr lang="ru-RU" altLang="ru-RU" sz="1600" dirty="0" smtClean="0">
                <a:solidFill>
                  <a:srgbClr val="080808"/>
                </a:solidFill>
              </a:rPr>
              <a:t>ОРД</a:t>
            </a:r>
            <a:r>
              <a:rPr lang="ru-RU" altLang="ru-RU" sz="1600" dirty="0">
                <a:solidFill>
                  <a:srgbClr val="080808"/>
                </a:solidFill>
              </a:rPr>
              <a:t>, контроль исполнения документов, </a:t>
            </a:r>
            <a:r>
              <a:rPr lang="ru-RU" altLang="ru-RU" sz="1600" dirty="0" smtClean="0">
                <a:solidFill>
                  <a:srgbClr val="080808"/>
                </a:solidFill>
              </a:rPr>
              <a:t>ЭП</a:t>
            </a:r>
            <a:r>
              <a:rPr lang="ru-RU" altLang="ru-RU" sz="1600" dirty="0">
                <a:solidFill>
                  <a:srgbClr val="080808"/>
                </a:solidFill>
              </a:rPr>
              <a:t>, </a:t>
            </a:r>
            <a:r>
              <a:rPr lang="ru-RU" altLang="ru-RU" sz="1600" dirty="0" smtClean="0">
                <a:solidFill>
                  <a:srgbClr val="080808"/>
                </a:solidFill>
              </a:rPr>
              <a:t>сканирование и</a:t>
            </a:r>
            <a:br>
              <a:rPr lang="ru-RU" altLang="ru-RU" sz="1600" dirty="0" smtClean="0">
                <a:solidFill>
                  <a:srgbClr val="080808"/>
                </a:solidFill>
              </a:rPr>
            </a:br>
            <a:r>
              <a:rPr lang="ru-RU" altLang="ru-RU" sz="1600" dirty="0" smtClean="0">
                <a:solidFill>
                  <a:srgbClr val="080808"/>
                </a:solidFill>
              </a:rPr>
              <a:t>   </a:t>
            </a:r>
            <a:r>
              <a:rPr lang="ru-RU" altLang="ru-RU" sz="1600" dirty="0">
                <a:solidFill>
                  <a:srgbClr val="080808"/>
                </a:solidFill>
              </a:rPr>
              <a:t> </a:t>
            </a:r>
            <a:r>
              <a:rPr lang="ru-RU" altLang="ru-RU" sz="1600" dirty="0" smtClean="0">
                <a:solidFill>
                  <a:srgbClr val="080808"/>
                </a:solidFill>
              </a:rPr>
              <a:t>штрихкодирование</a:t>
            </a:r>
            <a:r>
              <a:rPr lang="ru-RU" altLang="ru-RU" sz="1600" dirty="0" smtClean="0">
                <a:solidFill>
                  <a:srgbClr val="080808"/>
                </a:solidFill>
              </a:rPr>
              <a:t>,</a:t>
            </a:r>
            <a:r>
              <a:rPr lang="en-US" altLang="ru-RU" sz="1600" dirty="0" smtClean="0">
                <a:solidFill>
                  <a:srgbClr val="080808"/>
                </a:solidFill>
              </a:rPr>
              <a:t> </a:t>
            </a:r>
            <a:r>
              <a:rPr lang="ru-RU" altLang="ru-RU" sz="1600" dirty="0" smtClean="0">
                <a:solidFill>
                  <a:srgbClr val="080808"/>
                </a:solidFill>
              </a:rPr>
              <a:t>архив (</a:t>
            </a:r>
            <a:r>
              <a:rPr lang="ru-RU" altLang="ru-RU" sz="1600" dirty="0">
                <a:solidFill>
                  <a:srgbClr val="080808"/>
                </a:solidFill>
              </a:rPr>
              <a:t>в 1С:ДО КОРП)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Управление процессами: шаблоны и контроль сроков </a:t>
            </a:r>
            <a:r>
              <a:rPr lang="ru-RU" altLang="ru-RU" sz="1600" dirty="0" smtClean="0">
                <a:solidFill>
                  <a:srgbClr val="080808"/>
                </a:solidFill>
              </a:rPr>
              <a:t>согласования,</a:t>
            </a:r>
            <a:r>
              <a:rPr lang="en-US" altLang="ru-RU" sz="1600" dirty="0" smtClean="0">
                <a:solidFill>
                  <a:srgbClr val="080808"/>
                </a:solidFill>
              </a:rPr>
              <a:t/>
            </a:r>
            <a:br>
              <a:rPr lang="en-US" altLang="ru-RU" sz="1600" dirty="0" smtClean="0">
                <a:solidFill>
                  <a:srgbClr val="080808"/>
                </a:solidFill>
              </a:rPr>
            </a:br>
            <a:r>
              <a:rPr lang="en-US" altLang="ru-RU" sz="1600" dirty="0" smtClean="0">
                <a:solidFill>
                  <a:srgbClr val="080808"/>
                </a:solidFill>
              </a:rPr>
              <a:t>    </a:t>
            </a:r>
            <a:r>
              <a:rPr lang="ru-RU" altLang="ru-RU" sz="1600" dirty="0" smtClean="0">
                <a:solidFill>
                  <a:srgbClr val="080808"/>
                </a:solidFill>
              </a:rPr>
              <a:t>рассмотрения</a:t>
            </a:r>
            <a:r>
              <a:rPr lang="ru-RU" altLang="ru-RU" sz="1600" dirty="0">
                <a:solidFill>
                  <a:srgbClr val="080808"/>
                </a:solidFill>
              </a:rPr>
              <a:t>, утверждения (в 1С:ДО КОРП)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Работа с договорными документами: </a:t>
            </a:r>
            <a:r>
              <a:rPr lang="ru-RU" altLang="ru-RU" sz="1600" dirty="0" err="1">
                <a:solidFill>
                  <a:srgbClr val="080808"/>
                </a:solidFill>
              </a:rPr>
              <a:t>автозаполнение</a:t>
            </a:r>
            <a:r>
              <a:rPr lang="ru-RU" altLang="ru-RU" sz="1600" dirty="0">
                <a:solidFill>
                  <a:srgbClr val="080808"/>
                </a:solidFill>
              </a:rPr>
              <a:t> </a:t>
            </a:r>
            <a:r>
              <a:rPr lang="ru-RU" altLang="ru-RU" sz="1600" dirty="0" smtClean="0">
                <a:solidFill>
                  <a:srgbClr val="080808"/>
                </a:solidFill>
              </a:rPr>
              <a:t>реквизитами,</a:t>
            </a:r>
            <a:r>
              <a:rPr lang="en-US" altLang="ru-RU" sz="1600" dirty="0" smtClean="0">
                <a:solidFill>
                  <a:srgbClr val="080808"/>
                </a:solidFill>
              </a:rPr>
              <a:t> </a:t>
            </a:r>
            <a:r>
              <a:rPr lang="ru-RU" altLang="ru-RU" sz="1600" dirty="0" smtClean="0">
                <a:solidFill>
                  <a:srgbClr val="080808"/>
                </a:solidFill>
              </a:rPr>
              <a:t>регистрация </a:t>
            </a:r>
            <a:r>
              <a:rPr lang="en-US" altLang="ru-RU" sz="1600" dirty="0">
                <a:solidFill>
                  <a:srgbClr val="080808"/>
                </a:solidFill>
              </a:rPr>
              <a:t/>
            </a:r>
            <a:br>
              <a:rPr lang="en-US" altLang="ru-RU" sz="1600" dirty="0">
                <a:solidFill>
                  <a:srgbClr val="080808"/>
                </a:solidFill>
              </a:rPr>
            </a:br>
            <a:r>
              <a:rPr lang="en-US" altLang="ru-RU" sz="1600" dirty="0" smtClean="0">
                <a:solidFill>
                  <a:srgbClr val="080808"/>
                </a:solidFill>
              </a:rPr>
              <a:t>    </a:t>
            </a:r>
            <a:r>
              <a:rPr lang="ru-RU" altLang="ru-RU" sz="1600" dirty="0" smtClean="0">
                <a:solidFill>
                  <a:srgbClr val="080808"/>
                </a:solidFill>
              </a:rPr>
              <a:t>и</a:t>
            </a:r>
            <a:r>
              <a:rPr lang="ru-RU" altLang="ru-RU" sz="1600" dirty="0">
                <a:solidFill>
                  <a:srgbClr val="080808"/>
                </a:solidFill>
              </a:rPr>
              <a:t> согласование, контроль возврата </a:t>
            </a:r>
            <a:r>
              <a:rPr lang="ru-RU" altLang="ru-RU" sz="1600" dirty="0" smtClean="0">
                <a:solidFill>
                  <a:srgbClr val="080808"/>
                </a:solidFill>
              </a:rPr>
              <a:t>и</a:t>
            </a:r>
            <a:r>
              <a:rPr lang="ru-RU" altLang="ru-RU" sz="1600" dirty="0">
                <a:solidFill>
                  <a:srgbClr val="080808"/>
                </a:solidFill>
              </a:rPr>
              <a:t> передачи, </a:t>
            </a:r>
            <a:r>
              <a:rPr lang="ru-RU" altLang="ru-RU" sz="1600" dirty="0" err="1">
                <a:solidFill>
                  <a:srgbClr val="080808"/>
                </a:solidFill>
              </a:rPr>
              <a:t>автопродление</a:t>
            </a:r>
            <a:r>
              <a:rPr lang="ru-RU" altLang="ru-RU" sz="1600" dirty="0">
                <a:solidFill>
                  <a:srgbClr val="080808"/>
                </a:solidFill>
              </a:rPr>
              <a:t> (в 1С:ДО КОРП)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Управление внутренними, внешними, протокольными мероприятиями,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    бронирование помещений, контроль исполнения протоколов (в 1С:ДО КОРП)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Встроенный почтовый клиент (в 1С:ДО КОРП)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Учет трудозатрат и планирование времени: учет отсутствий, личные и </a:t>
            </a:r>
            <a:r>
              <a:rPr lang="ru-RU" altLang="ru-RU" sz="1600" dirty="0" smtClean="0">
                <a:solidFill>
                  <a:srgbClr val="080808"/>
                </a:solidFill>
              </a:rPr>
              <a:t>общие</a:t>
            </a:r>
            <a:r>
              <a:rPr lang="en-US" altLang="ru-RU" sz="1600" dirty="0" smtClean="0">
                <a:solidFill>
                  <a:srgbClr val="080808"/>
                </a:solidFill>
              </a:rPr>
              <a:t/>
            </a:r>
            <a:br>
              <a:rPr lang="en-US" altLang="ru-RU" sz="1600" dirty="0" smtClean="0">
                <a:solidFill>
                  <a:srgbClr val="080808"/>
                </a:solidFill>
              </a:rPr>
            </a:br>
            <a:r>
              <a:rPr lang="en-US" altLang="ru-RU" sz="1600" dirty="0" smtClean="0">
                <a:solidFill>
                  <a:srgbClr val="080808"/>
                </a:solidFill>
              </a:rPr>
              <a:t>    </a:t>
            </a:r>
            <a:r>
              <a:rPr lang="ru-RU" altLang="ru-RU" sz="1600" dirty="0" smtClean="0">
                <a:solidFill>
                  <a:srgbClr val="080808"/>
                </a:solidFill>
              </a:rPr>
              <a:t>календари</a:t>
            </a:r>
            <a:r>
              <a:rPr lang="ru-RU" altLang="ru-RU" sz="1600" dirty="0">
                <a:solidFill>
                  <a:srgbClr val="080808"/>
                </a:solidFill>
              </a:rPr>
              <a:t>, </a:t>
            </a:r>
            <a:r>
              <a:rPr lang="ru-RU" altLang="ru-RU" sz="1600" dirty="0" smtClean="0">
                <a:solidFill>
                  <a:srgbClr val="080808"/>
                </a:solidFill>
              </a:rPr>
              <a:t>делегирование </a:t>
            </a:r>
            <a:r>
              <a:rPr lang="ru-RU" altLang="ru-RU" sz="1600" dirty="0">
                <a:solidFill>
                  <a:srgbClr val="080808"/>
                </a:solidFill>
              </a:rPr>
              <a:t>полномочий, анализ трудозатрат по </a:t>
            </a:r>
            <a:r>
              <a:rPr lang="ru-RU" altLang="ru-RU" sz="1600" dirty="0" smtClean="0">
                <a:solidFill>
                  <a:srgbClr val="080808"/>
                </a:solidFill>
              </a:rPr>
              <a:t>видам</a:t>
            </a:r>
            <a:r>
              <a:rPr lang="en-US" altLang="ru-RU" sz="1600" dirty="0" smtClean="0">
                <a:solidFill>
                  <a:srgbClr val="080808"/>
                </a:solidFill>
              </a:rPr>
              <a:t/>
            </a:r>
            <a:br>
              <a:rPr lang="en-US" altLang="ru-RU" sz="1600" dirty="0" smtClean="0">
                <a:solidFill>
                  <a:srgbClr val="080808"/>
                </a:solidFill>
              </a:rPr>
            </a:br>
            <a:r>
              <a:rPr lang="en-US" altLang="ru-RU" sz="1600" dirty="0" smtClean="0">
                <a:solidFill>
                  <a:srgbClr val="080808"/>
                </a:solidFill>
              </a:rPr>
              <a:t>    </a:t>
            </a:r>
            <a:r>
              <a:rPr lang="ru-RU" altLang="ru-RU" sz="1600" dirty="0" smtClean="0">
                <a:solidFill>
                  <a:srgbClr val="080808"/>
                </a:solidFill>
              </a:rPr>
              <a:t>деятельности</a:t>
            </a:r>
            <a:r>
              <a:rPr lang="ru-RU" altLang="ru-RU" sz="1600" dirty="0">
                <a:solidFill>
                  <a:srgbClr val="080808"/>
                </a:solidFill>
              </a:rPr>
              <a:t>, </a:t>
            </a:r>
            <a:r>
              <a:rPr lang="ru-RU" altLang="ru-RU" sz="1600" dirty="0" smtClean="0">
                <a:solidFill>
                  <a:srgbClr val="080808"/>
                </a:solidFill>
              </a:rPr>
              <a:t>автоматический </a:t>
            </a:r>
            <a:r>
              <a:rPr lang="ru-RU" altLang="ru-RU" sz="1600" dirty="0">
                <a:solidFill>
                  <a:srgbClr val="080808"/>
                </a:solidFill>
              </a:rPr>
              <a:t>хронометраж (в 1С:ДО КОРП)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  Учет данных в разрезе проектов (в 1С:ДО КОРП, 1С:ERP.УХ, 1С:ERP)</a:t>
            </a:r>
          </a:p>
        </p:txBody>
      </p:sp>
      <p:pic>
        <p:nvPicPr>
          <p:cNvPr id="7" name="Picture 17" descr="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70926" y="2170112"/>
            <a:ext cx="3113087" cy="2517775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/>
            <a:tailEnd/>
          </a:ln>
        </p:spPr>
      </p:pic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2160214" y="490612"/>
            <a:ext cx="9588873" cy="47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9pPr>
          </a:lstStyle>
          <a:p>
            <a:r>
              <a:rPr lang="ru-RU" altLang="ru-RU" sz="2200" kern="0" smtClean="0"/>
              <a:t>Краткий обзор ключевых свойств и функциональных возможностей комплекса «1С:Корпорация»:</a:t>
            </a:r>
            <a:endParaRPr lang="ru-RU" altLang="ru-RU" sz="2200" kern="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4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160215" y="255505"/>
            <a:ext cx="9623798" cy="946315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2200" dirty="0"/>
              <a:t>Расширяют возможности комплекса «1С:Корпорация» программные продукты, оптимизированные </a:t>
            </a:r>
            <a:r>
              <a:rPr lang="ru-RU" altLang="ru-RU" sz="2200" dirty="0" smtClean="0"/>
              <a:t>для </a:t>
            </a:r>
            <a:r>
              <a:rPr lang="ru-RU" altLang="ru-RU" sz="2200" dirty="0"/>
              <a:t>автоматизации специализированных </a:t>
            </a:r>
            <a:r>
              <a:rPr lang="ru-RU" altLang="ru-RU" sz="2200" dirty="0" smtClean="0"/>
              <a:t>и </a:t>
            </a:r>
            <a:r>
              <a:rPr lang="ru-RU" altLang="ru-RU" sz="2200" dirty="0"/>
              <a:t>отраслевых участков деятельности пользователей, выпускаемые под маркой «1С-Совместно»: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07989" y="1914525"/>
            <a:ext cx="5259644" cy="473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1С:CRM. Модуль для 1С:ERP и 1С:КА2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1С:GIS Управление пространственными данными. </a:t>
            </a:r>
            <a:r>
              <a:rPr lang="ru-RU" altLang="ru-RU" sz="1300" dirty="0" smtClean="0">
                <a:solidFill>
                  <a:srgbClr val="080808"/>
                </a:solidFill>
              </a:rPr>
              <a:t/>
            </a:r>
            <a:br>
              <a:rPr lang="ru-RU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Модуль </a:t>
            </a:r>
            <a:r>
              <a:rPr lang="ru-RU" altLang="ru-RU" sz="1300" dirty="0">
                <a:solidFill>
                  <a:srgbClr val="080808"/>
                </a:solidFill>
              </a:rPr>
              <a:t>для 1С:ERP и 1С:КА2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1С:ITIL Управление информационными технологиями предприятия КОРП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1С:MDM Управление нормативно-справочной информацией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1С:PDM Управление инженерными данными 3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1С:PM Управление проектами. Модуль для 1С:ERP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1С:RCM Управление надежностью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1С:RengaBIM и Смета. Комплект решений для 3D-проектирования и подготовки сметной документации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1С:TMS Логистика. Управление перевозками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1С:WMS Логистика. Управление складом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1С:Агропромышленный комплекс. </a:t>
            </a:r>
            <a:r>
              <a:rPr lang="ru-RU" altLang="ru-RU" sz="1300" dirty="0" smtClean="0">
                <a:solidFill>
                  <a:srgbClr val="080808"/>
                </a:solidFill>
              </a:rPr>
              <a:t/>
            </a:r>
            <a:br>
              <a:rPr lang="ru-RU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Модуль </a:t>
            </a:r>
            <a:r>
              <a:rPr lang="ru-RU" altLang="ru-RU" sz="1300" dirty="0">
                <a:solidFill>
                  <a:srgbClr val="080808"/>
                </a:solidFill>
              </a:rPr>
              <a:t>для 1С:ERP и 1С:КА2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1С:Аренда и управление недвижимостью. </a:t>
            </a:r>
            <a:r>
              <a:rPr lang="ru-RU" altLang="ru-RU" sz="1300" dirty="0" smtClean="0">
                <a:solidFill>
                  <a:srgbClr val="080808"/>
                </a:solidFill>
              </a:rPr>
              <a:t/>
            </a:r>
            <a:br>
              <a:rPr lang="ru-RU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Модуль </a:t>
            </a:r>
            <a:r>
              <a:rPr lang="ru-RU" altLang="ru-RU" sz="1300" dirty="0">
                <a:solidFill>
                  <a:srgbClr val="080808"/>
                </a:solidFill>
              </a:rPr>
              <a:t>для 1С:ERP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1С:Биллинг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1С:Горнодобывающая промышленность 2. Оперативный учет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1С:Заказчик-застройщик. Модуль для 1С:</a:t>
            </a:r>
            <a:r>
              <a:rPr lang="en-US" altLang="ru-RU" sz="1300" dirty="0">
                <a:solidFill>
                  <a:srgbClr val="080808"/>
                </a:solidFill>
              </a:rPr>
              <a:t>ERP</a:t>
            </a:r>
            <a:endParaRPr lang="ru-RU" altLang="ru-RU" sz="1300" dirty="0">
              <a:solidFill>
                <a:srgbClr val="080808"/>
              </a:solidFill>
            </a:endParaRPr>
          </a:p>
        </p:txBody>
      </p: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6367244" y="1909763"/>
            <a:ext cx="5416769" cy="473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1С:Инвентаризация и управление имуществом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1С:Интеграция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1С:Молокозавод. Модуль для 1С:ERP и 1С:КА2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1С:Мясопереработка MES. Модуль для 1С:ERP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1С:Общепит. Модуль для 1С:ERP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1С:Полиграфия 2. Модуль для 1С:ERP, 1С:КА2 и 1С:УТ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1С:Производственная безопасность. Комплексная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1С:Производственная </a:t>
            </a:r>
            <a:r>
              <a:rPr lang="ru-RU" altLang="ru-RU" sz="1300" dirty="0" smtClean="0">
                <a:solidFill>
                  <a:srgbClr val="080808"/>
                </a:solidFill>
              </a:rPr>
              <a:t>безопасность.</a:t>
            </a:r>
            <a:r>
              <a:rPr lang="en-US" altLang="ru-RU" sz="1300" dirty="0" smtClean="0">
                <a:solidFill>
                  <a:srgbClr val="080808"/>
                </a:solidFill>
              </a:rPr>
              <a:t> </a:t>
            </a:r>
            <a:r>
              <a:rPr lang="ru-RU" altLang="ru-RU" sz="1300" dirty="0" smtClean="0">
                <a:solidFill>
                  <a:srgbClr val="080808"/>
                </a:solidFill>
              </a:rPr>
              <a:t/>
            </a:r>
            <a:br>
              <a:rPr lang="ru-RU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Охрана </a:t>
            </a:r>
            <a:r>
              <a:rPr lang="ru-RU" altLang="ru-RU" sz="1300" dirty="0">
                <a:solidFill>
                  <a:srgbClr val="080808"/>
                </a:solidFill>
              </a:rPr>
              <a:t>окружающей среды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1С:Производственная безопасность. </a:t>
            </a:r>
            <a:r>
              <a:rPr lang="ru-RU" altLang="ru-RU" sz="1300" dirty="0" smtClean="0">
                <a:solidFill>
                  <a:srgbClr val="080808"/>
                </a:solidFill>
              </a:rPr>
              <a:t>Охрана </a:t>
            </a:r>
            <a:r>
              <a:rPr lang="ru-RU" altLang="ru-RU" sz="1300" dirty="0">
                <a:solidFill>
                  <a:srgbClr val="080808"/>
                </a:solidFill>
              </a:rPr>
              <a:t>труда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1С:Производственная безопасность. </a:t>
            </a:r>
            <a:r>
              <a:rPr lang="ru-RU" altLang="ru-RU" sz="1300" dirty="0" smtClean="0">
                <a:solidFill>
                  <a:srgbClr val="080808"/>
                </a:solidFill>
              </a:rPr>
              <a:t>Пожарная </a:t>
            </a:r>
            <a:r>
              <a:rPr lang="ru-RU" altLang="ru-RU" sz="1300" dirty="0">
                <a:solidFill>
                  <a:srgbClr val="080808"/>
                </a:solidFill>
              </a:rPr>
              <a:t>безопасность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1С:Производственная безопасность. </a:t>
            </a:r>
            <a:r>
              <a:rPr lang="ru-RU" altLang="ru-RU" sz="1300" dirty="0" smtClean="0">
                <a:solidFill>
                  <a:srgbClr val="080808"/>
                </a:solidFill>
              </a:rPr>
              <a:t/>
            </a:r>
            <a:br>
              <a:rPr lang="ru-RU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Промышленная </a:t>
            </a:r>
            <a:r>
              <a:rPr lang="ru-RU" altLang="ru-RU" sz="1300" dirty="0">
                <a:solidFill>
                  <a:srgbClr val="080808"/>
                </a:solidFill>
              </a:rPr>
              <a:t>безопасность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1С:Производство алкогольной продукции. </a:t>
            </a:r>
            <a:br>
              <a:rPr lang="ru-RU" altLang="ru-RU" sz="1300" dirty="0">
                <a:solidFill>
                  <a:srgbClr val="080808"/>
                </a:solidFill>
              </a:rPr>
            </a:br>
            <a:r>
              <a:rPr lang="ru-RU" altLang="ru-RU" sz="1300" dirty="0">
                <a:solidFill>
                  <a:srgbClr val="080808"/>
                </a:solidFill>
              </a:rPr>
              <a:t>Модуль для 1С:ERP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1С:Производство мясной и рыбной продукции 2. </a:t>
            </a:r>
            <a:br>
              <a:rPr lang="ru-RU" altLang="ru-RU" sz="1300" dirty="0">
                <a:solidFill>
                  <a:srgbClr val="080808"/>
                </a:solidFill>
              </a:rPr>
            </a:br>
            <a:r>
              <a:rPr lang="ru-RU" altLang="ru-RU" sz="1300" dirty="0">
                <a:solidFill>
                  <a:srgbClr val="080808"/>
                </a:solidFill>
              </a:rPr>
              <a:t>Модуль для 1С:ERP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1С:Птицеводство 2. Модуль для 1С:ERP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1С:Реализация алкогольной продукции. </a:t>
            </a:r>
            <a:br>
              <a:rPr lang="ru-RU" altLang="ru-RU" sz="1300" dirty="0">
                <a:solidFill>
                  <a:srgbClr val="080808"/>
                </a:solidFill>
              </a:rPr>
            </a:br>
            <a:r>
              <a:rPr lang="ru-RU" altLang="ru-RU" sz="1300" dirty="0">
                <a:solidFill>
                  <a:srgbClr val="080808"/>
                </a:solidFill>
              </a:rPr>
              <a:t>Модуль для 1С:ERP и 1С:КА2</a:t>
            </a:r>
          </a:p>
        </p:txBody>
      </p:sp>
    </p:spTree>
    <p:extLst>
      <p:ext uri="{BB962C8B-B14F-4D97-AF65-F5344CB8AC3E}">
        <p14:creationId xmlns:p14="http://schemas.microsoft.com/office/powerpoint/2010/main" val="273020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07988" y="1914525"/>
            <a:ext cx="5580920" cy="459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1С:Риэлтор. Управление продажами </a:t>
            </a:r>
            <a:r>
              <a:rPr lang="ru-RU" altLang="ru-RU" sz="1300" dirty="0" smtClean="0">
                <a:solidFill>
                  <a:srgbClr val="080808"/>
                </a:solidFill>
              </a:rPr>
              <a:t>недвижимости.</a:t>
            </a:r>
            <a:r>
              <a:rPr lang="en-US" altLang="ru-RU" sz="1300" dirty="0" smtClean="0">
                <a:solidFill>
                  <a:srgbClr val="080808"/>
                </a:solidFill>
              </a:rPr>
              <a:t/>
            </a:r>
            <a:br>
              <a:rPr lang="en-US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Модуль </a:t>
            </a:r>
            <a:r>
              <a:rPr lang="ru-RU" altLang="ru-RU" sz="1300" dirty="0">
                <a:solidFill>
                  <a:srgbClr val="080808"/>
                </a:solidFill>
              </a:rPr>
              <a:t>для 1С:ERP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1С:Смета 3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1С:ТОИР Управление ремонтами и </a:t>
            </a:r>
            <a:r>
              <a:rPr lang="ru-RU" altLang="ru-RU" sz="1300" dirty="0" smtClean="0">
                <a:solidFill>
                  <a:srgbClr val="080808"/>
                </a:solidFill>
              </a:rPr>
              <a:t>обслуживанием</a:t>
            </a:r>
            <a:r>
              <a:rPr lang="en-US" altLang="ru-RU" sz="1300" dirty="0" smtClean="0">
                <a:solidFill>
                  <a:srgbClr val="080808"/>
                </a:solidFill>
              </a:rPr>
              <a:t/>
            </a:r>
            <a:br>
              <a:rPr lang="en-US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оборудования </a:t>
            </a:r>
            <a:r>
              <a:rPr lang="ru-RU" altLang="ru-RU" sz="1300" dirty="0">
                <a:solidFill>
                  <a:srgbClr val="080808"/>
                </a:solidFill>
              </a:rPr>
              <a:t>2 КОРП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1С:Транспортная логистика, экспедирование </a:t>
            </a:r>
            <a:br>
              <a:rPr lang="ru-RU" altLang="ru-RU" sz="1300" dirty="0">
                <a:solidFill>
                  <a:srgbClr val="080808"/>
                </a:solidFill>
              </a:rPr>
            </a:br>
            <a:r>
              <a:rPr lang="ru-RU" altLang="ru-RU" sz="1300" dirty="0">
                <a:solidFill>
                  <a:srgbClr val="080808"/>
                </a:solidFill>
              </a:rPr>
              <a:t>и управление автотранспортом КОРП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1С:Управление автотранспортом. Модуль для 1С:ERP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1С:Управление ветеринарными </a:t>
            </a:r>
            <a:r>
              <a:rPr lang="ru-RU" altLang="ru-RU" sz="1300" dirty="0" smtClean="0">
                <a:solidFill>
                  <a:srgbClr val="080808"/>
                </a:solidFill>
              </a:rPr>
              <a:t>сертификатами.</a:t>
            </a:r>
            <a:r>
              <a:rPr lang="en-US" altLang="ru-RU" sz="1300" dirty="0" smtClean="0">
                <a:solidFill>
                  <a:srgbClr val="080808"/>
                </a:solidFill>
              </a:rPr>
              <a:t/>
            </a:r>
            <a:br>
              <a:rPr lang="en-US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Интеграция </a:t>
            </a:r>
            <a:r>
              <a:rPr lang="ru-RU" altLang="ru-RU" sz="1300" dirty="0">
                <a:solidFill>
                  <a:srgbClr val="080808"/>
                </a:solidFill>
              </a:rPr>
              <a:t>с ФГИС Меркурий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1С:Управление водоканалом 2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1С:Управление деревообрабатывающим </a:t>
            </a:r>
            <a:r>
              <a:rPr lang="ru-RU" altLang="ru-RU" sz="1300" dirty="0" smtClean="0">
                <a:solidFill>
                  <a:srgbClr val="080808"/>
                </a:solidFill>
              </a:rPr>
              <a:t>предприятием.</a:t>
            </a:r>
            <a:r>
              <a:rPr lang="en-US" altLang="ru-RU" sz="1300" dirty="0" smtClean="0">
                <a:solidFill>
                  <a:srgbClr val="080808"/>
                </a:solidFill>
              </a:rPr>
              <a:t/>
            </a:r>
            <a:br>
              <a:rPr lang="en-US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Модуль </a:t>
            </a:r>
            <a:r>
              <a:rPr lang="ru-RU" altLang="ru-RU" sz="1300" dirty="0">
                <a:solidFill>
                  <a:srgbClr val="080808"/>
                </a:solidFill>
              </a:rPr>
              <a:t>для 1С:ERP и 1С:КА2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1С:Управление лесозаготовительным </a:t>
            </a:r>
            <a:r>
              <a:rPr lang="ru-RU" altLang="ru-RU" sz="1300" dirty="0" smtClean="0">
                <a:solidFill>
                  <a:srgbClr val="080808"/>
                </a:solidFill>
              </a:rPr>
              <a:t>предприятием.</a:t>
            </a:r>
            <a:r>
              <a:rPr lang="en-US" altLang="ru-RU" sz="1300" dirty="0" smtClean="0">
                <a:solidFill>
                  <a:srgbClr val="080808"/>
                </a:solidFill>
              </a:rPr>
              <a:t/>
            </a:r>
            <a:br>
              <a:rPr lang="en-US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Модуль </a:t>
            </a:r>
            <a:r>
              <a:rPr lang="ru-RU" altLang="ru-RU" sz="1300" dirty="0">
                <a:solidFill>
                  <a:srgbClr val="080808"/>
                </a:solidFill>
              </a:rPr>
              <a:t>для 1С:ERP и 1С:КА2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1С:Управление лизинговой компанией. </a:t>
            </a:r>
            <a:r>
              <a:rPr lang="ru-RU" altLang="ru-RU" sz="1300" dirty="0" smtClean="0">
                <a:solidFill>
                  <a:srgbClr val="080808"/>
                </a:solidFill>
              </a:rPr>
              <a:t>Расширение </a:t>
            </a:r>
            <a:r>
              <a:rPr lang="ru-RU" altLang="ru-RU" sz="1300" dirty="0">
                <a:solidFill>
                  <a:srgbClr val="080808"/>
                </a:solidFill>
              </a:rPr>
              <a:t>для 1С:ERP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1С:Управление металлургическим комбинатом </a:t>
            </a:r>
            <a:r>
              <a:rPr lang="ru-RU" altLang="ru-RU" sz="1300" dirty="0" smtClean="0">
                <a:solidFill>
                  <a:srgbClr val="080808"/>
                </a:solidFill>
              </a:rPr>
              <a:t>2.</a:t>
            </a:r>
            <a:r>
              <a:rPr lang="en-US" altLang="ru-RU" sz="1300" dirty="0" smtClean="0">
                <a:solidFill>
                  <a:srgbClr val="080808"/>
                </a:solidFill>
              </a:rPr>
              <a:t/>
            </a:r>
            <a:br>
              <a:rPr lang="en-US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Модуль </a:t>
            </a:r>
            <a:r>
              <a:rPr lang="ru-RU" altLang="ru-RU" sz="1300" dirty="0">
                <a:solidFill>
                  <a:srgbClr val="080808"/>
                </a:solidFill>
              </a:rPr>
              <a:t>для 1С:ERP и 1С:КА2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1С:Управление мукомольным, крупяным, </a:t>
            </a:r>
            <a:r>
              <a:rPr lang="ru-RU" altLang="ru-RU" sz="1300" dirty="0" smtClean="0">
                <a:solidFill>
                  <a:srgbClr val="080808"/>
                </a:solidFill>
              </a:rPr>
              <a:t>комбикормовым</a:t>
            </a:r>
            <a:r>
              <a:rPr lang="en-US" altLang="ru-RU" sz="1300" dirty="0" smtClean="0">
                <a:solidFill>
                  <a:srgbClr val="080808"/>
                </a:solidFill>
              </a:rPr>
              <a:t/>
            </a:r>
            <a:br>
              <a:rPr lang="en-US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и </a:t>
            </a:r>
            <a:r>
              <a:rPr lang="ru-RU" altLang="ru-RU" sz="1300" dirty="0">
                <a:solidFill>
                  <a:srgbClr val="080808"/>
                </a:solidFill>
              </a:rPr>
              <a:t>масложировым производством. Модуль для 1С:ERP и 1С:КА2</a:t>
            </a:r>
          </a:p>
        </p:txBody>
      </p: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6367244" y="1909763"/>
            <a:ext cx="5585859" cy="394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1С:Управление недвижимостью и арендой </a:t>
            </a:r>
            <a:r>
              <a:rPr lang="ru-RU" altLang="ru-RU" sz="1300" dirty="0" smtClean="0">
                <a:solidFill>
                  <a:srgbClr val="080808"/>
                </a:solidFill>
              </a:rPr>
              <a:t>КОРП.</a:t>
            </a:r>
            <a:r>
              <a:rPr lang="en-US" altLang="ru-RU" sz="1300" dirty="0" smtClean="0">
                <a:solidFill>
                  <a:srgbClr val="080808"/>
                </a:solidFill>
              </a:rPr>
              <a:t/>
            </a:r>
            <a:br>
              <a:rPr lang="en-US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Модуль </a:t>
            </a:r>
            <a:r>
              <a:rPr lang="ru-RU" altLang="ru-RU" sz="1300" dirty="0">
                <a:solidFill>
                  <a:srgbClr val="080808"/>
                </a:solidFill>
              </a:rPr>
              <a:t>для 1С:Бухгалтерия 8 КОРП, 1С:Бухгалтерия КОРП </a:t>
            </a:r>
            <a:r>
              <a:rPr lang="ru-RU" altLang="ru-RU" sz="1300" dirty="0" smtClean="0">
                <a:solidFill>
                  <a:srgbClr val="080808"/>
                </a:solidFill>
              </a:rPr>
              <a:t>МСФО</a:t>
            </a:r>
            <a:r>
              <a:rPr lang="en-US" altLang="ru-RU" sz="1300" dirty="0" smtClean="0">
                <a:solidFill>
                  <a:srgbClr val="080808"/>
                </a:solidFill>
              </a:rPr>
              <a:t/>
            </a:r>
            <a:br>
              <a:rPr lang="en-US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и </a:t>
            </a:r>
            <a:r>
              <a:rPr lang="ru-RU" altLang="ru-RU" sz="1300" dirty="0">
                <a:solidFill>
                  <a:srgbClr val="080808"/>
                </a:solidFill>
              </a:rPr>
              <a:t>1С:Управление холдингом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1С:Управление по целям и KPI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1С:Управление строительным производством. </a:t>
            </a:r>
            <a:br>
              <a:rPr lang="ru-RU" altLang="ru-RU" sz="1300" dirty="0">
                <a:solidFill>
                  <a:srgbClr val="080808"/>
                </a:solidFill>
              </a:rPr>
            </a:br>
            <a:r>
              <a:rPr lang="ru-RU" altLang="ru-RU" sz="1300" dirty="0">
                <a:solidFill>
                  <a:srgbClr val="080808"/>
                </a:solidFill>
              </a:rPr>
              <a:t>Модуль для 1С:ERP и 1С:КА2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1С:Управление </a:t>
            </a:r>
            <a:r>
              <a:rPr lang="ru-RU" altLang="ru-RU" sz="1300" dirty="0" err="1">
                <a:solidFill>
                  <a:srgbClr val="080808"/>
                </a:solidFill>
              </a:rPr>
              <a:t>тепловодоканалом</a:t>
            </a:r>
            <a:r>
              <a:rPr lang="ru-RU" altLang="ru-RU" sz="1300" dirty="0">
                <a:solidFill>
                  <a:srgbClr val="080808"/>
                </a:solidFill>
              </a:rPr>
              <a:t> 2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1С:Управление теплосетью 2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1С:Управляющая компания ЖКХ. </a:t>
            </a:r>
            <a:r>
              <a:rPr lang="ru-RU" altLang="ru-RU" sz="1300" dirty="0" smtClean="0">
                <a:solidFill>
                  <a:srgbClr val="080808"/>
                </a:solidFill>
              </a:rPr>
              <a:t>Модуль </a:t>
            </a:r>
            <a:r>
              <a:rPr lang="ru-RU" altLang="ru-RU" sz="1300" dirty="0">
                <a:solidFill>
                  <a:srgbClr val="080808"/>
                </a:solidFill>
              </a:rPr>
              <a:t>для 1С:ERP и 1С:КА2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1С:Управляющая компания ЖКХ и РКЦ. Модуль для </a:t>
            </a:r>
            <a:r>
              <a:rPr lang="ru-RU" altLang="ru-RU" sz="1300" dirty="0" smtClean="0">
                <a:solidFill>
                  <a:srgbClr val="080808"/>
                </a:solidFill>
              </a:rPr>
              <a:t>1С:ERP</a:t>
            </a:r>
            <a:r>
              <a:rPr lang="en-US" altLang="ru-RU" sz="1300" dirty="0" smtClean="0">
                <a:solidFill>
                  <a:srgbClr val="080808"/>
                </a:solidFill>
              </a:rPr>
              <a:t/>
            </a:r>
            <a:br>
              <a:rPr lang="en-US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и </a:t>
            </a:r>
            <a:r>
              <a:rPr lang="ru-RU" altLang="ru-RU" sz="1300" dirty="0">
                <a:solidFill>
                  <a:srgbClr val="080808"/>
                </a:solidFill>
              </a:rPr>
              <a:t>1С:КА2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1С:Хлебобулочное и кондитерское производство </a:t>
            </a:r>
            <a:r>
              <a:rPr lang="ru-RU" altLang="ru-RU" sz="1300" dirty="0" smtClean="0">
                <a:solidFill>
                  <a:srgbClr val="080808"/>
                </a:solidFill>
              </a:rPr>
              <a:t>2.</a:t>
            </a:r>
            <a:r>
              <a:rPr lang="en-US" altLang="ru-RU" sz="1300" dirty="0" smtClean="0">
                <a:solidFill>
                  <a:srgbClr val="080808"/>
                </a:solidFill>
              </a:rPr>
              <a:t/>
            </a:r>
            <a:br>
              <a:rPr lang="en-US" altLang="ru-RU" sz="1300" dirty="0" smtClean="0">
                <a:solidFill>
                  <a:srgbClr val="080808"/>
                </a:solidFill>
              </a:rPr>
            </a:br>
            <a:r>
              <a:rPr lang="ru-RU" altLang="ru-RU" sz="1300" dirty="0" smtClean="0">
                <a:solidFill>
                  <a:srgbClr val="080808"/>
                </a:solidFill>
              </a:rPr>
              <a:t>Модуль </a:t>
            </a:r>
            <a:r>
              <a:rPr lang="ru-RU" altLang="ru-RU" sz="1300" dirty="0">
                <a:solidFill>
                  <a:srgbClr val="080808"/>
                </a:solidFill>
              </a:rPr>
              <a:t>для 1С:ERP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1С:Центр спутникового мониторинга ГЛОНАСС/GPS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1С:Энергетика 2. Учет технологических присоединений</a:t>
            </a:r>
          </a:p>
          <a:p>
            <a:pPr marL="285750" indent="-195263" eaLnBrk="0" hangingPunct="0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ru-RU" altLang="ru-RU" sz="1300" dirty="0">
                <a:solidFill>
                  <a:srgbClr val="080808"/>
                </a:solidFill>
              </a:rPr>
              <a:t>1С:Энергетика 2. Учет транспорта электроэнергии</a:t>
            </a:r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6663918" y="5809808"/>
            <a:ext cx="4572000" cy="73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300" dirty="0">
                <a:solidFill>
                  <a:srgbClr val="080808"/>
                </a:solidFill>
              </a:rPr>
              <a:t>Подробнее про «1С-Совместные» решения: </a:t>
            </a:r>
            <a:r>
              <a:rPr lang="ru-RU" altLang="ru-RU" sz="1300" dirty="0">
                <a:solidFill>
                  <a:srgbClr val="080808"/>
                </a:solidFill>
                <a:hlinkClick r:id="rId2"/>
              </a:rPr>
              <a:t>https://</a:t>
            </a:r>
            <a:r>
              <a:rPr lang="ru-RU" altLang="ru-RU" sz="1300" dirty="0" smtClean="0">
                <a:solidFill>
                  <a:srgbClr val="080808"/>
                </a:solidFill>
                <a:hlinkClick r:id="rId2"/>
              </a:rPr>
              <a:t>solutions.1c.ru</a:t>
            </a:r>
            <a:r>
              <a:rPr lang="en-US" altLang="ru-RU" sz="1300" dirty="0" smtClean="0">
                <a:solidFill>
                  <a:srgbClr val="080808"/>
                </a:solidFill>
              </a:rPr>
              <a:t> </a:t>
            </a:r>
            <a:r>
              <a:rPr lang="ru-RU" altLang="ru-RU" sz="1300" dirty="0" smtClean="0">
                <a:solidFill>
                  <a:srgbClr val="080808"/>
                </a:solidFill>
              </a:rPr>
              <a:t>и </a:t>
            </a:r>
            <a:r>
              <a:rPr lang="ru-RU" altLang="ru-RU" sz="1300" dirty="0">
                <a:solidFill>
                  <a:srgbClr val="080808"/>
                </a:solidFill>
              </a:rPr>
              <a:t/>
            </a:r>
            <a:br>
              <a:rPr lang="ru-RU" altLang="ru-RU" sz="1300" dirty="0">
                <a:solidFill>
                  <a:srgbClr val="080808"/>
                </a:solidFill>
              </a:rPr>
            </a:br>
            <a:r>
              <a:rPr lang="ru-RU" altLang="ru-RU" sz="1300" dirty="0">
                <a:solidFill>
                  <a:srgbClr val="080808"/>
                </a:solidFill>
              </a:rPr>
              <a:t>Сервис «</a:t>
            </a:r>
            <a:r>
              <a:rPr lang="ru-RU" altLang="ru-RU" sz="1300" dirty="0">
                <a:solidFill>
                  <a:srgbClr val="080808"/>
                </a:solidFill>
                <a:hlinkClick r:id="rId3"/>
              </a:rPr>
              <a:t>1С:Облачная карта прикладных решений</a:t>
            </a:r>
            <a:r>
              <a:rPr lang="ru-RU" altLang="ru-RU" sz="1300" dirty="0">
                <a:solidFill>
                  <a:srgbClr val="080808"/>
                </a:solidFill>
              </a:rPr>
              <a:t>» 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2160215" y="255505"/>
            <a:ext cx="9623798" cy="94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000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E2271E"/>
                </a:solidFill>
                <a:latin typeface="Arial" charset="0"/>
              </a:defRPr>
            </a:lvl9pPr>
          </a:lstStyle>
          <a:p>
            <a:r>
              <a:rPr lang="ru-RU" altLang="ru-RU" sz="2200" kern="0" smtClean="0"/>
              <a:t>Расширяют возможности комплекса «1С:Корпорация» программные продукты, оптимизированные для автоматизации специализированных и отраслевых участков деятельности пользователей, выпускаемые под маркой «1С-Совместно»:</a:t>
            </a:r>
            <a:endParaRPr lang="ru-RU" altLang="ru-RU" sz="2200" kern="0" dirty="0"/>
          </a:p>
        </p:txBody>
      </p:sp>
    </p:spTree>
    <p:extLst>
      <p:ext uri="{BB962C8B-B14F-4D97-AF65-F5344CB8AC3E}">
        <p14:creationId xmlns:p14="http://schemas.microsoft.com/office/powerpoint/2010/main" val="298779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60215" y="332968"/>
            <a:ext cx="9598238" cy="791389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Aft>
                <a:spcPct val="5000"/>
              </a:spcAft>
            </a:pPr>
            <a:r>
              <a:rPr lang="ru-RU" altLang="ru-RU" sz="2670" dirty="0" smtClean="0">
                <a:solidFill>
                  <a:srgbClr val="080808"/>
                </a:solidFill>
              </a:rPr>
              <a:t>Главное – почему надо переходить </a:t>
            </a:r>
            <a:br>
              <a:rPr lang="ru-RU" altLang="ru-RU" sz="2670" dirty="0" smtClean="0">
                <a:solidFill>
                  <a:srgbClr val="080808"/>
                </a:solidFill>
              </a:rPr>
            </a:br>
            <a:r>
              <a:rPr lang="ru-RU" altLang="ru-RU" sz="2670" dirty="0" smtClean="0">
                <a:solidFill>
                  <a:srgbClr val="080808"/>
                </a:solidFill>
              </a:rPr>
              <a:t>на</a:t>
            </a:r>
            <a:r>
              <a:rPr lang="ru-RU" altLang="ru-RU" sz="2670" dirty="0" smtClean="0">
                <a:solidFill>
                  <a:srgbClr val="000000"/>
                </a:solidFill>
              </a:rPr>
              <a:t> </a:t>
            </a:r>
            <a:r>
              <a:rPr lang="ru-RU" altLang="ru-RU" sz="2670" dirty="0" smtClean="0"/>
              <a:t>«1С:КОРПОРАЦИЮ»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40992" y="1629330"/>
            <a:ext cx="11614798" cy="448738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marL="180975" indent="-180975" eaLnBrk="0" hangingPunct="0">
              <a:lnSpc>
                <a:spcPct val="110000"/>
              </a:lnSpc>
            </a:pPr>
            <a:r>
              <a:rPr lang="ru-RU" altLang="ru-RU" sz="1400" dirty="0">
                <a:solidFill>
                  <a:srgbClr val="080808"/>
                </a:solidFill>
              </a:rPr>
              <a:t>Современные решения с поддержкой актуальных сервисов на единой платформе предоставляют бизнесу новые возможности при невысокой стоимости владения системой.</a:t>
            </a:r>
          </a:p>
          <a:p>
            <a:pPr marL="180975" indent="-180975" eaLnBrk="0" hangingPunct="0">
              <a:lnSpc>
                <a:spcPct val="110000"/>
              </a:lnSpc>
            </a:pPr>
            <a:r>
              <a:rPr lang="ru-RU" altLang="ru-RU" sz="1400" dirty="0">
                <a:solidFill>
                  <a:srgbClr val="080808"/>
                </a:solidFill>
              </a:rPr>
              <a:t>В комплекс включены решения, проверенные сотнями успешных внедрений, в том числе на масштабных проектах: </a:t>
            </a:r>
            <a:br>
              <a:rPr lang="ru-RU" altLang="ru-RU" sz="1400" dirty="0">
                <a:solidFill>
                  <a:srgbClr val="080808"/>
                </a:solidFill>
              </a:rPr>
            </a:br>
            <a:r>
              <a:rPr lang="ru-RU" altLang="ru-RU" sz="1400" u="sng" dirty="0">
                <a:solidFill>
                  <a:schemeClr val="hlink"/>
                </a:solidFill>
                <a:hlinkClick r:id="rId2"/>
              </a:rPr>
              <a:t>АО «Первая башенная компания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u="sng" dirty="0">
                <a:solidFill>
                  <a:schemeClr val="hlink"/>
                </a:solidFill>
                <a:hlinkClick r:id="rId3"/>
              </a:rPr>
              <a:t>ГК «</a:t>
            </a:r>
            <a:r>
              <a:rPr lang="ru-RU" altLang="ru-RU" sz="1400" u="sng" dirty="0" err="1">
                <a:solidFill>
                  <a:schemeClr val="hlink"/>
                </a:solidFill>
                <a:hlinkClick r:id="rId3"/>
              </a:rPr>
              <a:t>ЛокоТех</a:t>
            </a:r>
            <a:r>
              <a:rPr lang="ru-RU" altLang="ru-RU" sz="1400" u="sng" dirty="0">
                <a:solidFill>
                  <a:schemeClr val="hlink"/>
                </a:solidFill>
              </a:rPr>
              <a:t>», «</a:t>
            </a:r>
            <a:r>
              <a:rPr lang="ru-RU" altLang="ru-RU" sz="1400" u="sng" dirty="0">
                <a:solidFill>
                  <a:schemeClr val="hlink"/>
                </a:solidFill>
                <a:hlinkClick r:id="rId4"/>
              </a:rPr>
              <a:t>СОЛЛЕРС</a:t>
            </a:r>
            <a:r>
              <a:rPr lang="ru-RU" altLang="ru-RU" sz="1400" u="sng" dirty="0">
                <a:solidFill>
                  <a:schemeClr val="hlink"/>
                </a:solidFill>
              </a:rPr>
              <a:t>», «</a:t>
            </a:r>
            <a:r>
              <a:rPr lang="ru-RU" altLang="ru-RU" sz="1400" u="sng" dirty="0">
                <a:solidFill>
                  <a:schemeClr val="hlink"/>
                </a:solidFill>
                <a:hlinkClick r:id="rId5"/>
              </a:rPr>
              <a:t>Холдинг Кабельный Альянс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u="sng" dirty="0">
                <a:solidFill>
                  <a:schemeClr val="hlink"/>
                </a:solidFill>
                <a:hlinkClick r:id="rId6"/>
              </a:rPr>
              <a:t>СПб ГУП «</a:t>
            </a:r>
            <a:r>
              <a:rPr lang="ru-RU" altLang="ru-RU" sz="1400" u="sng" dirty="0" err="1">
                <a:solidFill>
                  <a:schemeClr val="hlink"/>
                </a:solidFill>
                <a:hlinkClick r:id="rId6"/>
              </a:rPr>
              <a:t>Пассажиравтотранс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u="sng" dirty="0">
                <a:solidFill>
                  <a:schemeClr val="hlink"/>
                </a:solidFill>
                <a:hlinkClick r:id="rId7"/>
              </a:rPr>
              <a:t>АО «Гражданские самолеты Сухого</a:t>
            </a:r>
            <a:r>
              <a:rPr lang="ru-RU" altLang="ru-RU" sz="1400" u="sng" dirty="0">
                <a:solidFill>
                  <a:schemeClr val="hlink"/>
                </a:solidFill>
              </a:rPr>
              <a:t>», «</a:t>
            </a:r>
            <a:r>
              <a:rPr lang="ru-RU" altLang="ru-RU" sz="1400" u="sng" dirty="0">
                <a:solidFill>
                  <a:schemeClr val="hlink"/>
                </a:solidFill>
                <a:hlinkClick r:id="rId8"/>
              </a:rPr>
              <a:t>Сименс Технологии Газовых Турбин</a:t>
            </a:r>
            <a:r>
              <a:rPr lang="ru-RU" altLang="ru-RU" sz="1400" u="sng" dirty="0">
                <a:solidFill>
                  <a:schemeClr val="hlink"/>
                </a:solidFill>
              </a:rPr>
              <a:t>», «</a:t>
            </a:r>
            <a:r>
              <a:rPr lang="ru-RU" altLang="ru-RU" sz="1400" u="sng" dirty="0">
                <a:solidFill>
                  <a:schemeClr val="hlink"/>
                </a:solidFill>
                <a:hlinkClick r:id="rId9"/>
              </a:rPr>
              <a:t>Редуктор-ПМ» (Холдинг «Вертолеты России»)</a:t>
            </a:r>
            <a:r>
              <a:rPr lang="ru-RU" altLang="ru-RU" sz="1400" u="sng" dirty="0">
                <a:solidFill>
                  <a:schemeClr val="hlink"/>
                </a:solidFill>
              </a:rPr>
              <a:t>, «</a:t>
            </a:r>
            <a:r>
              <a:rPr lang="ru-RU" altLang="ru-RU" sz="1400" u="sng" dirty="0">
                <a:solidFill>
                  <a:schemeClr val="hlink"/>
                </a:solidFill>
                <a:hlinkClick r:id="rId10"/>
              </a:rPr>
              <a:t>АКВАЛАЙФ</a:t>
            </a:r>
            <a:r>
              <a:rPr lang="ru-RU" altLang="ru-RU" sz="1400" u="sng" dirty="0">
                <a:solidFill>
                  <a:schemeClr val="hlink"/>
                </a:solidFill>
              </a:rPr>
              <a:t>», «</a:t>
            </a:r>
            <a:r>
              <a:rPr lang="ru-RU" altLang="ru-RU" sz="1400" u="sng" dirty="0">
                <a:solidFill>
                  <a:schemeClr val="hlink"/>
                </a:solidFill>
                <a:hlinkClick r:id="rId11"/>
              </a:rPr>
              <a:t>АКАДО Телеком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u="sng" dirty="0">
                <a:solidFill>
                  <a:schemeClr val="hlink"/>
                </a:solidFill>
                <a:hlinkClick r:id="rId12"/>
              </a:rPr>
              <a:t>ПАО «АвтоВАЗ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u="sng" dirty="0">
                <a:solidFill>
                  <a:schemeClr val="hlink"/>
                </a:solidFill>
                <a:hlinkClick r:id="rId13"/>
              </a:rPr>
              <a:t>ПАО «Газпром нефть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u="sng" dirty="0" smtClean="0">
                <a:solidFill>
                  <a:schemeClr val="hlink"/>
                </a:solidFill>
                <a:hlinkClick r:id="rId14"/>
              </a:rPr>
              <a:t>ПАО </a:t>
            </a:r>
            <a:r>
              <a:rPr lang="ru-RU" altLang="ru-RU" sz="1400" u="sng" dirty="0">
                <a:solidFill>
                  <a:schemeClr val="hlink"/>
                </a:solidFill>
                <a:hlinkClick r:id="rId14"/>
              </a:rPr>
              <a:t>«Полюс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u="sng" dirty="0">
                <a:solidFill>
                  <a:schemeClr val="hlink"/>
                </a:solidFill>
                <a:hlinkClick r:id="rId15"/>
              </a:rPr>
              <a:t>ПАО «Татнефть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u="sng" dirty="0">
                <a:solidFill>
                  <a:schemeClr val="hlink"/>
                </a:solidFill>
                <a:hlinkClick r:id="rId16"/>
              </a:rPr>
              <a:t>АО «</a:t>
            </a:r>
            <a:r>
              <a:rPr lang="ru-RU" altLang="ru-RU" sz="1400" u="sng" dirty="0" err="1">
                <a:solidFill>
                  <a:schemeClr val="hlink"/>
                </a:solidFill>
                <a:hlinkClick r:id="rId16"/>
              </a:rPr>
              <a:t>Зарубежнефть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u="sng" dirty="0">
                <a:solidFill>
                  <a:schemeClr val="hlink"/>
                </a:solidFill>
                <a:hlinkClick r:id="rId17"/>
              </a:rPr>
              <a:t>НК «</a:t>
            </a:r>
            <a:r>
              <a:rPr lang="ru-RU" altLang="ru-RU" sz="1400" u="sng" dirty="0" err="1">
                <a:solidFill>
                  <a:schemeClr val="hlink"/>
                </a:solidFill>
                <a:hlinkClick r:id="rId17"/>
              </a:rPr>
              <a:t>РуссНефть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u="sng" dirty="0" err="1">
                <a:solidFill>
                  <a:schemeClr val="hlink"/>
                </a:solidFill>
                <a:hlinkClick r:id="rId18"/>
              </a:rPr>
              <a:t>Госкорпорация</a:t>
            </a:r>
            <a:r>
              <a:rPr lang="ru-RU" altLang="ru-RU" sz="1400" u="sng" dirty="0">
                <a:solidFill>
                  <a:schemeClr val="hlink"/>
                </a:solidFill>
                <a:hlinkClick r:id="rId18"/>
              </a:rPr>
              <a:t> «</a:t>
            </a:r>
            <a:r>
              <a:rPr lang="ru-RU" altLang="ru-RU" sz="1400" u="sng" dirty="0" err="1">
                <a:solidFill>
                  <a:schemeClr val="hlink"/>
                </a:solidFill>
                <a:hlinkClick r:id="rId18"/>
              </a:rPr>
              <a:t>Росатом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u="sng" dirty="0">
                <a:solidFill>
                  <a:schemeClr val="hlink"/>
                </a:solidFill>
                <a:hlinkClick r:id="rId19"/>
              </a:rPr>
              <a:t>АО «ОСК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dirty="0" smtClean="0">
                <a:solidFill>
                  <a:schemeClr val="hlink"/>
                </a:solidFill>
              </a:rPr>
              <a:t>«</a:t>
            </a:r>
            <a:r>
              <a:rPr lang="ru-RU" altLang="ru-RU" sz="1400" u="sng" dirty="0">
                <a:solidFill>
                  <a:schemeClr val="hlink"/>
                </a:solidFill>
                <a:hlinkClick r:id="rId20"/>
              </a:rPr>
              <a:t>УК «Татнефть-</a:t>
            </a:r>
            <a:r>
              <a:rPr lang="ru-RU" altLang="ru-RU" sz="1400" u="sng" dirty="0" err="1">
                <a:solidFill>
                  <a:schemeClr val="hlink"/>
                </a:solidFill>
                <a:hlinkClick r:id="rId20"/>
              </a:rPr>
              <a:t>Нефтехим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dirty="0">
                <a:solidFill>
                  <a:schemeClr val="hlink"/>
                </a:solidFill>
              </a:rPr>
              <a:t>«</a:t>
            </a:r>
            <a:r>
              <a:rPr lang="ru-RU" altLang="ru-RU" sz="1400" u="sng" dirty="0">
                <a:solidFill>
                  <a:schemeClr val="hlink"/>
                </a:solidFill>
                <a:hlinkClick r:id="rId21"/>
              </a:rPr>
              <a:t>ГКНПЦ им. М.В. Хруничева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dirty="0">
                <a:solidFill>
                  <a:schemeClr val="hlink"/>
                </a:solidFill>
              </a:rPr>
              <a:t>«</a:t>
            </a:r>
            <a:r>
              <a:rPr lang="ru-RU" altLang="ru-RU" sz="1400" u="sng" dirty="0" err="1">
                <a:solidFill>
                  <a:schemeClr val="hlink"/>
                </a:solidFill>
                <a:hlinkClick r:id="rId22"/>
              </a:rPr>
              <a:t>Велесстрой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dirty="0">
                <a:solidFill>
                  <a:schemeClr val="hlink"/>
                </a:solidFill>
              </a:rPr>
              <a:t>«</a:t>
            </a:r>
            <a:r>
              <a:rPr lang="ru-RU" altLang="ru-RU" sz="1400" u="sng" dirty="0">
                <a:solidFill>
                  <a:schemeClr val="hlink"/>
                </a:solidFill>
                <a:hlinkClick r:id="rId23"/>
              </a:rPr>
              <a:t>Агрокомплекс» им. Н.И. Ткачева</a:t>
            </a:r>
            <a:r>
              <a:rPr lang="ru-RU" altLang="ru-RU" sz="1400" dirty="0">
                <a:solidFill>
                  <a:schemeClr val="hlink"/>
                </a:solidFill>
              </a:rPr>
              <a:t>, </a:t>
            </a:r>
            <a:r>
              <a:rPr lang="ru-RU" altLang="ru-RU" sz="1400" u="sng" dirty="0" smtClean="0">
                <a:solidFill>
                  <a:schemeClr val="hlink"/>
                </a:solidFill>
                <a:hlinkClick r:id="rId24"/>
              </a:rPr>
              <a:t>СПАО </a:t>
            </a:r>
            <a:r>
              <a:rPr lang="ru-RU" altLang="ru-RU" sz="1400" u="sng" dirty="0">
                <a:solidFill>
                  <a:schemeClr val="hlink"/>
                </a:solidFill>
                <a:hlinkClick r:id="rId24"/>
              </a:rPr>
              <a:t>«Ингосстрах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u="sng" dirty="0">
                <a:solidFill>
                  <a:schemeClr val="hlink"/>
                </a:solidFill>
                <a:hlinkClick r:id="rId25"/>
              </a:rPr>
              <a:t>ФГУП «Почта России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u="sng" dirty="0">
                <a:solidFill>
                  <a:schemeClr val="hlink"/>
                </a:solidFill>
                <a:hlinkClick r:id="rId26"/>
              </a:rPr>
              <a:t>ЗАО «</a:t>
            </a:r>
            <a:r>
              <a:rPr lang="ru-RU" altLang="ru-RU" sz="1400" u="sng" dirty="0" err="1">
                <a:solidFill>
                  <a:schemeClr val="hlink"/>
                </a:solidFill>
                <a:hlinkClick r:id="rId26"/>
              </a:rPr>
              <a:t>Трансмашхолдинг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dirty="0">
                <a:solidFill>
                  <a:schemeClr val="hlink"/>
                </a:solidFill>
              </a:rPr>
              <a:t>«</a:t>
            </a:r>
            <a:r>
              <a:rPr lang="ru-RU" altLang="ru-RU" sz="1400" u="sng" dirty="0">
                <a:solidFill>
                  <a:schemeClr val="hlink"/>
                </a:solidFill>
                <a:hlinkClick r:id="rId27"/>
              </a:rPr>
              <a:t>Башкирэнерго</a:t>
            </a:r>
            <a:r>
              <a:rPr lang="ru-RU" altLang="ru-RU" sz="1400" u="sng" dirty="0">
                <a:solidFill>
                  <a:schemeClr val="hlink"/>
                </a:solidFill>
              </a:rPr>
              <a:t>», </a:t>
            </a:r>
            <a:r>
              <a:rPr lang="ru-RU" altLang="ru-RU" sz="1400" dirty="0">
                <a:solidFill>
                  <a:schemeClr val="hlink"/>
                </a:solidFill>
              </a:rPr>
              <a:t>«</a:t>
            </a:r>
            <a:r>
              <a:rPr lang="ru-RU" altLang="ru-RU" sz="1400" u="sng" dirty="0" err="1">
                <a:solidFill>
                  <a:schemeClr val="hlink"/>
                </a:solidFill>
                <a:hlinkClick r:id="rId28"/>
              </a:rPr>
              <a:t>Металлоинвест</a:t>
            </a:r>
            <a:r>
              <a:rPr lang="ru-RU" altLang="ru-RU" sz="1400" u="sng" dirty="0">
                <a:solidFill>
                  <a:schemeClr val="hlink"/>
                </a:solidFill>
              </a:rPr>
              <a:t>».</a:t>
            </a:r>
            <a:endParaRPr lang="ru-RU" altLang="ru-RU" sz="1400" dirty="0">
              <a:solidFill>
                <a:schemeClr val="hlink"/>
              </a:solidFill>
            </a:endParaRPr>
          </a:p>
          <a:p>
            <a:pPr marL="180975" indent="-180975" eaLnBrk="0" hangingPunct="0">
              <a:lnSpc>
                <a:spcPct val="110000"/>
              </a:lnSpc>
            </a:pPr>
            <a:r>
              <a:rPr lang="ru-RU" altLang="ru-RU" sz="1400" dirty="0">
                <a:solidFill>
                  <a:srgbClr val="080808"/>
                </a:solidFill>
              </a:rPr>
              <a:t>Не надо выбирать, что из основных решений «1С» приобретать и в какой последовательности использовать. </a:t>
            </a:r>
            <a:r>
              <a:rPr lang="ru-RU" altLang="ru-RU" sz="1400" dirty="0" smtClean="0">
                <a:solidFill>
                  <a:srgbClr val="080808"/>
                </a:solidFill>
              </a:rPr>
              <a:t>Можно </a:t>
            </a:r>
            <a:r>
              <a:rPr lang="ru-RU" altLang="ru-RU" sz="1400" dirty="0">
                <a:solidFill>
                  <a:srgbClr val="080808"/>
                </a:solidFill>
              </a:rPr>
              <a:t>купить полный набор основных решений со скидкой, а дальше использовать их, когда и как надо </a:t>
            </a:r>
            <a:r>
              <a:rPr lang="ru-RU" altLang="ru-RU" sz="1400" dirty="0" smtClean="0">
                <a:solidFill>
                  <a:srgbClr val="080808"/>
                </a:solidFill>
              </a:rPr>
              <a:t>по </a:t>
            </a:r>
            <a:r>
              <a:rPr lang="ru-RU" altLang="ru-RU" sz="1400" dirty="0">
                <a:solidFill>
                  <a:srgbClr val="080808"/>
                </a:solidFill>
              </a:rPr>
              <a:t>ходу проекта.</a:t>
            </a:r>
          </a:p>
          <a:p>
            <a:pPr marL="180975" indent="-180975" eaLnBrk="0" hangingPunct="0">
              <a:lnSpc>
                <a:spcPct val="110000"/>
              </a:lnSpc>
            </a:pPr>
            <a:r>
              <a:rPr lang="ru-RU" altLang="ru-RU" sz="1400" dirty="0">
                <a:solidFill>
                  <a:srgbClr val="080808"/>
                </a:solidFill>
              </a:rPr>
              <a:t>Дешевле, чем покупать отдельно – экономия и возможность зачесть по апгрейду стоимость ранее приобретенного решения «1С</a:t>
            </a:r>
            <a:r>
              <a:rPr lang="ru-RU" altLang="ru-RU" sz="1400" dirty="0" smtClean="0">
                <a:solidFill>
                  <a:srgbClr val="080808"/>
                </a:solidFill>
              </a:rPr>
              <a:t>»,</a:t>
            </a:r>
            <a:r>
              <a:rPr lang="en-US" altLang="ru-RU" sz="1400" dirty="0" smtClean="0">
                <a:solidFill>
                  <a:srgbClr val="080808"/>
                </a:solidFill>
              </a:rPr>
              <a:t/>
            </a:r>
            <a:br>
              <a:rPr lang="en-US" altLang="ru-RU" sz="1400" dirty="0" smtClean="0">
                <a:solidFill>
                  <a:srgbClr val="080808"/>
                </a:solidFill>
              </a:rPr>
            </a:br>
            <a:r>
              <a:rPr lang="ru-RU" altLang="ru-RU" sz="1400" dirty="0" smtClean="0">
                <a:solidFill>
                  <a:srgbClr val="080808"/>
                </a:solidFill>
              </a:rPr>
              <a:t>а </a:t>
            </a:r>
            <a:r>
              <a:rPr lang="ru-RU" altLang="ru-RU" sz="1400" dirty="0">
                <a:solidFill>
                  <a:srgbClr val="080808"/>
                </a:solidFill>
              </a:rPr>
              <a:t>для корпоративной поставки «1С:Корпорации» – уникальная возможность апгрейда с зачетом стоимости не одного, а одновременно многих ранее приобретенных продуктов «1С».</a:t>
            </a:r>
          </a:p>
          <a:p>
            <a:pPr marL="180975" indent="-180975" eaLnBrk="0" hangingPunct="0">
              <a:lnSpc>
                <a:spcPct val="110000"/>
              </a:lnSpc>
            </a:pPr>
            <a:r>
              <a:rPr lang="ru-RU" altLang="ru-RU" sz="1400" dirty="0">
                <a:solidFill>
                  <a:srgbClr val="080808"/>
                </a:solidFill>
              </a:rPr>
              <a:t>Увеличенный на 1 год срок поддержки сданных в апгрейд продуктов – до конца текущего </a:t>
            </a:r>
            <a:r>
              <a:rPr lang="ru-RU" altLang="ru-RU" sz="1400" dirty="0" smtClean="0">
                <a:solidFill>
                  <a:srgbClr val="080808"/>
                </a:solidFill>
              </a:rPr>
              <a:t>(</a:t>
            </a:r>
            <a:r>
              <a:rPr lang="ru-RU" altLang="ru-RU" sz="1400" dirty="0">
                <a:solidFill>
                  <a:srgbClr val="080808"/>
                </a:solidFill>
              </a:rPr>
              <a:t>на момент выполнения апгрейда) года плюс один год с возможностью сдачи годовой отчетности.</a:t>
            </a:r>
          </a:p>
        </p:txBody>
      </p:sp>
    </p:spTree>
    <p:extLst>
      <p:ext uri="{BB962C8B-B14F-4D97-AF65-F5344CB8AC3E}">
        <p14:creationId xmlns:p14="http://schemas.microsoft.com/office/powerpoint/2010/main" val="2931000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160215" y="523542"/>
            <a:ext cx="9695574" cy="41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D20000"/>
                </a:solidFill>
              </a:rPr>
              <a:t>1С:ПРЕДПРИЯТИЕ</a:t>
            </a:r>
            <a:r>
              <a:rPr lang="ru-RU" altLang="ru-RU" sz="2666" b="1" dirty="0">
                <a:solidFill>
                  <a:srgbClr val="CC0000"/>
                </a:solidFill>
                <a:cs typeface="Arial" panose="020B0604020202020204" pitchFamily="34" charset="0"/>
              </a:rPr>
              <a:t> – </a:t>
            </a: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это модно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325632" y="2118131"/>
            <a:ext cx="11530157" cy="305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333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Инновационная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технологическая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платформа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мирового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уровня</a:t>
            </a:r>
            <a:endParaRPr lang="en-US" altLang="ru-RU" sz="2133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ts val="1333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Система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построенных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на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ней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прикладных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решений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b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для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эффективного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управления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и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учета</a:t>
            </a:r>
            <a:endParaRPr lang="en-US" altLang="ru-RU" sz="2133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ts val="1333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Более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b="1" dirty="0">
                <a:solidFill>
                  <a:srgbClr val="D20000"/>
                </a:solidFill>
                <a:cs typeface="Arial" panose="020B0604020202020204" pitchFamily="34" charset="0"/>
              </a:rPr>
              <a:t>1000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тиражируемых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прикладных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решений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333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Более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b="1" dirty="0">
                <a:solidFill>
                  <a:srgbClr val="D20000"/>
                </a:solidFill>
                <a:cs typeface="Arial" panose="020B0604020202020204" pitchFamily="34" charset="0"/>
              </a:rPr>
              <a:t>5 000 000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пользователей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в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коммерческих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предприятиях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b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и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государственных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учреждениях</a:t>
            </a:r>
            <a:endParaRPr lang="en-US" altLang="ru-RU" sz="2133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ts val="1333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Более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b="1" dirty="0">
                <a:solidFill>
                  <a:srgbClr val="D20000"/>
                </a:solidFill>
                <a:cs typeface="Arial" panose="020B0604020202020204" pitchFamily="34" charset="0"/>
              </a:rPr>
              <a:t>300 000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специалистов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программируют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на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2133" dirty="0" err="1">
                <a:solidFill>
                  <a:srgbClr val="000000"/>
                </a:solidFill>
                <a:cs typeface="Arial" panose="020B0604020202020204" pitchFamily="34" charset="0"/>
              </a:rPr>
              <a:t>языке</a:t>
            </a:r>
            <a:r>
              <a:rPr lang="en-US" altLang="ru-RU" sz="2133" dirty="0">
                <a:solidFill>
                  <a:srgbClr val="000000"/>
                </a:solidFill>
                <a:cs typeface="Arial" panose="020B0604020202020204" pitchFamily="34" charset="0"/>
              </a:rPr>
              <a:t> 1С:Предприятия</a:t>
            </a:r>
            <a:endParaRPr lang="ru-RU" altLang="ru-RU" sz="2133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29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160215" y="598405"/>
            <a:ext cx="8062012" cy="260515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2670" dirty="0" smtClean="0">
                <a:solidFill>
                  <a:srgbClr val="080808"/>
                </a:solidFill>
              </a:rPr>
              <a:t>Целевые пользователи</a:t>
            </a:r>
            <a:r>
              <a:rPr lang="ru-RU" altLang="ru-RU" sz="2670" dirty="0" smtClean="0">
                <a:solidFill>
                  <a:srgbClr val="000000"/>
                </a:solidFill>
              </a:rPr>
              <a:t> </a:t>
            </a:r>
            <a:r>
              <a:rPr lang="ru-RU" altLang="ru-RU" sz="2670" dirty="0" smtClean="0">
                <a:solidFill>
                  <a:srgbClr val="CC0000"/>
                </a:solidFill>
              </a:rPr>
              <a:t>«1С:КОРПОРАЦИИ»</a:t>
            </a:r>
          </a:p>
        </p:txBody>
      </p:sp>
      <p:sp>
        <p:nvSpPr>
          <p:cNvPr id="13315" name="Text Box 12"/>
          <p:cNvSpPr txBox="1">
            <a:spLocks noChangeArrowheads="1"/>
          </p:cNvSpPr>
          <p:nvPr/>
        </p:nvSpPr>
        <p:spPr bwMode="auto">
          <a:xfrm>
            <a:off x="346792" y="5262527"/>
            <a:ext cx="6066610" cy="11997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599">
                <a:solidFill>
                  <a:srgbClr val="000000"/>
                </a:solidFill>
              </a:rPr>
              <a:t> Крупные корпорации с распределенными ДЗО, имеющие </a:t>
            </a:r>
            <a:br>
              <a:rPr lang="ru-RU" altLang="ru-RU" sz="1599">
                <a:solidFill>
                  <a:srgbClr val="000000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   «зоопарк» решений («1С», особенно «1С:УПП», и не «1С») 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599">
                <a:solidFill>
                  <a:srgbClr val="000000"/>
                </a:solidFill>
              </a:rPr>
              <a:t> Холдинги, планирующие централизовать активы ИТ </a:t>
            </a:r>
            <a:br>
              <a:rPr lang="ru-RU" altLang="ru-RU" sz="1599">
                <a:solidFill>
                  <a:srgbClr val="000000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   в одной (например, головной) компании</a:t>
            </a:r>
            <a:endParaRPr lang="ru-RU" altLang="ru-RU" sz="1599" b="1">
              <a:solidFill>
                <a:srgbClr val="000000"/>
              </a:solidFill>
            </a:endParaRPr>
          </a:p>
        </p:txBody>
      </p:sp>
      <p:sp>
        <p:nvSpPr>
          <p:cNvPr id="13316" name="Text Box 13"/>
          <p:cNvSpPr txBox="1">
            <a:spLocks noChangeArrowheads="1"/>
          </p:cNvSpPr>
          <p:nvPr/>
        </p:nvSpPr>
        <p:spPr bwMode="auto">
          <a:xfrm>
            <a:off x="7003770" y="5249830"/>
            <a:ext cx="4799119" cy="8306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599">
                <a:solidFill>
                  <a:srgbClr val="000000"/>
                </a:solidFill>
              </a:rPr>
              <a:t> Монопредприятия, которым интересен</a:t>
            </a:r>
            <a:br>
              <a:rPr lang="ru-RU" altLang="ru-RU" sz="1599">
                <a:solidFill>
                  <a:srgbClr val="000000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   функционал всех решений из состава </a:t>
            </a:r>
            <a:br>
              <a:rPr lang="ru-RU" altLang="ru-RU" sz="1599">
                <a:solidFill>
                  <a:srgbClr val="000000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   «1С:Корпорация»</a:t>
            </a:r>
          </a:p>
        </p:txBody>
      </p:sp>
      <p:pic>
        <p:nvPicPr>
          <p:cNvPr id="13317" name="Picture 15" descr="монопредпряитие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51" y="1292885"/>
            <a:ext cx="4221448" cy="38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6" descr="russia map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2" y="1388105"/>
            <a:ext cx="5759789" cy="368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742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160215" y="340679"/>
            <a:ext cx="7173286" cy="755418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altLang="ru-RU" sz="2670" dirty="0" smtClean="0">
                <a:solidFill>
                  <a:srgbClr val="080808"/>
                </a:solidFill>
              </a:rPr>
              <a:t>Генеральное соглашение с </a:t>
            </a:r>
            <a:r>
              <a:rPr lang="ru-RU" altLang="ru-RU" sz="2670" dirty="0" smtClean="0">
                <a:solidFill>
                  <a:srgbClr val="CC0000"/>
                </a:solidFill>
              </a:rPr>
              <a:t>ПАО «ММК» </a:t>
            </a:r>
            <a:r>
              <a:rPr lang="ru-RU" altLang="ru-RU" sz="2670" dirty="0" smtClean="0">
                <a:solidFill>
                  <a:srgbClr val="080808"/>
                </a:solidFill>
              </a:rPr>
              <a:t>– </a:t>
            </a:r>
            <a:br>
              <a:rPr lang="ru-RU" altLang="ru-RU" sz="2670" dirty="0" smtClean="0">
                <a:solidFill>
                  <a:srgbClr val="080808"/>
                </a:solidFill>
              </a:rPr>
            </a:br>
            <a:r>
              <a:rPr lang="ru-RU" altLang="ru-RU" sz="2670" dirty="0" smtClean="0">
                <a:solidFill>
                  <a:srgbClr val="080808"/>
                </a:solidFill>
              </a:rPr>
              <a:t>переход</a:t>
            </a:r>
            <a:r>
              <a:rPr lang="en-US" altLang="ru-RU" sz="2670" dirty="0" smtClean="0">
                <a:solidFill>
                  <a:srgbClr val="080808"/>
                </a:solidFill>
              </a:rPr>
              <a:t> </a:t>
            </a:r>
            <a:r>
              <a:rPr lang="ru-RU" altLang="ru-RU" sz="2670" dirty="0" smtClean="0">
                <a:solidFill>
                  <a:srgbClr val="080808"/>
                </a:solidFill>
              </a:rPr>
              <a:t>на</a:t>
            </a:r>
            <a:r>
              <a:rPr lang="ru-RU" altLang="ru-RU" sz="2670" dirty="0" smtClean="0">
                <a:solidFill>
                  <a:srgbClr val="000000"/>
                </a:solidFill>
              </a:rPr>
              <a:t> </a:t>
            </a:r>
            <a:r>
              <a:rPr lang="ru-RU" altLang="ru-RU" sz="2670" dirty="0" smtClean="0">
                <a:solidFill>
                  <a:srgbClr val="080808"/>
                </a:solidFill>
              </a:rPr>
              <a:t>«1С:Корпорация»</a:t>
            </a:r>
          </a:p>
        </p:txBody>
      </p:sp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336212" y="2192190"/>
            <a:ext cx="9299880" cy="292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>
                <a:solidFill>
                  <a:srgbClr val="000000"/>
                </a:solidFill>
              </a:rPr>
              <a:t>входит в число крупнейших мировых производителей стали и занимает лидирующие позиции среди предприятий черной металлургии России.</a:t>
            </a:r>
            <a:r>
              <a:rPr lang="en-US" altLang="ru-RU" sz="1599">
                <a:solidFill>
                  <a:srgbClr val="000000"/>
                </a:solidFill>
              </a:rPr>
              <a:t> </a:t>
            </a:r>
            <a:r>
              <a:rPr lang="ru-RU" altLang="ru-RU" sz="1599">
                <a:solidFill>
                  <a:srgbClr val="000000"/>
                </a:solidFill>
              </a:rPr>
              <a:t/>
            </a:r>
            <a:br>
              <a:rPr lang="ru-RU" altLang="ru-RU" sz="1599">
                <a:solidFill>
                  <a:srgbClr val="000000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В</a:t>
            </a:r>
            <a:r>
              <a:rPr lang="en-US" altLang="ru-RU" sz="1599">
                <a:solidFill>
                  <a:srgbClr val="000000"/>
                </a:solidFill>
              </a:rPr>
              <a:t> </a:t>
            </a:r>
            <a:r>
              <a:rPr lang="ru-RU" altLang="ru-RU" sz="1599">
                <a:solidFill>
                  <a:srgbClr val="000000"/>
                </a:solidFill>
              </a:rPr>
              <a:t>Группе ММК </a:t>
            </a:r>
            <a:r>
              <a:rPr lang="ru-RU" altLang="ru-RU" sz="1599" b="1">
                <a:solidFill>
                  <a:srgbClr val="D20000"/>
                </a:solidFill>
              </a:rPr>
              <a:t>65 дочерних обществ, штат около 20 тыс. человек.</a:t>
            </a:r>
            <a:r>
              <a:rPr lang="ru-RU" altLang="ru-RU" sz="1599">
                <a:solidFill>
                  <a:srgbClr val="003399"/>
                </a:solidFill>
              </a:rPr>
              <a:t> </a:t>
            </a:r>
            <a:br>
              <a:rPr lang="ru-RU" altLang="ru-RU" sz="1599">
                <a:solidFill>
                  <a:srgbClr val="003399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Более 10 лет используют решения фирмы 1С (УПП, УТ, БП), </a:t>
            </a:r>
            <a:r>
              <a:rPr lang="ru-RU" altLang="ru-RU" sz="1599" b="1">
                <a:solidFill>
                  <a:srgbClr val="D20000"/>
                </a:solidFill>
              </a:rPr>
              <a:t>автоматизировано </a:t>
            </a:r>
            <a:br>
              <a:rPr lang="ru-RU" altLang="ru-RU" sz="1599" b="1">
                <a:solidFill>
                  <a:srgbClr val="D20000"/>
                </a:solidFill>
              </a:rPr>
            </a:br>
            <a:r>
              <a:rPr lang="ru-RU" altLang="ru-RU" sz="1599" b="1">
                <a:solidFill>
                  <a:srgbClr val="D20000"/>
                </a:solidFill>
              </a:rPr>
              <a:t>около 2000 р.м.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D20000"/>
                </a:solidFill>
              </a:rPr>
              <a:t>Переход на новое поколение ПП 1С – 1С:Корпорация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>
                <a:solidFill>
                  <a:srgbClr val="000000"/>
                </a:solidFill>
              </a:rPr>
              <a:t>«1С:</a:t>
            </a:r>
            <a:r>
              <a:rPr lang="en-US" altLang="ru-RU" sz="1599">
                <a:solidFill>
                  <a:srgbClr val="000000"/>
                </a:solidFill>
              </a:rPr>
              <a:t>ERP</a:t>
            </a:r>
            <a:r>
              <a:rPr lang="ru-RU" altLang="ru-RU" sz="1599">
                <a:solidFill>
                  <a:srgbClr val="000000"/>
                </a:solidFill>
              </a:rPr>
              <a:t>»</a:t>
            </a:r>
            <a:r>
              <a:rPr lang="en-US" altLang="ru-RU" sz="1599">
                <a:solidFill>
                  <a:srgbClr val="000000"/>
                </a:solidFill>
              </a:rPr>
              <a:t> </a:t>
            </a:r>
            <a:r>
              <a:rPr lang="ru-RU" altLang="ru-RU" sz="1599">
                <a:solidFill>
                  <a:srgbClr val="000000"/>
                </a:solidFill>
              </a:rPr>
              <a:t>внедряется в «Ремпуть», «Механоремонтный комплекс», «ММК-Уголь» </a:t>
            </a:r>
            <a:br>
              <a:rPr lang="ru-RU" altLang="ru-RU" sz="1599">
                <a:solidFill>
                  <a:srgbClr val="000000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(на завершающей стадии), в других ДЗО – в ближайших планах.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D20000"/>
                </a:solidFill>
              </a:rPr>
              <a:t>Всего с использованием «1С:Корпорация» планируется </a:t>
            </a:r>
            <a:br>
              <a:rPr lang="ru-RU" altLang="ru-RU" sz="1599" b="1">
                <a:solidFill>
                  <a:srgbClr val="D20000"/>
                </a:solidFill>
              </a:rPr>
            </a:br>
            <a:r>
              <a:rPr lang="ru-RU" altLang="ru-RU" sz="1599" b="1">
                <a:solidFill>
                  <a:srgbClr val="D20000"/>
                </a:solidFill>
              </a:rPr>
              <a:t>автоматизировать более 3000 р.м.</a:t>
            </a:r>
          </a:p>
        </p:txBody>
      </p:sp>
      <p:sp>
        <p:nvSpPr>
          <p:cNvPr id="14340" name="Rectangle 11"/>
          <p:cNvSpPr>
            <a:spLocks noChangeArrowheads="1"/>
          </p:cNvSpPr>
          <p:nvPr/>
        </p:nvSpPr>
        <p:spPr bwMode="auto">
          <a:xfrm>
            <a:off x="1881" y="1392337"/>
            <a:ext cx="256802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399" b="1">
                <a:solidFill>
                  <a:srgbClr val="333399"/>
                </a:solidFill>
                <a:latin typeface="Futura PT Demi" panose="020B0702020204020303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4341" name="Rectangle 19"/>
          <p:cNvSpPr>
            <a:spLocks noChangeArrowheads="1"/>
          </p:cNvSpPr>
          <p:nvPr/>
        </p:nvSpPr>
        <p:spPr bwMode="auto">
          <a:xfrm>
            <a:off x="336211" y="1555271"/>
            <a:ext cx="7416628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33" b="1">
                <a:solidFill>
                  <a:srgbClr val="D20000"/>
                </a:solidFill>
              </a:rPr>
              <a:t>Магнитогорский металлургический комбинат</a:t>
            </a:r>
          </a:p>
        </p:txBody>
      </p:sp>
      <p:pic>
        <p:nvPicPr>
          <p:cNvPr id="14342" name="Picture 18" descr="C:\Users\Pirojnik_A\Documents\Клиенты\ММК\MM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493" y="1546807"/>
            <a:ext cx="1879020" cy="265982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504" y="4367452"/>
            <a:ext cx="4581170" cy="223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3"/>
          <p:cNvSpPr txBox="1">
            <a:spLocks noChangeArrowheads="1"/>
          </p:cNvSpPr>
          <p:nvPr/>
        </p:nvSpPr>
        <p:spPr bwMode="auto">
          <a:xfrm>
            <a:off x="336211" y="5664569"/>
            <a:ext cx="4799119" cy="70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>
                <a:solidFill>
                  <a:srgbClr val="000000"/>
                </a:solidFill>
              </a:rPr>
              <a:t>31 мая 2017 года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en-US" altLang="ru-RU" sz="1599">
                <a:solidFill>
                  <a:srgbClr val="0033CC"/>
                </a:solidFill>
              </a:rPr>
              <a:t>http://1c.ru/news/pressrelise.jsp?id=1831</a:t>
            </a:r>
            <a:endParaRPr lang="ru-RU" altLang="ru-RU" sz="1599">
              <a:solidFill>
                <a:srgbClr val="0033CC"/>
              </a:solidFill>
            </a:endParaRPr>
          </a:p>
        </p:txBody>
      </p:sp>
      <p:pic>
        <p:nvPicPr>
          <p:cNvPr id="14345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"/>
          <a:stretch>
            <a:fillRect/>
          </a:stretch>
        </p:blipFill>
        <p:spPr bwMode="auto">
          <a:xfrm>
            <a:off x="10429596" y="340679"/>
            <a:ext cx="1424078" cy="9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154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tatic.1c.ru/news/images/Kamaz_p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r="12990"/>
          <a:stretch>
            <a:fillRect/>
          </a:stretch>
        </p:blipFill>
        <p:spPr bwMode="auto">
          <a:xfrm>
            <a:off x="8565389" y="3413131"/>
            <a:ext cx="3290400" cy="297299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8377063" y="2065230"/>
            <a:ext cx="3478726" cy="111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>
                <a:solidFill>
                  <a:srgbClr val="000000"/>
                </a:solidFill>
              </a:rPr>
              <a:t>«Петербургский международный </a:t>
            </a:r>
            <a:br>
              <a:rPr lang="ru-RU" altLang="ru-RU" sz="1333">
                <a:solidFill>
                  <a:srgbClr val="000000"/>
                </a:solidFill>
              </a:rPr>
            </a:br>
            <a:r>
              <a:rPr lang="ru-RU" altLang="ru-RU" sz="1333">
                <a:solidFill>
                  <a:srgbClr val="000000"/>
                </a:solidFill>
              </a:rPr>
              <a:t>экономический форум – 2017» , </a:t>
            </a:r>
            <a:br>
              <a:rPr lang="ru-RU" altLang="ru-RU" sz="1333">
                <a:solidFill>
                  <a:srgbClr val="000000"/>
                </a:solidFill>
              </a:rPr>
            </a:br>
            <a:r>
              <a:rPr lang="ru-RU" altLang="ru-RU" sz="1333">
                <a:solidFill>
                  <a:srgbClr val="000000"/>
                </a:solidFill>
              </a:rPr>
              <a:t>заместитель генерального директора ПАО «КАМАЗ» – финансовый директор Андрей Максимов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338328" y="6045452"/>
            <a:ext cx="7101342" cy="58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>
                <a:solidFill>
                  <a:srgbClr val="000000"/>
                </a:solidFill>
              </a:rPr>
              <a:t>1 июня 2017 года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599">
                <a:solidFill>
                  <a:srgbClr val="0033CC"/>
                </a:solidFill>
                <a:cs typeface="Arial" panose="020B0604020202020204" pitchFamily="34" charset="0"/>
              </a:rPr>
              <a:t>http://1c.ru/news/pressrelise.jsp?id=1834</a:t>
            </a:r>
            <a:endParaRPr lang="ru-RU" altLang="ru-RU" sz="1599">
              <a:solidFill>
                <a:srgbClr val="0033CC"/>
              </a:solidFill>
            </a:endParaRPr>
          </a:p>
        </p:txBody>
      </p:sp>
      <p:sp>
        <p:nvSpPr>
          <p:cNvPr id="15365" name="Заголовок 1"/>
          <p:cNvSpPr txBox="1">
            <a:spLocks/>
          </p:cNvSpPr>
          <p:nvPr/>
        </p:nvSpPr>
        <p:spPr bwMode="auto">
          <a:xfrm>
            <a:off x="2160215" y="188021"/>
            <a:ext cx="9579194" cy="108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D20000"/>
                </a:solidFill>
              </a:rPr>
              <a:t>Компания «КАМАЗ» </a:t>
            </a:r>
            <a:r>
              <a:rPr lang="ru-RU" altLang="ru-RU" sz="2666" b="1" dirty="0">
                <a:solidFill>
                  <a:srgbClr val="080808"/>
                </a:solidFill>
              </a:rPr>
              <a:t>и фирма «1С» заключили меморандум о сотрудничестве для внедрения комплекса решений «1С:Корпорация»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336211" y="2065229"/>
            <a:ext cx="8040852" cy="3906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599">
                <a:solidFill>
                  <a:srgbClr val="000000"/>
                </a:solidFill>
              </a:rPr>
              <a:t> На протяжении многих лет группа организаций «КАМАЗ» используют ряд </a:t>
            </a:r>
            <a:br>
              <a:rPr lang="ru-RU" altLang="ru-RU" sz="1599">
                <a:solidFill>
                  <a:srgbClr val="000000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   решений фирмы «1С», на платформе «1С:Предприятие 8» автоматизировано </a:t>
            </a:r>
            <a:br>
              <a:rPr lang="ru-RU" altLang="ru-RU" sz="1599">
                <a:solidFill>
                  <a:srgbClr val="000000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   </a:t>
            </a:r>
            <a:r>
              <a:rPr lang="ru-RU" altLang="ru-RU" sz="1599" b="1">
                <a:solidFill>
                  <a:srgbClr val="D20000"/>
                </a:solidFill>
              </a:rPr>
              <a:t>более 8 000 рабочих мест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599">
                <a:solidFill>
                  <a:srgbClr val="000000"/>
                </a:solidFill>
              </a:rPr>
              <a:t> Стратегия развития компании «КАМАЗ» предполагает постоянное </a:t>
            </a:r>
            <a:br>
              <a:rPr lang="ru-RU" altLang="ru-RU" sz="1599">
                <a:solidFill>
                  <a:srgbClr val="000000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   совершенствование в области ИТ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599">
                <a:solidFill>
                  <a:srgbClr val="000000"/>
                </a:solidFill>
              </a:rPr>
              <a:t> </a:t>
            </a:r>
            <a:r>
              <a:rPr lang="ru-RU" altLang="ru-RU" sz="1599" b="1">
                <a:solidFill>
                  <a:srgbClr val="D20000"/>
                </a:solidFill>
              </a:rPr>
              <a:t>Планируется поэтапный перевод информационной системы «КАМАЗа» </a:t>
            </a:r>
            <a:br>
              <a:rPr lang="ru-RU" altLang="ru-RU" sz="1599" b="1">
                <a:solidFill>
                  <a:srgbClr val="D20000"/>
                </a:solidFill>
              </a:rPr>
            </a:br>
            <a:r>
              <a:rPr lang="ru-RU" altLang="ru-RU" sz="1599" b="1">
                <a:solidFill>
                  <a:srgbClr val="D20000"/>
                </a:solidFill>
              </a:rPr>
              <a:t>   с «1С:УПП» на новое поколение типовых решений «1С:Корпорация»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599">
                <a:solidFill>
                  <a:srgbClr val="000000"/>
                </a:solidFill>
              </a:rPr>
              <a:t> Планируется, что основные работы будут инсорсинговой ИТ-компании </a:t>
            </a:r>
            <a:br>
              <a:rPr lang="ru-RU" altLang="ru-RU" sz="1599">
                <a:solidFill>
                  <a:srgbClr val="000000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   «КАМАЗа» – «ЦОБ»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599">
                <a:solidFill>
                  <a:srgbClr val="000000"/>
                </a:solidFill>
              </a:rPr>
              <a:t> Специалисты фирмы «1С» будут оказывать методическую и организационную</a:t>
            </a:r>
            <a:br>
              <a:rPr lang="ru-RU" altLang="ru-RU" sz="1599">
                <a:solidFill>
                  <a:srgbClr val="000000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   поддержку по использованию функционала решений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599">
                <a:solidFill>
                  <a:srgbClr val="000000"/>
                </a:solidFill>
              </a:rPr>
              <a:t> Совместный опыт реализации этого масштабного проекта будет </a:t>
            </a:r>
            <a:br>
              <a:rPr lang="ru-RU" altLang="ru-RU" sz="1599">
                <a:solidFill>
                  <a:srgbClr val="000000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   способствовать развитию новых решений фирмы «1С» и методик их внедрения</a:t>
            </a:r>
          </a:p>
        </p:txBody>
      </p:sp>
    </p:spTree>
    <p:extLst>
      <p:ext uri="{BB962C8B-B14F-4D97-AF65-F5344CB8AC3E}">
        <p14:creationId xmlns:p14="http://schemas.microsoft.com/office/powerpoint/2010/main" val="3545746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C:\Users\Pirojnik_A\Documents\Клиенты\ПМХ\map_geomap_page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844" y="3300981"/>
            <a:ext cx="4035239" cy="246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160215" y="305872"/>
            <a:ext cx="7448368" cy="755418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altLang="ru-RU" sz="2670" dirty="0" smtClean="0">
                <a:solidFill>
                  <a:srgbClr val="CC0000"/>
                </a:solidFill>
              </a:rPr>
              <a:t>Промышленно-металлургический холдинг </a:t>
            </a:r>
            <a:r>
              <a:rPr lang="ru-RU" altLang="ru-RU" sz="2670" dirty="0" smtClean="0">
                <a:solidFill>
                  <a:srgbClr val="080808"/>
                </a:solidFill>
              </a:rPr>
              <a:t>выбирает «1С:Корпорацию»</a:t>
            </a:r>
          </a:p>
        </p:txBody>
      </p:sp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270615" y="1375409"/>
            <a:ext cx="11536506" cy="191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333" b="1" dirty="0">
                <a:solidFill>
                  <a:srgbClr val="D20000"/>
                </a:solidFill>
              </a:rPr>
              <a:t>ПМХ </a:t>
            </a:r>
            <a:r>
              <a:rPr lang="ru-RU" altLang="ru-RU" sz="1333" dirty="0">
                <a:solidFill>
                  <a:srgbClr val="000000"/>
                </a:solidFill>
              </a:rPr>
              <a:t>– российская вертикально-интегрированная горно-металлургическая компания. </a:t>
            </a:r>
            <a:br>
              <a:rPr lang="ru-RU" altLang="ru-RU" sz="1333" dirty="0">
                <a:solidFill>
                  <a:srgbClr val="000000"/>
                </a:solidFill>
              </a:rPr>
            </a:br>
            <a:r>
              <a:rPr lang="ru-RU" altLang="ru-RU" sz="1333" dirty="0">
                <a:solidFill>
                  <a:srgbClr val="000000"/>
                </a:solidFill>
              </a:rPr>
              <a:t>На предприятиях Компании работают </a:t>
            </a:r>
            <a:r>
              <a:rPr lang="ru-RU" altLang="ru-RU" sz="1333" b="1" dirty="0">
                <a:solidFill>
                  <a:srgbClr val="D20000"/>
                </a:solidFill>
              </a:rPr>
              <a:t>более 18 тыс. человек</a:t>
            </a:r>
          </a:p>
          <a:p>
            <a:pPr eaLnBrk="1" hangingPunct="1">
              <a:lnSpc>
                <a:spcPct val="13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333" dirty="0">
                <a:solidFill>
                  <a:srgbClr val="000000"/>
                </a:solidFill>
              </a:rPr>
              <a:t>          </a:t>
            </a:r>
            <a:r>
              <a:rPr lang="ru-RU" altLang="ru-RU" sz="1333" b="1" i="1" dirty="0">
                <a:solidFill>
                  <a:srgbClr val="000000"/>
                </a:solidFill>
              </a:rPr>
              <a:t>Мировой лидер на рынке товарного чугуна </a:t>
            </a:r>
          </a:p>
          <a:p>
            <a:pPr eaLnBrk="1" hangingPunct="1">
              <a:lnSpc>
                <a:spcPct val="13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333" b="1" i="1" dirty="0">
                <a:solidFill>
                  <a:srgbClr val="000000"/>
                </a:solidFill>
              </a:rPr>
              <a:t>         Крупнейший поставщик товарного кокса в СНГ</a:t>
            </a:r>
          </a:p>
          <a:p>
            <a:pPr eaLnBrk="1" hangingPunct="1">
              <a:lnSpc>
                <a:spcPct val="13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333" b="1" i="1" dirty="0">
                <a:solidFill>
                  <a:srgbClr val="000000"/>
                </a:solidFill>
              </a:rPr>
              <a:t>        Ведущий поставщик металлических порошков в России</a:t>
            </a:r>
          </a:p>
          <a:p>
            <a:pPr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333" dirty="0">
                <a:solidFill>
                  <a:srgbClr val="000000"/>
                </a:solidFill>
              </a:rPr>
              <a:t>С 2007 года использует для управления и учета программные  продукты «1С». </a:t>
            </a:r>
          </a:p>
        </p:txBody>
      </p:sp>
      <p:sp>
        <p:nvSpPr>
          <p:cNvPr id="18437" name="Rectangle 11"/>
          <p:cNvSpPr>
            <a:spLocks noChangeArrowheads="1"/>
          </p:cNvSpPr>
          <p:nvPr/>
        </p:nvSpPr>
        <p:spPr bwMode="auto">
          <a:xfrm>
            <a:off x="1881" y="1392337"/>
            <a:ext cx="256802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81000" indent="-3810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399" b="1">
                <a:solidFill>
                  <a:srgbClr val="333399"/>
                </a:solidFill>
                <a:latin typeface="Futura PT Demi" panose="020B0702020204020303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8438" name="Picture 10" descr="C:\Users\Pirojnik_A\Documents\Клиенты\ПМХ\logo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988" y="315287"/>
            <a:ext cx="1051658" cy="101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C:\Users\Pirojnik_A\Documents\Клиенты\ПМХ\a1b0441f4ead692552632eda899fd388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74" y="1508718"/>
            <a:ext cx="2384748" cy="158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Рисунок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5" y="1902597"/>
            <a:ext cx="370302" cy="35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Рисунок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5" y="2681290"/>
            <a:ext cx="370302" cy="36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Рисунок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5" y="2294059"/>
            <a:ext cx="370302" cy="35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Рисунок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0" y="3641660"/>
            <a:ext cx="3582410" cy="238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 Box 14"/>
          <p:cNvSpPr txBox="1">
            <a:spLocks noChangeArrowheads="1"/>
          </p:cNvSpPr>
          <p:nvPr/>
        </p:nvSpPr>
        <p:spPr bwMode="auto">
          <a:xfrm>
            <a:off x="8025805" y="5588392"/>
            <a:ext cx="3942134" cy="70769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30000"/>
              </a:spcBef>
              <a:spcAft>
                <a:spcPct val="20000"/>
              </a:spcAft>
            </a:pPr>
            <a:r>
              <a:rPr lang="ru-RU" altLang="ru-RU" sz="1333">
                <a:solidFill>
                  <a:srgbClr val="000000"/>
                </a:solidFill>
              </a:rPr>
              <a:t>Всего с использованием «1С:Корпорация» </a:t>
            </a:r>
            <a:br>
              <a:rPr lang="ru-RU" altLang="ru-RU" sz="1333">
                <a:solidFill>
                  <a:srgbClr val="000000"/>
                </a:solidFill>
              </a:rPr>
            </a:br>
            <a:r>
              <a:rPr lang="ru-RU" altLang="ru-RU" sz="1333">
                <a:solidFill>
                  <a:srgbClr val="000000"/>
                </a:solidFill>
              </a:rPr>
              <a:t>планируется автоматизировать </a:t>
            </a:r>
            <a:br>
              <a:rPr lang="ru-RU" altLang="ru-RU" sz="1333">
                <a:solidFill>
                  <a:srgbClr val="000000"/>
                </a:solidFill>
              </a:rPr>
            </a:br>
            <a:r>
              <a:rPr lang="ru-RU" altLang="ru-RU" sz="1333" b="1">
                <a:solidFill>
                  <a:srgbClr val="D20000"/>
                </a:solidFill>
              </a:rPr>
              <a:t>более 1000 раб. мест</a:t>
            </a:r>
            <a:endParaRPr lang="ru-RU" altLang="ru-RU" sz="1333"/>
          </a:p>
        </p:txBody>
      </p:sp>
      <p:sp>
        <p:nvSpPr>
          <p:cNvPr id="18445" name="Text Box 15"/>
          <p:cNvSpPr txBox="1">
            <a:spLocks noChangeArrowheads="1"/>
          </p:cNvSpPr>
          <p:nvPr/>
        </p:nvSpPr>
        <p:spPr bwMode="auto">
          <a:xfrm>
            <a:off x="4030771" y="4079674"/>
            <a:ext cx="3995034" cy="15281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spcAft>
                <a:spcPct val="20000"/>
              </a:spcAft>
            </a:pPr>
            <a:r>
              <a:rPr lang="ru-RU" altLang="ru-RU" sz="1333" dirty="0">
                <a:solidFill>
                  <a:srgbClr val="000000"/>
                </a:solidFill>
              </a:rPr>
              <a:t>В планах – автоматизация предприятий ПМХ </a:t>
            </a:r>
            <a:br>
              <a:rPr lang="ru-RU" altLang="ru-RU" sz="1333" dirty="0">
                <a:solidFill>
                  <a:srgbClr val="000000"/>
                </a:solidFill>
              </a:rPr>
            </a:br>
            <a:r>
              <a:rPr lang="ru-RU" altLang="ru-RU" sz="1333" dirty="0">
                <a:solidFill>
                  <a:srgbClr val="000000"/>
                </a:solidFill>
              </a:rPr>
              <a:t>с использованием конфигураций, входящих </a:t>
            </a:r>
            <a:br>
              <a:rPr lang="ru-RU" altLang="ru-RU" sz="1333" dirty="0">
                <a:solidFill>
                  <a:srgbClr val="000000"/>
                </a:solidFill>
              </a:rPr>
            </a:br>
            <a:r>
              <a:rPr lang="ru-RU" altLang="ru-RU" sz="1333" dirty="0">
                <a:solidFill>
                  <a:srgbClr val="000000"/>
                </a:solidFill>
              </a:rPr>
              <a:t>в состав  </a:t>
            </a:r>
            <a:r>
              <a:rPr lang="ru-RU" altLang="ru-RU" sz="1333" b="1" dirty="0">
                <a:solidFill>
                  <a:srgbClr val="D20000"/>
                </a:solidFill>
              </a:rPr>
              <a:t>«1С:Корпорация» </a:t>
            </a:r>
            <a:r>
              <a:rPr lang="ru-RU" altLang="ru-RU" sz="1333" dirty="0">
                <a:solidFill>
                  <a:srgbClr val="000000"/>
                </a:solidFill>
              </a:rPr>
              <a:t>(1С:</a:t>
            </a:r>
            <a:r>
              <a:rPr lang="en-US" altLang="ru-RU" sz="1333" dirty="0">
                <a:solidFill>
                  <a:srgbClr val="000000"/>
                </a:solidFill>
              </a:rPr>
              <a:t>ERP</a:t>
            </a:r>
            <a:r>
              <a:rPr lang="ru-RU" altLang="ru-RU" sz="1333" dirty="0">
                <a:solidFill>
                  <a:srgbClr val="000000"/>
                </a:solidFill>
              </a:rPr>
              <a:t>, 1С:УХ): </a:t>
            </a:r>
            <a:br>
              <a:rPr lang="ru-RU" altLang="ru-RU" sz="1333" dirty="0">
                <a:solidFill>
                  <a:srgbClr val="000000"/>
                </a:solidFill>
              </a:rPr>
            </a:br>
            <a:r>
              <a:rPr lang="ru-RU" altLang="ru-RU" sz="1333" dirty="0">
                <a:solidFill>
                  <a:srgbClr val="000000"/>
                </a:solidFill>
              </a:rPr>
              <a:t>2018 г. – «ЩЗ «</a:t>
            </a:r>
            <a:r>
              <a:rPr lang="ru-RU" altLang="ru-RU" sz="1333" dirty="0" err="1">
                <a:solidFill>
                  <a:srgbClr val="000000"/>
                </a:solidFill>
              </a:rPr>
              <a:t>КВОиТ</a:t>
            </a:r>
            <a:r>
              <a:rPr lang="ru-RU" altLang="ru-RU" sz="1333" dirty="0">
                <a:solidFill>
                  <a:srgbClr val="000000"/>
                </a:solidFill>
              </a:rPr>
              <a:t>», «Участок Коксовый», «ЦОФ «Березовская».</a:t>
            </a:r>
            <a:br>
              <a:rPr lang="ru-RU" altLang="ru-RU" sz="1333" dirty="0">
                <a:solidFill>
                  <a:srgbClr val="000000"/>
                </a:solidFill>
              </a:rPr>
            </a:br>
            <a:r>
              <a:rPr lang="ru-RU" altLang="ru-RU" sz="1333" dirty="0">
                <a:solidFill>
                  <a:srgbClr val="000000"/>
                </a:solidFill>
              </a:rPr>
              <a:t>2019 – 2020 гг. – «Комбинат </a:t>
            </a:r>
            <a:r>
              <a:rPr lang="ru-RU" altLang="ru-RU" sz="1333" dirty="0" err="1">
                <a:solidFill>
                  <a:srgbClr val="000000"/>
                </a:solidFill>
              </a:rPr>
              <a:t>КМАруда</a:t>
            </a:r>
            <a:r>
              <a:rPr lang="ru-RU" altLang="ru-RU" sz="1333" dirty="0">
                <a:solidFill>
                  <a:srgbClr val="000000"/>
                </a:solidFill>
              </a:rPr>
              <a:t>, «Кокс», шахты «</a:t>
            </a:r>
            <a:r>
              <a:rPr lang="ru-RU" altLang="ru-RU" sz="1333" dirty="0" err="1">
                <a:solidFill>
                  <a:srgbClr val="000000"/>
                </a:solidFill>
              </a:rPr>
              <a:t>Бутовская</a:t>
            </a:r>
            <a:r>
              <a:rPr lang="ru-RU" altLang="ru-RU" sz="1333" dirty="0">
                <a:solidFill>
                  <a:srgbClr val="000000"/>
                </a:solidFill>
              </a:rPr>
              <a:t>» и им. С.Д. </a:t>
            </a:r>
            <a:r>
              <a:rPr lang="ru-RU" altLang="ru-RU" sz="1333" dirty="0" err="1">
                <a:solidFill>
                  <a:srgbClr val="000000"/>
                </a:solidFill>
              </a:rPr>
              <a:t>Тихова</a:t>
            </a:r>
            <a:r>
              <a:rPr lang="ru-RU" altLang="ru-RU" sz="1333" dirty="0">
                <a:solidFill>
                  <a:srgbClr val="000000"/>
                </a:solidFill>
              </a:rPr>
              <a:t>.</a:t>
            </a:r>
            <a:endParaRPr lang="ru-RU" altLang="ru-RU" sz="1333" dirty="0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4030771" y="5742049"/>
            <a:ext cx="348138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spcAft>
                <a:spcPct val="20000"/>
              </a:spcAft>
            </a:pPr>
            <a:r>
              <a:rPr lang="ru-RU" altLang="ru-RU" sz="1200" dirty="0">
                <a:solidFill>
                  <a:srgbClr val="000000"/>
                </a:solidFill>
              </a:rPr>
              <a:t>24 мая 2018 года</a:t>
            </a:r>
          </a:p>
          <a:p>
            <a:pPr eaLnBrk="0" hangingPunct="0">
              <a:spcBef>
                <a:spcPct val="30000"/>
              </a:spcBef>
              <a:spcAft>
                <a:spcPct val="20000"/>
              </a:spcAft>
            </a:pPr>
            <a:r>
              <a:rPr lang="en-US" altLang="ru-RU" sz="1200" dirty="0">
                <a:solidFill>
                  <a:srgbClr val="000000"/>
                </a:solidFill>
                <a:hlinkClick r:id="rId8"/>
              </a:rPr>
              <a:t>http://1c.ru/news/pressrelise.jsp?id=1886</a:t>
            </a:r>
            <a:endParaRPr lang="ru-RU" alt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15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160215" y="380598"/>
            <a:ext cx="7448368" cy="755418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altLang="ru-RU" sz="2200" dirty="0">
                <a:solidFill>
                  <a:srgbClr val="080808"/>
                </a:solidFill>
              </a:rPr>
              <a:t>Стратегическое сотрудничество </a:t>
            </a:r>
            <a:r>
              <a:rPr lang="ru-RU" altLang="ru-RU" sz="2200" dirty="0" smtClean="0">
                <a:solidFill>
                  <a:srgbClr val="080808"/>
                </a:solidFill>
              </a:rPr>
              <a:t>с </a:t>
            </a:r>
            <a:r>
              <a:rPr lang="ru-RU" altLang="ru-RU" sz="2200" dirty="0">
                <a:solidFill>
                  <a:srgbClr val="CC0000"/>
                </a:solidFill>
              </a:rPr>
              <a:t>«</a:t>
            </a:r>
            <a:r>
              <a:rPr lang="ru-RU" altLang="ru-RU" sz="2200" dirty="0" smtClean="0">
                <a:solidFill>
                  <a:srgbClr val="CC0000"/>
                </a:solidFill>
              </a:rPr>
              <a:t>Восток-сервис»</a:t>
            </a:r>
            <a:r>
              <a:rPr lang="en-US" altLang="ru-RU" sz="2200" dirty="0" smtClean="0">
                <a:solidFill>
                  <a:srgbClr val="CC0000"/>
                </a:solidFill>
              </a:rPr>
              <a:t/>
            </a:r>
            <a:br>
              <a:rPr lang="en-US" altLang="ru-RU" sz="2200" dirty="0" smtClean="0">
                <a:solidFill>
                  <a:srgbClr val="CC0000"/>
                </a:solidFill>
              </a:rPr>
            </a:br>
            <a:r>
              <a:rPr lang="ru-RU" altLang="ru-RU" sz="2200" dirty="0" smtClean="0">
                <a:solidFill>
                  <a:srgbClr val="080808"/>
                </a:solidFill>
              </a:rPr>
              <a:t>с </a:t>
            </a:r>
            <a:r>
              <a:rPr lang="ru-RU" altLang="ru-RU" sz="2200" dirty="0">
                <a:solidFill>
                  <a:srgbClr val="080808"/>
                </a:solidFill>
              </a:rPr>
              <a:t>целью успешного </a:t>
            </a:r>
            <a:r>
              <a:rPr lang="ru-RU" altLang="ru-RU" sz="2200" dirty="0" smtClean="0">
                <a:solidFill>
                  <a:srgbClr val="080808"/>
                </a:solidFill>
              </a:rPr>
              <a:t>перехода</a:t>
            </a:r>
            <a:r>
              <a:rPr lang="en-US" altLang="ru-RU" sz="2200" dirty="0" smtClean="0">
                <a:solidFill>
                  <a:srgbClr val="080808"/>
                </a:solidFill>
              </a:rPr>
              <a:t> </a:t>
            </a:r>
            <a:r>
              <a:rPr lang="ru-RU" altLang="ru-RU" sz="2200" dirty="0">
                <a:solidFill>
                  <a:srgbClr val="080808"/>
                </a:solidFill>
              </a:rPr>
              <a:t>на</a:t>
            </a:r>
            <a:r>
              <a:rPr lang="ru-RU" altLang="ru-RU" sz="2200" dirty="0">
                <a:solidFill>
                  <a:srgbClr val="000000"/>
                </a:solidFill>
              </a:rPr>
              <a:t> «</a:t>
            </a:r>
            <a:r>
              <a:rPr lang="ru-RU" altLang="ru-RU" sz="2200" dirty="0">
                <a:solidFill>
                  <a:srgbClr val="080808"/>
                </a:solidFill>
              </a:rPr>
              <a:t>1С:Корпорация»</a:t>
            </a:r>
            <a:endParaRPr lang="ru-RU" altLang="ru-RU" sz="2200" dirty="0" smtClean="0">
              <a:solidFill>
                <a:srgbClr val="080808"/>
              </a:solidFill>
            </a:endParaRPr>
          </a:p>
        </p:txBody>
      </p:sp>
      <p:pic>
        <p:nvPicPr>
          <p:cNvPr id="15" name="Picture 14" descr="vostok-serv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8583" y="603250"/>
            <a:ext cx="21304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407989" y="1778000"/>
            <a:ext cx="5710238" cy="19666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</a:pPr>
            <a:r>
              <a:rPr lang="ru-RU" altLang="ru-RU" sz="1400" b="1" dirty="0">
                <a:solidFill>
                  <a:srgbClr val="D20000"/>
                </a:solidFill>
              </a:rPr>
              <a:t>ГК «Восток-Сервис» –</a:t>
            </a:r>
            <a:r>
              <a:rPr lang="ru-RU" altLang="ru-RU" sz="1400" dirty="0">
                <a:solidFill>
                  <a:srgbClr val="000000"/>
                </a:solidFill>
              </a:rPr>
              <a:t> лидер рынка средств охраны труда, разработчик, производитель и поставщик спецодежды, </a:t>
            </a:r>
            <a:r>
              <a:rPr lang="ru-RU" altLang="ru-RU" sz="1400" dirty="0" err="1">
                <a:solidFill>
                  <a:srgbClr val="000000"/>
                </a:solidFill>
              </a:rPr>
              <a:t>спецобуви</a:t>
            </a:r>
            <a:r>
              <a:rPr lang="ru-RU" altLang="ru-RU" sz="1400" dirty="0">
                <a:solidFill>
                  <a:srgbClr val="000000"/>
                </a:solidFill>
              </a:rPr>
              <a:t>, СИЗ, инструмента </a:t>
            </a:r>
            <a:r>
              <a:rPr lang="ru-RU" altLang="ru-RU" sz="1400" dirty="0" smtClean="0">
                <a:solidFill>
                  <a:srgbClr val="000000"/>
                </a:solidFill>
              </a:rPr>
              <a:t>и </a:t>
            </a:r>
            <a:r>
              <a:rPr lang="ru-RU" altLang="ru-RU" sz="1400" dirty="0">
                <a:solidFill>
                  <a:srgbClr val="000000"/>
                </a:solidFill>
              </a:rPr>
              <a:t>сопутствующих товаров. 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</a:pPr>
            <a:r>
              <a:rPr lang="ru-RU" altLang="ru-RU" sz="1400" b="1" dirty="0">
                <a:solidFill>
                  <a:srgbClr val="D20000"/>
                </a:solidFill>
              </a:rPr>
              <a:t>14</a:t>
            </a:r>
            <a:r>
              <a:rPr lang="ru-RU" altLang="ru-RU" sz="1400" dirty="0">
                <a:solidFill>
                  <a:srgbClr val="000000"/>
                </a:solidFill>
              </a:rPr>
              <a:t> швейных и </a:t>
            </a:r>
            <a:r>
              <a:rPr lang="ru-RU" altLang="ru-RU" sz="1400" b="1" dirty="0">
                <a:solidFill>
                  <a:srgbClr val="D20000"/>
                </a:solidFill>
              </a:rPr>
              <a:t>4</a:t>
            </a:r>
            <a:r>
              <a:rPr lang="ru-RU" altLang="ru-RU" sz="1400" dirty="0">
                <a:solidFill>
                  <a:srgbClr val="000000"/>
                </a:solidFill>
              </a:rPr>
              <a:t> обувные фабрики, предприятие </a:t>
            </a:r>
            <a:r>
              <a:rPr lang="ru-RU" altLang="ru-RU" sz="1400" dirty="0" smtClean="0">
                <a:solidFill>
                  <a:srgbClr val="000000"/>
                </a:solidFill>
              </a:rPr>
              <a:t>по </a:t>
            </a:r>
            <a:r>
              <a:rPr lang="ru-RU" altLang="ru-RU" sz="1400" dirty="0">
                <a:solidFill>
                  <a:srgbClr val="000000"/>
                </a:solidFill>
              </a:rPr>
              <a:t>производству СИЗ, более </a:t>
            </a:r>
            <a:r>
              <a:rPr lang="ru-RU" altLang="ru-RU" sz="1400" b="1" dirty="0">
                <a:solidFill>
                  <a:srgbClr val="D20000"/>
                </a:solidFill>
              </a:rPr>
              <a:t>120</a:t>
            </a:r>
            <a:r>
              <a:rPr lang="ru-RU" altLang="ru-RU" sz="1400" dirty="0">
                <a:solidFill>
                  <a:srgbClr val="000000"/>
                </a:solidFill>
              </a:rPr>
              <a:t> российских филиалов, </a:t>
            </a:r>
            <a:r>
              <a:rPr lang="ru-RU" altLang="ru-RU" sz="1400" dirty="0" smtClean="0">
                <a:solidFill>
                  <a:srgbClr val="000000"/>
                </a:solidFill>
              </a:rPr>
              <a:t>представительства</a:t>
            </a:r>
            <a:r>
              <a:rPr lang="en-US" altLang="ru-RU" sz="1400" dirty="0" smtClean="0">
                <a:solidFill>
                  <a:srgbClr val="000000"/>
                </a:solidFill>
              </a:rPr>
              <a:t/>
            </a:r>
            <a:br>
              <a:rPr lang="en-US" altLang="ru-RU" sz="1400" dirty="0" smtClean="0">
                <a:solidFill>
                  <a:srgbClr val="000000"/>
                </a:solidFill>
              </a:rPr>
            </a:br>
            <a:r>
              <a:rPr lang="ru-RU" altLang="ru-RU" sz="1400" dirty="0" smtClean="0">
                <a:solidFill>
                  <a:srgbClr val="000000"/>
                </a:solidFill>
              </a:rPr>
              <a:t>в </a:t>
            </a:r>
            <a:r>
              <a:rPr lang="ru-RU" altLang="ru-RU" sz="1400" b="1" dirty="0">
                <a:solidFill>
                  <a:srgbClr val="D20000"/>
                </a:solidFill>
              </a:rPr>
              <a:t>13</a:t>
            </a:r>
            <a:r>
              <a:rPr lang="ru-RU" altLang="ru-RU" sz="1400" dirty="0">
                <a:solidFill>
                  <a:srgbClr val="FF0000"/>
                </a:solidFill>
              </a:rPr>
              <a:t> </a:t>
            </a:r>
            <a:r>
              <a:rPr lang="ru-RU" altLang="ru-RU" sz="1400" dirty="0">
                <a:solidFill>
                  <a:srgbClr val="000000"/>
                </a:solidFill>
              </a:rPr>
              <a:t>странах Европы, Америки, Африки. </a:t>
            </a:r>
          </a:p>
          <a:p>
            <a:pPr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</a:pPr>
            <a:r>
              <a:rPr lang="ru-RU" altLang="ru-RU" sz="1400" b="1" dirty="0">
                <a:solidFill>
                  <a:srgbClr val="D20000"/>
                </a:solidFill>
              </a:rPr>
              <a:t>280</a:t>
            </a:r>
            <a:r>
              <a:rPr lang="ru-RU" altLang="ru-RU" sz="1400" dirty="0">
                <a:solidFill>
                  <a:srgbClr val="000000"/>
                </a:solidFill>
              </a:rPr>
              <a:t> фирменных магазинов</a:t>
            </a:r>
            <a:endParaRPr lang="ru-RU" altLang="ru-RU" sz="1400" b="1" dirty="0">
              <a:solidFill>
                <a:srgbClr val="D20000"/>
              </a:solidFill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5213" y="1457326"/>
            <a:ext cx="441960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407989" y="6022553"/>
            <a:ext cx="423703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ru-RU" altLang="ru-RU" sz="1200" dirty="0">
                <a:solidFill>
                  <a:srgbClr val="000000"/>
                </a:solidFill>
              </a:rPr>
              <a:t>6 июня 2019 года</a:t>
            </a:r>
          </a:p>
          <a:p>
            <a:pPr eaLnBrk="0" hangingPunct="0">
              <a:lnSpc>
                <a:spcPct val="110000"/>
              </a:lnSpc>
            </a:pPr>
            <a:r>
              <a:rPr lang="en-US" altLang="ru-RU" sz="1200" dirty="0">
                <a:solidFill>
                  <a:srgbClr val="5B0917"/>
                </a:solidFill>
                <a:hlinkClick r:id="rId4"/>
              </a:rPr>
              <a:t>http://1c.ru/news/pressrelise.jsp?id=1947</a:t>
            </a:r>
            <a:endParaRPr lang="ru-RU" altLang="ru-RU" sz="1200" dirty="0">
              <a:solidFill>
                <a:srgbClr val="0033CC"/>
              </a:solidFill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407988" y="3983167"/>
            <a:ext cx="2889250" cy="192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30000"/>
              </a:spcBef>
              <a:spcAft>
                <a:spcPct val="10000"/>
              </a:spcAft>
            </a:pPr>
            <a:r>
              <a:rPr lang="ru-RU" altLang="ru-RU" sz="1400" b="1" dirty="0" smtClean="0">
                <a:solidFill>
                  <a:srgbClr val="000000"/>
                </a:solidFill>
              </a:rPr>
              <a:t>Внедрены: </a:t>
            </a:r>
            <a:endParaRPr lang="en-US" altLang="ru-RU" sz="1400" b="1" dirty="0" smtClean="0">
              <a:solidFill>
                <a:srgbClr val="000000"/>
              </a:solidFill>
            </a:endParaRP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spcAft>
                <a:spcPct val="1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400" dirty="0" smtClean="0">
                <a:solidFill>
                  <a:srgbClr val="000000"/>
                </a:solidFill>
              </a:rPr>
              <a:t>  1С:ЗУП КОРП, 1С:</a:t>
            </a:r>
            <a:r>
              <a:rPr lang="en-US" altLang="ru-RU" sz="1400" dirty="0" smtClean="0">
                <a:solidFill>
                  <a:srgbClr val="000000"/>
                </a:solidFill>
              </a:rPr>
              <a:t>TMS</a:t>
            </a:r>
            <a:r>
              <a:rPr lang="ru-RU" altLang="ru-RU" sz="1400" dirty="0" smtClean="0">
                <a:solidFill>
                  <a:srgbClr val="000000"/>
                </a:solidFill>
              </a:rPr>
              <a:t>, …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spcAft>
                <a:spcPct val="10000"/>
              </a:spcAft>
              <a:buClr>
                <a:srgbClr val="D20000"/>
              </a:buClr>
              <a:buFont typeface="Wingdings" pitchFamily="2" charset="2"/>
              <a:buNone/>
            </a:pPr>
            <a:r>
              <a:rPr lang="ru-RU" altLang="ru-RU" sz="1400" b="1" dirty="0" smtClean="0">
                <a:solidFill>
                  <a:srgbClr val="000000"/>
                </a:solidFill>
              </a:rPr>
              <a:t>В процессе: </a:t>
            </a:r>
            <a:endParaRPr lang="en-US" altLang="ru-RU" sz="1400" b="1" dirty="0" smtClean="0">
              <a:solidFill>
                <a:srgbClr val="000000"/>
              </a:solidFill>
            </a:endParaRP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spcAft>
                <a:spcPct val="1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400" dirty="0" smtClean="0">
                <a:solidFill>
                  <a:srgbClr val="000000"/>
                </a:solidFill>
              </a:rPr>
              <a:t>  1С:</a:t>
            </a:r>
            <a:r>
              <a:rPr lang="en-US" altLang="ru-RU" sz="1400" dirty="0" smtClean="0">
                <a:solidFill>
                  <a:srgbClr val="000000"/>
                </a:solidFill>
              </a:rPr>
              <a:t>ERP</a:t>
            </a:r>
            <a:r>
              <a:rPr lang="ru-RU" altLang="ru-RU" sz="1400" dirty="0" smtClean="0">
                <a:solidFill>
                  <a:srgbClr val="000000"/>
                </a:solidFill>
              </a:rPr>
              <a:t>, 1С:ДО КОРП, …</a:t>
            </a: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spcAft>
                <a:spcPct val="10000"/>
              </a:spcAft>
              <a:buClr>
                <a:srgbClr val="D20000"/>
              </a:buClr>
              <a:buFont typeface="Wingdings" pitchFamily="2" charset="2"/>
              <a:buNone/>
            </a:pPr>
            <a:r>
              <a:rPr lang="ru-RU" altLang="ru-RU" sz="1400" b="1" dirty="0" smtClean="0">
                <a:solidFill>
                  <a:srgbClr val="000000"/>
                </a:solidFill>
              </a:rPr>
              <a:t>В планах: </a:t>
            </a:r>
            <a:endParaRPr lang="en-US" altLang="ru-RU" sz="1400" b="1" dirty="0" smtClean="0">
              <a:solidFill>
                <a:srgbClr val="000000"/>
              </a:solidFill>
            </a:endParaRPr>
          </a:p>
          <a:p>
            <a:pPr eaLnBrk="0" hangingPunct="0">
              <a:lnSpc>
                <a:spcPct val="110000"/>
              </a:lnSpc>
              <a:spcBef>
                <a:spcPct val="30000"/>
              </a:spcBef>
              <a:spcAft>
                <a:spcPct val="1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400" dirty="0" smtClean="0">
                <a:solidFill>
                  <a:srgbClr val="000000"/>
                </a:solidFill>
              </a:rPr>
              <a:t>  1С:УХ, 1С:</a:t>
            </a:r>
            <a:r>
              <a:rPr lang="en-US" altLang="ru-RU" sz="1400" dirty="0" smtClean="0">
                <a:solidFill>
                  <a:srgbClr val="000000"/>
                </a:solidFill>
              </a:rPr>
              <a:t>WMS</a:t>
            </a:r>
            <a:r>
              <a:rPr lang="ru-RU" altLang="ru-RU" sz="1400" dirty="0" smtClean="0">
                <a:solidFill>
                  <a:srgbClr val="000000"/>
                </a:solidFill>
              </a:rPr>
              <a:t>, …</a:t>
            </a:r>
            <a:endParaRPr lang="ru-RU" altLang="ru-RU" sz="1400" dirty="0">
              <a:solidFill>
                <a:srgbClr val="000000"/>
              </a:solidFill>
            </a:endParaRPr>
          </a:p>
        </p:txBody>
      </p:sp>
      <p:pic>
        <p:nvPicPr>
          <p:cNvPr id="20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6788" y="3983167"/>
            <a:ext cx="3408425" cy="2462244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7174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160215" y="240716"/>
            <a:ext cx="7126398" cy="972621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sz="2200" dirty="0"/>
              <a:t>ПАО «</a:t>
            </a:r>
            <a:r>
              <a:rPr lang="ru-RU" sz="2200" dirty="0" err="1"/>
              <a:t>Уралкалий</a:t>
            </a:r>
            <a:r>
              <a:rPr lang="ru-RU" sz="2200" dirty="0"/>
              <a:t>» </a:t>
            </a:r>
            <a:r>
              <a:rPr lang="ru-RU" altLang="ru-RU" sz="2200" dirty="0">
                <a:solidFill>
                  <a:srgbClr val="080808"/>
                </a:solidFill>
              </a:rPr>
              <a:t>и фирма «1С» заключили генеральное соглашение о сотрудничестве для внедрения комплекса решений «1С:Корпорация</a:t>
            </a:r>
            <a:r>
              <a:rPr lang="en-US" altLang="ru-RU" sz="2200" dirty="0">
                <a:solidFill>
                  <a:srgbClr val="080808"/>
                </a:solidFill>
              </a:rPr>
              <a:t>»</a:t>
            </a:r>
            <a:endParaRPr lang="ru-RU" altLang="ru-RU" sz="2200" dirty="0" smtClean="0">
              <a:solidFill>
                <a:srgbClr val="080808"/>
              </a:solidFill>
            </a:endParaRPr>
          </a:p>
        </p:txBody>
      </p:sp>
      <p:pic>
        <p:nvPicPr>
          <p:cNvPr id="9" name="Picture 4" descr="http://static.1c.ru/news/images/ural-cali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3788" y="400823"/>
            <a:ext cx="18002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7088698" y="1968478"/>
            <a:ext cx="4541328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US" altLang="ru-RU" sz="1400" dirty="0">
                <a:solidFill>
                  <a:srgbClr val="000000"/>
                </a:solidFill>
              </a:rPr>
              <a:t>«</a:t>
            </a:r>
            <a:r>
              <a:rPr lang="ru-RU" altLang="ru-RU" sz="1400" dirty="0">
                <a:solidFill>
                  <a:srgbClr val="000000"/>
                </a:solidFill>
              </a:rPr>
              <a:t>Петербургский международный экономический форум – 2019»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07988" y="5771584"/>
            <a:ext cx="53276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spcAft>
                <a:spcPct val="20000"/>
              </a:spcAft>
            </a:pPr>
            <a:r>
              <a:rPr lang="ru-RU" altLang="ru-RU" sz="1200" dirty="0">
                <a:solidFill>
                  <a:srgbClr val="000000"/>
                </a:solidFill>
              </a:rPr>
              <a:t>7 июня 2019 года</a:t>
            </a:r>
          </a:p>
          <a:p>
            <a:pPr eaLnBrk="0" hangingPunct="0">
              <a:spcBef>
                <a:spcPct val="30000"/>
              </a:spcBef>
              <a:spcAft>
                <a:spcPct val="20000"/>
              </a:spcAft>
            </a:pPr>
            <a:r>
              <a:rPr lang="en-US" sz="1200" dirty="0">
                <a:solidFill>
                  <a:srgbClr val="5B0917"/>
                </a:solidFill>
                <a:hlinkClick r:id="rId3"/>
              </a:rPr>
              <a:t>http://1c.ru/news/pressrelise.jsp?id=1955</a:t>
            </a:r>
            <a:endParaRPr lang="ru-RU" altLang="ru-RU" sz="1200" dirty="0">
              <a:solidFill>
                <a:srgbClr val="000000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07988" y="1681966"/>
            <a:ext cx="5749531" cy="3970318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>
            <a:prstShdw prst="shdw17" dist="17961" dir="2700000">
              <a:srgbClr val="95884F"/>
            </a:prstShdw>
          </a:effectLst>
        </p:spPr>
        <p:txBody>
          <a:bodyPr wrap="square">
            <a:spAutoFit/>
          </a:bodyPr>
          <a:lstStyle/>
          <a:p>
            <a:pPr marL="180975" indent="-180975" eaLnBrk="0" hangingPunc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Корпоративная система 1С уже много лет успешно  используется в компаниях ПАО "</a:t>
            </a:r>
            <a:r>
              <a:rPr lang="ru-RU" altLang="ru-RU" sz="1400" dirty="0" err="1">
                <a:solidFill>
                  <a:srgbClr val="000000"/>
                </a:solidFill>
              </a:rPr>
              <a:t>Уралкалий</a:t>
            </a:r>
            <a:r>
              <a:rPr lang="ru-RU" altLang="ru-RU" sz="1400" dirty="0">
                <a:solidFill>
                  <a:srgbClr val="000000"/>
                </a:solidFill>
              </a:rPr>
              <a:t>" для решения ряда задач учета и управления финансами и ресурсами холдинга.</a:t>
            </a:r>
            <a:endParaRPr lang="ru-RU" altLang="ru-RU" sz="1400" b="1" dirty="0">
              <a:solidFill>
                <a:srgbClr val="D20000"/>
              </a:solidFill>
            </a:endParaRPr>
          </a:p>
          <a:p>
            <a:pPr marL="180975" indent="-180975" eaLnBrk="0" hangingPunc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В рамках сотрудничества планируется создание единой интегрированной </a:t>
            </a:r>
            <a:r>
              <a:rPr lang="ru-RU" altLang="ru-RU" sz="1400" b="1" dirty="0">
                <a:solidFill>
                  <a:srgbClr val="D20000"/>
                </a:solidFill>
              </a:rPr>
              <a:t>системы управления ПАО "</a:t>
            </a:r>
            <a:r>
              <a:rPr lang="ru-RU" altLang="ru-RU" sz="1400" b="1" dirty="0" err="1">
                <a:solidFill>
                  <a:srgbClr val="D20000"/>
                </a:solidFill>
              </a:rPr>
              <a:t>Уралкалий</a:t>
            </a:r>
            <a:r>
              <a:rPr lang="ru-RU" altLang="ru-RU" sz="1400" b="1" dirty="0">
                <a:solidFill>
                  <a:srgbClr val="D20000"/>
                </a:solidFill>
              </a:rPr>
              <a:t>" на базе комплекса "1С:Корпорация" </a:t>
            </a:r>
            <a:r>
              <a:rPr lang="ru-RU" altLang="ru-RU" sz="1400" dirty="0">
                <a:solidFill>
                  <a:srgbClr val="000000"/>
                </a:solidFill>
              </a:rPr>
              <a:t>и отраслевых решений 1С для управления ремонтами, складской и транспортной логистики и др.</a:t>
            </a:r>
          </a:p>
          <a:p>
            <a:pPr marL="180975" indent="-180975" eaLnBrk="0" hangingPunc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Развитие сотрудничества с фирмой "1С" - очередной этап комплексного совершенствования информационных систем "</a:t>
            </a:r>
            <a:r>
              <a:rPr lang="ru-RU" altLang="ru-RU" sz="1400" dirty="0" err="1">
                <a:solidFill>
                  <a:srgbClr val="000000"/>
                </a:solidFill>
              </a:rPr>
              <a:t>Уралкалия</a:t>
            </a:r>
            <a:r>
              <a:rPr lang="ru-RU" altLang="ru-RU" sz="1400" dirty="0">
                <a:solidFill>
                  <a:srgbClr val="000000"/>
                </a:solidFill>
              </a:rPr>
              <a:t>", а также повышения эффективности бизнес-процессов компаний Группы. Расширение сферы применения цифровых решений наших партнеров позволит Компании оптимизировать управление дочерними и зависимыми обществами и станет основой для ее последующей цифровой трансформации", - комментирует подписание соглашения генеральный директор ПАО "</a:t>
            </a:r>
            <a:r>
              <a:rPr lang="ru-RU" altLang="ru-RU" sz="1400" dirty="0" err="1">
                <a:solidFill>
                  <a:srgbClr val="000000"/>
                </a:solidFill>
              </a:rPr>
              <a:t>Уралкалий</a:t>
            </a:r>
            <a:r>
              <a:rPr lang="ru-RU" altLang="ru-RU" sz="1400" dirty="0">
                <a:solidFill>
                  <a:srgbClr val="000000"/>
                </a:solidFill>
              </a:rPr>
              <a:t>" Дмитрий Осипов.</a:t>
            </a:r>
          </a:p>
        </p:txBody>
      </p:sp>
      <p:pic>
        <p:nvPicPr>
          <p:cNvPr id="13" name="Picture 2" descr="http://static.1c.ru/news/images/uralcfoto.png"/>
          <p:cNvPicPr>
            <a:picLocks noChangeAspect="1" noChangeArrowheads="1"/>
          </p:cNvPicPr>
          <p:nvPr/>
        </p:nvPicPr>
        <p:blipFill>
          <a:blip r:embed="rId4"/>
          <a:srcRect l="5354" r="10365"/>
          <a:stretch>
            <a:fillRect/>
          </a:stretch>
        </p:blipFill>
        <p:spPr bwMode="auto">
          <a:xfrm>
            <a:off x="7021586" y="2558238"/>
            <a:ext cx="4762428" cy="37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6062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160215" y="330051"/>
            <a:ext cx="7126398" cy="755418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altLang="ru-RU" sz="2200" dirty="0"/>
              <a:t>Группа </a:t>
            </a:r>
            <a:r>
              <a:rPr lang="ru-RU" altLang="ru-RU" sz="2200" dirty="0" err="1"/>
              <a:t>Синара</a:t>
            </a:r>
            <a:r>
              <a:rPr lang="ru-RU" altLang="ru-RU" sz="2200" dirty="0"/>
              <a:t> и </a:t>
            </a:r>
            <a:r>
              <a:rPr lang="ru-RU" altLang="ru-RU" sz="2200" dirty="0">
                <a:solidFill>
                  <a:srgbClr val="080808"/>
                </a:solidFill>
              </a:rPr>
              <a:t>фирма «1С» </a:t>
            </a:r>
            <a:r>
              <a:rPr lang="ru-RU" altLang="ru-RU" sz="2200" dirty="0" smtClean="0">
                <a:solidFill>
                  <a:srgbClr val="080808"/>
                </a:solidFill>
              </a:rPr>
              <a:t>заключили </a:t>
            </a:r>
            <a:r>
              <a:rPr lang="ru-RU" altLang="ru-RU" sz="2200" dirty="0" err="1" smtClean="0">
                <a:solidFill>
                  <a:srgbClr val="080808"/>
                </a:solidFill>
              </a:rPr>
              <a:t>Соглашениео</a:t>
            </a:r>
            <a:r>
              <a:rPr lang="ru-RU" altLang="ru-RU" sz="2200" dirty="0" smtClean="0">
                <a:solidFill>
                  <a:srgbClr val="080808"/>
                </a:solidFill>
              </a:rPr>
              <a:t> </a:t>
            </a:r>
            <a:r>
              <a:rPr lang="ru-RU" altLang="ru-RU" sz="2200" dirty="0">
                <a:solidFill>
                  <a:srgbClr val="080808"/>
                </a:solidFill>
              </a:rPr>
              <a:t>стратегическом </a:t>
            </a:r>
            <a:r>
              <a:rPr lang="ru-RU" altLang="ru-RU" sz="2200" dirty="0" smtClean="0">
                <a:solidFill>
                  <a:srgbClr val="080808"/>
                </a:solidFill>
              </a:rPr>
              <a:t>сотрудничестве </a:t>
            </a:r>
            <a:r>
              <a:rPr lang="ru-RU" altLang="ru-RU" sz="2200" dirty="0">
                <a:solidFill>
                  <a:srgbClr val="080808"/>
                </a:solidFill>
              </a:rPr>
              <a:t>для внедрения комплекса </a:t>
            </a:r>
            <a:r>
              <a:rPr lang="ru-RU" altLang="ru-RU" sz="2200" dirty="0" smtClean="0">
                <a:solidFill>
                  <a:srgbClr val="080808"/>
                </a:solidFill>
              </a:rPr>
              <a:t>решений </a:t>
            </a:r>
            <a:r>
              <a:rPr lang="ru-RU" altLang="ru-RU" sz="2200" dirty="0">
                <a:solidFill>
                  <a:srgbClr val="080808"/>
                </a:solidFill>
              </a:rPr>
              <a:t>«1С:Корпорация</a:t>
            </a:r>
            <a:r>
              <a:rPr lang="en-US" altLang="ru-RU" sz="2200" dirty="0">
                <a:solidFill>
                  <a:srgbClr val="080808"/>
                </a:solidFill>
              </a:rPr>
              <a:t>»</a:t>
            </a:r>
            <a:endParaRPr lang="ru-RU" altLang="ru-RU" sz="2200" dirty="0" smtClean="0">
              <a:solidFill>
                <a:srgbClr val="080808"/>
              </a:solidFill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558989" y="6150246"/>
            <a:ext cx="53276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spcAft>
                <a:spcPct val="20000"/>
              </a:spcAft>
            </a:pPr>
            <a:r>
              <a:rPr lang="ru-RU" altLang="ru-RU" sz="1200" dirty="0">
                <a:solidFill>
                  <a:srgbClr val="000000"/>
                </a:solidFill>
              </a:rPr>
              <a:t>7 июня 2019 года</a:t>
            </a:r>
          </a:p>
          <a:p>
            <a:pPr eaLnBrk="0" hangingPunct="0">
              <a:spcBef>
                <a:spcPct val="30000"/>
              </a:spcBef>
              <a:spcAft>
                <a:spcPct val="20000"/>
              </a:spcAft>
            </a:pPr>
            <a:r>
              <a:rPr lang="en-US" sz="1200" dirty="0">
                <a:solidFill>
                  <a:srgbClr val="5B0917"/>
                </a:solidFill>
                <a:hlinkClick r:id="rId2"/>
              </a:rPr>
              <a:t>http://1c.ru/news/pressrelise.jsp?id=1955</a:t>
            </a:r>
            <a:endParaRPr lang="ru-RU" altLang="ru-RU" sz="1200" dirty="0">
              <a:solidFill>
                <a:srgbClr val="000000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07988" y="1681966"/>
            <a:ext cx="5749531" cy="1021883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>
            <a:prstShdw prst="shdw17" dist="17961" dir="2700000">
              <a:srgbClr val="95884F"/>
            </a:prstShdw>
          </a:effectLst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</a:pPr>
            <a:r>
              <a:rPr lang="ru-RU" altLang="ru-RU" sz="1400" b="1" dirty="0">
                <a:solidFill>
                  <a:srgbClr val="D20000"/>
                </a:solidFill>
              </a:rPr>
              <a:t>Группа </a:t>
            </a:r>
            <a:r>
              <a:rPr lang="ru-RU" altLang="ru-RU" sz="1400" b="1" dirty="0" err="1">
                <a:solidFill>
                  <a:srgbClr val="D20000"/>
                </a:solidFill>
              </a:rPr>
              <a:t>Синара</a:t>
            </a:r>
            <a:r>
              <a:rPr lang="ru-RU" altLang="ru-RU" sz="1400" dirty="0">
                <a:solidFill>
                  <a:srgbClr val="080808"/>
                </a:solidFill>
              </a:rPr>
              <a:t> — диверсифицированная компания, объединяющая предприятия различной отраслевой направленности. Приоритетными бизнес-направлениями Группы являются машиностроение, финансовые услуги, </a:t>
            </a:r>
            <a:r>
              <a:rPr lang="ru-RU" altLang="ru-RU" sz="1400" dirty="0" err="1">
                <a:solidFill>
                  <a:srgbClr val="080808"/>
                </a:solidFill>
              </a:rPr>
              <a:t>девелопмент</a:t>
            </a:r>
            <a:r>
              <a:rPr lang="ru-RU" altLang="ru-RU" sz="1400" dirty="0">
                <a:solidFill>
                  <a:srgbClr val="080808"/>
                </a:solidFill>
              </a:rPr>
              <a:t>. </a:t>
            </a:r>
          </a:p>
        </p:txBody>
      </p:sp>
      <p:pic>
        <p:nvPicPr>
          <p:cNvPr id="8" name="Picture 13" descr="http://static.1c.ru/news/images/Sinar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59963" y="707760"/>
            <a:ext cx="1924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07988" y="2780028"/>
            <a:ext cx="5749531" cy="3370218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>
            <a:prstShdw prst="shdw17" dist="17961" dir="2700000">
              <a:srgbClr val="95884F"/>
            </a:prstShdw>
          </a:effectLst>
        </p:spPr>
        <p:txBody>
          <a:bodyPr wrap="square">
            <a:spAutoFit/>
          </a:bodyPr>
          <a:lstStyle/>
          <a:p>
            <a:pPr marL="179388" indent="-179388" eaLnBrk="0" hangingPunct="0">
              <a:lnSpc>
                <a:spcPct val="110000"/>
              </a:lnSpc>
              <a:spcBef>
                <a:spcPct val="50000"/>
              </a:spcBef>
              <a:spcAft>
                <a:spcPct val="2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П</a:t>
            </a:r>
            <a:r>
              <a:rPr lang="ru-RU" altLang="ru-RU" sz="1400" dirty="0">
                <a:solidFill>
                  <a:srgbClr val="080808"/>
                </a:solidFill>
              </a:rPr>
              <a:t>редпри</a:t>
            </a:r>
            <a:r>
              <a:rPr lang="ru-RU" altLang="ru-RU" sz="1400" dirty="0">
                <a:solidFill>
                  <a:srgbClr val="000000"/>
                </a:solidFill>
              </a:rPr>
              <a:t>ятия Группы </a:t>
            </a:r>
            <a:r>
              <a:rPr lang="ru-RU" altLang="ru-RU" sz="1400" dirty="0" err="1">
                <a:solidFill>
                  <a:srgbClr val="000000"/>
                </a:solidFill>
              </a:rPr>
              <a:t>Синара</a:t>
            </a:r>
            <a:r>
              <a:rPr lang="ru-RU" altLang="ru-RU" sz="1400" dirty="0">
                <a:solidFill>
                  <a:srgbClr val="000000"/>
                </a:solidFill>
              </a:rPr>
              <a:t> </a:t>
            </a:r>
            <a:r>
              <a:rPr lang="ru-RU" altLang="ru-RU" sz="1400" b="1" dirty="0">
                <a:solidFill>
                  <a:srgbClr val="D20000"/>
                </a:solidFill>
              </a:rPr>
              <a:t>имеют длительный опыт</a:t>
            </a:r>
            <a:r>
              <a:rPr lang="ru-RU" altLang="ru-RU" sz="1400" b="1" dirty="0">
                <a:solidFill>
                  <a:srgbClr val="000000"/>
                </a:solidFill>
              </a:rPr>
              <a:t> </a:t>
            </a:r>
            <a:r>
              <a:rPr lang="ru-RU" altLang="ru-RU" sz="1400" dirty="0">
                <a:solidFill>
                  <a:srgbClr val="000000"/>
                </a:solidFill>
              </a:rPr>
              <a:t>использования решений 1С – уже автоматизировано </a:t>
            </a:r>
            <a:r>
              <a:rPr lang="ru-RU" altLang="ru-RU" sz="1400" b="1" dirty="0">
                <a:solidFill>
                  <a:srgbClr val="D20000"/>
                </a:solidFill>
              </a:rPr>
              <a:t>2 000 </a:t>
            </a:r>
            <a:r>
              <a:rPr lang="ru-RU" altLang="ru-RU" sz="1400" dirty="0">
                <a:solidFill>
                  <a:srgbClr val="000000"/>
                </a:solidFill>
              </a:rPr>
              <a:t>рабочих мест, в планах – увеличить их количество до </a:t>
            </a:r>
            <a:r>
              <a:rPr lang="ru-RU" altLang="ru-RU" sz="1400" b="1" dirty="0">
                <a:solidFill>
                  <a:srgbClr val="D20000"/>
                </a:solidFill>
              </a:rPr>
              <a:t>4 000</a:t>
            </a:r>
            <a:r>
              <a:rPr lang="ru-RU" altLang="ru-RU" sz="1400" dirty="0">
                <a:solidFill>
                  <a:srgbClr val="000000"/>
                </a:solidFill>
              </a:rPr>
              <a:t>. </a:t>
            </a:r>
            <a:endParaRPr lang="en-US" altLang="ru-RU" sz="1400" dirty="0">
              <a:solidFill>
                <a:srgbClr val="000000"/>
              </a:solidFill>
            </a:endParaRPr>
          </a:p>
          <a:p>
            <a:pPr marL="179388" indent="-179388" eaLnBrk="0" hangingPunct="0">
              <a:lnSpc>
                <a:spcPct val="110000"/>
              </a:lnSpc>
              <a:spcBef>
                <a:spcPct val="50000"/>
              </a:spcBef>
              <a:spcAft>
                <a:spcPct val="2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Группа планирует </a:t>
            </a:r>
            <a:r>
              <a:rPr lang="ru-RU" altLang="ru-RU" sz="1400" b="1" dirty="0">
                <a:solidFill>
                  <a:srgbClr val="D20000"/>
                </a:solidFill>
              </a:rPr>
              <a:t>активно проводить </a:t>
            </a:r>
            <a:r>
              <a:rPr lang="ru-RU" altLang="ru-RU" sz="1400" b="1" dirty="0" err="1">
                <a:solidFill>
                  <a:srgbClr val="D20000"/>
                </a:solidFill>
              </a:rPr>
              <a:t>цифровизацию</a:t>
            </a:r>
            <a:r>
              <a:rPr lang="ru-RU" altLang="ru-RU" sz="1400" b="1" dirty="0">
                <a:solidFill>
                  <a:srgbClr val="D20000"/>
                </a:solidFill>
              </a:rPr>
              <a:t> </a:t>
            </a:r>
            <a:r>
              <a:rPr lang="ru-RU" altLang="ru-RU" sz="1400" dirty="0">
                <a:solidFill>
                  <a:srgbClr val="000000"/>
                </a:solidFill>
              </a:rPr>
              <a:t>своих предприятий с применением </a:t>
            </a:r>
            <a:r>
              <a:rPr lang="ru-RU" altLang="ru-RU" sz="1400" b="1" dirty="0">
                <a:solidFill>
                  <a:srgbClr val="000000"/>
                </a:solidFill>
              </a:rPr>
              <a:t>перспективных </a:t>
            </a:r>
            <a:r>
              <a:rPr lang="ru-RU" altLang="ru-RU" sz="1400" dirty="0">
                <a:solidFill>
                  <a:srgbClr val="000000"/>
                </a:solidFill>
              </a:rPr>
              <a:t>технологий 1С</a:t>
            </a:r>
          </a:p>
          <a:p>
            <a:pPr marL="179388" indent="-179388" eaLnBrk="0" hangingPunct="0">
              <a:lnSpc>
                <a:spcPct val="110000"/>
              </a:lnSpc>
              <a:spcBef>
                <a:spcPct val="50000"/>
              </a:spcBef>
              <a:spcAft>
                <a:spcPct val="2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Деятельность в рамках соглашения будет направлена </a:t>
            </a:r>
            <a:r>
              <a:rPr lang="en-US" altLang="ru-RU" sz="1400" dirty="0">
                <a:solidFill>
                  <a:srgbClr val="000000"/>
                </a:solidFill>
              </a:rPr>
              <a:t/>
            </a:r>
            <a:br>
              <a:rPr lang="en-US" altLang="ru-RU" sz="1400" dirty="0">
                <a:solidFill>
                  <a:srgbClr val="000000"/>
                </a:solidFill>
              </a:rPr>
            </a:br>
            <a:r>
              <a:rPr lang="ru-RU" altLang="ru-RU" sz="1400" dirty="0">
                <a:solidFill>
                  <a:srgbClr val="000000"/>
                </a:solidFill>
              </a:rPr>
              <a:t>на разработку </a:t>
            </a:r>
            <a:r>
              <a:rPr lang="ru-RU" altLang="ru-RU" sz="1400" b="1" dirty="0">
                <a:solidFill>
                  <a:srgbClr val="000000"/>
                </a:solidFill>
              </a:rPr>
              <a:t>интегрированных эффективных </a:t>
            </a:r>
            <a:r>
              <a:rPr lang="ru-RU" altLang="ru-RU" sz="1400" dirty="0">
                <a:solidFill>
                  <a:srgbClr val="000000"/>
                </a:solidFill>
              </a:rPr>
              <a:t>решений с целью </a:t>
            </a:r>
            <a:r>
              <a:rPr lang="ru-RU" altLang="ru-RU" sz="1400" b="1" dirty="0">
                <a:solidFill>
                  <a:srgbClr val="000000"/>
                </a:solidFill>
              </a:rPr>
              <a:t>комплексной автоматизации </a:t>
            </a:r>
            <a:r>
              <a:rPr lang="ru-RU" altLang="ru-RU" sz="1400" dirty="0">
                <a:solidFill>
                  <a:srgbClr val="000000"/>
                </a:solidFill>
              </a:rPr>
              <a:t>рабочих процессов под конкретные задачи и проекты</a:t>
            </a:r>
          </a:p>
          <a:p>
            <a:pPr marL="179388" indent="-179388" eaLnBrk="0" hangingPunct="0">
              <a:lnSpc>
                <a:spcPct val="110000"/>
              </a:lnSpc>
              <a:spcBef>
                <a:spcPct val="50000"/>
              </a:spcBef>
              <a:spcAft>
                <a:spcPct val="2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Специалисты фирмы «1С» будут оказывать </a:t>
            </a:r>
            <a:r>
              <a:rPr lang="ru-RU" altLang="ru-RU" sz="1400" b="1" dirty="0">
                <a:solidFill>
                  <a:srgbClr val="000000"/>
                </a:solidFill>
              </a:rPr>
              <a:t>методическую </a:t>
            </a:r>
            <a:r>
              <a:rPr lang="ru-RU" altLang="ru-RU" sz="1400" dirty="0">
                <a:solidFill>
                  <a:srgbClr val="000000"/>
                </a:solidFill>
              </a:rPr>
              <a:t>и </a:t>
            </a:r>
            <a:r>
              <a:rPr lang="ru-RU" altLang="ru-RU" sz="1400" b="1" dirty="0">
                <a:solidFill>
                  <a:srgbClr val="000000"/>
                </a:solidFill>
              </a:rPr>
              <a:t>организационную </a:t>
            </a:r>
            <a:r>
              <a:rPr lang="ru-RU" altLang="ru-RU" sz="1400" dirty="0">
                <a:solidFill>
                  <a:srgbClr val="000000"/>
                </a:solidFill>
              </a:rPr>
              <a:t>поддержку  </a:t>
            </a:r>
            <a:r>
              <a:rPr lang="en-US" altLang="ru-RU" sz="1400" dirty="0">
                <a:solidFill>
                  <a:srgbClr val="000000"/>
                </a:solidFill>
              </a:rPr>
              <a:t/>
            </a:r>
            <a:br>
              <a:rPr lang="en-US" altLang="ru-RU" sz="1400" dirty="0">
                <a:solidFill>
                  <a:srgbClr val="000000"/>
                </a:solidFill>
              </a:rPr>
            </a:br>
            <a:r>
              <a:rPr lang="ru-RU" altLang="ru-RU" sz="1400" dirty="0">
                <a:solidFill>
                  <a:srgbClr val="000000"/>
                </a:solidFill>
              </a:rPr>
              <a:t>о использованию функционала решений</a:t>
            </a:r>
          </a:p>
        </p:txBody>
      </p:sp>
      <p:pic>
        <p:nvPicPr>
          <p:cNvPr id="15" name="Рисунок 2" descr="Изображение выглядит как текст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4"/>
          <a:srcRect l="15904" t="17094" r="7837"/>
          <a:stretch>
            <a:fillRect/>
          </a:stretch>
        </p:blipFill>
        <p:spPr bwMode="auto">
          <a:xfrm>
            <a:off x="7524925" y="1666874"/>
            <a:ext cx="4175198" cy="3204095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7306811" y="4912847"/>
            <a:ext cx="4477203" cy="129420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ea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b="1" i="1" dirty="0">
                <a:solidFill>
                  <a:srgbClr val="000000"/>
                </a:solidFill>
                <a:cs typeface="+mn-cs"/>
              </a:rPr>
              <a:t>«Перспективная технология позволит </a:t>
            </a:r>
            <a:r>
              <a:rPr lang="ru-RU" altLang="ru-RU" sz="1100" b="1" i="1" dirty="0" smtClean="0">
                <a:solidFill>
                  <a:srgbClr val="000000"/>
                </a:solidFill>
                <a:cs typeface="+mn-cs"/>
              </a:rPr>
              <a:t>нашим</a:t>
            </a:r>
            <a:r>
              <a:rPr lang="en-US" altLang="ru-RU" sz="1100" b="1" i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ru-RU" altLang="ru-RU" sz="1100" b="1" i="1" dirty="0" smtClean="0">
                <a:solidFill>
                  <a:srgbClr val="000000"/>
                </a:solidFill>
                <a:cs typeface="+mn-cs"/>
              </a:rPr>
              <a:t>компаниям </a:t>
            </a:r>
            <a:r>
              <a:rPr lang="ru-RU" altLang="ru-RU" sz="1100" b="1" i="1" dirty="0">
                <a:solidFill>
                  <a:srgbClr val="000000"/>
                </a:solidFill>
                <a:cs typeface="+mn-cs"/>
              </a:rPr>
              <a:t>оперативно моделировать </a:t>
            </a:r>
            <a:r>
              <a:rPr lang="ru-RU" altLang="ru-RU" sz="1100" b="1" i="1" dirty="0" smtClean="0">
                <a:solidFill>
                  <a:srgbClr val="000000"/>
                </a:solidFill>
                <a:cs typeface="+mn-cs"/>
              </a:rPr>
              <a:t>производственные</a:t>
            </a:r>
            <a:r>
              <a:rPr lang="en-US" altLang="ru-RU" sz="1100" b="1" i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ru-RU" altLang="ru-RU" sz="1100" b="1" i="1" dirty="0" smtClean="0">
                <a:solidFill>
                  <a:srgbClr val="000000"/>
                </a:solidFill>
                <a:cs typeface="+mn-cs"/>
              </a:rPr>
              <a:t>программы </a:t>
            </a:r>
            <a:r>
              <a:rPr lang="ru-RU" altLang="ru-RU" sz="1100" b="1" i="1" dirty="0">
                <a:solidFill>
                  <a:srgbClr val="000000"/>
                </a:solidFill>
                <a:cs typeface="+mn-cs"/>
              </a:rPr>
              <a:t>и создавать финансовые модели с учетом эффективного реагирования на внешние факторы рынка».</a:t>
            </a:r>
          </a:p>
          <a:p>
            <a:pPr algn="r" ea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100" dirty="0">
                <a:solidFill>
                  <a:srgbClr val="000000"/>
                </a:solidFill>
                <a:cs typeface="+mn-cs"/>
              </a:rPr>
              <a:t>Анатолий Овсянников, </a:t>
            </a:r>
            <a:br>
              <a:rPr lang="ru-RU" altLang="ru-RU" sz="1100" dirty="0">
                <a:solidFill>
                  <a:srgbClr val="000000"/>
                </a:solidFill>
                <a:cs typeface="+mn-cs"/>
              </a:rPr>
            </a:br>
            <a:r>
              <a:rPr lang="ru-RU" altLang="ru-RU" sz="1100" dirty="0">
                <a:solidFill>
                  <a:srgbClr val="000000"/>
                </a:solidFill>
                <a:cs typeface="+mn-cs"/>
              </a:rPr>
              <a:t>директор по экономике и финансам Группы </a:t>
            </a:r>
            <a:r>
              <a:rPr lang="ru-RU" altLang="ru-RU" sz="1100" dirty="0" err="1">
                <a:solidFill>
                  <a:srgbClr val="000000"/>
                </a:solidFill>
                <a:cs typeface="+mn-cs"/>
              </a:rPr>
              <a:t>Синара</a:t>
            </a:r>
            <a:r>
              <a:rPr lang="ru-RU" altLang="ru-RU" sz="1100" dirty="0">
                <a:solidFill>
                  <a:srgbClr val="000000"/>
                </a:solidFill>
                <a:cs typeface="+mn-cs"/>
              </a:rPr>
              <a:t>.</a:t>
            </a:r>
          </a:p>
        </p:txBody>
      </p:sp>
      <p:pic>
        <p:nvPicPr>
          <p:cNvPr id="17" name="Picture 8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33" t="34180" r="17496" b="30553"/>
          <a:stretch>
            <a:fillRect/>
          </a:stretch>
        </p:blipFill>
        <p:spPr bwMode="auto">
          <a:xfrm>
            <a:off x="10510839" y="6212951"/>
            <a:ext cx="12731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7012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C:\!poligrafiya\logo\Избранные лого\gradum-01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t="34331" r="25995" b="46529"/>
          <a:stretch>
            <a:fillRect/>
          </a:stretch>
        </p:blipFill>
        <p:spPr bwMode="auto">
          <a:xfrm>
            <a:off x="7820552" y="1479094"/>
            <a:ext cx="2308570" cy="52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C:\Users\axelot.axelot2448\Downloads\осень 2017\сентябрь 2017\06 09 17\megafon-logo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2" t="27165" r="10263" b="24409"/>
          <a:stretch>
            <a:fillRect/>
          </a:stretch>
        </p:blipFill>
        <p:spPr bwMode="auto">
          <a:xfrm>
            <a:off x="1777217" y="1445238"/>
            <a:ext cx="2877778" cy="73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Заголовок 1"/>
          <p:cNvSpPr txBox="1">
            <a:spLocks/>
          </p:cNvSpPr>
          <p:nvPr/>
        </p:nvSpPr>
        <p:spPr bwMode="auto">
          <a:xfrm>
            <a:off x="2160216" y="346722"/>
            <a:ext cx="9695574" cy="76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D20000"/>
                </a:solidFill>
              </a:rPr>
              <a:t>Первая Башенная компания приобрела</a:t>
            </a:r>
            <a:r>
              <a:rPr lang="ru-RU" altLang="ru-RU" sz="2666" b="1" dirty="0">
                <a:solidFill>
                  <a:srgbClr val="080808"/>
                </a:solidFill>
              </a:rPr>
              <a:t> </a:t>
            </a:r>
            <a:r>
              <a:rPr lang="ru-RU" altLang="ru-RU" sz="2666" b="1" dirty="0">
                <a:solidFill>
                  <a:srgbClr val="D20000"/>
                </a:solidFill>
              </a:rPr>
              <a:t>и внедрила</a:t>
            </a:r>
            <a:r>
              <a:rPr lang="ru-RU" altLang="ru-RU" sz="2666" b="1" dirty="0">
                <a:solidFill>
                  <a:srgbClr val="080808"/>
                </a:solidFill>
              </a:rPr>
              <a:t> «1С:Корпорацию»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6286441" y="2412256"/>
            <a:ext cx="5569348" cy="402982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>
                <a:solidFill>
                  <a:srgbClr val="000000"/>
                </a:solidFill>
              </a:rPr>
              <a:t>Общее количество пользователей – 1200, количество единовременно работающих пользователей – 300.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>
                <a:solidFill>
                  <a:srgbClr val="000000"/>
                </a:solidFill>
              </a:rPr>
              <a:t>Все пользователи территориально распределены </a:t>
            </a:r>
            <a:br>
              <a:rPr lang="ru-RU" altLang="ru-RU" sz="1599">
                <a:solidFill>
                  <a:srgbClr val="000000"/>
                </a:solidFill>
              </a:rPr>
            </a:br>
            <a:r>
              <a:rPr lang="ru-RU" altLang="ru-RU" sz="1599">
                <a:solidFill>
                  <a:srgbClr val="000000"/>
                </a:solidFill>
              </a:rPr>
              <a:t>по России, работы по обучению и поддержке проводились с учетом разных часовых поясов.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>
                <a:solidFill>
                  <a:srgbClr val="000000"/>
                </a:solidFill>
              </a:rPr>
              <a:t>В дальнейшем планируется использование 1C:ERP для автоматизации операционных процессов компании, в частности, будет рассмотрена автоматизация процессов управления активами.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>
                <a:solidFill>
                  <a:srgbClr val="000000"/>
                </a:solidFill>
              </a:rPr>
              <a:t>Приобретение комплекса «1С:Корпорация» позволяет снизить совокупную стоимость владения по сравнению с покупкой отдельных конфигураций.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>
                <a:solidFill>
                  <a:srgbClr val="000000"/>
                </a:solidFill>
              </a:rPr>
              <a:t>Первая продажа комплекса «1С:Корпорация» выполнена компанией Градум (ранее Акселот)</a:t>
            </a: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336212" y="2403792"/>
            <a:ext cx="5855010" cy="375904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599" dirty="0">
                <a:solidFill>
                  <a:srgbClr val="000000"/>
                </a:solidFill>
              </a:rPr>
              <a:t>  Первая Башенная компания – недавно </a:t>
            </a:r>
            <a:r>
              <a:rPr lang="ru-RU" altLang="ru-RU" sz="1599" dirty="0" smtClean="0">
                <a:solidFill>
                  <a:srgbClr val="000000"/>
                </a:solidFill>
              </a:rPr>
              <a:t>созданное </a:t>
            </a:r>
            <a:r>
              <a:rPr lang="en-US" altLang="ru-RU" sz="1599" dirty="0" smtClean="0">
                <a:solidFill>
                  <a:srgbClr val="000000"/>
                </a:solidFill>
              </a:rPr>
              <a:t/>
            </a:r>
            <a:br>
              <a:rPr lang="en-US" altLang="ru-RU" sz="1599" dirty="0" smtClean="0">
                <a:solidFill>
                  <a:srgbClr val="000000"/>
                </a:solidFill>
              </a:rPr>
            </a:br>
            <a:r>
              <a:rPr lang="en-US" altLang="ru-RU" sz="1599" dirty="0" smtClean="0">
                <a:solidFill>
                  <a:srgbClr val="000000"/>
                </a:solidFill>
              </a:rPr>
              <a:t>    </a:t>
            </a:r>
            <a:r>
              <a:rPr lang="ru-RU" altLang="ru-RU" sz="1599" dirty="0" smtClean="0">
                <a:solidFill>
                  <a:srgbClr val="000000"/>
                </a:solidFill>
              </a:rPr>
              <a:t>дочернее </a:t>
            </a:r>
            <a:r>
              <a:rPr lang="ru-RU" altLang="ru-RU" sz="1599" dirty="0">
                <a:solidFill>
                  <a:srgbClr val="000000"/>
                </a:solidFill>
              </a:rPr>
              <a:t>общество МегаФона, </a:t>
            </a:r>
            <a:r>
              <a:rPr lang="ru-RU" altLang="ru-RU" sz="1599" dirty="0" smtClean="0">
                <a:solidFill>
                  <a:srgbClr val="000000"/>
                </a:solidFill>
              </a:rPr>
              <a:t>которое </a:t>
            </a:r>
            <a:r>
              <a:rPr lang="ru-RU" altLang="ru-RU" sz="1599" dirty="0">
                <a:solidFill>
                  <a:srgbClr val="000000"/>
                </a:solidFill>
              </a:rPr>
              <a:t>занимается </a:t>
            </a:r>
            <a:r>
              <a:rPr lang="en-US" altLang="ru-RU" sz="1599" dirty="0" smtClean="0">
                <a:solidFill>
                  <a:srgbClr val="000000"/>
                </a:solidFill>
              </a:rPr>
              <a:t/>
            </a:r>
            <a:br>
              <a:rPr lang="en-US" altLang="ru-RU" sz="1599" dirty="0" smtClean="0">
                <a:solidFill>
                  <a:srgbClr val="000000"/>
                </a:solidFill>
              </a:rPr>
            </a:br>
            <a:r>
              <a:rPr lang="en-US" altLang="ru-RU" sz="1599" dirty="0" smtClean="0">
                <a:solidFill>
                  <a:srgbClr val="000000"/>
                </a:solidFill>
              </a:rPr>
              <a:t>    </a:t>
            </a:r>
            <a:r>
              <a:rPr lang="ru-RU" altLang="ru-RU" sz="1599" dirty="0" smtClean="0">
                <a:solidFill>
                  <a:srgbClr val="000000"/>
                </a:solidFill>
              </a:rPr>
              <a:t>управлением башенной</a:t>
            </a:r>
            <a:r>
              <a:rPr lang="en-US" altLang="ru-RU" sz="1599" dirty="0" smtClean="0">
                <a:solidFill>
                  <a:srgbClr val="000000"/>
                </a:solidFill>
              </a:rPr>
              <a:t> </a:t>
            </a:r>
            <a:r>
              <a:rPr lang="ru-RU" altLang="ru-RU" sz="1599" dirty="0" smtClean="0">
                <a:solidFill>
                  <a:srgbClr val="000000"/>
                </a:solidFill>
              </a:rPr>
              <a:t>инфраструктурой </a:t>
            </a:r>
            <a:r>
              <a:rPr lang="ru-RU" altLang="ru-RU" sz="1599" dirty="0">
                <a:solidFill>
                  <a:srgbClr val="000000"/>
                </a:solidFill>
              </a:rPr>
              <a:t>мобильного </a:t>
            </a:r>
            <a:r>
              <a:rPr lang="en-US" altLang="ru-RU" sz="1599" dirty="0" smtClean="0">
                <a:solidFill>
                  <a:srgbClr val="000000"/>
                </a:solidFill>
              </a:rPr>
              <a:t/>
            </a:r>
            <a:br>
              <a:rPr lang="en-US" altLang="ru-RU" sz="1599" dirty="0" smtClean="0">
                <a:solidFill>
                  <a:srgbClr val="000000"/>
                </a:solidFill>
              </a:rPr>
            </a:br>
            <a:r>
              <a:rPr lang="en-US" altLang="ru-RU" sz="1599" dirty="0" smtClean="0">
                <a:solidFill>
                  <a:srgbClr val="000000"/>
                </a:solidFill>
              </a:rPr>
              <a:t>    </a:t>
            </a:r>
            <a:r>
              <a:rPr lang="ru-RU" altLang="ru-RU" sz="1599" dirty="0" smtClean="0">
                <a:solidFill>
                  <a:srgbClr val="000000"/>
                </a:solidFill>
              </a:rPr>
              <a:t>оператора</a:t>
            </a:r>
            <a:r>
              <a:rPr lang="ru-RU" altLang="ru-RU" sz="1599" dirty="0">
                <a:solidFill>
                  <a:srgbClr val="000000"/>
                </a:solidFill>
              </a:rPr>
              <a:t>, </a:t>
            </a:r>
            <a:r>
              <a:rPr lang="ru-RU" altLang="ru-RU" sz="1599" dirty="0" smtClean="0">
                <a:solidFill>
                  <a:srgbClr val="000000"/>
                </a:solidFill>
              </a:rPr>
              <a:t>в </a:t>
            </a:r>
            <a:r>
              <a:rPr lang="ru-RU" altLang="ru-RU" sz="1599" dirty="0">
                <a:solidFill>
                  <a:srgbClr val="000000"/>
                </a:solidFill>
              </a:rPr>
              <a:t>активах предприятия более 15 000 вышек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599" dirty="0">
                <a:solidFill>
                  <a:srgbClr val="000000"/>
                </a:solidFill>
              </a:rPr>
              <a:t>  На базе решений «1С:Управление Холдингом»,</a:t>
            </a:r>
            <a:br>
              <a:rPr lang="ru-RU" altLang="ru-RU" sz="1599" dirty="0">
                <a:solidFill>
                  <a:srgbClr val="000000"/>
                </a:solidFill>
              </a:rPr>
            </a:br>
            <a:r>
              <a:rPr lang="ru-RU" altLang="ru-RU" sz="1599" dirty="0">
                <a:solidFill>
                  <a:srgbClr val="000000"/>
                </a:solidFill>
              </a:rPr>
              <a:t>    «1С:Документооборот КОРП», «1С:ЗУП </a:t>
            </a:r>
            <a:r>
              <a:rPr lang="ru-RU" altLang="ru-RU" sz="1599" dirty="0" smtClean="0">
                <a:solidFill>
                  <a:srgbClr val="000000"/>
                </a:solidFill>
              </a:rPr>
              <a:t>КОРП», </a:t>
            </a:r>
            <a:br>
              <a:rPr lang="ru-RU" altLang="ru-RU" sz="1599" dirty="0" smtClean="0">
                <a:solidFill>
                  <a:srgbClr val="000000"/>
                </a:solidFill>
              </a:rPr>
            </a:br>
            <a:r>
              <a:rPr lang="ru-RU" altLang="ru-RU" sz="1599" dirty="0" smtClean="0">
                <a:solidFill>
                  <a:srgbClr val="000000"/>
                </a:solidFill>
              </a:rPr>
              <a:t>    входящих </a:t>
            </a:r>
            <a:r>
              <a:rPr lang="ru-RU" altLang="ru-RU" sz="1599" dirty="0">
                <a:solidFill>
                  <a:srgbClr val="000000"/>
                </a:solidFill>
              </a:rPr>
              <a:t>в комплекс «1С:Корпорация», </a:t>
            </a:r>
            <a:r>
              <a:rPr lang="ru-RU" altLang="ru-RU" sz="1599" dirty="0" smtClean="0">
                <a:solidFill>
                  <a:srgbClr val="000000"/>
                </a:solidFill>
              </a:rPr>
              <a:t>в </a:t>
            </a:r>
            <a:r>
              <a:rPr lang="ru-RU" altLang="ru-RU" sz="1599" dirty="0">
                <a:solidFill>
                  <a:srgbClr val="000000"/>
                </a:solidFill>
              </a:rPr>
              <a:t>кратчайшие </a:t>
            </a:r>
            <a:r>
              <a:rPr lang="en-US" altLang="ru-RU" sz="1599" dirty="0" smtClean="0">
                <a:solidFill>
                  <a:srgbClr val="000000"/>
                </a:solidFill>
              </a:rPr>
              <a:t/>
            </a:r>
            <a:br>
              <a:rPr lang="en-US" altLang="ru-RU" sz="1599" dirty="0" smtClean="0">
                <a:solidFill>
                  <a:srgbClr val="000000"/>
                </a:solidFill>
              </a:rPr>
            </a:br>
            <a:r>
              <a:rPr lang="en-US" altLang="ru-RU" sz="1599" dirty="0" smtClean="0">
                <a:solidFill>
                  <a:srgbClr val="000000"/>
                </a:solidFill>
              </a:rPr>
              <a:t>    </a:t>
            </a:r>
            <a:r>
              <a:rPr lang="ru-RU" altLang="ru-RU" sz="1599" dirty="0" smtClean="0">
                <a:solidFill>
                  <a:srgbClr val="000000"/>
                </a:solidFill>
              </a:rPr>
              <a:t>сроки </a:t>
            </a:r>
            <a:r>
              <a:rPr lang="ru-RU" altLang="ru-RU" sz="1599" dirty="0">
                <a:solidFill>
                  <a:srgbClr val="000000"/>
                </a:solidFill>
              </a:rPr>
              <a:t>(2,5 месяца) были </a:t>
            </a:r>
            <a:r>
              <a:rPr lang="ru-RU" altLang="ru-RU" sz="1599" dirty="0" smtClean="0">
                <a:solidFill>
                  <a:srgbClr val="000000"/>
                </a:solidFill>
              </a:rPr>
              <a:t>запущены </a:t>
            </a:r>
            <a:r>
              <a:rPr lang="ru-RU" altLang="ru-RU" sz="1599" dirty="0">
                <a:solidFill>
                  <a:srgbClr val="000000"/>
                </a:solidFill>
              </a:rPr>
              <a:t>в эксплуатацию </a:t>
            </a:r>
            <a:r>
              <a:rPr lang="en-US" altLang="ru-RU" sz="1599" dirty="0" smtClean="0">
                <a:solidFill>
                  <a:srgbClr val="000000"/>
                </a:solidFill>
              </a:rPr>
              <a:t/>
            </a:r>
            <a:br>
              <a:rPr lang="en-US" altLang="ru-RU" sz="1599" dirty="0" smtClean="0">
                <a:solidFill>
                  <a:srgbClr val="000000"/>
                </a:solidFill>
              </a:rPr>
            </a:br>
            <a:r>
              <a:rPr lang="en-US" altLang="ru-RU" sz="1599" dirty="0" smtClean="0">
                <a:solidFill>
                  <a:srgbClr val="000000"/>
                </a:solidFill>
              </a:rPr>
              <a:t>    </a:t>
            </a:r>
            <a:r>
              <a:rPr lang="ru-RU" altLang="ru-RU" sz="1599" dirty="0" smtClean="0">
                <a:solidFill>
                  <a:srgbClr val="000000"/>
                </a:solidFill>
              </a:rPr>
              <a:t>следующие </a:t>
            </a:r>
            <a:r>
              <a:rPr lang="ru-RU" altLang="ru-RU" sz="1599" dirty="0">
                <a:solidFill>
                  <a:srgbClr val="000000"/>
                </a:solidFill>
              </a:rPr>
              <a:t>блоки:</a:t>
            </a:r>
          </a:p>
          <a:p>
            <a:pPr lvl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599" dirty="0">
                <a:solidFill>
                  <a:srgbClr val="000000"/>
                </a:solidFill>
              </a:rPr>
              <a:t>  Бухгалтерский и налоговый учет; учет по МСФО;</a:t>
            </a:r>
          </a:p>
          <a:p>
            <a:pPr lvl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599" dirty="0">
                <a:solidFill>
                  <a:srgbClr val="000000"/>
                </a:solidFill>
              </a:rPr>
              <a:t>  Бюджетирование;</a:t>
            </a:r>
          </a:p>
          <a:p>
            <a:pPr lvl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599" dirty="0">
                <a:solidFill>
                  <a:srgbClr val="000000"/>
                </a:solidFill>
              </a:rPr>
              <a:t>  Внутренний документооборот;</a:t>
            </a:r>
          </a:p>
          <a:p>
            <a:pPr lvl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599" dirty="0">
                <a:solidFill>
                  <a:srgbClr val="000000"/>
                </a:solidFill>
              </a:rPr>
              <a:t>  Кадровый учет и расчет заработной платы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36212" y="6178434"/>
            <a:ext cx="52928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spcAft>
                <a:spcPct val="20000"/>
              </a:spcAft>
              <a:buFont typeface="Wingdings" pitchFamily="2" charset="2"/>
              <a:buNone/>
            </a:pPr>
            <a:r>
              <a:rPr lang="en-US" sz="1100" dirty="0">
                <a:solidFill>
                  <a:srgbClr val="5B0917"/>
                </a:solidFill>
                <a:hlinkClick r:id="rId4"/>
              </a:rPr>
              <a:t>https://eawards.1c.ru/projects/sozdanie-korporativnoy-sistemy-upravleniya-na-baze-resheniya-1s-korporaciya-v-ao-pervaya-bashennaya-kompaniya-pbk-48938/</a:t>
            </a:r>
            <a:endParaRPr lang="ru-RU" altLang="ru-RU" sz="11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160215" y="372114"/>
            <a:ext cx="5281570" cy="713097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altLang="ru-RU" sz="2670" dirty="0" smtClean="0">
                <a:solidFill>
                  <a:srgbClr val="080808"/>
                </a:solidFill>
              </a:rPr>
              <a:t>Поставка «1С:Корпорация» </a:t>
            </a:r>
            <a:br>
              <a:rPr lang="ru-RU" altLang="ru-RU" sz="2670" dirty="0" smtClean="0">
                <a:solidFill>
                  <a:srgbClr val="080808"/>
                </a:solidFill>
              </a:rPr>
            </a:br>
            <a:r>
              <a:rPr lang="ru-RU" altLang="ru-RU" sz="2670" dirty="0" smtClean="0">
                <a:solidFill>
                  <a:srgbClr val="080808"/>
                </a:solidFill>
              </a:rPr>
              <a:t>в </a:t>
            </a:r>
            <a:r>
              <a:rPr lang="ru-RU" altLang="ru-RU" sz="2670" dirty="0" smtClean="0"/>
              <a:t>ГК «</a:t>
            </a:r>
            <a:r>
              <a:rPr lang="ru-RU" altLang="ru-RU" sz="2670" dirty="0" err="1" smtClean="0"/>
              <a:t>АвтоСпецЦентр</a:t>
            </a:r>
            <a:r>
              <a:rPr lang="ru-RU" altLang="ru-RU" sz="2670" dirty="0" smtClean="0"/>
              <a:t>»</a:t>
            </a:r>
          </a:p>
        </p:txBody>
      </p:sp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386995" y="1908645"/>
            <a:ext cx="11468794" cy="439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000000"/>
                </a:solidFill>
                <a:cs typeface="Arial" panose="020B0604020202020204" pitchFamily="34" charset="0"/>
              </a:rPr>
              <a:t>О компании: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>
                <a:solidFill>
                  <a:srgbClr val="000000"/>
                </a:solidFill>
              </a:rPr>
              <a:t>Группа компаний «АвтоСпецЦентр» — один из крупнейших игроков сектора авторитейла России, работает на рынке с 1998 года.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>
                <a:solidFill>
                  <a:srgbClr val="000000"/>
                </a:solidFill>
              </a:rPr>
              <a:t>В портфеле ГК «АвтоСпецЦентр» бренды: </a:t>
            </a:r>
            <a:r>
              <a:rPr lang="en-US" altLang="ru-RU" sz="1599">
                <a:solidFill>
                  <a:srgbClr val="000000"/>
                </a:solidFill>
              </a:rPr>
              <a:t>Porsche, Audi, BMW/MINI, Infiniti, Volkswagen, SKODA, Nissan, Datsun, Hyundai, KIA, Mazda, Peugeot, Citroen, Mitsubishi.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>
                <a:solidFill>
                  <a:srgbClr val="000000"/>
                </a:solidFill>
              </a:rPr>
              <a:t>В настоящее время в состав объединенной ГК «АвтоСпецЦентр» входят двадцать семь дилерских центров в Москве и ближайшем Подмосковье.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000000"/>
                </a:solidFill>
                <a:cs typeface="Arial" panose="020B0604020202020204" pitchFamily="34" charset="0"/>
              </a:rPr>
              <a:t>Общее количество сотрудников в компании: </a:t>
            </a:r>
            <a:r>
              <a:rPr lang="ru-RU" altLang="ru-RU" sz="1599">
                <a:solidFill>
                  <a:srgbClr val="000000"/>
                </a:solidFill>
                <a:cs typeface="Arial" panose="020B0604020202020204" pitchFamily="34" charset="0"/>
              </a:rPr>
              <a:t>2 500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000000"/>
                </a:solidFill>
                <a:cs typeface="Arial" panose="020B0604020202020204" pitchFamily="34" charset="0"/>
              </a:rPr>
              <a:t>Планируемое количество пользователей 1С: </a:t>
            </a:r>
            <a:r>
              <a:rPr lang="ru-RU" altLang="ru-RU" sz="1599">
                <a:solidFill>
                  <a:srgbClr val="000000"/>
                </a:solidFill>
                <a:cs typeface="Arial" panose="020B0604020202020204" pitchFamily="34" charset="0"/>
              </a:rPr>
              <a:t>150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000000"/>
                </a:solidFill>
                <a:cs typeface="Arial" panose="020B0604020202020204" pitchFamily="34" charset="0"/>
              </a:rPr>
              <a:t>Цели приобретения «1С:Корпорация»: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599">
                <a:solidFill>
                  <a:srgbClr val="000000"/>
                </a:solidFill>
              </a:rPr>
              <a:t>В компании была поставлена задача внедрения самой функциональной системы автоматизации на единой платформе 1С. Таким образом, для целей автоматизации регламентированного, финансового, управленческого, кадрового учета и документооборота компании было принято решение приобретения и дальнейшего внедрения силами собственных штатных специалистов комплекса интегрируемых решений «1С:Корпорация».</a:t>
            </a:r>
            <a:endParaRPr lang="ru-RU" altLang="ru-RU" sz="1599">
              <a:solidFill>
                <a:srgbClr val="500000"/>
              </a:solidFill>
              <a:cs typeface="Arial" panose="020B0604020202020204" pitchFamily="34" charset="0"/>
            </a:endParaRPr>
          </a:p>
        </p:txBody>
      </p:sp>
      <p:pic>
        <p:nvPicPr>
          <p:cNvPr id="17412" name="Picture 6" descr="автоспеццентр_лого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643" y="374534"/>
            <a:ext cx="3453334" cy="127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8219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Box 3"/>
          <p:cNvSpPr txBox="1">
            <a:spLocks noChangeArrowheads="1"/>
          </p:cNvSpPr>
          <p:nvPr/>
        </p:nvSpPr>
        <p:spPr bwMode="auto">
          <a:xfrm>
            <a:off x="5379956" y="6311900"/>
            <a:ext cx="6424466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US" altLang="ru-RU" sz="1400" dirty="0">
                <a:solidFill>
                  <a:srgbClr val="5B0917"/>
                </a:solidFill>
                <a:hlinkClick r:id="rId2"/>
              </a:rPr>
              <a:t>http://1c.ru/rus/partners/solutions/solution.jsp?SolutionID=901362</a:t>
            </a:r>
            <a:endParaRPr lang="ru-RU" altLang="ru-RU" sz="1400" dirty="0"/>
          </a:p>
        </p:txBody>
      </p:sp>
      <p:sp>
        <p:nvSpPr>
          <p:cNvPr id="80898" name="Rectangle 11"/>
          <p:cNvSpPr>
            <a:spLocks noChangeArrowheads="1"/>
          </p:cNvSpPr>
          <p:nvPr/>
        </p:nvSpPr>
        <p:spPr bwMode="auto">
          <a:xfrm>
            <a:off x="407988" y="1532593"/>
            <a:ext cx="5702301" cy="26345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ru-RU" altLang="ru-RU" sz="1400" b="1" dirty="0">
                <a:solidFill>
                  <a:srgbClr val="D20000"/>
                </a:solidFill>
              </a:rPr>
              <a:t>ОАО «НПО «СПЛАВ» </a:t>
            </a:r>
            <a:r>
              <a:rPr lang="ru-RU" altLang="ru-RU" sz="1400" dirty="0">
                <a:solidFill>
                  <a:srgbClr val="080808"/>
                </a:solidFill>
              </a:rPr>
              <a:t>– </a:t>
            </a:r>
            <a:r>
              <a:rPr lang="en-US" altLang="ru-RU" sz="1400" dirty="0">
                <a:solidFill>
                  <a:srgbClr val="080808"/>
                </a:solidFill>
              </a:rPr>
              <a:t>c</a:t>
            </a:r>
            <a:r>
              <a:rPr lang="ru-RU" altLang="ru-RU" sz="1400" dirty="0">
                <a:solidFill>
                  <a:srgbClr val="080808"/>
                </a:solidFill>
              </a:rPr>
              <a:t> момента образования </a:t>
            </a:r>
            <a:br>
              <a:rPr lang="ru-RU" altLang="ru-RU" sz="1400" dirty="0">
                <a:solidFill>
                  <a:srgbClr val="080808"/>
                </a:solidFill>
              </a:rPr>
            </a:br>
            <a:r>
              <a:rPr lang="ru-RU" altLang="ru-RU" sz="1400" dirty="0">
                <a:solidFill>
                  <a:srgbClr val="080808"/>
                </a:solidFill>
              </a:rPr>
              <a:t>в 1945 году на предприятие была возложена задача создания научно-технической базы по разработке гильз для ствольной артиллерии, налаживанию их серийного производства и созданию специализированного оборудования. Сегодня </a:t>
            </a:r>
            <a:r>
              <a:rPr lang="ru-RU" altLang="ru-RU" sz="1400" dirty="0" smtClean="0">
                <a:solidFill>
                  <a:srgbClr val="080808"/>
                </a:solidFill>
              </a:rPr>
              <a:t>АО</a:t>
            </a:r>
            <a:r>
              <a:rPr lang="en-US" altLang="ru-RU" sz="1400" dirty="0" smtClean="0">
                <a:solidFill>
                  <a:srgbClr val="080808"/>
                </a:solidFill>
              </a:rPr>
              <a:t/>
            </a:r>
            <a:br>
              <a:rPr lang="en-US" altLang="ru-RU" sz="1400" dirty="0" smtClean="0">
                <a:solidFill>
                  <a:srgbClr val="080808"/>
                </a:solidFill>
              </a:rPr>
            </a:br>
            <a:r>
              <a:rPr lang="ru-RU" altLang="ru-RU" sz="1400" dirty="0" smtClean="0">
                <a:solidFill>
                  <a:srgbClr val="080808"/>
                </a:solidFill>
              </a:rPr>
              <a:t>«НПО </a:t>
            </a:r>
            <a:r>
              <a:rPr lang="ru-RU" altLang="ru-RU" sz="1400" dirty="0">
                <a:solidFill>
                  <a:srgbClr val="080808"/>
                </a:solidFill>
              </a:rPr>
              <a:t>«СПЛАВ» является головной организацией холдинга в составе </a:t>
            </a:r>
            <a:r>
              <a:rPr lang="ru-RU" altLang="ru-RU" sz="1400" dirty="0" err="1">
                <a:solidFill>
                  <a:srgbClr val="080808"/>
                </a:solidFill>
              </a:rPr>
              <a:t>Госкорпорации</a:t>
            </a:r>
            <a:r>
              <a:rPr lang="ru-RU" altLang="ru-RU" sz="1400" dirty="0">
                <a:solidFill>
                  <a:srgbClr val="080808"/>
                </a:solidFill>
              </a:rPr>
              <a:t> «</a:t>
            </a:r>
            <a:r>
              <a:rPr lang="ru-RU" altLang="ru-RU" sz="1400" dirty="0" err="1">
                <a:solidFill>
                  <a:srgbClr val="080808"/>
                </a:solidFill>
              </a:rPr>
              <a:t>Ростех</a:t>
            </a:r>
            <a:r>
              <a:rPr lang="ru-RU" altLang="ru-RU" sz="1400" dirty="0">
                <a:solidFill>
                  <a:srgbClr val="080808"/>
                </a:solidFill>
              </a:rPr>
              <a:t>».</a:t>
            </a:r>
          </a:p>
          <a:p>
            <a:pPr>
              <a:lnSpc>
                <a:spcPct val="11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ru-RU" altLang="ru-RU" sz="1400" dirty="0">
                <a:solidFill>
                  <a:srgbClr val="080808"/>
                </a:solidFill>
              </a:rPr>
              <a:t>Товары производства ОАО «НПО «СПЛАВ» поставляются на отечественный и зарубежные рынки </a:t>
            </a:r>
            <a:br>
              <a:rPr lang="ru-RU" altLang="ru-RU" sz="1400" dirty="0">
                <a:solidFill>
                  <a:srgbClr val="080808"/>
                </a:solidFill>
              </a:rPr>
            </a:br>
            <a:r>
              <a:rPr lang="ru-RU" altLang="ru-RU" sz="1400" dirty="0">
                <a:solidFill>
                  <a:srgbClr val="080808"/>
                </a:solidFill>
              </a:rPr>
              <a:t>и пользуются нарастающим спросом. </a:t>
            </a:r>
          </a:p>
        </p:txBody>
      </p:sp>
      <p:pic>
        <p:nvPicPr>
          <p:cNvPr id="808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0288" y="1532593"/>
            <a:ext cx="5638800" cy="2174070"/>
          </a:xfrm>
          <a:prstGeom prst="rect">
            <a:avLst/>
          </a:prstGeom>
          <a:noFill/>
          <a:ln w="9525" algn="ctr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80900" name="Прямоугольник 3"/>
          <p:cNvSpPr>
            <a:spLocks noChangeArrowheads="1"/>
          </p:cNvSpPr>
          <p:nvPr/>
        </p:nvSpPr>
        <p:spPr bwMode="auto">
          <a:xfrm>
            <a:off x="407988" y="4291668"/>
            <a:ext cx="5283228" cy="175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400" b="1" dirty="0">
                <a:solidFill>
                  <a:srgbClr val="D20000"/>
                </a:solidFill>
              </a:rPr>
              <a:t>В 2016 г. руководством было принято решение </a:t>
            </a:r>
            <a:br>
              <a:rPr lang="ru-RU" altLang="ru-RU" sz="1400" b="1" dirty="0">
                <a:solidFill>
                  <a:srgbClr val="D20000"/>
                </a:solidFill>
              </a:rPr>
            </a:br>
            <a:r>
              <a:rPr lang="ru-RU" altLang="ru-RU" sz="1400" b="1" dirty="0">
                <a:solidFill>
                  <a:srgbClr val="D20000"/>
                </a:solidFill>
              </a:rPr>
              <a:t>о внедрении </a:t>
            </a:r>
            <a:r>
              <a:rPr lang="ru-RU" altLang="ru-RU" sz="1400" dirty="0">
                <a:solidFill>
                  <a:srgbClr val="000000"/>
                </a:solidFill>
              </a:rPr>
              <a:t>автоматизированной системы </a:t>
            </a:r>
            <a:br>
              <a:rPr lang="ru-RU" altLang="ru-RU" sz="1400" dirty="0">
                <a:solidFill>
                  <a:srgbClr val="000000"/>
                </a:solidFill>
              </a:rPr>
            </a:br>
            <a:r>
              <a:rPr lang="ru-RU" altLang="ru-RU" sz="1400" dirty="0">
                <a:solidFill>
                  <a:srgbClr val="000000"/>
                </a:solidFill>
              </a:rPr>
              <a:t>для автоматизации работы предприятия. </a:t>
            </a:r>
            <a:br>
              <a:rPr lang="ru-RU" altLang="ru-RU" sz="1400" dirty="0">
                <a:solidFill>
                  <a:srgbClr val="000000"/>
                </a:solidFill>
              </a:rPr>
            </a:br>
            <a:r>
              <a:rPr lang="ru-RU" altLang="ru-RU" sz="1400" dirty="0">
                <a:solidFill>
                  <a:srgbClr val="000000"/>
                </a:solidFill>
              </a:rPr>
              <a:t>Выбор был сделан в пользу программного продукта </a:t>
            </a:r>
            <a:r>
              <a:rPr lang="ru-RU" altLang="ru-RU" sz="1400" b="1" dirty="0">
                <a:solidFill>
                  <a:srgbClr val="D20000"/>
                </a:solidFill>
              </a:rPr>
              <a:t>«1С:Корпорация 8», </a:t>
            </a:r>
            <a:r>
              <a:rPr lang="ru-RU" altLang="ru-RU" sz="1400" dirty="0">
                <a:solidFill>
                  <a:srgbClr val="000000"/>
                </a:solidFill>
              </a:rPr>
              <a:t>как наиболее современного </a:t>
            </a:r>
            <a:br>
              <a:rPr lang="ru-RU" altLang="ru-RU" sz="1400" dirty="0">
                <a:solidFill>
                  <a:srgbClr val="000000"/>
                </a:solidFill>
              </a:rPr>
            </a:br>
            <a:r>
              <a:rPr lang="ru-RU" altLang="ru-RU" sz="1400" dirty="0">
                <a:solidFill>
                  <a:srgbClr val="000000"/>
                </a:solidFill>
              </a:rPr>
              <a:t>и отвечающего всем настоящим и перспективным требования предприятия.</a:t>
            </a:r>
          </a:p>
        </p:txBody>
      </p:sp>
      <p:sp>
        <p:nvSpPr>
          <p:cNvPr id="80901" name="Прямоугольник 5"/>
          <p:cNvSpPr>
            <a:spLocks noChangeArrowheads="1"/>
          </p:cNvSpPr>
          <p:nvPr/>
        </p:nvSpPr>
        <p:spPr bwMode="auto">
          <a:xfrm>
            <a:off x="5618375" y="3903664"/>
            <a:ext cx="6130713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ts val="300"/>
              </a:spcBef>
              <a:spcAft>
                <a:spcPct val="1000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На данный момент автоматизированы и введены </a:t>
            </a:r>
            <a:r>
              <a:rPr lang="ru-RU" altLang="ru-RU" sz="1400" dirty="0" smtClean="0">
                <a:solidFill>
                  <a:srgbClr val="000000"/>
                </a:solidFill>
              </a:rPr>
              <a:t>в </a:t>
            </a:r>
            <a:r>
              <a:rPr lang="ru-RU" altLang="ru-RU" sz="1400" dirty="0">
                <a:solidFill>
                  <a:srgbClr val="000000"/>
                </a:solidFill>
              </a:rPr>
              <a:t>эксплуатацию следующие подсистемы:</a:t>
            </a:r>
          </a:p>
          <a:p>
            <a:pPr eaLnBrk="0" hangingPunct="0">
              <a:lnSpc>
                <a:spcPct val="110000"/>
              </a:lnSpc>
              <a:spcBef>
                <a:spcPts val="300"/>
              </a:spcBef>
              <a:spcAft>
                <a:spcPct val="1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управление финансами</a:t>
            </a:r>
          </a:p>
          <a:p>
            <a:pPr eaLnBrk="0" hangingPunct="0">
              <a:lnSpc>
                <a:spcPct val="110000"/>
              </a:lnSpc>
              <a:spcBef>
                <a:spcPts val="300"/>
              </a:spcBef>
              <a:spcAft>
                <a:spcPct val="1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казначейство</a:t>
            </a:r>
          </a:p>
          <a:p>
            <a:pPr eaLnBrk="0" hangingPunct="0">
              <a:lnSpc>
                <a:spcPct val="110000"/>
              </a:lnSpc>
              <a:spcBef>
                <a:spcPts val="300"/>
              </a:spcBef>
              <a:spcAft>
                <a:spcPct val="1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</a:rPr>
              <a:t>  произведена интеграция с другими системами</a:t>
            </a:r>
          </a:p>
          <a:p>
            <a:pPr eaLnBrk="0" hangingPunct="0">
              <a:lnSpc>
                <a:spcPct val="110000"/>
              </a:lnSpc>
              <a:spcBef>
                <a:spcPts val="300"/>
              </a:spcBef>
              <a:spcAft>
                <a:spcPct val="1000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Количество автоматизированных рабочих мест </a:t>
            </a:r>
            <a:r>
              <a:rPr lang="ru-RU" altLang="ru-RU" sz="1400" dirty="0" smtClean="0">
                <a:solidFill>
                  <a:srgbClr val="000000"/>
                </a:solidFill>
              </a:rPr>
              <a:t>в </a:t>
            </a:r>
            <a:r>
              <a:rPr lang="ru-RU" altLang="ru-RU" sz="1400" dirty="0">
                <a:solidFill>
                  <a:srgbClr val="000000"/>
                </a:solidFill>
              </a:rPr>
              <a:t>настоящее время составляет 300. </a:t>
            </a:r>
          </a:p>
          <a:p>
            <a:pPr eaLnBrk="0" hangingPunct="0">
              <a:lnSpc>
                <a:spcPct val="110000"/>
              </a:lnSpc>
              <a:spcBef>
                <a:spcPts val="300"/>
              </a:spcBef>
              <a:spcAft>
                <a:spcPct val="1000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Сдача первого этапа в промышленную эксплуатацию – декабрь 2017 г.</a:t>
            </a:r>
          </a:p>
        </p:txBody>
      </p:sp>
      <p:pic>
        <p:nvPicPr>
          <p:cNvPr id="80902" name="Picture 9" descr="http://www.fkpgknipas.ru/files/316/resize/splav_900_900_900_900_900_900_900_900_900_900_900_900_900_900_900_900_900_900_900_900_900_900_900_900_900_900_900_900_900_900_900_9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94747" y="17463"/>
            <a:ext cx="1209675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3" name="Заголовок 1"/>
          <p:cNvSpPr>
            <a:spLocks/>
          </p:cNvSpPr>
          <p:nvPr/>
        </p:nvSpPr>
        <p:spPr bwMode="auto">
          <a:xfrm>
            <a:off x="2058579" y="161924"/>
            <a:ext cx="7899401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80000"/>
              </a:lnSpc>
            </a:pPr>
            <a:r>
              <a:rPr lang="ru-RU" altLang="ru-RU" sz="2200" b="1" dirty="0">
                <a:solidFill>
                  <a:srgbClr val="D20000"/>
                </a:solidFill>
              </a:rPr>
              <a:t/>
            </a:r>
            <a:br>
              <a:rPr lang="ru-RU" altLang="ru-RU" sz="2200" b="1" dirty="0">
                <a:solidFill>
                  <a:srgbClr val="D20000"/>
                </a:solidFill>
              </a:rPr>
            </a:br>
            <a:r>
              <a:rPr lang="ru-RU" altLang="ru-RU" sz="2200" b="1" dirty="0">
                <a:solidFill>
                  <a:srgbClr val="D20000"/>
                </a:solidFill>
              </a:rPr>
              <a:t>ПАО НПО «Сплав» </a:t>
            </a:r>
            <a:r>
              <a:rPr lang="ru-RU" altLang="ru-RU" sz="2200" b="1" dirty="0">
                <a:solidFill>
                  <a:srgbClr val="080808"/>
                </a:solidFill>
              </a:rPr>
              <a:t>выбрал современную </a:t>
            </a:r>
            <a:br>
              <a:rPr lang="ru-RU" altLang="ru-RU" sz="2200" b="1" dirty="0">
                <a:solidFill>
                  <a:srgbClr val="080808"/>
                </a:solidFill>
              </a:rPr>
            </a:br>
            <a:r>
              <a:rPr lang="ru-RU" altLang="ru-RU" sz="2200" b="1" dirty="0">
                <a:solidFill>
                  <a:srgbClr val="080808"/>
                </a:solidFill>
              </a:rPr>
              <a:t>систему автоматизации работы </a:t>
            </a:r>
            <a:r>
              <a:rPr lang="ru-RU" altLang="ru-RU" sz="2200" b="1" dirty="0" smtClean="0">
                <a:solidFill>
                  <a:srgbClr val="080808"/>
                </a:solidFill>
              </a:rPr>
              <a:t>предприятия </a:t>
            </a:r>
            <a:r>
              <a:rPr lang="ru-RU" altLang="ru-RU" sz="2200" b="1" dirty="0">
                <a:solidFill>
                  <a:srgbClr val="080808"/>
                </a:solidFill>
              </a:rPr>
              <a:t>на основе «1С:Корпорация 8»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160215" y="187088"/>
            <a:ext cx="9680763" cy="123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D20000"/>
                </a:solidFill>
              </a:rPr>
              <a:t>1С:ПРЕДПРИЯТИЕ –</a:t>
            </a:r>
            <a:r>
              <a:rPr lang="ru-RU" altLang="ru-RU" sz="2666" b="1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технологическая платформа мирового уровня для построения корпоративных </a:t>
            </a:r>
            <a:b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систем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336211" y="2181611"/>
            <a:ext cx="8604589" cy="409958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tabLst>
                <a:tab pos="446088" algn="l"/>
              </a:tabLst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tabLst>
                <a:tab pos="446088" algn="l"/>
              </a:tabLst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tabLst>
                <a:tab pos="446088" algn="l"/>
              </a:tabLst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tabLst>
                <a:tab pos="446088" algn="l"/>
              </a:tabLst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tabLst>
                <a:tab pos="446088" algn="l"/>
              </a:tabLst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tabLst>
                <a:tab pos="446088" algn="l"/>
              </a:tabLst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tabLst>
                <a:tab pos="446088" algn="l"/>
              </a:tabLst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tabLst>
                <a:tab pos="446088" algn="l"/>
              </a:tabLst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tabLst>
                <a:tab pos="446088" algn="l"/>
              </a:tabLst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 Масштабируемая отказоустойчивая архитектура 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 Поддержка крупных корпоративных систем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</a:rPr>
              <a:t>Многоплатформенность</a:t>
            </a:r>
            <a:r>
              <a:rPr lang="ru-RU" altLang="ru-RU" sz="1400" dirty="0">
                <a:solidFill>
                  <a:srgbClr val="000000"/>
                </a:solidFill>
              </a:rPr>
              <a:t>, поддержка открытого ПО: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</a:rPr>
              <a:t>Linux</a:t>
            </a:r>
            <a:r>
              <a:rPr lang="ru-RU" altLang="ru-RU" sz="1400" dirty="0">
                <a:solidFill>
                  <a:srgbClr val="000000"/>
                </a:solidFill>
              </a:rPr>
              <a:t>, </a:t>
            </a:r>
            <a:r>
              <a:rPr lang="ru-RU" altLang="ru-RU" sz="1400" dirty="0" err="1">
                <a:solidFill>
                  <a:srgbClr val="000000"/>
                </a:solidFill>
              </a:rPr>
              <a:t>Windows</a:t>
            </a:r>
            <a:r>
              <a:rPr lang="ru-RU" altLang="ru-RU" sz="1400" dirty="0">
                <a:solidFill>
                  <a:srgbClr val="000000"/>
                </a:solidFill>
              </a:rPr>
              <a:t>, </a:t>
            </a:r>
            <a:r>
              <a:rPr lang="ru-RU" altLang="ru-RU" sz="1400" dirty="0" err="1">
                <a:solidFill>
                  <a:srgbClr val="000000"/>
                </a:solidFill>
              </a:rPr>
              <a:t>Mac</a:t>
            </a:r>
            <a:r>
              <a:rPr lang="ru-RU" altLang="ru-RU" sz="1400" dirty="0">
                <a:solidFill>
                  <a:srgbClr val="000000"/>
                </a:solidFill>
              </a:rPr>
              <a:t> OS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</a:rPr>
              <a:t>PostgreSQL</a:t>
            </a:r>
            <a:r>
              <a:rPr lang="ru-RU" altLang="ru-RU" sz="1400" dirty="0">
                <a:solidFill>
                  <a:srgbClr val="000000"/>
                </a:solidFill>
              </a:rPr>
              <a:t>, MS SQL </a:t>
            </a:r>
            <a:r>
              <a:rPr lang="ru-RU" altLang="ru-RU" sz="1400" dirty="0" err="1">
                <a:solidFill>
                  <a:srgbClr val="000000"/>
                </a:solidFill>
              </a:rPr>
              <a:t>Server</a:t>
            </a:r>
            <a:r>
              <a:rPr lang="ru-RU" altLang="ru-RU" sz="1400" dirty="0">
                <a:solidFill>
                  <a:srgbClr val="000000"/>
                </a:solidFill>
              </a:rPr>
              <a:t>, IBM DB2, </a:t>
            </a:r>
            <a:r>
              <a:rPr lang="ru-RU" altLang="ru-RU" sz="1400" dirty="0" err="1">
                <a:solidFill>
                  <a:srgbClr val="000000"/>
                </a:solidFill>
              </a:rPr>
              <a:t>Oracle</a:t>
            </a:r>
            <a:r>
              <a:rPr lang="ru-RU" altLang="ru-RU" sz="1400" dirty="0">
                <a:solidFill>
                  <a:srgbClr val="000000"/>
                </a:solidFill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</a:rPr>
              <a:t>Database</a:t>
            </a:r>
            <a:endParaRPr lang="ru-RU" altLang="ru-RU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 Работа через Интернет, облачные технологии (</a:t>
            </a:r>
            <a:r>
              <a:rPr lang="ru-RU" altLang="ru-RU" sz="1400" dirty="0" err="1">
                <a:solidFill>
                  <a:srgbClr val="000000"/>
                </a:solidFill>
              </a:rPr>
              <a:t>SaaS</a:t>
            </a:r>
            <a:r>
              <a:rPr lang="ru-RU" altLang="ru-RU" sz="1400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 Работа на мобильных устройствах под </a:t>
            </a:r>
            <a:r>
              <a:rPr lang="ru-RU" altLang="ru-RU" sz="1400" dirty="0" err="1">
                <a:solidFill>
                  <a:srgbClr val="000000"/>
                </a:solidFill>
              </a:rPr>
              <a:t>iOS</a:t>
            </a:r>
            <a:r>
              <a:rPr lang="ru-RU" altLang="ru-RU" sz="1400" dirty="0">
                <a:solidFill>
                  <a:srgbClr val="000000"/>
                </a:solidFill>
              </a:rPr>
              <a:t>, </a:t>
            </a:r>
            <a:r>
              <a:rPr lang="ru-RU" altLang="ru-RU" sz="1400" dirty="0" err="1">
                <a:solidFill>
                  <a:srgbClr val="000000"/>
                </a:solidFill>
              </a:rPr>
              <a:t>Android</a:t>
            </a:r>
            <a:r>
              <a:rPr lang="ru-RU" altLang="ru-RU" sz="1400" dirty="0">
                <a:solidFill>
                  <a:srgbClr val="000000"/>
                </a:solidFill>
              </a:rPr>
              <a:t>, </a:t>
            </a:r>
            <a:r>
              <a:rPr lang="ru-RU" altLang="ru-RU" sz="1400" dirty="0" err="1">
                <a:solidFill>
                  <a:srgbClr val="000000"/>
                </a:solidFill>
              </a:rPr>
              <a:t>Windows</a:t>
            </a:r>
            <a:r>
              <a:rPr lang="ru-RU" altLang="ru-RU" sz="140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 Гибкость и </a:t>
            </a:r>
            <a:r>
              <a:rPr lang="ru-RU" altLang="ru-RU" sz="1400" dirty="0" err="1">
                <a:solidFill>
                  <a:srgbClr val="000000"/>
                </a:solidFill>
              </a:rPr>
              <a:t>настраиваемость</a:t>
            </a:r>
            <a:r>
              <a:rPr lang="ru-RU" altLang="ru-RU" sz="1400" dirty="0">
                <a:solidFill>
                  <a:srgbClr val="000000"/>
                </a:solidFill>
              </a:rPr>
              <a:t>. </a:t>
            </a:r>
            <a:r>
              <a:rPr lang="ru-RU" altLang="ru-RU" sz="1400" dirty="0" err="1">
                <a:solidFill>
                  <a:srgbClr val="000000"/>
                </a:solidFill>
              </a:rPr>
              <a:t>Кастомизация</a:t>
            </a:r>
            <a:r>
              <a:rPr lang="ru-RU" altLang="ru-RU" sz="1400" dirty="0">
                <a:solidFill>
                  <a:srgbClr val="000000"/>
                </a:solidFill>
              </a:rPr>
              <a:t> под специфику </a:t>
            </a:r>
            <a:br>
              <a:rPr lang="ru-RU" altLang="ru-RU" sz="1400" dirty="0">
                <a:solidFill>
                  <a:srgbClr val="000000"/>
                </a:solidFill>
              </a:rPr>
            </a:br>
            <a:r>
              <a:rPr lang="ru-RU" altLang="ru-RU" sz="1400" dirty="0">
                <a:solidFill>
                  <a:srgbClr val="000000"/>
                </a:solidFill>
              </a:rPr>
              <a:t>   бизнес-процессов и ноу-хау организации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 Встроенные средства бизнес-аналитики 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 Построение территориально-распределенных систем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 Открытость, интеграция практически с любыми программами </a:t>
            </a:r>
            <a:r>
              <a:rPr lang="ru-RU" altLang="ru-RU" sz="1400" dirty="0" smtClean="0">
                <a:solidFill>
                  <a:srgbClr val="000000"/>
                </a:solidFill>
              </a:rPr>
              <a:t> </a:t>
            </a:r>
            <a:r>
              <a:rPr lang="ru-RU" altLang="ru-RU" sz="1400" dirty="0">
                <a:solidFill>
                  <a:srgbClr val="000000"/>
                </a:solidFill>
              </a:rPr>
              <a:t>и оборудованием 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 Разграничение и контроль доступа к данным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 Защита конфиденциальной информации, коммерческой тайны, </a:t>
            </a:r>
            <a:r>
              <a:rPr lang="ru-RU" altLang="ru-RU" sz="1400" dirty="0" smtClean="0">
                <a:solidFill>
                  <a:srgbClr val="000000"/>
                </a:solidFill>
              </a:rPr>
              <a:t>персональных </a:t>
            </a:r>
            <a:r>
              <a:rPr lang="ru-RU" altLang="ru-RU" sz="1400" dirty="0">
                <a:solidFill>
                  <a:srgbClr val="000000"/>
                </a:solidFill>
              </a:rPr>
              <a:t>данных. </a:t>
            </a:r>
            <a:r>
              <a:rPr lang="ru-RU" altLang="ru-RU" sz="1400" dirty="0" smtClean="0">
                <a:solidFill>
                  <a:srgbClr val="000000"/>
                </a:solidFill>
              </a:rPr>
              <a:t/>
            </a:r>
            <a:br>
              <a:rPr lang="ru-RU" altLang="ru-RU" sz="1400" dirty="0" smtClean="0">
                <a:solidFill>
                  <a:srgbClr val="000000"/>
                </a:solidFill>
              </a:rPr>
            </a:br>
            <a:r>
              <a:rPr lang="ru-RU" altLang="ru-RU" sz="1400" dirty="0" smtClean="0">
                <a:solidFill>
                  <a:srgbClr val="000000"/>
                </a:solidFill>
              </a:rPr>
              <a:t>Сертификат </a:t>
            </a:r>
            <a:r>
              <a:rPr lang="ru-RU" altLang="ru-RU" sz="1400" dirty="0">
                <a:solidFill>
                  <a:srgbClr val="000000"/>
                </a:solidFill>
              </a:rPr>
              <a:t>ФСТЭК России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565" y="1929805"/>
            <a:ext cx="3199413" cy="437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5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86859" y="233737"/>
            <a:ext cx="7185025" cy="1081088"/>
          </a:xfrm>
        </p:spPr>
        <p:txBody>
          <a:bodyPr/>
          <a:lstStyle/>
          <a:p>
            <a:r>
              <a:rPr lang="ru-RU" altLang="ru-RU" sz="2200" dirty="0" smtClean="0">
                <a:solidFill>
                  <a:srgbClr val="080808"/>
                </a:solidFill>
              </a:rPr>
              <a:t>Комплекс «1С:Корпорация» выбрала </a:t>
            </a:r>
            <a:br>
              <a:rPr lang="ru-RU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>
                <a:solidFill>
                  <a:srgbClr val="080808"/>
                </a:solidFill>
              </a:rPr>
              <a:t>для автоматизации и </a:t>
            </a:r>
            <a:r>
              <a:rPr lang="ru-RU" altLang="ru-RU" sz="2200" dirty="0" err="1" smtClean="0">
                <a:solidFill>
                  <a:srgbClr val="080808"/>
                </a:solidFill>
              </a:rPr>
              <a:t>цифровизации</a:t>
            </a:r>
            <a:r>
              <a:rPr lang="ru-RU" altLang="ru-RU" sz="2200" dirty="0" smtClean="0">
                <a:solidFill>
                  <a:srgbClr val="080808"/>
                </a:solidFill>
              </a:rPr>
              <a:t> </a:t>
            </a:r>
            <a:br>
              <a:rPr lang="ru-RU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>
                <a:solidFill>
                  <a:srgbClr val="080808"/>
                </a:solidFill>
              </a:rPr>
              <a:t>своей деятельности</a:t>
            </a:r>
            <a:r>
              <a:rPr lang="ru-RU" altLang="ru-RU" sz="2200" dirty="0" smtClean="0"/>
              <a:t> ООО «</a:t>
            </a:r>
            <a:r>
              <a:rPr lang="ru-RU" altLang="ru-RU" sz="2200" dirty="0" err="1" smtClean="0"/>
              <a:t>Содексо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ЕвроАзия</a:t>
            </a:r>
            <a:r>
              <a:rPr lang="ru-RU" altLang="ru-RU" sz="2200" dirty="0" smtClean="0"/>
              <a:t>»</a:t>
            </a:r>
          </a:p>
        </p:txBody>
      </p:sp>
      <p:sp>
        <p:nvSpPr>
          <p:cNvPr id="81922" name="Прямоугольник 1"/>
          <p:cNvSpPr>
            <a:spLocks noChangeArrowheads="1"/>
          </p:cNvSpPr>
          <p:nvPr/>
        </p:nvSpPr>
        <p:spPr bwMode="auto">
          <a:xfrm>
            <a:off x="5508260" y="5790852"/>
            <a:ext cx="6317395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US" altLang="ru-RU" sz="1600" dirty="0">
                <a:hlinkClick r:id="rId2"/>
              </a:rPr>
              <a:t>http://1c.ru/rus/partners/solutions/solution.jsp?SolutionID=970124</a:t>
            </a:r>
            <a:endParaRPr lang="ru-RU" altLang="ru-RU" sz="1600" dirty="0"/>
          </a:p>
        </p:txBody>
      </p:sp>
      <p:pic>
        <p:nvPicPr>
          <p:cNvPr id="81923" name="Picture 6" descr="https://hhcdn.ru/employer-logo/38269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94694" y="222739"/>
            <a:ext cx="16811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Прямоугольник 2"/>
          <p:cNvSpPr>
            <a:spLocks noChangeArrowheads="1"/>
          </p:cNvSpPr>
          <p:nvPr/>
        </p:nvSpPr>
        <p:spPr bwMode="auto">
          <a:xfrm>
            <a:off x="407989" y="1885951"/>
            <a:ext cx="6880834" cy="2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600" dirty="0">
                <a:solidFill>
                  <a:srgbClr val="080808"/>
                </a:solidFill>
              </a:rPr>
              <a:t>Компания </a:t>
            </a:r>
            <a:r>
              <a:rPr lang="ru-RU" altLang="ru-RU" sz="1600" b="1" dirty="0" err="1">
                <a:solidFill>
                  <a:srgbClr val="D20000"/>
                </a:solidFill>
              </a:rPr>
              <a:t>Sodexo</a:t>
            </a:r>
            <a:r>
              <a:rPr lang="ru-RU" altLang="ru-RU" sz="1600" dirty="0">
                <a:solidFill>
                  <a:srgbClr val="080808"/>
                </a:solidFill>
              </a:rPr>
              <a:t> работает в России с 1993 года. Услуги клиентам оказывают </a:t>
            </a:r>
            <a:r>
              <a:rPr lang="ru-RU" altLang="ru-RU" sz="1600" b="1" dirty="0">
                <a:solidFill>
                  <a:srgbClr val="D20000"/>
                </a:solidFill>
              </a:rPr>
              <a:t>80 филиалов </a:t>
            </a:r>
            <a:br>
              <a:rPr lang="ru-RU" altLang="ru-RU" sz="1600" b="1" dirty="0">
                <a:solidFill>
                  <a:srgbClr val="D20000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по всей стране. Сегодня успешно предоставляют услуги в Корпоративном сегменте и в сегменте Энергетика, </a:t>
            </a:r>
            <a:r>
              <a:rPr lang="ru-RU" altLang="ru-RU" sz="1600" dirty="0" err="1">
                <a:solidFill>
                  <a:srgbClr val="080808"/>
                </a:solidFill>
              </a:rPr>
              <a:t>Девелопмента</a:t>
            </a:r>
            <a:r>
              <a:rPr lang="ru-RU" altLang="ru-RU" sz="1600" dirty="0">
                <a:solidFill>
                  <a:srgbClr val="080808"/>
                </a:solidFill>
              </a:rPr>
              <a:t>, Промышленных предприятий и Ресурсы, также развивая решения для школ и больниц. В </a:t>
            </a:r>
            <a:r>
              <a:rPr lang="ru-RU" altLang="ru-RU" sz="1600" dirty="0" err="1">
                <a:solidFill>
                  <a:srgbClr val="080808"/>
                </a:solidFill>
              </a:rPr>
              <a:t>Sodexo</a:t>
            </a:r>
            <a:r>
              <a:rPr lang="ru-RU" altLang="ru-RU" sz="1600" dirty="0">
                <a:solidFill>
                  <a:srgbClr val="080808"/>
                </a:solidFill>
              </a:rPr>
              <a:t> Россия работают более </a:t>
            </a:r>
            <a:r>
              <a:rPr lang="ru-RU" altLang="ru-RU" sz="1600" b="1" dirty="0">
                <a:solidFill>
                  <a:srgbClr val="D20000"/>
                </a:solidFill>
              </a:rPr>
              <a:t>5000</a:t>
            </a:r>
            <a:r>
              <a:rPr lang="ru-RU" altLang="ru-RU" sz="1600" dirty="0">
                <a:solidFill>
                  <a:srgbClr val="080808"/>
                </a:solidFill>
              </a:rPr>
              <a:t> сотрудников, являющихся частью глобальной команды, насчитывающей более </a:t>
            </a:r>
            <a:r>
              <a:rPr lang="ru-RU" altLang="ru-RU" sz="1600" b="1" dirty="0">
                <a:solidFill>
                  <a:srgbClr val="D20000"/>
                </a:solidFill>
              </a:rPr>
              <a:t>400,000</a:t>
            </a:r>
            <a:r>
              <a:rPr lang="ru-RU" altLang="ru-RU" sz="1600" dirty="0">
                <a:solidFill>
                  <a:srgbClr val="080808"/>
                </a:solidFill>
              </a:rPr>
              <a:t> человек.</a:t>
            </a:r>
          </a:p>
        </p:txBody>
      </p:sp>
      <p:sp>
        <p:nvSpPr>
          <p:cNvPr id="81925" name="Прямоугольник 3"/>
          <p:cNvSpPr>
            <a:spLocks noChangeArrowheads="1"/>
          </p:cNvSpPr>
          <p:nvPr/>
        </p:nvSpPr>
        <p:spPr bwMode="auto">
          <a:xfrm>
            <a:off x="407988" y="4417361"/>
            <a:ext cx="11341100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600" b="1" dirty="0">
                <a:solidFill>
                  <a:srgbClr val="D20000"/>
                </a:solidFill>
              </a:rPr>
              <a:t>В конце 2017 </a:t>
            </a:r>
            <a:r>
              <a:rPr lang="ru-RU" altLang="ru-RU" sz="1600" dirty="0">
                <a:solidFill>
                  <a:srgbClr val="080808"/>
                </a:solidFill>
              </a:rPr>
              <a:t>года руководство компании </a:t>
            </a:r>
            <a:r>
              <a:rPr lang="ru-RU" altLang="ru-RU" sz="1600" b="1" dirty="0">
                <a:solidFill>
                  <a:srgbClr val="D20000"/>
                </a:solidFill>
              </a:rPr>
              <a:t>SODEXO</a:t>
            </a:r>
            <a:r>
              <a:rPr lang="ru-RU" altLang="ru-RU" sz="1600" dirty="0">
                <a:solidFill>
                  <a:srgbClr val="080808"/>
                </a:solidFill>
              </a:rPr>
              <a:t> приняло решение о переходе на российский программный продукт для ведение регламентного учета, финансового управления, </a:t>
            </a:r>
            <a:r>
              <a:rPr lang="ru-RU" altLang="ru-RU" sz="1600" dirty="0" smtClean="0">
                <a:solidFill>
                  <a:srgbClr val="080808"/>
                </a:solidFill>
              </a:rPr>
              <a:t>и </a:t>
            </a:r>
            <a:r>
              <a:rPr lang="ru-RU" altLang="ru-RU" sz="1600" dirty="0">
                <a:solidFill>
                  <a:srgbClr val="080808"/>
                </a:solidFill>
              </a:rPr>
              <a:t>форматирования отчетности по МСФО и УУ, расчета З/П, управления персоналом, </a:t>
            </a:r>
            <a:r>
              <a:rPr lang="ru-RU" altLang="ru-RU" sz="1600" dirty="0" smtClean="0">
                <a:solidFill>
                  <a:srgbClr val="080808"/>
                </a:solidFill>
              </a:rPr>
              <a:t>кадрового </a:t>
            </a:r>
            <a:r>
              <a:rPr lang="ru-RU" altLang="ru-RU" sz="1600" dirty="0">
                <a:solidFill>
                  <a:srgbClr val="080808"/>
                </a:solidFill>
              </a:rPr>
              <a:t>учета и перехода на электронный документооборот </a:t>
            </a:r>
            <a:r>
              <a:rPr lang="ru-RU" altLang="ru-RU" sz="1600" b="1" dirty="0">
                <a:solidFill>
                  <a:srgbClr val="D20000"/>
                </a:solidFill>
              </a:rPr>
              <a:t>выбрала </a:t>
            </a:r>
            <a:br>
              <a:rPr lang="ru-RU" altLang="ru-RU" sz="1600" b="1" dirty="0">
                <a:solidFill>
                  <a:srgbClr val="D20000"/>
                </a:solidFill>
              </a:rPr>
            </a:br>
            <a:r>
              <a:rPr lang="ru-RU" altLang="ru-RU" sz="1600" b="1" dirty="0">
                <a:solidFill>
                  <a:srgbClr val="D20000"/>
                </a:solidFill>
              </a:rPr>
              <a:t>комплексное решение «1С:Корпорация».</a:t>
            </a:r>
            <a:endParaRPr lang="ru-RU" altLang="ru-RU" sz="1600" dirty="0">
              <a:solidFill>
                <a:srgbClr val="080808"/>
              </a:solidFill>
            </a:endParaRPr>
          </a:p>
        </p:txBody>
      </p:sp>
      <p:pic>
        <p:nvPicPr>
          <p:cNvPr id="81926" name="Picture 8" descr="MAP_ru 54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9418" y="1885951"/>
            <a:ext cx="4186237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71700" y="152400"/>
            <a:ext cx="7188200" cy="1081088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altLang="ru-RU" sz="2670" dirty="0" smtClean="0">
                <a:solidFill>
                  <a:srgbClr val="080808"/>
                </a:solidFill>
              </a:rPr>
              <a:t>«1С:Корпорация» </a:t>
            </a:r>
            <a:r>
              <a:rPr lang="en-US" altLang="ru-RU" sz="2670" dirty="0" smtClean="0">
                <a:solidFill>
                  <a:srgbClr val="080808"/>
                </a:solidFill>
              </a:rPr>
              <a:t>—</a:t>
            </a:r>
            <a:r>
              <a:rPr lang="ru-RU" altLang="ru-RU" sz="2670" dirty="0" smtClean="0">
                <a:solidFill>
                  <a:srgbClr val="CC0000"/>
                </a:solidFill>
              </a:rPr>
              <a:t> «Остров мечты»</a:t>
            </a:r>
          </a:p>
        </p:txBody>
      </p:sp>
      <p:sp>
        <p:nvSpPr>
          <p:cNvPr id="82946" name="Rectangle 11"/>
          <p:cNvSpPr>
            <a:spLocks noChangeArrowheads="1"/>
          </p:cNvSpPr>
          <p:nvPr/>
        </p:nvSpPr>
        <p:spPr bwMode="auto">
          <a:xfrm>
            <a:off x="322019" y="1900238"/>
            <a:ext cx="5524866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spcAft>
                <a:spcPct val="20000"/>
              </a:spcAft>
            </a:pPr>
            <a:r>
              <a:rPr lang="ru-RU" altLang="ru-RU" sz="1600" b="1" dirty="0">
                <a:solidFill>
                  <a:srgbClr val="D20000"/>
                </a:solidFill>
              </a:rPr>
              <a:t>«Остров Мечты» –</a:t>
            </a:r>
            <a:r>
              <a:rPr lang="ru-RU" altLang="ru-RU" sz="1600" dirty="0">
                <a:solidFill>
                  <a:srgbClr val="080808"/>
                </a:solidFill>
              </a:rPr>
              <a:t> первый в России городской курорт и новая туристическая достопримечательность Москвы.</a:t>
            </a:r>
          </a:p>
          <a:p>
            <a:pPr>
              <a:spcBef>
                <a:spcPct val="30000"/>
              </a:spcBef>
              <a:spcAft>
                <a:spcPct val="20000"/>
              </a:spcAft>
            </a:pPr>
            <a:r>
              <a:rPr lang="ru-RU" altLang="ru-RU" sz="1600" b="1" dirty="0">
                <a:solidFill>
                  <a:srgbClr val="D20000"/>
                </a:solidFill>
              </a:rPr>
              <a:t>Самый крупный крытый тематический парк </a:t>
            </a:r>
            <a:br>
              <a:rPr lang="ru-RU" altLang="ru-RU" sz="1600" b="1" dirty="0">
                <a:solidFill>
                  <a:srgbClr val="D20000"/>
                </a:solidFill>
              </a:rPr>
            </a:br>
            <a:r>
              <a:rPr lang="ru-RU" altLang="ru-RU" sz="1600" b="1" dirty="0">
                <a:solidFill>
                  <a:srgbClr val="D20000"/>
                </a:solidFill>
              </a:rPr>
              <a:t>в мире. </a:t>
            </a:r>
          </a:p>
          <a:p>
            <a:pPr>
              <a:spcBef>
                <a:spcPct val="30000"/>
              </a:spcBef>
              <a:spcAft>
                <a:spcPct val="20000"/>
              </a:spcAft>
            </a:pPr>
            <a:r>
              <a:rPr lang="ru-RU" altLang="ru-RU" sz="1600" dirty="0">
                <a:solidFill>
                  <a:srgbClr val="080808"/>
                </a:solidFill>
              </a:rPr>
              <a:t>В конце 2019 года </a:t>
            </a:r>
            <a:r>
              <a:rPr lang="ru-RU" altLang="ru-RU" sz="1600" dirty="0" err="1">
                <a:solidFill>
                  <a:srgbClr val="080808"/>
                </a:solidFill>
              </a:rPr>
              <a:t>Нагатинская</a:t>
            </a:r>
            <a:r>
              <a:rPr lang="ru-RU" altLang="ru-RU" sz="1600" dirty="0">
                <a:solidFill>
                  <a:srgbClr val="080808"/>
                </a:solidFill>
              </a:rPr>
              <a:t> пойма станет одним из лучших и наиболее благоустроенных районов Москвы.</a:t>
            </a:r>
            <a:endParaRPr lang="ru-RU" altLang="ru-RU" sz="1600" b="1" dirty="0">
              <a:solidFill>
                <a:srgbClr val="080808"/>
              </a:solidFill>
            </a:endParaRPr>
          </a:p>
        </p:txBody>
      </p:sp>
      <p:sp>
        <p:nvSpPr>
          <p:cNvPr id="82947" name="Rectangle 11"/>
          <p:cNvSpPr>
            <a:spLocks noChangeArrowheads="1"/>
          </p:cNvSpPr>
          <p:nvPr/>
        </p:nvSpPr>
        <p:spPr bwMode="auto">
          <a:xfrm>
            <a:off x="1524000" y="1392238"/>
            <a:ext cx="23916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81000" indent="-381000">
              <a:spcBef>
                <a:spcPct val="50000"/>
              </a:spcBef>
            </a:pPr>
            <a:r>
              <a:rPr lang="ru-RU" altLang="ru-RU" sz="1800" b="1">
                <a:solidFill>
                  <a:srgbClr val="333399"/>
                </a:solidFill>
                <a:latin typeface="Futura PT Demi" pitchFamily="34" charset="-52"/>
              </a:rPr>
              <a:t> </a:t>
            </a:r>
          </a:p>
        </p:txBody>
      </p:sp>
      <p:sp>
        <p:nvSpPr>
          <p:cNvPr id="82948" name="TextBox 3"/>
          <p:cNvSpPr txBox="1">
            <a:spLocks noChangeArrowheads="1"/>
          </p:cNvSpPr>
          <p:nvPr/>
        </p:nvSpPr>
        <p:spPr bwMode="auto">
          <a:xfrm>
            <a:off x="407988" y="3854788"/>
            <a:ext cx="1134109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Закуплен и успешно внедряется комплекс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решений</a:t>
            </a:r>
            <a:r>
              <a:rPr lang="ru-RU" altLang="ru-RU" sz="1600" dirty="0">
                <a:solidFill>
                  <a:srgbClr val="000000"/>
                </a:solidFill>
              </a:rPr>
              <a:t> «</a:t>
            </a:r>
            <a:r>
              <a:rPr lang="ru-RU" altLang="ru-RU" sz="1600" b="1" dirty="0">
                <a:solidFill>
                  <a:srgbClr val="D20000"/>
                </a:solidFill>
              </a:rPr>
              <a:t>1С:Корпорация», </a:t>
            </a:r>
            <a:r>
              <a:rPr lang="ru-RU" altLang="ru-RU" sz="1600" dirty="0">
                <a:solidFill>
                  <a:srgbClr val="080808"/>
                </a:solidFill>
              </a:rPr>
              <a:t>расширенный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отраслевыми продуктами: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1С:Аренда и управление недвижимостью,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1С:ТОИР, 1С:Розница и других</a:t>
            </a:r>
          </a:p>
          <a:p>
            <a:pPr marL="285750" indent="-285750" eaLnBrk="0" hangingPunc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Система разворачивается на платформе </a:t>
            </a:r>
            <a:r>
              <a:rPr lang="ru-RU" altLang="ru-RU" sz="1600" b="1" dirty="0">
                <a:solidFill>
                  <a:srgbClr val="D20000"/>
                </a:solidFill>
              </a:rPr>
              <a:t>1С:Предприятие КОРП</a:t>
            </a:r>
          </a:p>
          <a:p>
            <a:pPr marL="285750" indent="-285750" eaLnBrk="0" hangingPunc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</a:rPr>
              <a:t>Проект разработки и внедрения идет </a:t>
            </a:r>
            <a:r>
              <a:rPr lang="ru-RU" altLang="ru-RU" sz="1600" b="1" dirty="0">
                <a:solidFill>
                  <a:srgbClr val="D20000"/>
                </a:solidFill>
              </a:rPr>
              <a:t>параллельно</a:t>
            </a:r>
            <a:r>
              <a:rPr lang="ru-RU" altLang="ru-RU" sz="1600" dirty="0">
                <a:solidFill>
                  <a:srgbClr val="000000"/>
                </a:solidFill>
              </a:rPr>
              <a:t> </a:t>
            </a:r>
            <a:r>
              <a:rPr lang="ru-RU" altLang="ru-RU" sz="1600" dirty="0">
                <a:solidFill>
                  <a:srgbClr val="080808"/>
                </a:solidFill>
              </a:rPr>
              <a:t>со строительством самого Парка, </a:t>
            </a:r>
            <a:r>
              <a:rPr lang="ru-RU" altLang="ru-RU" sz="1600" dirty="0" smtClean="0">
                <a:solidFill>
                  <a:srgbClr val="080808"/>
                </a:solidFill>
              </a:rPr>
              <a:t>приемом </a:t>
            </a:r>
            <a:r>
              <a:rPr lang="ru-RU" altLang="ru-RU" sz="1600" dirty="0">
                <a:solidFill>
                  <a:srgbClr val="080808"/>
                </a:solidFill>
              </a:rPr>
              <a:t>на работу сотрудников, монтажу оборудования</a:t>
            </a:r>
            <a:endParaRPr lang="ru-RU" altLang="ru-RU" sz="1600" b="1" dirty="0">
              <a:solidFill>
                <a:srgbClr val="D20000"/>
              </a:solidFill>
            </a:endParaRPr>
          </a:p>
        </p:txBody>
      </p:sp>
      <p:pic>
        <p:nvPicPr>
          <p:cNvPr id="8294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06125" y="254000"/>
            <a:ext cx="8429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2063" y="1997076"/>
            <a:ext cx="4062412" cy="2867025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sp>
        <p:nvSpPr>
          <p:cNvPr id="82951" name="Прямоугольник 1"/>
          <p:cNvSpPr>
            <a:spLocks noChangeArrowheads="1"/>
          </p:cNvSpPr>
          <p:nvPr/>
        </p:nvSpPr>
        <p:spPr bwMode="auto">
          <a:xfrm>
            <a:off x="5629642" y="6155832"/>
            <a:ext cx="6196012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US" altLang="ru-RU" sz="1600" dirty="0">
                <a:hlinkClick r:id="rId4"/>
              </a:rPr>
              <a:t>http://1c.ru/rus/partners/solutions/solution.jsp?SolutionID=995748</a:t>
            </a:r>
            <a:endParaRPr lang="ru-RU" altLang="ru-RU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71699" y="188119"/>
            <a:ext cx="7987048" cy="1081088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altLang="ru-RU" sz="2200" dirty="0" smtClean="0">
                <a:solidFill>
                  <a:srgbClr val="000000"/>
                </a:solidFill>
              </a:rPr>
              <a:t>Внедрение </a:t>
            </a:r>
            <a:r>
              <a:rPr lang="ru-RU" altLang="ru-RU" sz="2200" dirty="0" smtClean="0">
                <a:solidFill>
                  <a:srgbClr val="CC0000"/>
                </a:solidFill>
              </a:rPr>
              <a:t>ДЕПО</a:t>
            </a:r>
            <a:r>
              <a:rPr lang="en-US" altLang="ru-RU" sz="2200" dirty="0" smtClean="0">
                <a:solidFill>
                  <a:srgbClr val="CC0000"/>
                </a:solidFill>
              </a:rPr>
              <a:t> </a:t>
            </a:r>
            <a:r>
              <a:rPr lang="ru-RU" altLang="ru-RU" sz="2200" dirty="0" err="1" smtClean="0">
                <a:solidFill>
                  <a:srgbClr val="CC0000"/>
                </a:solidFill>
              </a:rPr>
              <a:t>Компьютерс</a:t>
            </a:r>
            <a:r>
              <a:rPr lang="en-US" altLang="ru-RU" sz="2200" dirty="0" smtClean="0">
                <a:solidFill>
                  <a:srgbClr val="CC0000"/>
                </a:solidFill>
              </a:rPr>
              <a:t> </a:t>
            </a:r>
            <a:r>
              <a:rPr lang="ru-RU" altLang="ru-RU" sz="2200" dirty="0" smtClean="0">
                <a:solidFill>
                  <a:srgbClr val="000000"/>
                </a:solidFill>
              </a:rPr>
              <a:t>российского программно-аппаратного комплекса на базе «1С:Корпорация»</a:t>
            </a:r>
          </a:p>
        </p:txBody>
      </p:sp>
      <p:pic>
        <p:nvPicPr>
          <p:cNvPr id="1945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747" y="353375"/>
            <a:ext cx="1705507" cy="135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325632" y="2712730"/>
            <a:ext cx="11538621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10000"/>
              </a:lnSpc>
              <a:spcBef>
                <a:spcPct val="50000"/>
              </a:spcBef>
              <a:buNone/>
            </a:pPr>
            <a:r>
              <a:rPr lang="ru-RU" altLang="ru-RU" sz="1400" b="1" dirty="0">
                <a:solidFill>
                  <a:srgbClr val="D20000"/>
                </a:solidFill>
              </a:rPr>
              <a:t>ДЕПО </a:t>
            </a:r>
            <a:r>
              <a:rPr lang="ru-RU" altLang="ru-RU" sz="1400" b="1" dirty="0" err="1">
                <a:solidFill>
                  <a:srgbClr val="D20000"/>
                </a:solidFill>
              </a:rPr>
              <a:t>Компьютерс</a:t>
            </a:r>
            <a:r>
              <a:rPr lang="ru-RU" altLang="ru-RU" sz="1400" b="1" dirty="0">
                <a:solidFill>
                  <a:srgbClr val="D20000"/>
                </a:solidFill>
              </a:rPr>
              <a:t> </a:t>
            </a:r>
            <a:r>
              <a:rPr lang="ru-RU" altLang="ru-RU" sz="1400" dirty="0">
                <a:solidFill>
                  <a:srgbClr val="000000"/>
                </a:solidFill>
              </a:rPr>
              <a:t>– ведущий российский системный интегратор </a:t>
            </a:r>
            <a:r>
              <a:rPr lang="ru-RU" altLang="ru-RU" sz="1400" dirty="0" smtClean="0">
                <a:solidFill>
                  <a:srgbClr val="000000"/>
                </a:solidFill>
              </a:rPr>
              <a:t>с </a:t>
            </a:r>
            <a:r>
              <a:rPr lang="ru-RU" altLang="ru-RU" sz="1400" b="1" dirty="0">
                <a:solidFill>
                  <a:srgbClr val="D20000"/>
                </a:solidFill>
              </a:rPr>
              <a:t>20-летним опытом построения сложных ИТ-систем </a:t>
            </a:r>
            <a:r>
              <a:rPr lang="ru-RU" altLang="ru-RU" sz="1400" dirty="0">
                <a:solidFill>
                  <a:srgbClr val="000000"/>
                </a:solidFill>
              </a:rPr>
              <a:t>на базе </a:t>
            </a:r>
            <a:br>
              <a:rPr lang="ru-RU" altLang="ru-RU" sz="1400" dirty="0">
                <a:solidFill>
                  <a:srgbClr val="000000"/>
                </a:solidFill>
              </a:rPr>
            </a:br>
            <a:r>
              <a:rPr lang="ru-RU" altLang="ru-RU" sz="1400" dirty="0">
                <a:solidFill>
                  <a:srgbClr val="000000"/>
                </a:solidFill>
              </a:rPr>
              <a:t>оборудования собственного производства. На российском масштабном </a:t>
            </a:r>
            <a:r>
              <a:rPr lang="ru-RU" altLang="ru-RU" sz="1400" dirty="0" smtClean="0">
                <a:solidFill>
                  <a:srgbClr val="000000"/>
                </a:solidFill>
              </a:rPr>
              <a:t>промышленном </a:t>
            </a:r>
            <a:r>
              <a:rPr lang="ru-RU" altLang="ru-RU" sz="1400" dirty="0">
                <a:solidFill>
                  <a:srgbClr val="000000"/>
                </a:solidFill>
              </a:rPr>
              <a:t>производстве компании ежегодно выпускается более </a:t>
            </a:r>
            <a:r>
              <a:rPr lang="ru-RU" altLang="ru-RU" sz="1400" b="1" dirty="0">
                <a:solidFill>
                  <a:srgbClr val="D20000"/>
                </a:solidFill>
              </a:rPr>
              <a:t>25 тыс. серверных </a:t>
            </a:r>
            <a:r>
              <a:rPr lang="ru-RU" altLang="ru-RU" sz="1400" b="1" dirty="0" smtClean="0">
                <a:solidFill>
                  <a:srgbClr val="D20000"/>
                </a:solidFill>
              </a:rPr>
              <a:t>и </a:t>
            </a:r>
            <a:r>
              <a:rPr lang="ru-RU" altLang="ru-RU" sz="1400" b="1" dirty="0">
                <a:solidFill>
                  <a:srgbClr val="D20000"/>
                </a:solidFill>
              </a:rPr>
              <a:t>320 тыс. компьютерных систем</a:t>
            </a:r>
            <a:r>
              <a:rPr lang="ru-RU" altLang="ru-RU" sz="1400" dirty="0">
                <a:solidFill>
                  <a:srgbClr val="000000"/>
                </a:solidFill>
              </a:rPr>
              <a:t>. Компания занимает лидирующие позиции среди </a:t>
            </a:r>
            <a:r>
              <a:rPr lang="ru-RU" altLang="ru-RU" sz="1400" dirty="0" smtClean="0">
                <a:solidFill>
                  <a:srgbClr val="000000"/>
                </a:solidFill>
              </a:rPr>
              <a:t>отечественных </a:t>
            </a:r>
            <a:r>
              <a:rPr lang="ru-RU" altLang="ru-RU" sz="1400" dirty="0">
                <a:solidFill>
                  <a:srgbClr val="000000"/>
                </a:solidFill>
              </a:rPr>
              <a:t>производителей серверного оборудования</a:t>
            </a:r>
            <a:r>
              <a:rPr lang="en-US" altLang="ru-RU" sz="1400" dirty="0">
                <a:solidFill>
                  <a:srgbClr val="000000"/>
                </a:solidFill>
              </a:rPr>
              <a:t> </a:t>
            </a:r>
            <a:r>
              <a:rPr lang="ru-RU" altLang="ru-RU" sz="1400" dirty="0">
                <a:solidFill>
                  <a:srgbClr val="000000"/>
                </a:solidFill>
              </a:rPr>
              <a:t>и рабочих станций. </a:t>
            </a:r>
          </a:p>
          <a:p>
            <a:pPr marL="285750" indent="-285750" eaLnBrk="0" hangingPunct="0"/>
            <a:r>
              <a:rPr lang="ru-RU" altLang="ru-RU" sz="1400" dirty="0">
                <a:solidFill>
                  <a:srgbClr val="000000"/>
                </a:solidFill>
              </a:rPr>
              <a:t>ДЕПО </a:t>
            </a:r>
            <a:r>
              <a:rPr lang="ru-RU" altLang="ru-RU" sz="1400" dirty="0" err="1">
                <a:solidFill>
                  <a:srgbClr val="000000"/>
                </a:solidFill>
              </a:rPr>
              <a:t>Компьютерс</a:t>
            </a:r>
            <a:r>
              <a:rPr lang="ru-RU" altLang="ru-RU" sz="1400" dirty="0">
                <a:solidFill>
                  <a:srgbClr val="000000"/>
                </a:solidFill>
              </a:rPr>
              <a:t> принято решение о переходе на </a:t>
            </a:r>
            <a:r>
              <a:rPr lang="ru-RU" altLang="ru-RU" sz="1400" b="1" dirty="0">
                <a:solidFill>
                  <a:srgbClr val="C00000"/>
                </a:solidFill>
              </a:rPr>
              <a:t>комплексный</a:t>
            </a:r>
            <a:r>
              <a:rPr lang="ru-RU" altLang="ru-RU" sz="1400" dirty="0">
                <a:solidFill>
                  <a:srgbClr val="000000"/>
                </a:solidFill>
              </a:rPr>
              <a:t> полностью российский программно-аппаратный комплекс по управлению крупными предприятиями.</a:t>
            </a:r>
          </a:p>
          <a:p>
            <a:pPr marL="285750" indent="-285750" eaLnBrk="0" hangingPunct="0"/>
            <a:r>
              <a:rPr lang="ru-RU" altLang="ru-RU" sz="1400" dirty="0">
                <a:solidFill>
                  <a:srgbClr val="000000"/>
                </a:solidFill>
              </a:rPr>
              <a:t>Программно-аппаратный комплекс полностью построен на базе отечественных компонентов: </a:t>
            </a:r>
            <a:r>
              <a:rPr lang="ru-RU" altLang="ru-RU" sz="1400" b="1" dirty="0">
                <a:solidFill>
                  <a:srgbClr val="C00000"/>
                </a:solidFill>
              </a:rPr>
              <a:t>вычислительной техники </a:t>
            </a:r>
            <a:r>
              <a:rPr lang="ru-RU" altLang="ru-RU" sz="1400" b="1" dirty="0" smtClean="0">
                <a:solidFill>
                  <a:srgbClr val="C00000"/>
                </a:solidFill>
              </a:rPr>
              <a:t>ДЕПО</a:t>
            </a:r>
            <a:r>
              <a:rPr lang="en-US" altLang="ru-RU" sz="1400" b="1" dirty="0" smtClean="0">
                <a:solidFill>
                  <a:srgbClr val="C00000"/>
                </a:solidFill>
              </a:rPr>
              <a:t/>
            </a:r>
            <a:br>
              <a:rPr lang="en-US" altLang="ru-RU" sz="1400" b="1" dirty="0" smtClean="0">
                <a:solidFill>
                  <a:srgbClr val="C00000"/>
                </a:solidFill>
              </a:rPr>
            </a:br>
            <a:r>
              <a:rPr lang="ru-RU" altLang="ru-RU" sz="1400" b="1" dirty="0" smtClean="0">
                <a:solidFill>
                  <a:srgbClr val="C00000"/>
                </a:solidFill>
              </a:rPr>
              <a:t>и </a:t>
            </a:r>
            <a:r>
              <a:rPr lang="ru-RU" altLang="ru-RU" sz="1400" b="1" dirty="0">
                <a:solidFill>
                  <a:srgbClr val="C00000"/>
                </a:solidFill>
              </a:rPr>
              <a:t>современного российского продукта «1С:КОРПОРАЦИЯ», а также СУБД </a:t>
            </a:r>
            <a:r>
              <a:rPr lang="en-US" altLang="ru-RU" sz="1400" b="1" dirty="0">
                <a:solidFill>
                  <a:srgbClr val="C00000"/>
                </a:solidFill>
              </a:rPr>
              <a:t>PostgreSQL</a:t>
            </a:r>
            <a:r>
              <a:rPr lang="ru-RU" altLang="ru-RU" sz="1400" b="1" dirty="0">
                <a:solidFill>
                  <a:srgbClr val="C00000"/>
                </a:solidFill>
              </a:rPr>
              <a:t> и российской платформы виртуализации</a:t>
            </a:r>
          </a:p>
          <a:p>
            <a:pPr marL="285750" indent="-285750" eaLnBrk="0" hangingPunct="0"/>
            <a:r>
              <a:rPr lang="ru-RU" altLang="ru-RU" sz="1400" dirty="0">
                <a:solidFill>
                  <a:srgbClr val="000000"/>
                </a:solidFill>
              </a:rPr>
              <a:t>Внедрение системы осуществляется в рамках совместного проекта компаний </a:t>
            </a:r>
            <a:br>
              <a:rPr lang="ru-RU" altLang="ru-RU" sz="1400" dirty="0">
                <a:solidFill>
                  <a:srgbClr val="000000"/>
                </a:solidFill>
              </a:rPr>
            </a:br>
            <a:r>
              <a:rPr lang="ru-RU" altLang="ru-RU" sz="1400" dirty="0">
                <a:solidFill>
                  <a:srgbClr val="000000"/>
                </a:solidFill>
              </a:rPr>
              <a:t>ДЕПО </a:t>
            </a:r>
            <a:r>
              <a:rPr lang="ru-RU" altLang="ru-RU" sz="1400" dirty="0" err="1">
                <a:solidFill>
                  <a:srgbClr val="000000"/>
                </a:solidFill>
              </a:rPr>
              <a:t>Компьютерс</a:t>
            </a:r>
            <a:r>
              <a:rPr lang="ru-RU" altLang="ru-RU" sz="1400" dirty="0">
                <a:solidFill>
                  <a:srgbClr val="000000"/>
                </a:solidFill>
              </a:rPr>
              <a:t>, 1С и Рациональная </a:t>
            </a:r>
            <a:r>
              <a:rPr lang="ru-RU" altLang="ru-RU" sz="1400" dirty="0" smtClean="0">
                <a:solidFill>
                  <a:srgbClr val="000000"/>
                </a:solidFill>
              </a:rPr>
              <a:t>Автоматизация</a:t>
            </a:r>
            <a:endParaRPr lang="ru-RU" altLang="ru-RU" sz="1400" dirty="0">
              <a:solidFill>
                <a:srgbClr val="000000"/>
              </a:solidFill>
            </a:endParaRPr>
          </a:p>
        </p:txBody>
      </p:sp>
      <p:pic>
        <p:nvPicPr>
          <p:cNvPr id="1946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19557" r="7460" b="19208"/>
          <a:stretch>
            <a:fillRect/>
          </a:stretch>
        </p:blipFill>
        <p:spPr bwMode="auto">
          <a:xfrm>
            <a:off x="325632" y="1794379"/>
            <a:ext cx="2632321" cy="68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9236128" y="6200776"/>
            <a:ext cx="1268361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400" dirty="0">
                <a:hlinkClick r:id="rId4"/>
              </a:rPr>
              <a:t>Презентация</a:t>
            </a:r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val="15775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216" y="404621"/>
            <a:ext cx="7774234" cy="76388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ru-RU" sz="2200" dirty="0" smtClean="0">
                <a:solidFill>
                  <a:srgbClr val="080808"/>
                </a:solidFill>
              </a:rPr>
              <a:t>C</a:t>
            </a:r>
            <a:r>
              <a:rPr lang="ru-RU" altLang="ru-RU" sz="2200" dirty="0" smtClean="0">
                <a:solidFill>
                  <a:srgbClr val="080808"/>
                </a:solidFill>
              </a:rPr>
              <a:t>лайд из выступления на Бизнес-форуме 1С:ERP 2016</a:t>
            </a:r>
            <a:r>
              <a:rPr lang="en-US" altLang="ru-RU" sz="2200" dirty="0">
                <a:solidFill>
                  <a:srgbClr val="000000"/>
                </a:solidFill>
              </a:rPr>
              <a:t/>
            </a:r>
            <a:br>
              <a:rPr lang="en-US" altLang="ru-RU" sz="2200" dirty="0">
                <a:solidFill>
                  <a:srgbClr val="000000"/>
                </a:solidFill>
              </a:rPr>
            </a:br>
            <a:r>
              <a:rPr lang="ru-RU" altLang="ru-RU" sz="2200" dirty="0" smtClean="0"/>
              <a:t>Сергея Федотова, ОАО «АВТОВАЗ»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2062878" y="1523530"/>
            <a:ext cx="8720093" cy="33842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D20000"/>
                </a:solidFill>
              </a:rPr>
              <a:t>Решения 1С в ландшафте информационных систем ОАО «АВТОВАЗ»</a:t>
            </a:r>
          </a:p>
        </p:txBody>
      </p:sp>
      <p:pic>
        <p:nvPicPr>
          <p:cNvPr id="20484" name="Picture 7" descr="лого-автоваз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2" y="1430425"/>
            <a:ext cx="1290768" cy="52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329864" y="2213350"/>
            <a:ext cx="11525925" cy="146668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333" b="1">
                <a:solidFill>
                  <a:srgbClr val="000000"/>
                </a:solidFill>
              </a:rPr>
              <a:t> Создание модулей информационной системы для покрытия отдельных задач предприятия:</a:t>
            </a:r>
          </a:p>
          <a:p>
            <a:pPr lvl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333">
                <a:solidFill>
                  <a:srgbClr val="000000"/>
                </a:solidFill>
              </a:rPr>
              <a:t>  Автоматизация работы колл-центра</a:t>
            </a:r>
          </a:p>
          <a:p>
            <a:pPr lvl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333">
                <a:solidFill>
                  <a:srgbClr val="000000"/>
                </a:solidFill>
              </a:rPr>
              <a:t>  Автоматизация управления собственным парком автотранспорта</a:t>
            </a:r>
          </a:p>
          <a:p>
            <a:pPr lvl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333">
                <a:solidFill>
                  <a:srgbClr val="000000"/>
                </a:solidFill>
              </a:rPr>
              <a:t>  Автоматизация бюджетных процессов для экономической службы ОАО «АВТОВАЗ»</a:t>
            </a:r>
          </a:p>
          <a:p>
            <a:pPr lvl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333">
                <a:solidFill>
                  <a:srgbClr val="000000"/>
                </a:solidFill>
              </a:rPr>
              <a:t>  Проект расширенного управления складским комплексом</a:t>
            </a:r>
          </a:p>
          <a:p>
            <a:pPr lvl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333">
                <a:solidFill>
                  <a:srgbClr val="000000"/>
                </a:solidFill>
              </a:rPr>
              <a:t>  Другие модули</a:t>
            </a:r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327748" y="4157967"/>
            <a:ext cx="11422241" cy="14461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333">
                <a:solidFill>
                  <a:srgbClr val="000000"/>
                </a:solidFill>
              </a:rPr>
              <a:t> </a:t>
            </a:r>
            <a:r>
              <a:rPr lang="ru-RU" altLang="ru-RU" sz="1333" b="1">
                <a:solidFill>
                  <a:srgbClr val="000000"/>
                </a:solidFill>
              </a:rPr>
              <a:t>Создание комплексных централизованных информационных систем в ОАО «АВТОВАЗ» и унифицированных корпоративных </a:t>
            </a:r>
            <a:br>
              <a:rPr lang="ru-RU" altLang="ru-RU" sz="1333" b="1">
                <a:solidFill>
                  <a:srgbClr val="000000"/>
                </a:solidFill>
              </a:rPr>
            </a:br>
            <a:r>
              <a:rPr lang="ru-RU" altLang="ru-RU" sz="1333" b="1">
                <a:solidFill>
                  <a:srgbClr val="000000"/>
                </a:solidFill>
              </a:rPr>
              <a:t>   шаблонов для дочерних и зависимых обществ:</a:t>
            </a:r>
          </a:p>
          <a:p>
            <a:pPr lvl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333">
                <a:solidFill>
                  <a:srgbClr val="000000"/>
                </a:solidFill>
              </a:rPr>
              <a:t>  Проект автоматизации централизованного управления НСИ</a:t>
            </a:r>
          </a:p>
          <a:p>
            <a:pPr lvl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333">
                <a:solidFill>
                  <a:srgbClr val="000000"/>
                </a:solidFill>
              </a:rPr>
              <a:t>  Проект централизованного казначейства для группы АВТОВАЗ</a:t>
            </a:r>
          </a:p>
          <a:p>
            <a:pPr lvl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333">
                <a:solidFill>
                  <a:srgbClr val="000000"/>
                </a:solidFill>
              </a:rPr>
              <a:t>  Проект автоматизации учета и формирования отчетности РСБУ, НУ, МСФО</a:t>
            </a:r>
          </a:p>
          <a:p>
            <a:pPr lvl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333">
                <a:solidFill>
                  <a:srgbClr val="000000"/>
                </a:solidFill>
              </a:rPr>
              <a:t>  Другие централизованные информационные системы</a:t>
            </a:r>
          </a:p>
        </p:txBody>
      </p:sp>
      <p:grpSp>
        <p:nvGrpSpPr>
          <p:cNvPr id="20487" name="Group 19"/>
          <p:cNvGrpSpPr>
            <a:grpSpLocks/>
          </p:cNvGrpSpPr>
          <p:nvPr/>
        </p:nvGrpSpPr>
        <p:grpSpPr bwMode="auto">
          <a:xfrm>
            <a:off x="3408663" y="3537975"/>
            <a:ext cx="8447126" cy="539584"/>
            <a:chOff x="158" y="1662"/>
            <a:chExt cx="3992" cy="255"/>
          </a:xfrm>
        </p:grpSpPr>
        <p:sp>
          <p:nvSpPr>
            <p:cNvPr id="20494" name="AutoShape 11"/>
            <p:cNvSpPr>
              <a:spLocks noChangeArrowheads="1"/>
            </p:cNvSpPr>
            <p:nvPr/>
          </p:nvSpPr>
          <p:spPr bwMode="auto">
            <a:xfrm>
              <a:off x="158" y="1662"/>
              <a:ext cx="793" cy="255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200">
                  <a:solidFill>
                    <a:srgbClr val="3E5057"/>
                  </a:solidFill>
                </a:rPr>
                <a:t>Call Center </a:t>
              </a:r>
              <a:r>
                <a:rPr lang="ru-RU" altLang="ru-RU" sz="1200">
                  <a:solidFill>
                    <a:srgbClr val="3E5057"/>
                  </a:solidFill>
                </a:rPr>
                <a:t/>
              </a:r>
              <a:br>
                <a:rPr lang="ru-RU" altLang="ru-RU" sz="1200">
                  <a:solidFill>
                    <a:srgbClr val="3E5057"/>
                  </a:solidFill>
                </a:rPr>
              </a:br>
              <a:r>
                <a:rPr lang="ru-RU" altLang="ru-RU" sz="1200">
                  <a:solidFill>
                    <a:srgbClr val="3E5057"/>
                  </a:solidFill>
                </a:rPr>
                <a:t>на</a:t>
              </a:r>
              <a:r>
                <a:rPr lang="en-US" altLang="ru-RU" sz="1200">
                  <a:solidFill>
                    <a:srgbClr val="3E5057"/>
                  </a:solidFill>
                </a:rPr>
                <a:t> </a:t>
              </a:r>
              <a:r>
                <a:rPr lang="ru-RU" altLang="ru-RU" sz="1200">
                  <a:solidFill>
                    <a:srgbClr val="3E5057"/>
                  </a:solidFill>
                </a:rPr>
                <a:t>базе</a:t>
              </a:r>
              <a:r>
                <a:rPr lang="en-US" altLang="ru-RU" sz="1200">
                  <a:solidFill>
                    <a:srgbClr val="3E5057"/>
                  </a:solidFill>
                </a:rPr>
                <a:t> 1C:CRM</a:t>
              </a:r>
              <a:endParaRPr lang="ru-RU" altLang="ru-RU" sz="1200">
                <a:solidFill>
                  <a:srgbClr val="3E5057"/>
                </a:solidFill>
              </a:endParaRPr>
            </a:p>
          </p:txBody>
        </p:sp>
        <p:sp>
          <p:nvSpPr>
            <p:cNvPr id="20495" name="AutoShape 12"/>
            <p:cNvSpPr>
              <a:spLocks noChangeArrowheads="1"/>
            </p:cNvSpPr>
            <p:nvPr/>
          </p:nvSpPr>
          <p:spPr bwMode="auto">
            <a:xfrm>
              <a:off x="3583" y="1662"/>
              <a:ext cx="567" cy="255"/>
            </a:xfrm>
            <a:prstGeom prst="roundRect">
              <a:avLst>
                <a:gd name="adj" fmla="val 16667"/>
              </a:avLst>
            </a:prstGeom>
            <a:solidFill>
              <a:srgbClr val="9BC6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 b="1">
                  <a:solidFill>
                    <a:srgbClr val="3E5057"/>
                  </a:solidFill>
                </a:rPr>
                <a:t>Другие</a:t>
              </a:r>
              <a:br>
                <a:rPr lang="ru-RU" altLang="ru-RU" sz="1200" b="1">
                  <a:solidFill>
                    <a:srgbClr val="3E5057"/>
                  </a:solidFill>
                </a:rPr>
              </a:br>
              <a:r>
                <a:rPr lang="ru-RU" altLang="ru-RU" sz="1200" b="1">
                  <a:solidFill>
                    <a:srgbClr val="3E5057"/>
                  </a:solidFill>
                </a:rPr>
                <a:t>модули</a:t>
              </a:r>
            </a:p>
          </p:txBody>
        </p:sp>
        <p:sp>
          <p:nvSpPr>
            <p:cNvPr id="20496" name="AutoShape 13"/>
            <p:cNvSpPr>
              <a:spLocks noChangeArrowheads="1"/>
            </p:cNvSpPr>
            <p:nvPr/>
          </p:nvSpPr>
          <p:spPr bwMode="auto">
            <a:xfrm>
              <a:off x="998" y="1662"/>
              <a:ext cx="793" cy="255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>
                  <a:solidFill>
                    <a:srgbClr val="3E5057"/>
                  </a:solidFill>
                </a:rPr>
                <a:t>1С:Управление</a:t>
              </a:r>
              <a:r>
                <a:rPr lang="en-US" altLang="ru-RU" sz="1200">
                  <a:solidFill>
                    <a:srgbClr val="3E5057"/>
                  </a:solidFill>
                </a:rPr>
                <a:t/>
              </a:r>
              <a:br>
                <a:rPr lang="en-US" altLang="ru-RU" sz="1200">
                  <a:solidFill>
                    <a:srgbClr val="3E5057"/>
                  </a:solidFill>
                </a:rPr>
              </a:br>
              <a:r>
                <a:rPr lang="ru-RU" altLang="ru-RU" sz="1200">
                  <a:solidFill>
                    <a:srgbClr val="3E5057"/>
                  </a:solidFill>
                </a:rPr>
                <a:t>автотранспортом</a:t>
              </a:r>
            </a:p>
          </p:txBody>
        </p:sp>
        <p:sp>
          <p:nvSpPr>
            <p:cNvPr id="20497" name="AutoShape 14"/>
            <p:cNvSpPr>
              <a:spLocks noChangeArrowheads="1"/>
            </p:cNvSpPr>
            <p:nvPr/>
          </p:nvSpPr>
          <p:spPr bwMode="auto">
            <a:xfrm>
              <a:off x="1860" y="1662"/>
              <a:ext cx="793" cy="255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>
                  <a:solidFill>
                    <a:srgbClr val="3E5057"/>
                  </a:solidFill>
                </a:rPr>
                <a:t>Бюджетирование </a:t>
              </a:r>
              <a:r>
                <a:rPr lang="en-US" altLang="ru-RU" sz="1200">
                  <a:solidFill>
                    <a:srgbClr val="3E5057"/>
                  </a:solidFill>
                </a:rPr>
                <a:t/>
              </a:r>
              <a:br>
                <a:rPr lang="en-US" altLang="ru-RU" sz="1200">
                  <a:solidFill>
                    <a:srgbClr val="3E5057"/>
                  </a:solidFill>
                </a:rPr>
              </a:br>
              <a:r>
                <a:rPr lang="ru-RU" altLang="ru-RU" sz="1200">
                  <a:solidFill>
                    <a:srgbClr val="3E5057"/>
                  </a:solidFill>
                </a:rPr>
                <a:t>АВТОВАЗ на базе </a:t>
              </a:r>
              <a:r>
                <a:rPr lang="en-US" altLang="ru-RU" sz="1200">
                  <a:solidFill>
                    <a:srgbClr val="3E5057"/>
                  </a:solidFill>
                </a:rPr>
                <a:t/>
              </a:r>
              <a:br>
                <a:rPr lang="en-US" altLang="ru-RU" sz="1200">
                  <a:solidFill>
                    <a:srgbClr val="3E5057"/>
                  </a:solidFill>
                </a:rPr>
              </a:br>
              <a:r>
                <a:rPr lang="ru-RU" altLang="ru-RU" sz="1200" b="1">
                  <a:solidFill>
                    <a:srgbClr val="3E5057"/>
                  </a:solidFill>
                </a:rPr>
                <a:t>1С:</a:t>
              </a:r>
              <a:r>
                <a:rPr lang="en-US" altLang="ru-RU" sz="1200" b="1">
                  <a:solidFill>
                    <a:srgbClr val="3E5057"/>
                  </a:solidFill>
                </a:rPr>
                <a:t>ERP</a:t>
              </a:r>
              <a:endParaRPr lang="ru-RU" altLang="ru-RU" sz="1200" b="1">
                <a:solidFill>
                  <a:srgbClr val="3E5057"/>
                </a:solidFill>
              </a:endParaRPr>
            </a:p>
          </p:txBody>
        </p:sp>
        <p:sp>
          <p:nvSpPr>
            <p:cNvPr id="20498" name="AutoShape 15"/>
            <p:cNvSpPr>
              <a:spLocks noChangeArrowheads="1"/>
            </p:cNvSpPr>
            <p:nvPr/>
          </p:nvSpPr>
          <p:spPr bwMode="auto">
            <a:xfrm>
              <a:off x="2722" y="1662"/>
              <a:ext cx="793" cy="255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>
                  <a:solidFill>
                    <a:srgbClr val="3E5057"/>
                  </a:solidFill>
                </a:rPr>
                <a:t>Бюджетирование </a:t>
              </a:r>
              <a:r>
                <a:rPr lang="en-US" altLang="ru-RU" sz="1200">
                  <a:solidFill>
                    <a:srgbClr val="3E5057"/>
                  </a:solidFill>
                </a:rPr>
                <a:t/>
              </a:r>
              <a:br>
                <a:rPr lang="en-US" altLang="ru-RU" sz="1200">
                  <a:solidFill>
                    <a:srgbClr val="3E5057"/>
                  </a:solidFill>
                </a:rPr>
              </a:br>
              <a:r>
                <a:rPr lang="ru-RU" altLang="ru-RU" sz="1200">
                  <a:solidFill>
                    <a:srgbClr val="3E5057"/>
                  </a:solidFill>
                </a:rPr>
                <a:t>АВТОВАЗ на базе </a:t>
              </a:r>
              <a:r>
                <a:rPr lang="en-US" altLang="ru-RU" sz="1200">
                  <a:solidFill>
                    <a:srgbClr val="3E5057"/>
                  </a:solidFill>
                </a:rPr>
                <a:t/>
              </a:r>
              <a:br>
                <a:rPr lang="en-US" altLang="ru-RU" sz="1200">
                  <a:solidFill>
                    <a:srgbClr val="3E5057"/>
                  </a:solidFill>
                </a:rPr>
              </a:br>
              <a:r>
                <a:rPr lang="ru-RU" altLang="ru-RU" sz="1200" b="1">
                  <a:solidFill>
                    <a:srgbClr val="3E5057"/>
                  </a:solidFill>
                </a:rPr>
                <a:t>1С:</a:t>
              </a:r>
              <a:r>
                <a:rPr lang="en-US" altLang="ru-RU" sz="1200" b="1">
                  <a:solidFill>
                    <a:srgbClr val="3E5057"/>
                  </a:solidFill>
                </a:rPr>
                <a:t>ERP</a:t>
              </a:r>
              <a:endParaRPr lang="ru-RU" altLang="ru-RU" sz="1200" b="1">
                <a:solidFill>
                  <a:srgbClr val="3E5057"/>
                </a:solidFill>
              </a:endParaRPr>
            </a:p>
          </p:txBody>
        </p:sp>
      </p:grpSp>
      <p:grpSp>
        <p:nvGrpSpPr>
          <p:cNvPr id="20488" name="Group 20"/>
          <p:cNvGrpSpPr>
            <a:grpSpLocks/>
          </p:cNvGrpSpPr>
          <p:nvPr/>
        </p:nvGrpSpPr>
        <p:grpSpPr bwMode="auto">
          <a:xfrm>
            <a:off x="336211" y="5702658"/>
            <a:ext cx="11519578" cy="865449"/>
            <a:chOff x="158" y="2665"/>
            <a:chExt cx="5444" cy="409"/>
          </a:xfrm>
        </p:grpSpPr>
        <p:sp>
          <p:nvSpPr>
            <p:cNvPr id="20490" name="AutoShape 16"/>
            <p:cNvSpPr>
              <a:spLocks noChangeArrowheads="1"/>
            </p:cNvSpPr>
            <p:nvPr/>
          </p:nvSpPr>
          <p:spPr bwMode="auto">
            <a:xfrm>
              <a:off x="158" y="2665"/>
              <a:ext cx="4534" cy="119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>
                  <a:solidFill>
                    <a:srgbClr val="3E5057"/>
                  </a:solidFill>
                </a:rPr>
                <a:t>Унифицированная система БУ, НУ, МСФО на базе</a:t>
              </a:r>
              <a:r>
                <a:rPr lang="ru-RU" altLang="ru-RU" sz="1200" b="1">
                  <a:solidFill>
                    <a:srgbClr val="3E5057"/>
                  </a:solidFill>
                </a:rPr>
                <a:t> 1С:</a:t>
              </a:r>
              <a:r>
                <a:rPr lang="en-US" altLang="ru-RU" sz="1200" b="1">
                  <a:solidFill>
                    <a:srgbClr val="3E5057"/>
                  </a:solidFill>
                </a:rPr>
                <a:t>ERP</a:t>
              </a:r>
              <a:r>
                <a:rPr lang="ru-RU" altLang="ru-RU" sz="1200" b="1">
                  <a:solidFill>
                    <a:srgbClr val="3E5057"/>
                  </a:solidFill>
                </a:rPr>
                <a:t> Управление предприятием 2</a:t>
              </a:r>
            </a:p>
          </p:txBody>
        </p:sp>
        <p:sp>
          <p:nvSpPr>
            <p:cNvPr id="20491" name="AutoShape 17"/>
            <p:cNvSpPr>
              <a:spLocks noChangeArrowheads="1"/>
            </p:cNvSpPr>
            <p:nvPr/>
          </p:nvSpPr>
          <p:spPr bwMode="auto">
            <a:xfrm>
              <a:off x="158" y="2818"/>
              <a:ext cx="4534" cy="119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>
                  <a:solidFill>
                    <a:srgbClr val="3E5057"/>
                  </a:solidFill>
                </a:rPr>
                <a:t>Централизованное управление казначейством группы АВТОВАЗ на базе</a:t>
              </a:r>
              <a:r>
                <a:rPr lang="ru-RU" altLang="ru-RU" sz="1200" b="1">
                  <a:solidFill>
                    <a:srgbClr val="3E5057"/>
                  </a:solidFill>
                </a:rPr>
                <a:t> 1С:Управление холдингом</a:t>
              </a:r>
            </a:p>
          </p:txBody>
        </p:sp>
        <p:sp>
          <p:nvSpPr>
            <p:cNvPr id="20492" name="AutoShape 18"/>
            <p:cNvSpPr>
              <a:spLocks noChangeArrowheads="1"/>
            </p:cNvSpPr>
            <p:nvPr/>
          </p:nvSpPr>
          <p:spPr bwMode="auto">
            <a:xfrm>
              <a:off x="160" y="2954"/>
              <a:ext cx="4534" cy="120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>
                  <a:solidFill>
                    <a:srgbClr val="3E5057"/>
                  </a:solidFill>
                </a:rPr>
                <a:t>Централизованное ведение и управление НСИ на базе</a:t>
              </a:r>
              <a:r>
                <a:rPr lang="ru-RU" altLang="ru-RU" sz="1200" b="1">
                  <a:solidFill>
                    <a:srgbClr val="3E5057"/>
                  </a:solidFill>
                </a:rPr>
                <a:t> 1С:Управление холдингом</a:t>
              </a:r>
            </a:p>
          </p:txBody>
        </p:sp>
        <p:sp>
          <p:nvSpPr>
            <p:cNvPr id="20493" name="AutoShape 19"/>
            <p:cNvSpPr>
              <a:spLocks noChangeArrowheads="1"/>
            </p:cNvSpPr>
            <p:nvPr/>
          </p:nvSpPr>
          <p:spPr bwMode="auto">
            <a:xfrm>
              <a:off x="4740" y="2665"/>
              <a:ext cx="862" cy="409"/>
            </a:xfrm>
            <a:prstGeom prst="roundRect">
              <a:avLst>
                <a:gd name="adj" fmla="val 16667"/>
              </a:avLst>
            </a:prstGeom>
            <a:solidFill>
              <a:srgbClr val="9BC6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 b="1">
                  <a:solidFill>
                    <a:srgbClr val="3E5057"/>
                  </a:solidFill>
                </a:rPr>
                <a:t>Другие</a:t>
              </a:r>
              <a:r>
                <a:rPr lang="en-US" altLang="ru-RU" sz="1200" b="1">
                  <a:solidFill>
                    <a:srgbClr val="3E5057"/>
                  </a:solidFill>
                </a:rPr>
                <a:t/>
              </a:r>
              <a:br>
                <a:rPr lang="en-US" altLang="ru-RU" sz="1200" b="1">
                  <a:solidFill>
                    <a:srgbClr val="3E5057"/>
                  </a:solidFill>
                </a:rPr>
              </a:br>
              <a:r>
                <a:rPr lang="ru-RU" altLang="ru-RU" sz="1200" b="1">
                  <a:solidFill>
                    <a:srgbClr val="3E5057"/>
                  </a:solidFill>
                </a:rPr>
                <a:t>централизованные</a:t>
              </a:r>
              <a:r>
                <a:rPr lang="en-US" altLang="ru-RU" sz="1200" b="1">
                  <a:solidFill>
                    <a:srgbClr val="3E5057"/>
                  </a:solidFill>
                </a:rPr>
                <a:t/>
              </a:r>
              <a:br>
                <a:rPr lang="en-US" altLang="ru-RU" sz="1200" b="1">
                  <a:solidFill>
                    <a:srgbClr val="3E5057"/>
                  </a:solidFill>
                </a:rPr>
              </a:br>
              <a:r>
                <a:rPr lang="ru-RU" altLang="ru-RU" sz="1200" b="1">
                  <a:solidFill>
                    <a:srgbClr val="3E5057"/>
                  </a:solidFill>
                </a:rPr>
                <a:t>системы</a:t>
              </a:r>
            </a:p>
          </p:txBody>
        </p:sp>
      </p:grpSp>
      <p:pic>
        <p:nvPicPr>
          <p:cNvPr id="20489" name="Picture 21" descr="федотов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08" y="296242"/>
            <a:ext cx="1358481" cy="135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3176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215" y="390404"/>
            <a:ext cx="7973139" cy="835826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ru-RU" sz="2200" dirty="0" smtClean="0">
                <a:solidFill>
                  <a:srgbClr val="080808"/>
                </a:solidFill>
              </a:rPr>
              <a:t>C</a:t>
            </a:r>
            <a:r>
              <a:rPr lang="ru-RU" altLang="ru-RU" sz="2200" dirty="0" smtClean="0">
                <a:solidFill>
                  <a:srgbClr val="080808"/>
                </a:solidFill>
              </a:rPr>
              <a:t>лайд из выступления на Бизнес-форуме 1С:ERP 2016</a:t>
            </a:r>
            <a:r>
              <a:rPr lang="en-US" altLang="ru-RU" sz="2200" dirty="0">
                <a:solidFill>
                  <a:srgbClr val="000000"/>
                </a:solidFill>
              </a:rPr>
              <a:t/>
            </a:r>
            <a:br>
              <a:rPr lang="en-US" altLang="ru-RU" sz="2200" dirty="0">
                <a:solidFill>
                  <a:srgbClr val="000000"/>
                </a:solidFill>
              </a:rPr>
            </a:br>
            <a:r>
              <a:rPr lang="ru-RU" altLang="ru-RU" sz="2200" dirty="0" smtClean="0"/>
              <a:t>Дмитрия Ковалева, «БТК групп»</a:t>
            </a:r>
          </a:p>
        </p:txBody>
      </p:sp>
      <p:pic>
        <p:nvPicPr>
          <p:cNvPr id="21507" name="Picture 6" descr="ковалев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607" y="306823"/>
            <a:ext cx="1358481" cy="135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Заголовок 1"/>
          <p:cNvSpPr>
            <a:spLocks/>
          </p:cNvSpPr>
          <p:nvPr/>
        </p:nvSpPr>
        <p:spPr bwMode="auto">
          <a:xfrm>
            <a:off x="2062879" y="1540458"/>
            <a:ext cx="5218089" cy="27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941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D20000"/>
                </a:solidFill>
              </a:rPr>
              <a:t>Целевая ИТ-архитектура</a:t>
            </a:r>
          </a:p>
        </p:txBody>
      </p:sp>
      <p:pic>
        <p:nvPicPr>
          <p:cNvPr id="21509" name="Picture 59" descr="БТК ГРУПП ЛОГО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83" y="1487559"/>
            <a:ext cx="1237869" cy="7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Скругленный прямоугольник 138"/>
          <p:cNvSpPr>
            <a:spLocks noChangeArrowheads="1"/>
          </p:cNvSpPr>
          <p:nvPr/>
        </p:nvSpPr>
        <p:spPr bwMode="auto">
          <a:xfrm>
            <a:off x="331979" y="6434797"/>
            <a:ext cx="11513231" cy="2539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algn="ctr">
            <a:solidFill>
              <a:srgbClr val="3E505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ЦЕНТРАЛЬНАЯ ИТ-ИНФРАСТРУКТУРА И ТЕХНОЛОГИИ (сервера, телефония, почта и прочее)</a:t>
            </a:r>
          </a:p>
        </p:txBody>
      </p:sp>
      <p:sp>
        <p:nvSpPr>
          <p:cNvPr id="21511" name="Скругленный прямоугольник 138"/>
          <p:cNvSpPr>
            <a:spLocks noChangeArrowheads="1"/>
          </p:cNvSpPr>
          <p:nvPr/>
        </p:nvSpPr>
        <p:spPr bwMode="auto">
          <a:xfrm>
            <a:off x="329864" y="5996783"/>
            <a:ext cx="11513229" cy="3597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algn="ctr">
            <a:solidFill>
              <a:srgbClr val="3E505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ЭЛЕКТРОННЫЙ ДОКУМЕНТООБОРОТ</a:t>
            </a:r>
            <a:r>
              <a:rPr lang="en-US" altLang="ru-RU" sz="1200" b="1">
                <a:solidFill>
                  <a:srgbClr val="3E5057"/>
                </a:solidFill>
              </a:rPr>
              <a:t> </a:t>
            </a:r>
            <a:r>
              <a:rPr lang="ru-RU" altLang="ru-RU" sz="1200" b="1">
                <a:solidFill>
                  <a:srgbClr val="3E5057"/>
                </a:solidFill>
              </a:rPr>
              <a:t>и ПОРТАЛ</a:t>
            </a:r>
            <a:r>
              <a:rPr lang="en-US" altLang="ru-RU" sz="1200">
                <a:solidFill>
                  <a:srgbClr val="3E5057"/>
                </a:solidFill>
              </a:rPr>
              <a:t> </a:t>
            </a:r>
            <a:endParaRPr lang="ru-RU" altLang="ru-RU" sz="1200">
              <a:solidFill>
                <a:srgbClr val="3E5057"/>
              </a:solidFill>
            </a:endParaRPr>
          </a:p>
        </p:txBody>
      </p:sp>
      <p:sp>
        <p:nvSpPr>
          <p:cNvPr id="21512" name="AutoShape 62"/>
          <p:cNvSpPr>
            <a:spLocks noChangeArrowheads="1"/>
          </p:cNvSpPr>
          <p:nvPr/>
        </p:nvSpPr>
        <p:spPr bwMode="auto">
          <a:xfrm>
            <a:off x="6362618" y="6043335"/>
            <a:ext cx="1677999" cy="251806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</a:rPr>
              <a:t>DIRECTUM</a:t>
            </a:r>
            <a:endParaRPr lang="ru-RU" altLang="ru-RU" sz="1200" b="1">
              <a:solidFill>
                <a:srgbClr val="3E5057"/>
              </a:solidFill>
            </a:endParaRPr>
          </a:p>
        </p:txBody>
      </p:sp>
      <p:sp>
        <p:nvSpPr>
          <p:cNvPr id="21513" name="AutoShape 63"/>
          <p:cNvSpPr>
            <a:spLocks noChangeArrowheads="1"/>
          </p:cNvSpPr>
          <p:nvPr/>
        </p:nvSpPr>
        <p:spPr bwMode="auto">
          <a:xfrm>
            <a:off x="9212889" y="6043335"/>
            <a:ext cx="1677998" cy="251806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</a:rPr>
              <a:t>MS SHARE POINT</a:t>
            </a:r>
            <a:endParaRPr lang="ru-RU" altLang="ru-RU" sz="1200" b="1">
              <a:solidFill>
                <a:srgbClr val="3E5057"/>
              </a:solidFill>
            </a:endParaRPr>
          </a:p>
        </p:txBody>
      </p:sp>
      <p:sp>
        <p:nvSpPr>
          <p:cNvPr id="21514" name="Скругленный прямоугольник 138"/>
          <p:cNvSpPr>
            <a:spLocks noChangeArrowheads="1"/>
          </p:cNvSpPr>
          <p:nvPr/>
        </p:nvSpPr>
        <p:spPr bwMode="auto">
          <a:xfrm>
            <a:off x="331979" y="5266759"/>
            <a:ext cx="3838449" cy="647500"/>
          </a:xfrm>
          <a:prstGeom prst="roundRect">
            <a:avLst>
              <a:gd name="adj" fmla="val 8407"/>
            </a:avLst>
          </a:prstGeom>
          <a:solidFill>
            <a:schemeClr val="bg1"/>
          </a:solidFill>
          <a:ln w="12700" algn="ctr">
            <a:solidFill>
              <a:srgbClr val="3E5057"/>
            </a:solidFill>
            <a:miter lim="800000"/>
            <a:headEnd/>
            <a:tailEnd/>
          </a:ln>
        </p:spPr>
        <p:txBody>
          <a:bodyPr tIns="71978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РАЗРАБОТКА ПРОДУКТА</a:t>
            </a:r>
          </a:p>
        </p:txBody>
      </p:sp>
      <p:sp>
        <p:nvSpPr>
          <p:cNvPr id="21515" name="AutoShape 65"/>
          <p:cNvSpPr>
            <a:spLocks noChangeArrowheads="1"/>
          </p:cNvSpPr>
          <p:nvPr/>
        </p:nvSpPr>
        <p:spPr bwMode="auto">
          <a:xfrm>
            <a:off x="471636" y="5586276"/>
            <a:ext cx="1677999" cy="251806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</a:rPr>
              <a:t>CAD </a:t>
            </a:r>
            <a:r>
              <a:rPr lang="ru-RU" altLang="ru-RU" sz="1200" b="1">
                <a:solidFill>
                  <a:srgbClr val="3E5057"/>
                </a:solidFill>
              </a:rPr>
              <a:t>система</a:t>
            </a:r>
          </a:p>
        </p:txBody>
      </p:sp>
      <p:sp>
        <p:nvSpPr>
          <p:cNvPr id="21516" name="AutoShape 66"/>
          <p:cNvSpPr>
            <a:spLocks noChangeArrowheads="1"/>
          </p:cNvSpPr>
          <p:nvPr/>
        </p:nvSpPr>
        <p:spPr bwMode="auto">
          <a:xfrm>
            <a:off x="2301989" y="5586276"/>
            <a:ext cx="1677998" cy="251806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</a:rPr>
              <a:t>LECTRA</a:t>
            </a:r>
            <a:endParaRPr lang="ru-RU" altLang="ru-RU" sz="1200" b="1">
              <a:solidFill>
                <a:srgbClr val="3E5057"/>
              </a:solidFill>
            </a:endParaRPr>
          </a:p>
        </p:txBody>
      </p:sp>
      <p:sp>
        <p:nvSpPr>
          <p:cNvPr id="21517" name="AutoShape 67"/>
          <p:cNvSpPr>
            <a:spLocks noChangeArrowheads="1"/>
          </p:cNvSpPr>
          <p:nvPr/>
        </p:nvSpPr>
        <p:spPr bwMode="auto">
          <a:xfrm>
            <a:off x="4360869" y="4086023"/>
            <a:ext cx="7482224" cy="1832468"/>
          </a:xfrm>
          <a:prstGeom prst="roundRect">
            <a:avLst>
              <a:gd name="adj" fmla="val 3060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УЧЕТНЫЙ КОНТУР </a:t>
            </a:r>
            <a:r>
              <a:rPr lang="en-US" altLang="ru-RU" sz="1200" b="1">
                <a:solidFill>
                  <a:srgbClr val="3E5057"/>
                </a:solidFill>
              </a:rPr>
              <a:t>ERP</a:t>
            </a:r>
            <a:endParaRPr lang="ru-RU" altLang="ru-RU" sz="1200" b="1">
              <a:solidFill>
                <a:srgbClr val="3E5057"/>
              </a:solidFill>
            </a:endParaRPr>
          </a:p>
        </p:txBody>
      </p:sp>
      <p:sp>
        <p:nvSpPr>
          <p:cNvPr id="21518" name="AutoShape 69"/>
          <p:cNvSpPr>
            <a:spLocks noChangeArrowheads="1"/>
          </p:cNvSpPr>
          <p:nvPr/>
        </p:nvSpPr>
        <p:spPr bwMode="auto">
          <a:xfrm>
            <a:off x="4538614" y="4422469"/>
            <a:ext cx="1677999" cy="35972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Диспозиция </a:t>
            </a:r>
            <a:r>
              <a:rPr lang="en-US" altLang="ru-RU" sz="1200" b="1">
                <a:solidFill>
                  <a:srgbClr val="3E5057"/>
                </a:solidFill>
              </a:rPr>
              <a:t/>
            </a:r>
            <a:br>
              <a:rPr lang="en-US" altLang="ru-RU" sz="1200" b="1">
                <a:solidFill>
                  <a:srgbClr val="3E5057"/>
                </a:solidFill>
              </a:rPr>
            </a:br>
            <a:r>
              <a:rPr lang="ru-RU" altLang="ru-RU" sz="1200" b="1">
                <a:solidFill>
                  <a:srgbClr val="3E5057"/>
                </a:solidFill>
              </a:rPr>
              <a:t>и планирование</a:t>
            </a:r>
          </a:p>
        </p:txBody>
      </p:sp>
      <p:sp>
        <p:nvSpPr>
          <p:cNvPr id="21519" name="AutoShape 70"/>
          <p:cNvSpPr>
            <a:spLocks noChangeArrowheads="1"/>
          </p:cNvSpPr>
          <p:nvPr/>
        </p:nvSpPr>
        <p:spPr bwMode="auto">
          <a:xfrm>
            <a:off x="4536499" y="4926080"/>
            <a:ext cx="1677998" cy="35972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Управление </a:t>
            </a:r>
            <a:r>
              <a:rPr lang="en-US" altLang="ru-RU" sz="1200" b="1">
                <a:solidFill>
                  <a:srgbClr val="3E5057"/>
                </a:solidFill>
              </a:rPr>
              <a:t/>
            </a:r>
            <a:br>
              <a:rPr lang="en-US" altLang="ru-RU" sz="1200" b="1">
                <a:solidFill>
                  <a:srgbClr val="3E5057"/>
                </a:solidFill>
              </a:rPr>
            </a:br>
            <a:r>
              <a:rPr lang="ru-RU" altLang="ru-RU" sz="1200" b="1">
                <a:solidFill>
                  <a:srgbClr val="3E5057"/>
                </a:solidFill>
              </a:rPr>
              <a:t>закупками</a:t>
            </a:r>
          </a:p>
        </p:txBody>
      </p:sp>
      <p:sp>
        <p:nvSpPr>
          <p:cNvPr id="21520" name="AutoShape 71"/>
          <p:cNvSpPr>
            <a:spLocks noChangeArrowheads="1"/>
          </p:cNvSpPr>
          <p:nvPr/>
        </p:nvSpPr>
        <p:spPr bwMode="auto">
          <a:xfrm>
            <a:off x="4534382" y="5410648"/>
            <a:ext cx="1677999" cy="35972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Управление </a:t>
            </a:r>
            <a:r>
              <a:rPr lang="en-US" altLang="ru-RU" sz="1200" b="1">
                <a:solidFill>
                  <a:srgbClr val="3E5057"/>
                </a:solidFill>
              </a:rPr>
              <a:t/>
            </a:r>
            <a:br>
              <a:rPr lang="en-US" altLang="ru-RU" sz="1200" b="1">
                <a:solidFill>
                  <a:srgbClr val="3E5057"/>
                </a:solidFill>
              </a:rPr>
            </a:br>
            <a:r>
              <a:rPr lang="ru-RU" altLang="ru-RU" sz="1200" b="1">
                <a:solidFill>
                  <a:srgbClr val="3E5057"/>
                </a:solidFill>
              </a:rPr>
              <a:t>продажами</a:t>
            </a:r>
          </a:p>
        </p:txBody>
      </p:sp>
      <p:sp>
        <p:nvSpPr>
          <p:cNvPr id="21521" name="AutoShape 72"/>
          <p:cNvSpPr>
            <a:spLocks noChangeArrowheads="1"/>
          </p:cNvSpPr>
          <p:nvPr/>
        </p:nvSpPr>
        <p:spPr bwMode="auto">
          <a:xfrm>
            <a:off x="6720225" y="4420353"/>
            <a:ext cx="2738122" cy="361838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Управление производством</a:t>
            </a:r>
          </a:p>
        </p:txBody>
      </p:sp>
      <p:sp>
        <p:nvSpPr>
          <p:cNvPr id="21522" name="AutoShape 73"/>
          <p:cNvSpPr>
            <a:spLocks noChangeArrowheads="1"/>
          </p:cNvSpPr>
          <p:nvPr/>
        </p:nvSpPr>
        <p:spPr bwMode="auto">
          <a:xfrm>
            <a:off x="6718108" y="4923964"/>
            <a:ext cx="2738122" cy="361838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Бухгалтерский и налоговый учет</a:t>
            </a:r>
          </a:p>
        </p:txBody>
      </p:sp>
      <p:sp>
        <p:nvSpPr>
          <p:cNvPr id="21523" name="AutoShape 74"/>
          <p:cNvSpPr>
            <a:spLocks noChangeArrowheads="1"/>
          </p:cNvSpPr>
          <p:nvPr/>
        </p:nvSpPr>
        <p:spPr bwMode="auto">
          <a:xfrm>
            <a:off x="7352912" y="5408531"/>
            <a:ext cx="2109666" cy="359722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1С:</a:t>
            </a:r>
            <a:r>
              <a:rPr lang="en-US" altLang="ru-RU" sz="1200" b="1">
                <a:solidFill>
                  <a:srgbClr val="3E5057"/>
                </a:solidFill>
              </a:rPr>
              <a:t>ERP 2</a:t>
            </a:r>
            <a:endParaRPr lang="ru-RU" altLang="ru-RU" sz="1200" b="1">
              <a:solidFill>
                <a:srgbClr val="3E5057"/>
              </a:solidFill>
            </a:endParaRPr>
          </a:p>
        </p:txBody>
      </p:sp>
      <p:sp>
        <p:nvSpPr>
          <p:cNvPr id="21524" name="AutoShape 75"/>
          <p:cNvSpPr>
            <a:spLocks noChangeArrowheads="1"/>
          </p:cNvSpPr>
          <p:nvPr/>
        </p:nvSpPr>
        <p:spPr bwMode="auto">
          <a:xfrm>
            <a:off x="9961958" y="4420353"/>
            <a:ext cx="1677998" cy="361838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Управление</a:t>
            </a:r>
            <a:br>
              <a:rPr lang="ru-RU" altLang="ru-RU" sz="1200" b="1">
                <a:solidFill>
                  <a:srgbClr val="3E5057"/>
                </a:solidFill>
              </a:rPr>
            </a:br>
            <a:r>
              <a:rPr lang="ru-RU" altLang="ru-RU" sz="1200" b="1">
                <a:solidFill>
                  <a:srgbClr val="3E5057"/>
                </a:solidFill>
              </a:rPr>
              <a:t>логистикой</a:t>
            </a:r>
          </a:p>
        </p:txBody>
      </p:sp>
      <p:sp>
        <p:nvSpPr>
          <p:cNvPr id="21525" name="AutoShape 76"/>
          <p:cNvSpPr>
            <a:spLocks noChangeArrowheads="1"/>
          </p:cNvSpPr>
          <p:nvPr/>
        </p:nvSpPr>
        <p:spPr bwMode="auto">
          <a:xfrm>
            <a:off x="9959841" y="4923964"/>
            <a:ext cx="1677999" cy="361838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Управление </a:t>
            </a:r>
            <a:r>
              <a:rPr lang="en-US" altLang="ru-RU" sz="1200" b="1">
                <a:solidFill>
                  <a:srgbClr val="3E5057"/>
                </a:solidFill>
              </a:rPr>
              <a:t/>
            </a:r>
            <a:br>
              <a:rPr lang="en-US" altLang="ru-RU" sz="1200" b="1">
                <a:solidFill>
                  <a:srgbClr val="3E5057"/>
                </a:solidFill>
              </a:rPr>
            </a:br>
            <a:r>
              <a:rPr lang="ru-RU" altLang="ru-RU" sz="1200" b="1">
                <a:solidFill>
                  <a:srgbClr val="3E5057"/>
                </a:solidFill>
              </a:rPr>
              <a:t>заказами</a:t>
            </a:r>
          </a:p>
        </p:txBody>
      </p:sp>
      <p:sp>
        <p:nvSpPr>
          <p:cNvPr id="21526" name="AutoShape 77"/>
          <p:cNvSpPr>
            <a:spLocks noChangeArrowheads="1"/>
          </p:cNvSpPr>
          <p:nvPr/>
        </p:nvSpPr>
        <p:spPr bwMode="auto">
          <a:xfrm>
            <a:off x="9957726" y="5408531"/>
            <a:ext cx="1677998" cy="35972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Управление </a:t>
            </a:r>
            <a:r>
              <a:rPr lang="en-US" altLang="ru-RU" sz="1200" b="1">
                <a:solidFill>
                  <a:srgbClr val="3E5057"/>
                </a:solidFill>
              </a:rPr>
              <a:t/>
            </a:r>
            <a:br>
              <a:rPr lang="en-US" altLang="ru-RU" sz="1200" b="1">
                <a:solidFill>
                  <a:srgbClr val="3E5057"/>
                </a:solidFill>
              </a:rPr>
            </a:br>
            <a:r>
              <a:rPr lang="ru-RU" altLang="ru-RU" sz="1200" b="1">
                <a:solidFill>
                  <a:srgbClr val="3E5057"/>
                </a:solidFill>
              </a:rPr>
              <a:t>запасами</a:t>
            </a:r>
          </a:p>
        </p:txBody>
      </p:sp>
      <p:pic>
        <p:nvPicPr>
          <p:cNvPr id="21527" name="Picture 78" descr="icon u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53" y="5410648"/>
            <a:ext cx="480334" cy="35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8" name="Скругленный прямоугольник 138"/>
          <p:cNvSpPr>
            <a:spLocks noChangeArrowheads="1"/>
          </p:cNvSpPr>
          <p:nvPr/>
        </p:nvSpPr>
        <p:spPr bwMode="auto">
          <a:xfrm>
            <a:off x="329864" y="4086023"/>
            <a:ext cx="3838449" cy="1089746"/>
          </a:xfrm>
          <a:prstGeom prst="roundRect">
            <a:avLst>
              <a:gd name="adj" fmla="val 4931"/>
            </a:avLst>
          </a:prstGeom>
          <a:solidFill>
            <a:schemeClr val="bg1"/>
          </a:solidFill>
          <a:ln w="12700" algn="ctr">
            <a:solidFill>
              <a:srgbClr val="3E5057"/>
            </a:solidFill>
            <a:miter lim="800000"/>
            <a:headEnd/>
            <a:tailEnd/>
          </a:ln>
        </p:spPr>
        <p:txBody>
          <a:bodyPr tIns="71978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НОРМИРОВАНИЕ</a:t>
            </a:r>
          </a:p>
        </p:txBody>
      </p:sp>
      <p:sp>
        <p:nvSpPr>
          <p:cNvPr id="21529" name="AutoShape 80"/>
          <p:cNvSpPr>
            <a:spLocks noChangeArrowheads="1"/>
          </p:cNvSpPr>
          <p:nvPr/>
        </p:nvSpPr>
        <p:spPr bwMode="auto">
          <a:xfrm>
            <a:off x="331979" y="4629838"/>
            <a:ext cx="3836333" cy="541699"/>
          </a:xfrm>
          <a:prstGeom prst="roundRect">
            <a:avLst>
              <a:gd name="adj" fmla="val 7236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endParaRPr lang="ru-RU" altLang="ru-RU" sz="1200" b="1">
              <a:solidFill>
                <a:srgbClr val="3E5057"/>
              </a:solidFill>
            </a:endParaRPr>
          </a:p>
        </p:txBody>
      </p:sp>
      <p:sp>
        <p:nvSpPr>
          <p:cNvPr id="21530" name="AutoShape 81"/>
          <p:cNvSpPr>
            <a:spLocks noChangeArrowheads="1"/>
          </p:cNvSpPr>
          <p:nvPr/>
        </p:nvSpPr>
        <p:spPr bwMode="auto">
          <a:xfrm>
            <a:off x="471636" y="4725058"/>
            <a:ext cx="1677999" cy="361838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Техпоследова</a:t>
            </a:r>
            <a:r>
              <a:rPr lang="en-US" altLang="ru-RU" sz="1200" b="1">
                <a:solidFill>
                  <a:srgbClr val="3E5057"/>
                </a:solidFill>
              </a:rPr>
              <a:t>-</a:t>
            </a:r>
            <a:br>
              <a:rPr lang="en-US" altLang="ru-RU" sz="1200" b="1">
                <a:solidFill>
                  <a:srgbClr val="3E5057"/>
                </a:solidFill>
              </a:rPr>
            </a:br>
            <a:r>
              <a:rPr lang="ru-RU" altLang="ru-RU" sz="1200" b="1">
                <a:solidFill>
                  <a:srgbClr val="3E5057"/>
                </a:solidFill>
              </a:rPr>
              <a:t>тельности</a:t>
            </a:r>
          </a:p>
        </p:txBody>
      </p:sp>
      <p:sp>
        <p:nvSpPr>
          <p:cNvPr id="21531" name="AutoShape 82"/>
          <p:cNvSpPr>
            <a:spLocks noChangeArrowheads="1"/>
          </p:cNvSpPr>
          <p:nvPr/>
        </p:nvSpPr>
        <p:spPr bwMode="auto">
          <a:xfrm>
            <a:off x="2968532" y="4725058"/>
            <a:ext cx="1024151" cy="361838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1С:</a:t>
            </a:r>
            <a:r>
              <a:rPr lang="en-US" altLang="ru-RU" sz="1200" b="1">
                <a:solidFill>
                  <a:srgbClr val="3E5057"/>
                </a:solidFill>
              </a:rPr>
              <a:t>ERP 2</a:t>
            </a:r>
            <a:endParaRPr lang="ru-RU" altLang="ru-RU" sz="1200" b="1">
              <a:solidFill>
                <a:srgbClr val="3E5057"/>
              </a:solidFill>
            </a:endParaRPr>
          </a:p>
        </p:txBody>
      </p:sp>
      <p:pic>
        <p:nvPicPr>
          <p:cNvPr id="21532" name="Picture 83" descr="icon u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557" y="4727175"/>
            <a:ext cx="480334" cy="35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3" name="AutoShape 84"/>
          <p:cNvSpPr>
            <a:spLocks noChangeArrowheads="1"/>
          </p:cNvSpPr>
          <p:nvPr/>
        </p:nvSpPr>
        <p:spPr bwMode="auto">
          <a:xfrm>
            <a:off x="471636" y="4314552"/>
            <a:ext cx="1677999" cy="251805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Нормы расхода</a:t>
            </a:r>
          </a:p>
        </p:txBody>
      </p:sp>
      <p:sp>
        <p:nvSpPr>
          <p:cNvPr id="21534" name="AutoShape 85"/>
          <p:cNvSpPr>
            <a:spLocks noChangeArrowheads="1"/>
          </p:cNvSpPr>
          <p:nvPr/>
        </p:nvSpPr>
        <p:spPr bwMode="auto">
          <a:xfrm>
            <a:off x="2327381" y="4318784"/>
            <a:ext cx="1677998" cy="25180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</a:rPr>
              <a:t>SSD</a:t>
            </a:r>
            <a:endParaRPr lang="ru-RU" altLang="ru-RU" sz="1200" b="1">
              <a:solidFill>
                <a:srgbClr val="3E5057"/>
              </a:solidFill>
            </a:endParaRPr>
          </a:p>
        </p:txBody>
      </p:sp>
      <p:sp>
        <p:nvSpPr>
          <p:cNvPr id="21535" name="AutoShape 86"/>
          <p:cNvSpPr>
            <a:spLocks noChangeArrowheads="1"/>
          </p:cNvSpPr>
          <p:nvPr/>
        </p:nvSpPr>
        <p:spPr bwMode="auto">
          <a:xfrm>
            <a:off x="4358754" y="3229037"/>
            <a:ext cx="7482224" cy="791389"/>
          </a:xfrm>
          <a:prstGeom prst="roundRect">
            <a:avLst>
              <a:gd name="adj" fmla="val 8394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УПРАВЛЕНИЕ ФИНАНСАМИ</a:t>
            </a:r>
          </a:p>
        </p:txBody>
      </p:sp>
      <p:sp>
        <p:nvSpPr>
          <p:cNvPr id="21536" name="AutoShape 87"/>
          <p:cNvSpPr>
            <a:spLocks noChangeArrowheads="1"/>
          </p:cNvSpPr>
          <p:nvPr/>
        </p:nvSpPr>
        <p:spPr bwMode="auto">
          <a:xfrm>
            <a:off x="4561891" y="3542207"/>
            <a:ext cx="1438889" cy="35972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Управление</a:t>
            </a:r>
            <a:br>
              <a:rPr lang="ru-RU" altLang="ru-RU" sz="1200" b="1">
                <a:solidFill>
                  <a:srgbClr val="3E5057"/>
                </a:solidFill>
              </a:rPr>
            </a:br>
            <a:r>
              <a:rPr lang="ru-RU" altLang="ru-RU" sz="1200" b="1">
                <a:solidFill>
                  <a:srgbClr val="3E5057"/>
                </a:solidFill>
              </a:rPr>
              <a:t>кредиторами</a:t>
            </a:r>
          </a:p>
        </p:txBody>
      </p:sp>
      <p:sp>
        <p:nvSpPr>
          <p:cNvPr id="21537" name="AutoShape 88"/>
          <p:cNvSpPr>
            <a:spLocks noChangeArrowheads="1"/>
          </p:cNvSpPr>
          <p:nvPr/>
        </p:nvSpPr>
        <p:spPr bwMode="auto">
          <a:xfrm>
            <a:off x="6265281" y="3544324"/>
            <a:ext cx="1438889" cy="35972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Управление</a:t>
            </a:r>
            <a:br>
              <a:rPr lang="ru-RU" altLang="ru-RU" sz="1200" b="1">
                <a:solidFill>
                  <a:srgbClr val="3E5057"/>
                </a:solidFill>
              </a:rPr>
            </a:br>
            <a:r>
              <a:rPr lang="ru-RU" altLang="ru-RU" sz="1200" b="1">
                <a:solidFill>
                  <a:srgbClr val="3E5057"/>
                </a:solidFill>
              </a:rPr>
              <a:t>дебиторами</a:t>
            </a:r>
          </a:p>
        </p:txBody>
      </p:sp>
      <p:sp>
        <p:nvSpPr>
          <p:cNvPr id="21538" name="AutoShape 89"/>
          <p:cNvSpPr>
            <a:spLocks noChangeArrowheads="1"/>
          </p:cNvSpPr>
          <p:nvPr/>
        </p:nvSpPr>
        <p:spPr bwMode="auto">
          <a:xfrm>
            <a:off x="7964441" y="3542207"/>
            <a:ext cx="1438889" cy="35972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Управление</a:t>
            </a:r>
            <a:br>
              <a:rPr lang="ru-RU" altLang="ru-RU" sz="1200" b="1">
                <a:solidFill>
                  <a:srgbClr val="3E5057"/>
                </a:solidFill>
              </a:rPr>
            </a:br>
            <a:r>
              <a:rPr lang="ru-RU" altLang="ru-RU" sz="1200" b="1">
                <a:solidFill>
                  <a:srgbClr val="3E5057"/>
                </a:solidFill>
              </a:rPr>
              <a:t>платежами</a:t>
            </a:r>
          </a:p>
        </p:txBody>
      </p:sp>
      <p:sp>
        <p:nvSpPr>
          <p:cNvPr id="21539" name="AutoShape 90"/>
          <p:cNvSpPr>
            <a:spLocks noChangeArrowheads="1"/>
          </p:cNvSpPr>
          <p:nvPr/>
        </p:nvSpPr>
        <p:spPr bwMode="auto">
          <a:xfrm>
            <a:off x="10226459" y="3544323"/>
            <a:ext cx="1438889" cy="361838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Управление</a:t>
            </a:r>
            <a:br>
              <a:rPr lang="ru-RU" altLang="ru-RU" sz="1200" b="1">
                <a:solidFill>
                  <a:srgbClr val="3E5057"/>
                </a:solidFill>
              </a:rPr>
            </a:br>
            <a:r>
              <a:rPr lang="ru-RU" altLang="ru-RU" sz="1200" b="1">
                <a:solidFill>
                  <a:srgbClr val="3E5057"/>
                </a:solidFill>
              </a:rPr>
              <a:t>холдингом</a:t>
            </a:r>
          </a:p>
        </p:txBody>
      </p:sp>
      <p:pic>
        <p:nvPicPr>
          <p:cNvPr id="21540" name="Picture 91" descr="icon_U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020" y="3542207"/>
            <a:ext cx="480334" cy="35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1" name="AutoShape 92"/>
          <p:cNvSpPr>
            <a:spLocks noChangeArrowheads="1"/>
          </p:cNvSpPr>
          <p:nvPr/>
        </p:nvSpPr>
        <p:spPr bwMode="auto">
          <a:xfrm>
            <a:off x="331979" y="3229037"/>
            <a:ext cx="3836333" cy="791389"/>
          </a:xfrm>
          <a:prstGeom prst="roundRect">
            <a:avLst>
              <a:gd name="adj" fmla="val 8394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УПРАВЛЕНИЕ НСИ</a:t>
            </a:r>
          </a:p>
        </p:txBody>
      </p:sp>
      <p:sp>
        <p:nvSpPr>
          <p:cNvPr id="21542" name="AutoShape 95"/>
          <p:cNvSpPr>
            <a:spLocks noChangeArrowheads="1"/>
          </p:cNvSpPr>
          <p:nvPr/>
        </p:nvSpPr>
        <p:spPr bwMode="auto">
          <a:xfrm>
            <a:off x="331980" y="2374167"/>
            <a:ext cx="7632462" cy="789274"/>
          </a:xfrm>
          <a:prstGeom prst="roundRect">
            <a:avLst>
              <a:gd name="adj" fmla="val 8394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РАСЧЕТ ЗАРАБОТНОЙ ПЛАТЫ</a:t>
            </a:r>
          </a:p>
        </p:txBody>
      </p:sp>
      <p:sp>
        <p:nvSpPr>
          <p:cNvPr id="21543" name="AutoShape 96"/>
          <p:cNvSpPr>
            <a:spLocks noChangeArrowheads="1"/>
          </p:cNvSpPr>
          <p:nvPr/>
        </p:nvSpPr>
        <p:spPr bwMode="auto">
          <a:xfrm>
            <a:off x="8142186" y="2374167"/>
            <a:ext cx="3703024" cy="789274"/>
          </a:xfrm>
          <a:prstGeom prst="roundRect">
            <a:avLst>
              <a:gd name="adj" fmla="val 8394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БЮДЖЕТИРОВАНИЕ, ОТЧЕТНОСТЬ</a:t>
            </a:r>
          </a:p>
        </p:txBody>
      </p:sp>
      <p:sp>
        <p:nvSpPr>
          <p:cNvPr id="21544" name="AutoShape 97"/>
          <p:cNvSpPr>
            <a:spLocks noChangeArrowheads="1"/>
          </p:cNvSpPr>
          <p:nvPr/>
        </p:nvSpPr>
        <p:spPr bwMode="auto">
          <a:xfrm>
            <a:off x="484333" y="2678874"/>
            <a:ext cx="2399559" cy="361839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Заработная плата</a:t>
            </a:r>
          </a:p>
        </p:txBody>
      </p:sp>
      <p:sp>
        <p:nvSpPr>
          <p:cNvPr id="21545" name="AutoShape 98"/>
          <p:cNvSpPr>
            <a:spLocks noChangeArrowheads="1"/>
          </p:cNvSpPr>
          <p:nvPr/>
        </p:nvSpPr>
        <p:spPr bwMode="auto">
          <a:xfrm>
            <a:off x="3067986" y="2678874"/>
            <a:ext cx="2399559" cy="35972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Кадровый учет</a:t>
            </a:r>
          </a:p>
        </p:txBody>
      </p:sp>
      <p:sp>
        <p:nvSpPr>
          <p:cNvPr id="21546" name="AutoShape 99"/>
          <p:cNvSpPr>
            <a:spLocks noChangeArrowheads="1"/>
          </p:cNvSpPr>
          <p:nvPr/>
        </p:nvSpPr>
        <p:spPr bwMode="auto">
          <a:xfrm>
            <a:off x="6216614" y="2678874"/>
            <a:ext cx="1595474" cy="361839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1С:ЗУП</a:t>
            </a:r>
          </a:p>
        </p:txBody>
      </p:sp>
      <p:pic>
        <p:nvPicPr>
          <p:cNvPr id="21547" name="Picture 100" descr="icon_z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94" y="2678874"/>
            <a:ext cx="480334" cy="36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48" name="Group 105"/>
          <p:cNvGrpSpPr>
            <a:grpSpLocks/>
          </p:cNvGrpSpPr>
          <p:nvPr/>
        </p:nvGrpSpPr>
        <p:grpSpPr bwMode="auto">
          <a:xfrm>
            <a:off x="9079580" y="2676758"/>
            <a:ext cx="2012330" cy="363954"/>
            <a:chOff x="4290" y="1686"/>
            <a:chExt cx="951" cy="229"/>
          </a:xfrm>
        </p:grpSpPr>
        <p:sp>
          <p:nvSpPr>
            <p:cNvPr id="21552" name="AutoShape 103"/>
            <p:cNvSpPr>
              <a:spLocks noChangeArrowheads="1"/>
            </p:cNvSpPr>
            <p:nvPr/>
          </p:nvSpPr>
          <p:spPr bwMode="auto">
            <a:xfrm>
              <a:off x="4561" y="1688"/>
              <a:ext cx="680" cy="227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20000"/>
                <a:buFontTx/>
                <a:buNone/>
              </a:pPr>
              <a:r>
                <a:rPr lang="ru-RU" altLang="ru-RU" sz="1200" b="1">
                  <a:solidFill>
                    <a:srgbClr val="3E5057"/>
                  </a:solidFill>
                </a:rPr>
                <a:t>Управление</a:t>
              </a:r>
              <a:br>
                <a:rPr lang="ru-RU" altLang="ru-RU" sz="1200" b="1">
                  <a:solidFill>
                    <a:srgbClr val="3E5057"/>
                  </a:solidFill>
                </a:rPr>
              </a:br>
              <a:r>
                <a:rPr lang="ru-RU" altLang="ru-RU" sz="1200" b="1">
                  <a:solidFill>
                    <a:srgbClr val="3E5057"/>
                  </a:solidFill>
                </a:rPr>
                <a:t>холдингом</a:t>
              </a:r>
            </a:p>
          </p:txBody>
        </p:sp>
        <p:pic>
          <p:nvPicPr>
            <p:cNvPr id="21553" name="Picture 104" descr="icon_U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" y="1686"/>
              <a:ext cx="227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49" name="Group 106"/>
          <p:cNvGrpSpPr>
            <a:grpSpLocks/>
          </p:cNvGrpSpPr>
          <p:nvPr/>
        </p:nvGrpSpPr>
        <p:grpSpPr bwMode="auto">
          <a:xfrm>
            <a:off x="1218589" y="3529510"/>
            <a:ext cx="2012328" cy="363954"/>
            <a:chOff x="4290" y="1686"/>
            <a:chExt cx="951" cy="229"/>
          </a:xfrm>
        </p:grpSpPr>
        <p:sp>
          <p:nvSpPr>
            <p:cNvPr id="21550" name="AutoShape 107"/>
            <p:cNvSpPr>
              <a:spLocks noChangeArrowheads="1"/>
            </p:cNvSpPr>
            <p:nvPr/>
          </p:nvSpPr>
          <p:spPr bwMode="auto">
            <a:xfrm>
              <a:off x="4561" y="1688"/>
              <a:ext cx="680" cy="227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20000"/>
                <a:buFontTx/>
                <a:buNone/>
              </a:pPr>
              <a:r>
                <a:rPr lang="ru-RU" altLang="ru-RU" sz="1200" b="1">
                  <a:solidFill>
                    <a:srgbClr val="3E5057"/>
                  </a:solidFill>
                </a:rPr>
                <a:t>Управление</a:t>
              </a:r>
              <a:br>
                <a:rPr lang="ru-RU" altLang="ru-RU" sz="1200" b="1">
                  <a:solidFill>
                    <a:srgbClr val="3E5057"/>
                  </a:solidFill>
                </a:rPr>
              </a:br>
              <a:r>
                <a:rPr lang="ru-RU" altLang="ru-RU" sz="1200" b="1">
                  <a:solidFill>
                    <a:srgbClr val="3E5057"/>
                  </a:solidFill>
                </a:rPr>
                <a:t>холдингом</a:t>
              </a:r>
            </a:p>
          </p:txBody>
        </p:sp>
        <p:pic>
          <p:nvPicPr>
            <p:cNvPr id="21551" name="Picture 108" descr="icon_U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" y="1686"/>
              <a:ext cx="227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0903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215" y="397812"/>
            <a:ext cx="9723083" cy="791389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ru-RU" sz="2200" dirty="0" smtClean="0">
                <a:solidFill>
                  <a:srgbClr val="080808"/>
                </a:solidFill>
              </a:rPr>
              <a:t>C</a:t>
            </a:r>
            <a:r>
              <a:rPr lang="ru-RU" altLang="ru-RU" sz="2200" dirty="0" smtClean="0">
                <a:solidFill>
                  <a:srgbClr val="080808"/>
                </a:solidFill>
              </a:rPr>
              <a:t>лайд из выступления на Бизнес-форуме 1С:ERP 2016</a:t>
            </a:r>
            <a:r>
              <a:rPr lang="en-US" altLang="ru-RU" sz="2200" dirty="0">
                <a:solidFill>
                  <a:srgbClr val="000000"/>
                </a:solidFill>
              </a:rPr>
              <a:t/>
            </a:r>
            <a:br>
              <a:rPr lang="en-US" altLang="ru-RU" sz="2200" dirty="0">
                <a:solidFill>
                  <a:srgbClr val="000000"/>
                </a:solidFill>
              </a:rPr>
            </a:br>
            <a:r>
              <a:rPr lang="ru-RU" altLang="ru-RU" sz="2200" dirty="0" smtClean="0"/>
              <a:t>Евгения Сударкина, «</a:t>
            </a:r>
            <a:r>
              <a:rPr lang="en-US" altLang="ru-RU" sz="2200" dirty="0" smtClean="0"/>
              <a:t>SOLLERS</a:t>
            </a:r>
            <a:r>
              <a:rPr lang="ru-RU" altLang="ru-RU" sz="2200" dirty="0" smtClean="0"/>
              <a:t>»</a:t>
            </a:r>
          </a:p>
        </p:txBody>
      </p:sp>
      <p:sp>
        <p:nvSpPr>
          <p:cNvPr id="22531" name="Заголовок 1"/>
          <p:cNvSpPr>
            <a:spLocks/>
          </p:cNvSpPr>
          <p:nvPr/>
        </p:nvSpPr>
        <p:spPr bwMode="auto">
          <a:xfrm>
            <a:off x="2062879" y="1572199"/>
            <a:ext cx="5218089" cy="27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941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D20000"/>
                </a:solidFill>
              </a:rPr>
              <a:t>Целевой ИТ-ландшафт УАЗ/ЗМЗ 2019 г.</a:t>
            </a:r>
          </a:p>
        </p:txBody>
      </p:sp>
      <p:sp>
        <p:nvSpPr>
          <p:cNvPr id="22532" name="Скругленный прямоугольник 84"/>
          <p:cNvSpPr>
            <a:spLocks noChangeArrowheads="1"/>
          </p:cNvSpPr>
          <p:nvPr/>
        </p:nvSpPr>
        <p:spPr bwMode="auto">
          <a:xfrm>
            <a:off x="10260315" y="3233269"/>
            <a:ext cx="1582778" cy="901422"/>
          </a:xfrm>
          <a:prstGeom prst="roundRect">
            <a:avLst>
              <a:gd name="adj" fmla="val 5833"/>
            </a:avLst>
          </a:prstGeom>
          <a:solidFill>
            <a:srgbClr val="F1EC1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:ТОиР (1С:</a:t>
            </a: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ERP)</a:t>
            </a:r>
            <a:endParaRPr lang="ru-RU" altLang="ru-RU" sz="1200" b="1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sp>
        <p:nvSpPr>
          <p:cNvPr id="22533" name="Скругленный прямоугольник 85"/>
          <p:cNvSpPr>
            <a:spLocks noChangeArrowheads="1"/>
          </p:cNvSpPr>
          <p:nvPr/>
        </p:nvSpPr>
        <p:spPr bwMode="auto">
          <a:xfrm>
            <a:off x="10260315" y="4295508"/>
            <a:ext cx="1582778" cy="901422"/>
          </a:xfrm>
          <a:prstGeom prst="roundRect">
            <a:avLst>
              <a:gd name="adj" fmla="val 5833"/>
            </a:avLst>
          </a:prstGeom>
          <a:solidFill>
            <a:srgbClr val="F1EC1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1978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:Битрикс</a:t>
            </a:r>
          </a:p>
        </p:txBody>
      </p:sp>
      <p:sp>
        <p:nvSpPr>
          <p:cNvPr id="22534" name="Скругленный прямоугольник 87"/>
          <p:cNvSpPr>
            <a:spLocks noChangeArrowheads="1"/>
          </p:cNvSpPr>
          <p:nvPr/>
        </p:nvSpPr>
        <p:spPr bwMode="auto">
          <a:xfrm>
            <a:off x="2024791" y="2063114"/>
            <a:ext cx="7994299" cy="3140164"/>
          </a:xfrm>
          <a:prstGeom prst="roundRect">
            <a:avLst>
              <a:gd name="adj" fmla="val 5833"/>
            </a:avLst>
          </a:prstGeom>
          <a:solidFill>
            <a:srgbClr val="F1EC1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599" b="1">
                <a:solidFill>
                  <a:srgbClr val="3E5057"/>
                </a:solidFill>
                <a:cs typeface="Arial" panose="020B0604020202020204" pitchFamily="34" charset="0"/>
              </a:rPr>
              <a:t>1C</a:t>
            </a:r>
            <a:r>
              <a:rPr lang="ru-RU" altLang="ru-RU" sz="1599" b="1">
                <a:solidFill>
                  <a:srgbClr val="3E5057"/>
                </a:solidFill>
                <a:cs typeface="Arial" panose="020B0604020202020204" pitchFamily="34" charset="0"/>
              </a:rPr>
              <a:t>:</a:t>
            </a:r>
            <a:r>
              <a:rPr lang="en-US" altLang="ru-RU" sz="1599" b="1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599" b="1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sp>
        <p:nvSpPr>
          <p:cNvPr id="22535" name="Скругленный прямоугольник 88"/>
          <p:cNvSpPr>
            <a:spLocks noChangeArrowheads="1"/>
          </p:cNvSpPr>
          <p:nvPr/>
        </p:nvSpPr>
        <p:spPr bwMode="auto">
          <a:xfrm>
            <a:off x="3436172" y="2384748"/>
            <a:ext cx="1295000" cy="59248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Управление данными по технологическим маршрутам</a:t>
            </a:r>
          </a:p>
        </p:txBody>
      </p:sp>
      <p:sp>
        <p:nvSpPr>
          <p:cNvPr id="22536" name="Скругленный прямоугольник 89"/>
          <p:cNvSpPr>
            <a:spLocks noChangeArrowheads="1"/>
          </p:cNvSpPr>
          <p:nvPr/>
        </p:nvSpPr>
        <p:spPr bwMode="auto">
          <a:xfrm>
            <a:off x="317168" y="2329732"/>
            <a:ext cx="1466397" cy="2154102"/>
          </a:xfrm>
          <a:prstGeom prst="roundRect">
            <a:avLst>
              <a:gd name="adj" fmla="val 10625"/>
            </a:avLst>
          </a:prstGeom>
          <a:solidFill>
            <a:srgbClr val="9BC6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1978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3E5057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САПР</a:t>
            </a:r>
          </a:p>
        </p:txBody>
      </p:sp>
      <p:sp>
        <p:nvSpPr>
          <p:cNvPr id="22537" name="Скругленный прямоугольник 90"/>
          <p:cNvSpPr>
            <a:spLocks noChangeArrowheads="1"/>
          </p:cNvSpPr>
          <p:nvPr/>
        </p:nvSpPr>
        <p:spPr bwMode="auto">
          <a:xfrm>
            <a:off x="4811581" y="2382632"/>
            <a:ext cx="1438889" cy="2518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План производства (помесячный)</a:t>
            </a:r>
          </a:p>
        </p:txBody>
      </p:sp>
      <p:sp>
        <p:nvSpPr>
          <p:cNvPr id="22538" name="Скругленный прямоугольник 91"/>
          <p:cNvSpPr>
            <a:spLocks noChangeArrowheads="1"/>
          </p:cNvSpPr>
          <p:nvPr/>
        </p:nvSpPr>
        <p:spPr bwMode="auto">
          <a:xfrm>
            <a:off x="4811581" y="2708498"/>
            <a:ext cx="1438889" cy="3597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Подетальная программа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(помесячная)</a:t>
            </a:r>
          </a:p>
        </p:txBody>
      </p:sp>
      <p:sp>
        <p:nvSpPr>
          <p:cNvPr id="22539" name="Скругленный прямоугольник 92"/>
          <p:cNvSpPr>
            <a:spLocks noChangeArrowheads="1"/>
          </p:cNvSpPr>
          <p:nvPr/>
        </p:nvSpPr>
        <p:spPr bwMode="auto">
          <a:xfrm>
            <a:off x="4820045" y="3578179"/>
            <a:ext cx="1438889" cy="25180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План закупок (помесячный)</a:t>
            </a:r>
          </a:p>
        </p:txBody>
      </p:sp>
      <p:sp>
        <p:nvSpPr>
          <p:cNvPr id="22540" name="Скругленный прямоугольник 93"/>
          <p:cNvSpPr>
            <a:spLocks noChangeArrowheads="1"/>
          </p:cNvSpPr>
          <p:nvPr/>
        </p:nvSpPr>
        <p:spPr bwMode="auto">
          <a:xfrm>
            <a:off x="4824277" y="3906162"/>
            <a:ext cx="1438889" cy="2518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График поставок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(подневной) </a:t>
            </a:r>
          </a:p>
        </p:txBody>
      </p:sp>
      <p:sp>
        <p:nvSpPr>
          <p:cNvPr id="22541" name="Скругленный прямоугольник 94"/>
          <p:cNvSpPr>
            <a:spLocks noChangeArrowheads="1"/>
          </p:cNvSpPr>
          <p:nvPr/>
        </p:nvSpPr>
        <p:spPr bwMode="auto">
          <a:xfrm>
            <a:off x="4828509" y="4227796"/>
            <a:ext cx="1438889" cy="2518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График платежей</a:t>
            </a:r>
          </a:p>
        </p:txBody>
      </p:sp>
      <p:sp>
        <p:nvSpPr>
          <p:cNvPr id="22542" name="Скругленный прямоугольник 95"/>
          <p:cNvSpPr>
            <a:spLocks noChangeArrowheads="1"/>
          </p:cNvSpPr>
          <p:nvPr/>
        </p:nvSpPr>
        <p:spPr bwMode="auto">
          <a:xfrm>
            <a:off x="3436172" y="3068220"/>
            <a:ext cx="1295000" cy="4337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Управление нормированием</a:t>
            </a:r>
          </a:p>
        </p:txBody>
      </p:sp>
      <p:sp>
        <p:nvSpPr>
          <p:cNvPr id="22543" name="Скругленный прямоугольник 96"/>
          <p:cNvSpPr>
            <a:spLocks noChangeArrowheads="1"/>
          </p:cNvSpPr>
          <p:nvPr/>
        </p:nvSpPr>
        <p:spPr bwMode="auto">
          <a:xfrm>
            <a:off x="2225813" y="2384748"/>
            <a:ext cx="1102442" cy="25180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План продаж</a:t>
            </a:r>
          </a:p>
        </p:txBody>
      </p:sp>
      <p:sp>
        <p:nvSpPr>
          <p:cNvPr id="22544" name="Скругленный прямоугольник 97"/>
          <p:cNvSpPr>
            <a:spLocks noChangeArrowheads="1"/>
          </p:cNvSpPr>
          <p:nvPr/>
        </p:nvSpPr>
        <p:spPr bwMode="auto">
          <a:xfrm>
            <a:off x="2217349" y="2723310"/>
            <a:ext cx="1102442" cy="25180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Управление заказами</a:t>
            </a:r>
          </a:p>
        </p:txBody>
      </p:sp>
      <p:sp>
        <p:nvSpPr>
          <p:cNvPr id="22545" name="Скругленный прямоугольник 98"/>
          <p:cNvSpPr>
            <a:spLocks noChangeArrowheads="1"/>
          </p:cNvSpPr>
          <p:nvPr/>
        </p:nvSpPr>
        <p:spPr bwMode="auto">
          <a:xfrm>
            <a:off x="2217349" y="3887117"/>
            <a:ext cx="1102442" cy="25180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Управление доставкой</a:t>
            </a:r>
          </a:p>
        </p:txBody>
      </p:sp>
      <p:sp>
        <p:nvSpPr>
          <p:cNvPr id="22546" name="Скругленный прямоугольник 99"/>
          <p:cNvSpPr>
            <a:spLocks noChangeArrowheads="1"/>
          </p:cNvSpPr>
          <p:nvPr/>
        </p:nvSpPr>
        <p:spPr bwMode="auto">
          <a:xfrm>
            <a:off x="2217349" y="3557019"/>
            <a:ext cx="1102442" cy="2539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Выставление счетов</a:t>
            </a:r>
          </a:p>
        </p:txBody>
      </p:sp>
      <p:sp>
        <p:nvSpPr>
          <p:cNvPr id="22547" name="Скругленный прямоугольник 100"/>
          <p:cNvSpPr>
            <a:spLocks noChangeArrowheads="1"/>
          </p:cNvSpPr>
          <p:nvPr/>
        </p:nvSpPr>
        <p:spPr bwMode="auto">
          <a:xfrm>
            <a:off x="2217349" y="3047059"/>
            <a:ext cx="1102442" cy="43166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Управление складом  готовой продукции</a:t>
            </a:r>
          </a:p>
        </p:txBody>
      </p:sp>
      <p:sp>
        <p:nvSpPr>
          <p:cNvPr id="22548" name="Скругленный прямоугольник 101"/>
          <p:cNvSpPr>
            <a:spLocks noChangeArrowheads="1"/>
          </p:cNvSpPr>
          <p:nvPr/>
        </p:nvSpPr>
        <p:spPr bwMode="auto">
          <a:xfrm>
            <a:off x="2217349" y="4210866"/>
            <a:ext cx="1102442" cy="2539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Гарантийное обслуживание</a:t>
            </a:r>
          </a:p>
        </p:txBody>
      </p:sp>
      <p:sp>
        <p:nvSpPr>
          <p:cNvPr id="22549" name="Скругленный прямоугольник 103"/>
          <p:cNvSpPr>
            <a:spLocks noChangeArrowheads="1"/>
          </p:cNvSpPr>
          <p:nvPr/>
        </p:nvSpPr>
        <p:spPr bwMode="auto">
          <a:xfrm>
            <a:off x="6356270" y="4540966"/>
            <a:ext cx="768112" cy="3427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Налоговый учет</a:t>
            </a:r>
          </a:p>
        </p:txBody>
      </p:sp>
      <p:sp>
        <p:nvSpPr>
          <p:cNvPr id="22550" name="Скругленный прямоугольник 104"/>
          <p:cNvSpPr>
            <a:spLocks noChangeArrowheads="1"/>
          </p:cNvSpPr>
          <p:nvPr/>
        </p:nvSpPr>
        <p:spPr bwMode="auto">
          <a:xfrm>
            <a:off x="7196327" y="4540966"/>
            <a:ext cx="863334" cy="3427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Фактическая себестоимость</a:t>
            </a:r>
          </a:p>
        </p:txBody>
      </p:sp>
      <p:sp>
        <p:nvSpPr>
          <p:cNvPr id="22551" name="Скругленный прямоугольник 105"/>
          <p:cNvSpPr>
            <a:spLocks noChangeArrowheads="1"/>
          </p:cNvSpPr>
          <p:nvPr/>
        </p:nvSpPr>
        <p:spPr bwMode="auto">
          <a:xfrm>
            <a:off x="8125257" y="4545197"/>
            <a:ext cx="863334" cy="34067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Учет ОС 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/>
            </a:r>
            <a:b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и НМА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по РСБУ и НУ </a:t>
            </a:r>
          </a:p>
        </p:txBody>
      </p:sp>
      <p:sp>
        <p:nvSpPr>
          <p:cNvPr id="22552" name="Скругленный прямоугольник 106"/>
          <p:cNvSpPr>
            <a:spLocks noChangeArrowheads="1"/>
          </p:cNvSpPr>
          <p:nvPr/>
        </p:nvSpPr>
        <p:spPr bwMode="auto">
          <a:xfrm>
            <a:off x="5393484" y="4545197"/>
            <a:ext cx="886610" cy="34067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Бухгалтерский учет</a:t>
            </a:r>
          </a:p>
        </p:txBody>
      </p:sp>
      <p:sp>
        <p:nvSpPr>
          <p:cNvPr id="22553" name="Скругленный прямоугольник 107"/>
          <p:cNvSpPr>
            <a:spLocks noChangeArrowheads="1"/>
          </p:cNvSpPr>
          <p:nvPr/>
        </p:nvSpPr>
        <p:spPr bwMode="auto">
          <a:xfrm>
            <a:off x="9054187" y="4540966"/>
            <a:ext cx="863334" cy="3427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Учет ОС 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/>
            </a:r>
            <a:b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и НМА 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/>
            </a:r>
            <a:b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по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МСФО</a:t>
            </a:r>
          </a:p>
        </p:txBody>
      </p:sp>
      <p:sp>
        <p:nvSpPr>
          <p:cNvPr id="22554" name="Скругленный прямоугольник 108"/>
          <p:cNvSpPr>
            <a:spLocks noChangeArrowheads="1"/>
          </p:cNvSpPr>
          <p:nvPr/>
        </p:nvSpPr>
        <p:spPr bwMode="auto">
          <a:xfrm>
            <a:off x="4373565" y="4540966"/>
            <a:ext cx="958555" cy="3427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Расчеты 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/>
            </a:r>
            <a:b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с дебиторами 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/>
            </a:r>
            <a:b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и кредиторами</a:t>
            </a:r>
          </a:p>
        </p:txBody>
      </p:sp>
      <p:sp>
        <p:nvSpPr>
          <p:cNvPr id="22555" name="Скругленный прямоугольник 109"/>
          <p:cNvSpPr>
            <a:spLocks noChangeArrowheads="1"/>
          </p:cNvSpPr>
          <p:nvPr/>
        </p:nvSpPr>
        <p:spPr bwMode="auto">
          <a:xfrm>
            <a:off x="3886882" y="4540966"/>
            <a:ext cx="431667" cy="3427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Банк и касса</a:t>
            </a:r>
          </a:p>
        </p:txBody>
      </p:sp>
      <p:sp>
        <p:nvSpPr>
          <p:cNvPr id="22556" name="Скругленный прямоугольник 111"/>
          <p:cNvSpPr>
            <a:spLocks noChangeArrowheads="1"/>
          </p:cNvSpPr>
          <p:nvPr/>
        </p:nvSpPr>
        <p:spPr bwMode="auto">
          <a:xfrm>
            <a:off x="2217348" y="4540965"/>
            <a:ext cx="768112" cy="34067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Склад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/>
            </a:r>
            <a:b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готовой продукции</a:t>
            </a:r>
          </a:p>
        </p:txBody>
      </p:sp>
      <p:sp>
        <p:nvSpPr>
          <p:cNvPr id="22557" name="Скругленный прямоугольник 112"/>
          <p:cNvSpPr>
            <a:spLocks noChangeArrowheads="1"/>
          </p:cNvSpPr>
          <p:nvPr/>
        </p:nvSpPr>
        <p:spPr bwMode="auto">
          <a:xfrm>
            <a:off x="6354154" y="3233269"/>
            <a:ext cx="1007222" cy="36183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Бюджет доходов 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/>
            </a:r>
            <a:b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и расходов</a:t>
            </a:r>
          </a:p>
        </p:txBody>
      </p:sp>
      <p:sp>
        <p:nvSpPr>
          <p:cNvPr id="22558" name="Скругленный прямоугольник 113"/>
          <p:cNvSpPr>
            <a:spLocks noChangeArrowheads="1"/>
          </p:cNvSpPr>
          <p:nvPr/>
        </p:nvSpPr>
        <p:spPr bwMode="auto">
          <a:xfrm>
            <a:off x="6354154" y="3664936"/>
            <a:ext cx="1007222" cy="2158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Бюджет ДДС</a:t>
            </a:r>
          </a:p>
        </p:txBody>
      </p:sp>
      <p:sp>
        <p:nvSpPr>
          <p:cNvPr id="22559" name="Скругленный прямоугольник 114"/>
          <p:cNvSpPr>
            <a:spLocks noChangeArrowheads="1"/>
          </p:cNvSpPr>
          <p:nvPr/>
        </p:nvSpPr>
        <p:spPr bwMode="auto">
          <a:xfrm>
            <a:off x="6352039" y="2716962"/>
            <a:ext cx="1007222" cy="3597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Прогнозный Баланс</a:t>
            </a:r>
          </a:p>
        </p:txBody>
      </p:sp>
      <p:sp>
        <p:nvSpPr>
          <p:cNvPr id="22560" name="Скругленный прямоугольник 115"/>
          <p:cNvSpPr>
            <a:spLocks noChangeArrowheads="1"/>
          </p:cNvSpPr>
          <p:nvPr/>
        </p:nvSpPr>
        <p:spPr bwMode="auto">
          <a:xfrm>
            <a:off x="8872211" y="2708497"/>
            <a:ext cx="1055891" cy="34067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Управление закупками</a:t>
            </a:r>
          </a:p>
        </p:txBody>
      </p:sp>
      <p:sp>
        <p:nvSpPr>
          <p:cNvPr id="22561" name="Скругленный прямоугольник 116"/>
          <p:cNvSpPr>
            <a:spLocks noChangeArrowheads="1"/>
          </p:cNvSpPr>
          <p:nvPr/>
        </p:nvSpPr>
        <p:spPr bwMode="auto">
          <a:xfrm>
            <a:off x="10349187" y="3698792"/>
            <a:ext cx="1438889" cy="3597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Управление оборудованием 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/>
            </a:r>
            <a:b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и ремонтами </a:t>
            </a:r>
          </a:p>
        </p:txBody>
      </p:sp>
      <p:sp>
        <p:nvSpPr>
          <p:cNvPr id="22562" name="Скругленный прямоугольник 117"/>
          <p:cNvSpPr>
            <a:spLocks noChangeArrowheads="1"/>
          </p:cNvSpPr>
          <p:nvPr/>
        </p:nvSpPr>
        <p:spPr bwMode="auto">
          <a:xfrm>
            <a:off x="7471409" y="2710614"/>
            <a:ext cx="1246333" cy="5395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Оперативное управление производством (конвейер)</a:t>
            </a:r>
          </a:p>
        </p:txBody>
      </p:sp>
      <p:sp>
        <p:nvSpPr>
          <p:cNvPr id="22563" name="Скругленный прямоугольник 118"/>
          <p:cNvSpPr>
            <a:spLocks noChangeArrowheads="1"/>
          </p:cNvSpPr>
          <p:nvPr/>
        </p:nvSpPr>
        <p:spPr bwMode="auto">
          <a:xfrm>
            <a:off x="10332259" y="4606563"/>
            <a:ext cx="1438889" cy="23276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Портал поставщиков</a:t>
            </a:r>
          </a:p>
        </p:txBody>
      </p:sp>
      <p:sp>
        <p:nvSpPr>
          <p:cNvPr id="22564" name="Скругленный прямоугольник 119"/>
          <p:cNvSpPr>
            <a:spLocks noChangeArrowheads="1"/>
          </p:cNvSpPr>
          <p:nvPr/>
        </p:nvSpPr>
        <p:spPr bwMode="auto">
          <a:xfrm>
            <a:off x="7471409" y="3339070"/>
            <a:ext cx="1246333" cy="53958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Оперативное управление производством 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/>
            </a:r>
            <a:b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(цех)</a:t>
            </a:r>
          </a:p>
        </p:txBody>
      </p:sp>
      <p:sp>
        <p:nvSpPr>
          <p:cNvPr id="22565" name="Скругленный прямоугольник 120"/>
          <p:cNvSpPr>
            <a:spLocks noChangeArrowheads="1"/>
          </p:cNvSpPr>
          <p:nvPr/>
        </p:nvSpPr>
        <p:spPr bwMode="auto">
          <a:xfrm>
            <a:off x="2217348" y="4932429"/>
            <a:ext cx="7674781" cy="179860"/>
          </a:xfrm>
          <a:prstGeom prst="roundRect">
            <a:avLst>
              <a:gd name="adj" fmla="val 11148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Трансформация отчетности по РСБУ в отчетность по МСФО</a:t>
            </a:r>
          </a:p>
        </p:txBody>
      </p:sp>
      <p:sp>
        <p:nvSpPr>
          <p:cNvPr id="22566" name="Скругленный прямоугольник 121"/>
          <p:cNvSpPr>
            <a:spLocks noChangeArrowheads="1"/>
          </p:cNvSpPr>
          <p:nvPr/>
        </p:nvSpPr>
        <p:spPr bwMode="auto">
          <a:xfrm>
            <a:off x="6356271" y="3948482"/>
            <a:ext cx="1007222" cy="539584"/>
          </a:xfrm>
          <a:prstGeom prst="roundRect">
            <a:avLst>
              <a:gd name="adj" fmla="val 10523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Финансовые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инструменты (кредиты, депозиты 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/>
            </a:r>
            <a:b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и займы)</a:t>
            </a:r>
          </a:p>
        </p:txBody>
      </p:sp>
      <p:sp>
        <p:nvSpPr>
          <p:cNvPr id="22567" name="Скругленный прямоугольник 122"/>
          <p:cNvSpPr>
            <a:spLocks noChangeArrowheads="1"/>
          </p:cNvSpPr>
          <p:nvPr/>
        </p:nvSpPr>
        <p:spPr bwMode="auto">
          <a:xfrm>
            <a:off x="4811581" y="3142281"/>
            <a:ext cx="1438889" cy="3597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Подневной план сдачи автомобилей  (помесячный)</a:t>
            </a:r>
          </a:p>
        </p:txBody>
      </p:sp>
      <p:sp>
        <p:nvSpPr>
          <p:cNvPr id="22568" name="Скругленный прямоугольник 127"/>
          <p:cNvSpPr>
            <a:spLocks noChangeArrowheads="1"/>
          </p:cNvSpPr>
          <p:nvPr/>
        </p:nvSpPr>
        <p:spPr bwMode="auto">
          <a:xfrm>
            <a:off x="3048941" y="4540965"/>
            <a:ext cx="768114" cy="34067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Складской учет</a:t>
            </a:r>
          </a:p>
        </p:txBody>
      </p:sp>
      <p:sp>
        <p:nvSpPr>
          <p:cNvPr id="22569" name="Скругленный прямоугольник 128"/>
          <p:cNvSpPr>
            <a:spLocks noChangeArrowheads="1"/>
          </p:cNvSpPr>
          <p:nvPr/>
        </p:nvSpPr>
        <p:spPr bwMode="auto">
          <a:xfrm>
            <a:off x="7471409" y="3952713"/>
            <a:ext cx="1246333" cy="34067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Контроль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качества производства </a:t>
            </a:r>
          </a:p>
        </p:txBody>
      </p:sp>
      <p:sp>
        <p:nvSpPr>
          <p:cNvPr id="22570" name="Скругленный прямоугольник 131"/>
          <p:cNvSpPr>
            <a:spLocks noChangeArrowheads="1"/>
          </p:cNvSpPr>
          <p:nvPr/>
        </p:nvSpPr>
        <p:spPr bwMode="auto">
          <a:xfrm>
            <a:off x="10332259" y="4892224"/>
            <a:ext cx="1438889" cy="23276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Портал дилеров</a:t>
            </a:r>
          </a:p>
        </p:txBody>
      </p:sp>
      <p:sp>
        <p:nvSpPr>
          <p:cNvPr id="22571" name="Скругленный прямоугольник 132"/>
          <p:cNvSpPr>
            <a:spLocks noChangeArrowheads="1"/>
          </p:cNvSpPr>
          <p:nvPr/>
        </p:nvSpPr>
        <p:spPr bwMode="auto">
          <a:xfrm>
            <a:off x="372184" y="3271357"/>
            <a:ext cx="1343668" cy="53958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Управление конструкторской документацией</a:t>
            </a:r>
          </a:p>
        </p:txBody>
      </p:sp>
      <p:sp>
        <p:nvSpPr>
          <p:cNvPr id="22572" name="Скругленный прямоугольник 133"/>
          <p:cNvSpPr>
            <a:spLocks noChangeArrowheads="1"/>
          </p:cNvSpPr>
          <p:nvPr/>
        </p:nvSpPr>
        <p:spPr bwMode="auto">
          <a:xfrm>
            <a:off x="378532" y="3895581"/>
            <a:ext cx="1343669" cy="5395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Управление составом изделия</a:t>
            </a:r>
          </a:p>
        </p:txBody>
      </p:sp>
      <p:sp>
        <p:nvSpPr>
          <p:cNvPr id="22573" name="Скругленный прямоугольник 134"/>
          <p:cNvSpPr>
            <a:spLocks noChangeArrowheads="1"/>
          </p:cNvSpPr>
          <p:nvPr/>
        </p:nvSpPr>
        <p:spPr bwMode="auto">
          <a:xfrm>
            <a:off x="378532" y="2647133"/>
            <a:ext cx="1343669" cy="5395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Управление конструкторскими данными (3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D)</a:t>
            </a:r>
            <a:endParaRPr lang="ru-RU" altLang="ru-RU" sz="800" b="1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2166564" y="5793645"/>
            <a:ext cx="831593" cy="16293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33" dirty="0"/>
              <a:t>Кадры</a:t>
            </a:r>
          </a:p>
        </p:txBody>
      </p:sp>
      <p:sp>
        <p:nvSpPr>
          <p:cNvPr id="22575" name="Скругленный прямоугольник 138"/>
          <p:cNvSpPr>
            <a:spLocks noChangeArrowheads="1"/>
          </p:cNvSpPr>
          <p:nvPr/>
        </p:nvSpPr>
        <p:spPr bwMode="auto">
          <a:xfrm>
            <a:off x="10253967" y="2702150"/>
            <a:ext cx="1582778" cy="3597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algn="ctr">
            <a:solidFill>
              <a:srgbClr val="3E505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  <a:cs typeface="Arial" panose="020B0604020202020204" pitchFamily="34" charset="0"/>
              </a:rPr>
              <a:t>Электронная торговая площадка</a:t>
            </a:r>
          </a:p>
        </p:txBody>
      </p:sp>
      <p:sp>
        <p:nvSpPr>
          <p:cNvPr id="151" name="Скругленный прямоугольник 150"/>
          <p:cNvSpPr/>
          <p:nvPr/>
        </p:nvSpPr>
        <p:spPr>
          <a:xfrm>
            <a:off x="304471" y="4612909"/>
            <a:ext cx="1479093" cy="584020"/>
          </a:xfrm>
          <a:prstGeom prst="roundRect">
            <a:avLst>
              <a:gd name="adj" fmla="val 1062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200" b="1">
                <a:solidFill>
                  <a:srgbClr val="3E5057"/>
                </a:solidFill>
                <a:cs typeface="Arial" charset="0"/>
              </a:rPr>
              <a:t>1С:Документо-</a:t>
            </a:r>
            <a:br>
              <a:rPr lang="ru-RU" altLang="ru-RU" sz="1200" b="1">
                <a:solidFill>
                  <a:srgbClr val="3E5057"/>
                </a:solidFill>
                <a:cs typeface="Arial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charset="0"/>
              </a:rPr>
              <a:t>оборот</a:t>
            </a:r>
          </a:p>
        </p:txBody>
      </p:sp>
      <p:sp>
        <p:nvSpPr>
          <p:cNvPr id="22577" name="Скругленный прямоугольник 102"/>
          <p:cNvSpPr>
            <a:spLocks noChangeArrowheads="1"/>
          </p:cNvSpPr>
          <p:nvPr/>
        </p:nvSpPr>
        <p:spPr bwMode="auto">
          <a:xfrm>
            <a:off x="6804866" y="5488940"/>
            <a:ext cx="1127835" cy="742721"/>
          </a:xfrm>
          <a:prstGeom prst="roundRect">
            <a:avLst>
              <a:gd name="adj" fmla="val 10625"/>
            </a:avLst>
          </a:prstGeom>
          <a:solidFill>
            <a:srgbClr val="F1EC1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7985" bIns="0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066" b="1">
                <a:solidFill>
                  <a:srgbClr val="3E5057"/>
                </a:solidFill>
                <a:cs typeface="Arial" panose="020B0604020202020204" pitchFamily="34" charset="0"/>
              </a:rPr>
              <a:t>WMS</a:t>
            </a:r>
            <a:endParaRPr lang="ru-RU" altLang="ru-RU" sz="1066" b="1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sp>
        <p:nvSpPr>
          <p:cNvPr id="22578" name="Скругленный прямоугольник 135"/>
          <p:cNvSpPr>
            <a:spLocks noChangeArrowheads="1"/>
          </p:cNvSpPr>
          <p:nvPr/>
        </p:nvSpPr>
        <p:spPr bwMode="auto">
          <a:xfrm>
            <a:off x="2054414" y="5488939"/>
            <a:ext cx="1347901" cy="710981"/>
          </a:xfrm>
          <a:prstGeom prst="roundRect">
            <a:avLst>
              <a:gd name="adj" fmla="val 10625"/>
            </a:avLst>
          </a:prstGeom>
          <a:solidFill>
            <a:srgbClr val="F1EC1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7985" bIns="0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</a:rPr>
              <a:t>1С:ЗУП</a:t>
            </a:r>
          </a:p>
        </p:txBody>
      </p:sp>
      <p:sp>
        <p:nvSpPr>
          <p:cNvPr id="22579" name="Скругленный прямоугольник 141"/>
          <p:cNvSpPr>
            <a:spLocks noChangeArrowheads="1"/>
          </p:cNvSpPr>
          <p:nvPr/>
        </p:nvSpPr>
        <p:spPr bwMode="auto">
          <a:xfrm>
            <a:off x="7998297" y="5488939"/>
            <a:ext cx="2020792" cy="744837"/>
          </a:xfrm>
          <a:prstGeom prst="roundRect">
            <a:avLst>
              <a:gd name="adj" fmla="val 10625"/>
            </a:avLst>
          </a:prstGeom>
          <a:solidFill>
            <a:srgbClr val="F1EC1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7985" bIns="0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</a:rPr>
              <a:t>1С:Управление Холдингом</a:t>
            </a:r>
          </a:p>
        </p:txBody>
      </p:sp>
      <p:sp>
        <p:nvSpPr>
          <p:cNvPr id="22580" name="Скругленный прямоугольник 148"/>
          <p:cNvSpPr>
            <a:spLocks noChangeArrowheads="1"/>
          </p:cNvSpPr>
          <p:nvPr/>
        </p:nvSpPr>
        <p:spPr bwMode="auto">
          <a:xfrm>
            <a:off x="3461564" y="5488939"/>
            <a:ext cx="1608170" cy="721561"/>
          </a:xfrm>
          <a:prstGeom prst="roundRect">
            <a:avLst>
              <a:gd name="adj" fmla="val 10625"/>
            </a:avLst>
          </a:prstGeom>
          <a:solidFill>
            <a:srgbClr val="F1EC1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7985" bIns="0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</a:rPr>
              <a:t>ПРОФ-ИТ:</a:t>
            </a:r>
            <a:r>
              <a:rPr lang="en-US" altLang="ru-RU" sz="1066" b="1">
                <a:solidFill>
                  <a:srgbClr val="3E5057"/>
                </a:solidFill>
                <a:cs typeface="Arial" panose="020B0604020202020204" pitchFamily="34" charset="0"/>
              </a:rPr>
              <a:t>MES </a:t>
            </a: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</a:rPr>
              <a:t>(1С)</a:t>
            </a:r>
          </a:p>
        </p:txBody>
      </p:sp>
      <p:sp>
        <p:nvSpPr>
          <p:cNvPr id="22581" name="Скругленный прямоугольник 151"/>
          <p:cNvSpPr>
            <a:spLocks noChangeArrowheads="1"/>
          </p:cNvSpPr>
          <p:nvPr/>
        </p:nvSpPr>
        <p:spPr bwMode="auto">
          <a:xfrm>
            <a:off x="5137447" y="5488939"/>
            <a:ext cx="1593358" cy="723677"/>
          </a:xfrm>
          <a:prstGeom prst="roundRect">
            <a:avLst>
              <a:gd name="adj" fmla="val 10625"/>
            </a:avLst>
          </a:prstGeom>
          <a:solidFill>
            <a:srgbClr val="F1EC1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7985" bIns="0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</a:rPr>
              <a:t>ПРОФ-ИТ:</a:t>
            </a:r>
            <a:r>
              <a:rPr lang="en-US" altLang="ru-RU" sz="1066" b="1">
                <a:solidFill>
                  <a:srgbClr val="3E5057"/>
                </a:solidFill>
                <a:cs typeface="Arial" panose="020B0604020202020204" pitchFamily="34" charset="0"/>
              </a:rPr>
              <a:t>QMS</a:t>
            </a: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</a:rPr>
              <a:t> (1С)</a:t>
            </a:r>
          </a:p>
        </p:txBody>
      </p:sp>
      <p:sp>
        <p:nvSpPr>
          <p:cNvPr id="22582" name="Скругленный прямоугольник 80"/>
          <p:cNvSpPr>
            <a:spLocks noChangeArrowheads="1"/>
          </p:cNvSpPr>
          <p:nvPr/>
        </p:nvSpPr>
        <p:spPr bwMode="auto">
          <a:xfrm>
            <a:off x="3415012" y="3588759"/>
            <a:ext cx="1295000" cy="539584"/>
          </a:xfrm>
          <a:prstGeom prst="roundRect">
            <a:avLst>
              <a:gd name="adj" fmla="val 10523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Управление себестоимостью 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BOM (</a:t>
            </a: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нормативная себестоимость)</a:t>
            </a:r>
          </a:p>
        </p:txBody>
      </p:sp>
      <p:pic>
        <p:nvPicPr>
          <p:cNvPr id="22583" name="Picture 88" descr="сударкин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607" y="296863"/>
            <a:ext cx="1358481" cy="135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84" name="Picture 89" descr="logo-sollers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67" y="1432542"/>
            <a:ext cx="1462165" cy="4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5" name="Скругленный прямоугольник 110"/>
          <p:cNvSpPr>
            <a:spLocks noChangeArrowheads="1"/>
          </p:cNvSpPr>
          <p:nvPr/>
        </p:nvSpPr>
        <p:spPr bwMode="auto">
          <a:xfrm>
            <a:off x="6889507" y="5878286"/>
            <a:ext cx="958553" cy="2856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Управление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складом</a:t>
            </a:r>
          </a:p>
        </p:txBody>
      </p:sp>
      <p:sp>
        <p:nvSpPr>
          <p:cNvPr id="22586" name="Скругленный прямоугольник 136"/>
          <p:cNvSpPr>
            <a:spLocks noChangeArrowheads="1"/>
          </p:cNvSpPr>
          <p:nvPr/>
        </p:nvSpPr>
        <p:spPr bwMode="auto">
          <a:xfrm>
            <a:off x="2251205" y="5859242"/>
            <a:ext cx="958553" cy="28566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Зарплата</a:t>
            </a:r>
          </a:p>
        </p:txBody>
      </p:sp>
      <p:sp>
        <p:nvSpPr>
          <p:cNvPr id="22587" name="Скругленный прямоугольник 142"/>
          <p:cNvSpPr>
            <a:spLocks noChangeArrowheads="1"/>
          </p:cNvSpPr>
          <p:nvPr/>
        </p:nvSpPr>
        <p:spPr bwMode="auto">
          <a:xfrm>
            <a:off x="8163347" y="5874053"/>
            <a:ext cx="1677998" cy="28777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Консолидация отчетности 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/>
            </a:r>
            <a:b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по РСБУ и МСФО</a:t>
            </a:r>
          </a:p>
        </p:txBody>
      </p:sp>
      <p:sp>
        <p:nvSpPr>
          <p:cNvPr id="22588" name="Скругленный прямоугольник 149"/>
          <p:cNvSpPr>
            <a:spLocks noChangeArrowheads="1"/>
          </p:cNvSpPr>
          <p:nvPr/>
        </p:nvSpPr>
        <p:spPr bwMode="auto">
          <a:xfrm>
            <a:off x="3662585" y="5867706"/>
            <a:ext cx="1199780" cy="28777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Диспетчирование</a:t>
            </a:r>
          </a:p>
        </p:txBody>
      </p:sp>
      <p:sp>
        <p:nvSpPr>
          <p:cNvPr id="22589" name="Скругленный прямоугольник 158"/>
          <p:cNvSpPr>
            <a:spLocks noChangeArrowheads="1"/>
          </p:cNvSpPr>
          <p:nvPr/>
        </p:nvSpPr>
        <p:spPr bwMode="auto">
          <a:xfrm>
            <a:off x="5266523" y="5865589"/>
            <a:ext cx="1343669" cy="28777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</a:rPr>
              <a:t>Контроль качества производства</a:t>
            </a:r>
          </a:p>
        </p:txBody>
      </p:sp>
      <p:sp>
        <p:nvSpPr>
          <p:cNvPr id="22590" name="AutoShape 102"/>
          <p:cNvSpPr>
            <a:spLocks noChangeArrowheads="1"/>
          </p:cNvSpPr>
          <p:nvPr/>
        </p:nvSpPr>
        <p:spPr bwMode="auto">
          <a:xfrm>
            <a:off x="9037259" y="6398825"/>
            <a:ext cx="958555" cy="287778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ИС ДЗО 2</a:t>
            </a:r>
          </a:p>
        </p:txBody>
      </p:sp>
      <p:sp>
        <p:nvSpPr>
          <p:cNvPr id="22591" name="AutoShape 103"/>
          <p:cNvSpPr>
            <a:spLocks noChangeArrowheads="1"/>
          </p:cNvSpPr>
          <p:nvPr/>
        </p:nvSpPr>
        <p:spPr bwMode="auto">
          <a:xfrm>
            <a:off x="8004644" y="6396709"/>
            <a:ext cx="958555" cy="285661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</a:rPr>
              <a:t>ИС ДЗО 1</a:t>
            </a:r>
          </a:p>
        </p:txBody>
      </p:sp>
      <p:sp>
        <p:nvSpPr>
          <p:cNvPr id="22592" name="Line 104"/>
          <p:cNvSpPr>
            <a:spLocks noChangeShapeType="1"/>
          </p:cNvSpPr>
          <p:nvPr/>
        </p:nvSpPr>
        <p:spPr bwMode="auto">
          <a:xfrm flipV="1">
            <a:off x="9481622" y="6199919"/>
            <a:ext cx="0" cy="19679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2593" name="Line 105"/>
          <p:cNvSpPr>
            <a:spLocks noChangeShapeType="1"/>
          </p:cNvSpPr>
          <p:nvPr/>
        </p:nvSpPr>
        <p:spPr bwMode="auto">
          <a:xfrm flipV="1">
            <a:off x="8461703" y="6199919"/>
            <a:ext cx="0" cy="19679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2594" name="Line 106"/>
          <p:cNvSpPr>
            <a:spLocks noChangeShapeType="1"/>
          </p:cNvSpPr>
          <p:nvPr/>
        </p:nvSpPr>
        <p:spPr bwMode="auto">
          <a:xfrm>
            <a:off x="9037259" y="5203278"/>
            <a:ext cx="0" cy="279314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2595" name="Line 107"/>
          <p:cNvSpPr>
            <a:spLocks noChangeShapeType="1"/>
          </p:cNvSpPr>
          <p:nvPr/>
        </p:nvSpPr>
        <p:spPr bwMode="auto">
          <a:xfrm>
            <a:off x="7206908" y="5209625"/>
            <a:ext cx="0" cy="279314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2596" name="Line 108"/>
          <p:cNvSpPr>
            <a:spLocks noChangeShapeType="1"/>
          </p:cNvSpPr>
          <p:nvPr/>
        </p:nvSpPr>
        <p:spPr bwMode="auto">
          <a:xfrm flipV="1">
            <a:off x="7539121" y="5203278"/>
            <a:ext cx="0" cy="285661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grpSp>
        <p:nvGrpSpPr>
          <p:cNvPr id="22597" name="Group 124"/>
          <p:cNvGrpSpPr>
            <a:grpSpLocks/>
          </p:cNvGrpSpPr>
          <p:nvPr/>
        </p:nvGrpSpPr>
        <p:grpSpPr bwMode="auto">
          <a:xfrm>
            <a:off x="5780716" y="5190582"/>
            <a:ext cx="332213" cy="285661"/>
            <a:chOff x="2663" y="3269"/>
            <a:chExt cx="157" cy="181"/>
          </a:xfrm>
        </p:grpSpPr>
        <p:sp>
          <p:nvSpPr>
            <p:cNvPr id="22615" name="Line 109"/>
            <p:cNvSpPr>
              <a:spLocks noChangeShapeType="1"/>
            </p:cNvSpPr>
            <p:nvPr/>
          </p:nvSpPr>
          <p:spPr bwMode="auto">
            <a:xfrm>
              <a:off x="2663" y="3273"/>
              <a:ext cx="0" cy="177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22616" name="Line 110"/>
            <p:cNvSpPr>
              <a:spLocks noChangeShapeType="1"/>
            </p:cNvSpPr>
            <p:nvPr/>
          </p:nvSpPr>
          <p:spPr bwMode="auto">
            <a:xfrm flipV="1">
              <a:off x="2820" y="3269"/>
              <a:ext cx="0" cy="181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</p:grpSp>
      <p:sp>
        <p:nvSpPr>
          <p:cNvPr id="22598" name="Line 112"/>
          <p:cNvSpPr>
            <a:spLocks noChangeShapeType="1"/>
          </p:cNvSpPr>
          <p:nvPr/>
        </p:nvSpPr>
        <p:spPr bwMode="auto">
          <a:xfrm>
            <a:off x="1783565" y="5017069"/>
            <a:ext cx="241226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2599" name="Line 113"/>
          <p:cNvSpPr>
            <a:spLocks noChangeShapeType="1"/>
          </p:cNvSpPr>
          <p:nvPr/>
        </p:nvSpPr>
        <p:spPr bwMode="auto">
          <a:xfrm flipH="1">
            <a:off x="1783565" y="4794886"/>
            <a:ext cx="241226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2600" name="Line 114"/>
          <p:cNvSpPr>
            <a:spLocks noChangeShapeType="1"/>
          </p:cNvSpPr>
          <p:nvPr/>
        </p:nvSpPr>
        <p:spPr bwMode="auto">
          <a:xfrm>
            <a:off x="1783565" y="3195180"/>
            <a:ext cx="241226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grpSp>
        <p:nvGrpSpPr>
          <p:cNvPr id="22601" name="Group 117"/>
          <p:cNvGrpSpPr>
            <a:grpSpLocks/>
          </p:cNvGrpSpPr>
          <p:nvPr/>
        </p:nvGrpSpPr>
        <p:grpSpPr bwMode="auto">
          <a:xfrm flipV="1">
            <a:off x="10021206" y="4606562"/>
            <a:ext cx="241226" cy="321634"/>
            <a:chOff x="978" y="3209"/>
            <a:chExt cx="114" cy="140"/>
          </a:xfrm>
        </p:grpSpPr>
        <p:sp>
          <p:nvSpPr>
            <p:cNvPr id="22613" name="Line 115"/>
            <p:cNvSpPr>
              <a:spLocks noChangeShapeType="1"/>
            </p:cNvSpPr>
            <p:nvPr/>
          </p:nvSpPr>
          <p:spPr bwMode="auto">
            <a:xfrm>
              <a:off x="978" y="3349"/>
              <a:ext cx="114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22614" name="Line 116"/>
            <p:cNvSpPr>
              <a:spLocks noChangeShapeType="1"/>
            </p:cNvSpPr>
            <p:nvPr/>
          </p:nvSpPr>
          <p:spPr bwMode="auto">
            <a:xfrm flipH="1">
              <a:off x="978" y="3209"/>
              <a:ext cx="114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</p:grpSp>
      <p:grpSp>
        <p:nvGrpSpPr>
          <p:cNvPr id="22602" name="Group 118"/>
          <p:cNvGrpSpPr>
            <a:grpSpLocks/>
          </p:cNvGrpSpPr>
          <p:nvPr/>
        </p:nvGrpSpPr>
        <p:grpSpPr bwMode="auto">
          <a:xfrm flipV="1">
            <a:off x="10021206" y="3544323"/>
            <a:ext cx="241226" cy="321634"/>
            <a:chOff x="978" y="3209"/>
            <a:chExt cx="114" cy="140"/>
          </a:xfrm>
        </p:grpSpPr>
        <p:sp>
          <p:nvSpPr>
            <p:cNvPr id="22611" name="Line 119"/>
            <p:cNvSpPr>
              <a:spLocks noChangeShapeType="1"/>
            </p:cNvSpPr>
            <p:nvPr/>
          </p:nvSpPr>
          <p:spPr bwMode="auto">
            <a:xfrm>
              <a:off x="978" y="3349"/>
              <a:ext cx="114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22612" name="Line 120"/>
            <p:cNvSpPr>
              <a:spLocks noChangeShapeType="1"/>
            </p:cNvSpPr>
            <p:nvPr/>
          </p:nvSpPr>
          <p:spPr bwMode="auto">
            <a:xfrm flipH="1">
              <a:off x="978" y="3209"/>
              <a:ext cx="114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</p:grpSp>
      <p:sp>
        <p:nvSpPr>
          <p:cNvPr id="22603" name="Line 122"/>
          <p:cNvSpPr>
            <a:spLocks noChangeShapeType="1"/>
          </p:cNvSpPr>
          <p:nvPr/>
        </p:nvSpPr>
        <p:spPr bwMode="auto">
          <a:xfrm flipV="1">
            <a:off x="10012742" y="2812182"/>
            <a:ext cx="241226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2604" name="Line 123"/>
          <p:cNvSpPr>
            <a:spLocks noChangeShapeType="1"/>
          </p:cNvSpPr>
          <p:nvPr/>
        </p:nvSpPr>
        <p:spPr bwMode="auto">
          <a:xfrm flipH="1" flipV="1">
            <a:off x="10004278" y="2964535"/>
            <a:ext cx="241226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grpSp>
        <p:nvGrpSpPr>
          <p:cNvPr id="22605" name="Group 125"/>
          <p:cNvGrpSpPr>
            <a:grpSpLocks/>
          </p:cNvGrpSpPr>
          <p:nvPr/>
        </p:nvGrpSpPr>
        <p:grpSpPr bwMode="auto">
          <a:xfrm>
            <a:off x="4001146" y="5196929"/>
            <a:ext cx="332215" cy="287778"/>
            <a:chOff x="2663" y="3269"/>
            <a:chExt cx="157" cy="181"/>
          </a:xfrm>
        </p:grpSpPr>
        <p:sp>
          <p:nvSpPr>
            <p:cNvPr id="22609" name="Line 126"/>
            <p:cNvSpPr>
              <a:spLocks noChangeShapeType="1"/>
            </p:cNvSpPr>
            <p:nvPr/>
          </p:nvSpPr>
          <p:spPr bwMode="auto">
            <a:xfrm>
              <a:off x="2663" y="3273"/>
              <a:ext cx="0" cy="177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22610" name="Line 127"/>
            <p:cNvSpPr>
              <a:spLocks noChangeShapeType="1"/>
            </p:cNvSpPr>
            <p:nvPr/>
          </p:nvSpPr>
          <p:spPr bwMode="auto">
            <a:xfrm flipV="1">
              <a:off x="2820" y="3269"/>
              <a:ext cx="0" cy="181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</p:grpSp>
      <p:grpSp>
        <p:nvGrpSpPr>
          <p:cNvPr id="22606" name="Group 128"/>
          <p:cNvGrpSpPr>
            <a:grpSpLocks/>
          </p:cNvGrpSpPr>
          <p:nvPr/>
        </p:nvGrpSpPr>
        <p:grpSpPr bwMode="auto">
          <a:xfrm>
            <a:off x="2572839" y="5196930"/>
            <a:ext cx="332213" cy="285662"/>
            <a:chOff x="2663" y="3269"/>
            <a:chExt cx="157" cy="181"/>
          </a:xfrm>
        </p:grpSpPr>
        <p:sp>
          <p:nvSpPr>
            <p:cNvPr id="22607" name="Line 129"/>
            <p:cNvSpPr>
              <a:spLocks noChangeShapeType="1"/>
            </p:cNvSpPr>
            <p:nvPr/>
          </p:nvSpPr>
          <p:spPr bwMode="auto">
            <a:xfrm>
              <a:off x="2663" y="3273"/>
              <a:ext cx="0" cy="177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22608" name="Line 130"/>
            <p:cNvSpPr>
              <a:spLocks noChangeShapeType="1"/>
            </p:cNvSpPr>
            <p:nvPr/>
          </p:nvSpPr>
          <p:spPr bwMode="auto">
            <a:xfrm flipV="1">
              <a:off x="2820" y="3269"/>
              <a:ext cx="0" cy="181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</p:grpSp>
    </p:spTree>
    <p:extLst>
      <p:ext uri="{BB962C8B-B14F-4D97-AF65-F5344CB8AC3E}">
        <p14:creationId xmlns:p14="http://schemas.microsoft.com/office/powerpoint/2010/main" val="4144983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 txBox="1">
            <a:spLocks noChangeArrowheads="1"/>
          </p:cNvSpPr>
          <p:nvPr/>
        </p:nvSpPr>
        <p:spPr bwMode="auto">
          <a:xfrm>
            <a:off x="2160215" y="399399"/>
            <a:ext cx="9684995" cy="70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b="1" dirty="0">
                <a:solidFill>
                  <a:srgbClr val="080808"/>
                </a:solidFill>
              </a:rPr>
              <a:t>C</a:t>
            </a:r>
            <a:r>
              <a:rPr lang="ru-RU" altLang="ru-RU" b="1" dirty="0">
                <a:solidFill>
                  <a:srgbClr val="080808"/>
                </a:solidFill>
              </a:rPr>
              <a:t>лайд из выступления на Бизнес-форуме 1С:ERP 2016</a:t>
            </a:r>
            <a:br>
              <a:rPr lang="ru-RU" altLang="ru-RU" b="1" dirty="0">
                <a:solidFill>
                  <a:srgbClr val="080808"/>
                </a:solidFill>
              </a:rPr>
            </a:br>
            <a:r>
              <a:rPr lang="ru-RU" altLang="ru-RU" b="1" dirty="0">
                <a:solidFill>
                  <a:srgbClr val="D20000"/>
                </a:solidFill>
              </a:rPr>
              <a:t>Ирины </a:t>
            </a:r>
            <a:r>
              <a:rPr lang="ru-RU" altLang="ru-RU" b="1" dirty="0" err="1">
                <a:solidFill>
                  <a:srgbClr val="D20000"/>
                </a:solidFill>
              </a:rPr>
              <a:t>Конаковой</a:t>
            </a:r>
            <a:r>
              <a:rPr lang="ru-RU" altLang="ru-RU" b="1" dirty="0">
                <a:solidFill>
                  <a:srgbClr val="D20000"/>
                </a:solidFill>
              </a:rPr>
              <a:t>, ПАО «</a:t>
            </a:r>
            <a:r>
              <a:rPr lang="ru-RU" altLang="ru-RU" b="1" dirty="0" err="1">
                <a:solidFill>
                  <a:srgbClr val="D20000"/>
                </a:solidFill>
              </a:rPr>
              <a:t>Ютэйр</a:t>
            </a:r>
            <a:r>
              <a:rPr lang="ru-RU" altLang="ru-RU" b="1" dirty="0">
                <a:solidFill>
                  <a:srgbClr val="D20000"/>
                </a:solidFill>
              </a:rPr>
              <a:t>»</a:t>
            </a:r>
          </a:p>
        </p:txBody>
      </p:sp>
      <p:pic>
        <p:nvPicPr>
          <p:cNvPr id="23555" name="Picture 7" descr="конакова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204" y="306823"/>
            <a:ext cx="1358481" cy="135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Заголовок 1"/>
          <p:cNvSpPr>
            <a:spLocks/>
          </p:cNvSpPr>
          <p:nvPr/>
        </p:nvSpPr>
        <p:spPr bwMode="auto">
          <a:xfrm>
            <a:off x="2062878" y="1555270"/>
            <a:ext cx="7710753" cy="27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941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D20000"/>
                </a:solidFill>
              </a:rPr>
              <a:t>Целевая архитектура КИСУП согласно техническому заданию</a:t>
            </a:r>
          </a:p>
        </p:txBody>
      </p:sp>
      <p:pic>
        <p:nvPicPr>
          <p:cNvPr id="23557" name="Picture 10" descr="UTair_airlin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8" y="1470630"/>
            <a:ext cx="1620866" cy="43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5. Source"/>
          <p:cNvSpPr>
            <a:spLocks noChangeArrowheads="1"/>
          </p:cNvSpPr>
          <p:nvPr/>
        </p:nvSpPr>
        <p:spPr bwMode="auto">
          <a:xfrm>
            <a:off x="6866229" y="6459293"/>
            <a:ext cx="4991677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609600" indent="-609600" defTabSz="89535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tabLst>
                <a:tab pos="612775" algn="l"/>
              </a:tabLst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 defTabSz="8953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tabLst>
                <a:tab pos="612775" algn="l"/>
              </a:tabLst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 defTabSz="8953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tabLst>
                <a:tab pos="612775" algn="l"/>
              </a:tabLst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 defTabSz="8953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tabLst>
                <a:tab pos="612775" algn="l"/>
              </a:tabLst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 defTabSz="89535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tabLst>
                <a:tab pos="612775" algn="l"/>
              </a:tabLst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tabLst>
                <a:tab pos="612775" algn="l"/>
              </a:tabLst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tabLst>
                <a:tab pos="612775" algn="l"/>
              </a:tabLst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tabLst>
                <a:tab pos="612775" algn="l"/>
              </a:tabLst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tabLst>
                <a:tab pos="612775" algn="l"/>
              </a:tabLst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33">
                <a:solidFill>
                  <a:srgbClr val="080808"/>
                </a:solidFill>
                <a:cs typeface="Arial" panose="020B0604020202020204" pitchFamily="34" charset="0"/>
              </a:rPr>
              <a:t>ИСТОЧНИК: общее техническое задание (ОТЗ) на внедрение КИСУП (от ноября 2014 г.)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367953" y="6400942"/>
            <a:ext cx="239109" cy="175628"/>
          </a:xfrm>
          <a:prstGeom prst="rect">
            <a:avLst/>
          </a:prstGeom>
          <a:solidFill>
            <a:srgbClr val="9BC6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chemeClr val="tx2"/>
              </a:buClr>
              <a:defRPr/>
            </a:pPr>
            <a:endParaRPr lang="ru-RU" sz="933" dirty="0" err="1">
              <a:latin typeface="+mn-lt"/>
            </a:endParaRPr>
          </a:p>
        </p:txBody>
      </p:sp>
      <p:sp>
        <p:nvSpPr>
          <p:cNvPr id="23561" name="TextBox 19"/>
          <p:cNvSpPr txBox="1">
            <a:spLocks/>
          </p:cNvSpPr>
          <p:nvPr/>
        </p:nvSpPr>
        <p:spPr bwMode="auto">
          <a:xfrm>
            <a:off x="5562765" y="6441145"/>
            <a:ext cx="1282304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535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 defTabSz="8953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 defTabSz="8953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 defTabSz="8953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 defTabSz="89535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>
                <a:solidFill>
                  <a:srgbClr val="3E5057"/>
                </a:solidFill>
                <a:cs typeface="Arial" panose="020B0604020202020204" pitchFamily="34" charset="0"/>
              </a:rPr>
              <a:t>Внешние системы</a:t>
            </a:r>
          </a:p>
        </p:txBody>
      </p:sp>
      <p:sp>
        <p:nvSpPr>
          <p:cNvPr id="23562" name="TextBox 46"/>
          <p:cNvSpPr txBox="1">
            <a:spLocks noChangeArrowheads="1"/>
          </p:cNvSpPr>
          <p:nvPr/>
        </p:nvSpPr>
        <p:spPr bwMode="auto">
          <a:xfrm>
            <a:off x="2913516" y="6434798"/>
            <a:ext cx="2226046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535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 defTabSz="8953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 defTabSz="8953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 defTabSz="8953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 defTabSz="89535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>
                <a:solidFill>
                  <a:srgbClr val="3E5057"/>
                </a:solidFill>
                <a:cs typeface="Arial" panose="020B0604020202020204" pitchFamily="34" charset="0"/>
              </a:rPr>
              <a:t>Мобильные приложения (</a:t>
            </a:r>
            <a:r>
              <a:rPr lang="en-GB" altLang="ru-RU" sz="933">
                <a:solidFill>
                  <a:srgbClr val="3E5057"/>
                </a:solidFill>
                <a:cs typeface="Arial" panose="020B0604020202020204" pitchFamily="34" charset="0"/>
              </a:rPr>
              <a:t>Android, iOS)</a:t>
            </a:r>
            <a:endParaRPr lang="ru-RU" altLang="ru-RU" sz="933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sp>
        <p:nvSpPr>
          <p:cNvPr id="23563" name="TextBox 58"/>
          <p:cNvSpPr txBox="1">
            <a:spLocks noChangeArrowheads="1"/>
          </p:cNvSpPr>
          <p:nvPr/>
        </p:nvSpPr>
        <p:spPr bwMode="auto">
          <a:xfrm>
            <a:off x="674773" y="6432681"/>
            <a:ext cx="1895948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535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 defTabSz="8953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 defTabSz="8953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 defTabSz="8953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 defTabSz="89535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>
                <a:solidFill>
                  <a:srgbClr val="3E5057"/>
                </a:solidFill>
                <a:cs typeface="Arial" panose="020B0604020202020204" pitchFamily="34" charset="0"/>
              </a:rPr>
              <a:t>Подсистемы КИСУП ГК ЮТэйр</a:t>
            </a:r>
          </a:p>
        </p:txBody>
      </p:sp>
      <p:cxnSp>
        <p:nvCxnSpPr>
          <p:cNvPr id="23564" name="Elbow Connector 82"/>
          <p:cNvCxnSpPr>
            <a:cxnSpLocks noChangeShapeType="1"/>
          </p:cNvCxnSpPr>
          <p:nvPr/>
        </p:nvCxnSpPr>
        <p:spPr bwMode="auto">
          <a:xfrm rot="5400000">
            <a:off x="5113112" y="3809884"/>
            <a:ext cx="249690" cy="2875662"/>
          </a:xfrm>
          <a:prstGeom prst="bentConnector2">
            <a:avLst/>
          </a:prstGeom>
          <a:noFill/>
          <a:ln w="19050" algn="ctr">
            <a:solidFill>
              <a:srgbClr val="3E50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5" name="Arc 109"/>
          <p:cNvSpPr>
            <a:spLocks/>
          </p:cNvSpPr>
          <p:nvPr>
            <p:custDataLst>
              <p:tags r:id="rId1"/>
            </p:custDataLst>
          </p:nvPr>
        </p:nvSpPr>
        <p:spPr bwMode="auto">
          <a:xfrm rot="-5400000">
            <a:off x="6627120" y="5078434"/>
            <a:ext cx="107917" cy="124844"/>
          </a:xfrm>
          <a:custGeom>
            <a:avLst/>
            <a:gdLst>
              <a:gd name="T0" fmla="*/ 9324 w 123413"/>
              <a:gd name="T1" fmla="*/ 0 h 111774"/>
              <a:gd name="T2" fmla="*/ 9324 w 123413"/>
              <a:gd name="T3" fmla="*/ 3941 h 111774"/>
              <a:gd name="T4" fmla="*/ 9324 w 123413"/>
              <a:gd name="T5" fmla="*/ 7882 h 111774"/>
              <a:gd name="T6" fmla="*/ 11796480 60000 65536"/>
              <a:gd name="T7" fmla="*/ 11796480 60000 65536"/>
              <a:gd name="T8" fmla="*/ 11796480 60000 65536"/>
              <a:gd name="T9" fmla="*/ 61706 w 123413"/>
              <a:gd name="T10" fmla="*/ 0 h 111774"/>
              <a:gd name="T11" fmla="*/ 123413 w 123413"/>
              <a:gd name="T12" fmla="*/ 111774 h 1117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3413" h="111774" stroke="0">
                <a:moveTo>
                  <a:pt x="61707" y="0"/>
                </a:moveTo>
                <a:lnTo>
                  <a:pt x="61706" y="0"/>
                </a:lnTo>
                <a:cubicBezTo>
                  <a:pt x="95786" y="0"/>
                  <a:pt x="123414" y="25021"/>
                  <a:pt x="123414" y="55887"/>
                </a:cubicBezTo>
                <a:cubicBezTo>
                  <a:pt x="123414" y="86752"/>
                  <a:pt x="95786" y="111773"/>
                  <a:pt x="61707" y="111774"/>
                </a:cubicBezTo>
                <a:lnTo>
                  <a:pt x="61707" y="55887"/>
                </a:lnTo>
                <a:lnTo>
                  <a:pt x="61707" y="0"/>
                </a:lnTo>
                <a:close/>
              </a:path>
              <a:path w="123413" h="111774" fill="none">
                <a:moveTo>
                  <a:pt x="61707" y="0"/>
                </a:moveTo>
                <a:lnTo>
                  <a:pt x="61706" y="0"/>
                </a:lnTo>
                <a:cubicBezTo>
                  <a:pt x="95786" y="0"/>
                  <a:pt x="123414" y="25021"/>
                  <a:pt x="123414" y="55887"/>
                </a:cubicBezTo>
                <a:cubicBezTo>
                  <a:pt x="123414" y="86752"/>
                  <a:pt x="95786" y="111773"/>
                  <a:pt x="61707" y="111774"/>
                </a:cubicBezTo>
              </a:path>
            </a:pathLst>
          </a:custGeom>
          <a:noFill/>
          <a:ln w="19050" cap="flat" cmpd="sng" algn="ctr">
            <a:solidFill>
              <a:srgbClr val="3E505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ctr"/>
          <a:lstStyle/>
          <a:p>
            <a:endParaRPr lang="ru-RU" sz="2666"/>
          </a:p>
        </p:txBody>
      </p:sp>
      <p:sp>
        <p:nvSpPr>
          <p:cNvPr id="2" name="Rectangle 5"/>
          <p:cNvSpPr>
            <a:spLocks/>
          </p:cNvSpPr>
          <p:nvPr/>
        </p:nvSpPr>
        <p:spPr bwMode="auto">
          <a:xfrm>
            <a:off x="2602462" y="6405174"/>
            <a:ext cx="236994" cy="173513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3E505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chemeClr val="tx2"/>
              </a:buClr>
              <a:defRPr/>
            </a:pPr>
            <a:endParaRPr lang="ru-RU" sz="933" dirty="0" err="1">
              <a:latin typeface="+mn-lt"/>
            </a:endParaRP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5255944" y="6405174"/>
            <a:ext cx="239109" cy="175628"/>
          </a:xfrm>
          <a:prstGeom prst="rect">
            <a:avLst/>
          </a:prstGeom>
          <a:solidFill>
            <a:srgbClr val="C7B2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chemeClr val="tx2"/>
              </a:buClr>
              <a:defRPr/>
            </a:pPr>
            <a:endParaRPr lang="ru-RU" sz="933" dirty="0" err="1">
              <a:latin typeface="+mn-lt"/>
            </a:endParaRPr>
          </a:p>
        </p:txBody>
      </p:sp>
      <p:sp>
        <p:nvSpPr>
          <p:cNvPr id="23568" name="AutoShape 210"/>
          <p:cNvSpPr>
            <a:spLocks noChangeArrowheads="1"/>
          </p:cNvSpPr>
          <p:nvPr/>
        </p:nvSpPr>
        <p:spPr bwMode="auto">
          <a:xfrm>
            <a:off x="7680895" y="6007363"/>
            <a:ext cx="4011962" cy="245458"/>
          </a:xfrm>
          <a:prstGeom prst="roundRect">
            <a:avLst>
              <a:gd name="adj" fmla="val 15519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Согласования/почта/документы</a:t>
            </a:r>
          </a:p>
        </p:txBody>
      </p:sp>
      <p:sp>
        <p:nvSpPr>
          <p:cNvPr id="23569" name="AutoShape 211"/>
          <p:cNvSpPr>
            <a:spLocks noChangeArrowheads="1"/>
          </p:cNvSpPr>
          <p:nvPr/>
        </p:nvSpPr>
        <p:spPr bwMode="auto">
          <a:xfrm>
            <a:off x="346792" y="2465157"/>
            <a:ext cx="11498418" cy="3855377"/>
          </a:xfrm>
          <a:prstGeom prst="roundRect">
            <a:avLst>
              <a:gd name="adj" fmla="val 1449"/>
            </a:avLst>
          </a:prstGeom>
          <a:noFill/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7B2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23570" name="AutoShape 212"/>
          <p:cNvSpPr>
            <a:spLocks noChangeArrowheads="1"/>
          </p:cNvSpPr>
          <p:nvPr/>
        </p:nvSpPr>
        <p:spPr bwMode="auto">
          <a:xfrm>
            <a:off x="2809832" y="6007363"/>
            <a:ext cx="2025024" cy="245458"/>
          </a:xfrm>
          <a:prstGeom prst="roundRect">
            <a:avLst>
              <a:gd name="adj" fmla="val 8394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12 МП документооборот</a:t>
            </a:r>
          </a:p>
        </p:txBody>
      </p:sp>
      <p:cxnSp>
        <p:nvCxnSpPr>
          <p:cNvPr id="23571" name="Straight Connector 75"/>
          <p:cNvCxnSpPr>
            <a:cxnSpLocks noChangeShapeType="1"/>
          </p:cNvCxnSpPr>
          <p:nvPr/>
        </p:nvCxnSpPr>
        <p:spPr bwMode="auto">
          <a:xfrm>
            <a:off x="3802241" y="5821154"/>
            <a:ext cx="0" cy="186209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72" name="Straight Connector 75"/>
          <p:cNvCxnSpPr>
            <a:cxnSpLocks noChangeShapeType="1"/>
          </p:cNvCxnSpPr>
          <p:nvPr/>
        </p:nvCxnSpPr>
        <p:spPr bwMode="auto">
          <a:xfrm>
            <a:off x="9731312" y="5275223"/>
            <a:ext cx="4232" cy="732141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3" name="AutoShape 227"/>
          <p:cNvSpPr>
            <a:spLocks noChangeArrowheads="1"/>
          </p:cNvSpPr>
          <p:nvPr/>
        </p:nvSpPr>
        <p:spPr bwMode="auto">
          <a:xfrm>
            <a:off x="1931685" y="5452968"/>
            <a:ext cx="4011962" cy="351258"/>
          </a:xfrm>
          <a:prstGeom prst="roundRect">
            <a:avLst>
              <a:gd name="adj" fmla="val 11444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3E5057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1С: Документооборот КОРП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33">
                <a:solidFill>
                  <a:srgbClr val="3E5057"/>
                </a:solidFill>
              </a:rPr>
              <a:t>06 АПУД, Согласования, Поручения, Мероприятия</a:t>
            </a:r>
          </a:p>
        </p:txBody>
      </p:sp>
      <p:cxnSp>
        <p:nvCxnSpPr>
          <p:cNvPr id="23574" name="Straight Connector 75"/>
          <p:cNvCxnSpPr>
            <a:cxnSpLocks noChangeShapeType="1"/>
          </p:cNvCxnSpPr>
          <p:nvPr/>
        </p:nvCxnSpPr>
        <p:spPr bwMode="auto">
          <a:xfrm>
            <a:off x="3802241" y="5922722"/>
            <a:ext cx="5933302" cy="0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5" name="AutoShape 229"/>
          <p:cNvSpPr>
            <a:spLocks noChangeArrowheads="1"/>
          </p:cNvSpPr>
          <p:nvPr/>
        </p:nvSpPr>
        <p:spPr bwMode="auto">
          <a:xfrm>
            <a:off x="1931685" y="3584527"/>
            <a:ext cx="4011962" cy="1692811"/>
          </a:xfrm>
          <a:prstGeom prst="roundRect">
            <a:avLst>
              <a:gd name="adj" fmla="val 1727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23576" name="AutoShape 230"/>
          <p:cNvSpPr>
            <a:spLocks noChangeArrowheads="1"/>
          </p:cNvSpPr>
          <p:nvPr/>
        </p:nvSpPr>
        <p:spPr bwMode="auto">
          <a:xfrm>
            <a:off x="2071343" y="3650124"/>
            <a:ext cx="3779200" cy="245458"/>
          </a:xfrm>
          <a:prstGeom prst="roundRect">
            <a:avLst>
              <a:gd name="adj" fmla="val 18102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en-US" altLang="ru-RU" sz="1066" b="1">
                <a:solidFill>
                  <a:srgbClr val="3E5057"/>
                </a:solidFill>
              </a:rPr>
              <a:t>1C:ERP </a:t>
            </a:r>
            <a:r>
              <a:rPr lang="ru-RU" altLang="ru-RU" sz="1066" b="1">
                <a:solidFill>
                  <a:srgbClr val="3E5057"/>
                </a:solidFill>
              </a:rPr>
              <a:t>Управление предприятием 2</a:t>
            </a:r>
          </a:p>
        </p:txBody>
      </p:sp>
      <p:sp>
        <p:nvSpPr>
          <p:cNvPr id="23577" name="AutoShape 231"/>
          <p:cNvSpPr>
            <a:spLocks noChangeArrowheads="1"/>
          </p:cNvSpPr>
          <p:nvPr/>
        </p:nvSpPr>
        <p:spPr bwMode="auto">
          <a:xfrm>
            <a:off x="2077691" y="3965410"/>
            <a:ext cx="2486315" cy="351258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14 Управление полетными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заданиями</a:t>
            </a:r>
          </a:p>
        </p:txBody>
      </p:sp>
      <p:sp>
        <p:nvSpPr>
          <p:cNvPr id="23578" name="AutoShape 233"/>
          <p:cNvSpPr>
            <a:spLocks noChangeArrowheads="1"/>
          </p:cNvSpPr>
          <p:nvPr/>
        </p:nvSpPr>
        <p:spPr bwMode="auto">
          <a:xfrm>
            <a:off x="2069227" y="4748335"/>
            <a:ext cx="1197664" cy="452827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01б Склады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и логистика</a:t>
            </a:r>
          </a:p>
        </p:txBody>
      </p:sp>
      <p:sp>
        <p:nvSpPr>
          <p:cNvPr id="23579" name="AutoShape 235"/>
          <p:cNvSpPr>
            <a:spLocks noChangeArrowheads="1"/>
          </p:cNvSpPr>
          <p:nvPr/>
        </p:nvSpPr>
        <p:spPr bwMode="auto">
          <a:xfrm>
            <a:off x="3359995" y="4754683"/>
            <a:ext cx="1199779" cy="440131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13 </a:t>
            </a:r>
            <a:r>
              <a:rPr lang="en-US" altLang="ru-RU" sz="933" b="1">
                <a:solidFill>
                  <a:srgbClr val="3E5057"/>
                </a:solidFill>
              </a:rPr>
              <a:t>CRM</a:t>
            </a:r>
            <a:endParaRPr lang="ru-RU" altLang="ru-RU" sz="933" b="1">
              <a:solidFill>
                <a:srgbClr val="3E5057"/>
              </a:solidFill>
            </a:endParaRPr>
          </a:p>
        </p:txBody>
      </p:sp>
      <p:sp>
        <p:nvSpPr>
          <p:cNvPr id="23580" name="AutoShape 236"/>
          <p:cNvSpPr>
            <a:spLocks noChangeArrowheads="1"/>
          </p:cNvSpPr>
          <p:nvPr/>
        </p:nvSpPr>
        <p:spPr bwMode="auto">
          <a:xfrm>
            <a:off x="4654996" y="3948481"/>
            <a:ext cx="1197664" cy="1246333"/>
          </a:xfrm>
          <a:prstGeom prst="roundRect">
            <a:avLst>
              <a:gd name="adj" fmla="val 3005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01а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Управление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закупками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(планирование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потребностей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кроме АТИ)</a:t>
            </a:r>
          </a:p>
        </p:txBody>
      </p:sp>
      <p:cxnSp>
        <p:nvCxnSpPr>
          <p:cNvPr id="23581" name="Straight Connector 75"/>
          <p:cNvCxnSpPr>
            <a:cxnSpLocks noChangeShapeType="1"/>
          </p:cNvCxnSpPr>
          <p:nvPr/>
        </p:nvCxnSpPr>
        <p:spPr bwMode="auto">
          <a:xfrm>
            <a:off x="3800126" y="5275222"/>
            <a:ext cx="0" cy="184093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82" name="AutoShape 239"/>
          <p:cNvSpPr>
            <a:spLocks noChangeArrowheads="1"/>
          </p:cNvSpPr>
          <p:nvPr/>
        </p:nvSpPr>
        <p:spPr bwMode="auto">
          <a:xfrm>
            <a:off x="7435438" y="3586643"/>
            <a:ext cx="4312436" cy="1699158"/>
          </a:xfrm>
          <a:prstGeom prst="roundRect">
            <a:avLst>
              <a:gd name="adj" fmla="val 1727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23583" name="AutoShape 240"/>
          <p:cNvSpPr>
            <a:spLocks noChangeArrowheads="1"/>
          </p:cNvSpPr>
          <p:nvPr/>
        </p:nvSpPr>
        <p:spPr bwMode="auto">
          <a:xfrm>
            <a:off x="7539122" y="3658588"/>
            <a:ext cx="4060631" cy="245458"/>
          </a:xfrm>
          <a:prstGeom prst="roundRect">
            <a:avLst>
              <a:gd name="adj" fmla="val 517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en-US" altLang="ru-RU" sz="1066" b="1">
                <a:solidFill>
                  <a:srgbClr val="3E5057"/>
                </a:solidFill>
              </a:rPr>
              <a:t>1C:</a:t>
            </a:r>
            <a:r>
              <a:rPr lang="ru-RU" altLang="ru-RU" sz="1066" b="1">
                <a:solidFill>
                  <a:srgbClr val="3E5057"/>
                </a:solidFill>
              </a:rPr>
              <a:t>Управление холдингом</a:t>
            </a:r>
          </a:p>
        </p:txBody>
      </p:sp>
      <p:sp>
        <p:nvSpPr>
          <p:cNvPr id="23584" name="AutoShape 241"/>
          <p:cNvSpPr>
            <a:spLocks noChangeArrowheads="1"/>
          </p:cNvSpPr>
          <p:nvPr/>
        </p:nvSpPr>
        <p:spPr bwMode="auto">
          <a:xfrm>
            <a:off x="7541239" y="3986569"/>
            <a:ext cx="1102442" cy="397811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01а 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Управление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закупками</a:t>
            </a:r>
          </a:p>
        </p:txBody>
      </p:sp>
      <p:sp>
        <p:nvSpPr>
          <p:cNvPr id="23585" name="AutoShape 242"/>
          <p:cNvSpPr>
            <a:spLocks noChangeArrowheads="1"/>
          </p:cNvSpPr>
          <p:nvPr/>
        </p:nvSpPr>
        <p:spPr bwMode="auto">
          <a:xfrm>
            <a:off x="7541239" y="4443629"/>
            <a:ext cx="1102442" cy="418971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10 Бизнес-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анализ 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и прогнозы</a:t>
            </a:r>
          </a:p>
        </p:txBody>
      </p:sp>
      <p:sp>
        <p:nvSpPr>
          <p:cNvPr id="23586" name="AutoShape 243"/>
          <p:cNvSpPr>
            <a:spLocks noChangeArrowheads="1"/>
          </p:cNvSpPr>
          <p:nvPr/>
        </p:nvSpPr>
        <p:spPr bwMode="auto">
          <a:xfrm>
            <a:off x="7539121" y="4921847"/>
            <a:ext cx="1102444" cy="279314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10 </a:t>
            </a:r>
            <a:r>
              <a:rPr lang="en-US" altLang="ru-RU" sz="933" b="1">
                <a:solidFill>
                  <a:srgbClr val="3E5057"/>
                </a:solidFill>
              </a:rPr>
              <a:t>KPI</a:t>
            </a:r>
            <a:endParaRPr lang="ru-RU" altLang="ru-RU" sz="933" b="1">
              <a:solidFill>
                <a:srgbClr val="3E5057"/>
              </a:solidFill>
            </a:endParaRPr>
          </a:p>
        </p:txBody>
      </p:sp>
      <p:sp>
        <p:nvSpPr>
          <p:cNvPr id="23587" name="AutoShape 244"/>
          <p:cNvSpPr>
            <a:spLocks noChangeArrowheads="1"/>
          </p:cNvSpPr>
          <p:nvPr/>
        </p:nvSpPr>
        <p:spPr bwMode="auto">
          <a:xfrm>
            <a:off x="8732553" y="4449977"/>
            <a:ext cx="1580663" cy="418971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05 НСИ</a:t>
            </a:r>
          </a:p>
        </p:txBody>
      </p:sp>
      <p:sp>
        <p:nvSpPr>
          <p:cNvPr id="23588" name="AutoShape 245"/>
          <p:cNvSpPr>
            <a:spLocks noChangeArrowheads="1"/>
          </p:cNvSpPr>
          <p:nvPr/>
        </p:nvSpPr>
        <p:spPr bwMode="auto">
          <a:xfrm>
            <a:off x="8743134" y="4930311"/>
            <a:ext cx="1580661" cy="279314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07 Управление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договорами</a:t>
            </a:r>
          </a:p>
        </p:txBody>
      </p:sp>
      <p:sp>
        <p:nvSpPr>
          <p:cNvPr id="23589" name="AutoShape 246"/>
          <p:cNvSpPr>
            <a:spLocks noChangeArrowheads="1"/>
          </p:cNvSpPr>
          <p:nvPr/>
        </p:nvSpPr>
        <p:spPr bwMode="auto">
          <a:xfrm>
            <a:off x="10404204" y="4439397"/>
            <a:ext cx="1197664" cy="418971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08 Налоговый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учет</a:t>
            </a:r>
          </a:p>
        </p:txBody>
      </p:sp>
      <p:sp>
        <p:nvSpPr>
          <p:cNvPr id="23590" name="AutoShape 247"/>
          <p:cNvSpPr>
            <a:spLocks noChangeArrowheads="1"/>
          </p:cNvSpPr>
          <p:nvPr/>
        </p:nvSpPr>
        <p:spPr bwMode="auto">
          <a:xfrm>
            <a:off x="10402089" y="4919732"/>
            <a:ext cx="1197664" cy="277197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08 МСФО</a:t>
            </a:r>
          </a:p>
        </p:txBody>
      </p:sp>
      <p:sp>
        <p:nvSpPr>
          <p:cNvPr id="23591" name="AutoShape 248"/>
          <p:cNvSpPr>
            <a:spLocks noChangeArrowheads="1"/>
          </p:cNvSpPr>
          <p:nvPr/>
        </p:nvSpPr>
        <p:spPr bwMode="auto">
          <a:xfrm>
            <a:off x="9536638" y="3157092"/>
            <a:ext cx="2156219" cy="245458"/>
          </a:xfrm>
          <a:prstGeom prst="roundRect">
            <a:avLst>
              <a:gd name="adj" fmla="val 19495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Аналитические данные</a:t>
            </a:r>
          </a:p>
        </p:txBody>
      </p:sp>
      <p:cxnSp>
        <p:nvCxnSpPr>
          <p:cNvPr id="23592" name="Straight Connector 75"/>
          <p:cNvCxnSpPr>
            <a:cxnSpLocks noChangeShapeType="1"/>
          </p:cNvCxnSpPr>
          <p:nvPr/>
        </p:nvCxnSpPr>
        <p:spPr bwMode="auto">
          <a:xfrm>
            <a:off x="10672938" y="3398318"/>
            <a:ext cx="0" cy="186209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93" name="Straight Connector 75"/>
          <p:cNvCxnSpPr>
            <a:cxnSpLocks noChangeShapeType="1"/>
          </p:cNvCxnSpPr>
          <p:nvPr/>
        </p:nvCxnSpPr>
        <p:spPr bwMode="auto">
          <a:xfrm>
            <a:off x="6680020" y="4904920"/>
            <a:ext cx="0" cy="184094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94" name="Straight Connector 75"/>
          <p:cNvCxnSpPr>
            <a:cxnSpLocks noChangeShapeType="1"/>
          </p:cNvCxnSpPr>
          <p:nvPr/>
        </p:nvCxnSpPr>
        <p:spPr bwMode="auto">
          <a:xfrm>
            <a:off x="5945763" y="4540965"/>
            <a:ext cx="1489674" cy="0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95" name="AutoShape 255"/>
          <p:cNvSpPr>
            <a:spLocks noChangeArrowheads="1"/>
          </p:cNvSpPr>
          <p:nvPr/>
        </p:nvSpPr>
        <p:spPr bwMode="auto">
          <a:xfrm>
            <a:off x="492797" y="4411889"/>
            <a:ext cx="1197664" cy="1047426"/>
          </a:xfrm>
          <a:prstGeom prst="roundRect">
            <a:avLst>
              <a:gd name="adj" fmla="val 5856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Трекинг-сервисы</a:t>
            </a:r>
            <a:endParaRPr lang="en-US" altLang="ru-RU" sz="933" b="1">
              <a:solidFill>
                <a:srgbClr val="3E5057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Провайдеров</a:t>
            </a:r>
            <a:endParaRPr lang="en-US" altLang="ru-RU" sz="933" b="1">
              <a:solidFill>
                <a:srgbClr val="3E5057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доставки: 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Данные</a:t>
            </a:r>
            <a:endParaRPr lang="en-US" altLang="ru-RU" sz="933" b="1">
              <a:solidFill>
                <a:srgbClr val="3E5057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движения ТМЦ</a:t>
            </a:r>
          </a:p>
        </p:txBody>
      </p:sp>
      <p:cxnSp>
        <p:nvCxnSpPr>
          <p:cNvPr id="23596" name="Straight Connector 75"/>
          <p:cNvCxnSpPr>
            <a:cxnSpLocks noChangeShapeType="1"/>
          </p:cNvCxnSpPr>
          <p:nvPr/>
        </p:nvCxnSpPr>
        <p:spPr bwMode="auto">
          <a:xfrm>
            <a:off x="1690460" y="4837207"/>
            <a:ext cx="241226" cy="0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97" name="AutoShape 257"/>
          <p:cNvSpPr>
            <a:spLocks noChangeArrowheads="1"/>
          </p:cNvSpPr>
          <p:nvPr/>
        </p:nvSpPr>
        <p:spPr bwMode="auto">
          <a:xfrm>
            <a:off x="492797" y="3946366"/>
            <a:ext cx="1197664" cy="349142"/>
          </a:xfrm>
          <a:prstGeom prst="roundRect">
            <a:avLst>
              <a:gd name="adj" fmla="val 8394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12 МП Логистика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(Водители)</a:t>
            </a:r>
          </a:p>
        </p:txBody>
      </p:sp>
      <p:sp>
        <p:nvSpPr>
          <p:cNvPr id="23598" name="AutoShape 258"/>
          <p:cNvSpPr>
            <a:spLocks noChangeArrowheads="1"/>
          </p:cNvSpPr>
          <p:nvPr/>
        </p:nvSpPr>
        <p:spPr bwMode="auto">
          <a:xfrm>
            <a:off x="492797" y="3497771"/>
            <a:ext cx="1197664" cy="349142"/>
          </a:xfrm>
          <a:prstGeom prst="roundRect">
            <a:avLst>
              <a:gd name="adj" fmla="val 8394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12 МП Монитор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en-US" altLang="ru-RU" sz="933" b="1">
                <a:solidFill>
                  <a:srgbClr val="3E5057"/>
                </a:solidFill>
              </a:rPr>
              <a:t>KPI</a:t>
            </a:r>
            <a:endParaRPr lang="ru-RU" altLang="ru-RU" sz="933" b="1">
              <a:solidFill>
                <a:srgbClr val="3E5057"/>
              </a:solidFill>
            </a:endParaRPr>
          </a:p>
        </p:txBody>
      </p:sp>
      <p:grpSp>
        <p:nvGrpSpPr>
          <p:cNvPr id="23599" name="Group 261"/>
          <p:cNvGrpSpPr>
            <a:grpSpLocks/>
          </p:cNvGrpSpPr>
          <p:nvPr/>
        </p:nvGrpSpPr>
        <p:grpSpPr bwMode="auto">
          <a:xfrm>
            <a:off x="1692577" y="3620500"/>
            <a:ext cx="239109" cy="520539"/>
            <a:chOff x="787" y="2136"/>
            <a:chExt cx="89" cy="399"/>
          </a:xfrm>
        </p:grpSpPr>
        <p:cxnSp>
          <p:nvCxnSpPr>
            <p:cNvPr id="23635" name="Elbow Connector 118"/>
            <p:cNvCxnSpPr>
              <a:cxnSpLocks noChangeShapeType="1"/>
            </p:cNvCxnSpPr>
            <p:nvPr/>
          </p:nvCxnSpPr>
          <p:spPr bwMode="auto">
            <a:xfrm flipV="1">
              <a:off x="787" y="2336"/>
              <a:ext cx="89" cy="199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3E50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36" name="Elbow Connector 119"/>
            <p:cNvCxnSpPr>
              <a:cxnSpLocks noChangeShapeType="1"/>
            </p:cNvCxnSpPr>
            <p:nvPr/>
          </p:nvCxnSpPr>
          <p:spPr bwMode="auto">
            <a:xfrm rot="10800000">
              <a:off x="787" y="2136"/>
              <a:ext cx="89" cy="200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3E505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600" name="AutoShape 262"/>
          <p:cNvSpPr>
            <a:spLocks noChangeArrowheads="1"/>
          </p:cNvSpPr>
          <p:nvPr/>
        </p:nvSpPr>
        <p:spPr bwMode="auto">
          <a:xfrm>
            <a:off x="8728321" y="4210867"/>
            <a:ext cx="1580663" cy="173513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0</a:t>
            </a:r>
            <a:r>
              <a:rPr lang="en-US" altLang="ru-RU" sz="933" b="1">
                <a:solidFill>
                  <a:srgbClr val="3E5057"/>
                </a:solidFill>
              </a:rPr>
              <a:t>2</a:t>
            </a:r>
            <a:r>
              <a:rPr lang="ru-RU" altLang="ru-RU" sz="933" b="1">
                <a:solidFill>
                  <a:srgbClr val="3E5057"/>
                </a:solidFill>
              </a:rPr>
              <a:t> Казначейство</a:t>
            </a:r>
          </a:p>
        </p:txBody>
      </p:sp>
      <p:sp>
        <p:nvSpPr>
          <p:cNvPr id="23601" name="AutoShape 263"/>
          <p:cNvSpPr>
            <a:spLocks noChangeArrowheads="1"/>
          </p:cNvSpPr>
          <p:nvPr/>
        </p:nvSpPr>
        <p:spPr bwMode="auto">
          <a:xfrm>
            <a:off x="8728321" y="3982338"/>
            <a:ext cx="1580663" cy="175630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04б Бюджетирование</a:t>
            </a:r>
          </a:p>
        </p:txBody>
      </p:sp>
      <p:sp>
        <p:nvSpPr>
          <p:cNvPr id="23602" name="AutoShape 265"/>
          <p:cNvSpPr>
            <a:spLocks noChangeArrowheads="1"/>
          </p:cNvSpPr>
          <p:nvPr/>
        </p:nvSpPr>
        <p:spPr bwMode="auto">
          <a:xfrm>
            <a:off x="10404204" y="3971758"/>
            <a:ext cx="1197664" cy="412622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08 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Бухгалтерский</a:t>
            </a:r>
            <a:br>
              <a:rPr lang="ru-RU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учет</a:t>
            </a:r>
          </a:p>
        </p:txBody>
      </p:sp>
      <p:sp>
        <p:nvSpPr>
          <p:cNvPr id="23603" name="AutoShape 266"/>
          <p:cNvSpPr>
            <a:spLocks noChangeArrowheads="1"/>
          </p:cNvSpPr>
          <p:nvPr/>
        </p:nvSpPr>
        <p:spPr bwMode="auto">
          <a:xfrm>
            <a:off x="2069227" y="4346292"/>
            <a:ext cx="2486315" cy="349143"/>
          </a:xfrm>
          <a:prstGeom prst="roundRect">
            <a:avLst>
              <a:gd name="adj" fmla="val 1090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04а Управленческий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и оперативный учет</a:t>
            </a:r>
          </a:p>
        </p:txBody>
      </p:sp>
      <p:cxnSp>
        <p:nvCxnSpPr>
          <p:cNvPr id="23604" name="Straight Connector 75"/>
          <p:cNvCxnSpPr>
            <a:cxnSpLocks noChangeShapeType="1"/>
          </p:cNvCxnSpPr>
          <p:nvPr/>
        </p:nvCxnSpPr>
        <p:spPr bwMode="auto">
          <a:xfrm>
            <a:off x="6677904" y="3836334"/>
            <a:ext cx="0" cy="317402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05" name="AutoShape 268"/>
          <p:cNvSpPr>
            <a:spLocks noChangeArrowheads="1"/>
          </p:cNvSpPr>
          <p:nvPr/>
        </p:nvSpPr>
        <p:spPr bwMode="auto">
          <a:xfrm>
            <a:off x="6123509" y="3590875"/>
            <a:ext cx="1091863" cy="395694"/>
          </a:xfrm>
          <a:prstGeom prst="roundRect">
            <a:avLst>
              <a:gd name="adj" fmla="val 8394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12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МП Зарплата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сотрудника</a:t>
            </a:r>
          </a:p>
        </p:txBody>
      </p:sp>
      <p:cxnSp>
        <p:nvCxnSpPr>
          <p:cNvPr id="23606" name="Elbow Connector 130"/>
          <p:cNvCxnSpPr>
            <a:cxnSpLocks noChangeShapeType="1"/>
          </p:cNvCxnSpPr>
          <p:nvPr/>
        </p:nvCxnSpPr>
        <p:spPr bwMode="auto">
          <a:xfrm>
            <a:off x="6502275" y="2700034"/>
            <a:ext cx="548048" cy="1747827"/>
          </a:xfrm>
          <a:prstGeom prst="bentConnector3">
            <a:avLst>
              <a:gd name="adj1" fmla="val 155500"/>
            </a:avLst>
          </a:prstGeom>
          <a:noFill/>
          <a:ln w="19050" algn="ctr">
            <a:solidFill>
              <a:srgbClr val="3E505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07" name="Arc 109"/>
          <p:cNvSpPr>
            <a:spLocks/>
          </p:cNvSpPr>
          <p:nvPr>
            <p:custDataLst>
              <p:tags r:id="rId2"/>
            </p:custDataLst>
          </p:nvPr>
        </p:nvSpPr>
        <p:spPr bwMode="auto">
          <a:xfrm rot="-5400000">
            <a:off x="7295780" y="3133817"/>
            <a:ext cx="107916" cy="124844"/>
          </a:xfrm>
          <a:custGeom>
            <a:avLst/>
            <a:gdLst>
              <a:gd name="T0" fmla="*/ 9323 w 123413"/>
              <a:gd name="T1" fmla="*/ 0 h 111774"/>
              <a:gd name="T2" fmla="*/ 9323 w 123413"/>
              <a:gd name="T3" fmla="*/ 3942 h 111774"/>
              <a:gd name="T4" fmla="*/ 9323 w 123413"/>
              <a:gd name="T5" fmla="*/ 7884 h 111774"/>
              <a:gd name="T6" fmla="*/ 11796480 60000 65536"/>
              <a:gd name="T7" fmla="*/ 11796480 60000 65536"/>
              <a:gd name="T8" fmla="*/ 11796480 60000 65536"/>
              <a:gd name="T9" fmla="*/ 61707 w 123413"/>
              <a:gd name="T10" fmla="*/ 0 h 111774"/>
              <a:gd name="T11" fmla="*/ 123413 w 123413"/>
              <a:gd name="T12" fmla="*/ 111774 h 1117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3413" h="111774" stroke="0">
                <a:moveTo>
                  <a:pt x="61707" y="0"/>
                </a:moveTo>
                <a:lnTo>
                  <a:pt x="61706" y="0"/>
                </a:lnTo>
                <a:cubicBezTo>
                  <a:pt x="95786" y="0"/>
                  <a:pt x="123414" y="25021"/>
                  <a:pt x="123414" y="55887"/>
                </a:cubicBezTo>
                <a:cubicBezTo>
                  <a:pt x="123414" y="86752"/>
                  <a:pt x="95786" y="111773"/>
                  <a:pt x="61707" y="111774"/>
                </a:cubicBezTo>
                <a:lnTo>
                  <a:pt x="61707" y="55887"/>
                </a:lnTo>
                <a:lnTo>
                  <a:pt x="61707" y="0"/>
                </a:lnTo>
                <a:close/>
              </a:path>
              <a:path w="123413" h="111774" fill="none">
                <a:moveTo>
                  <a:pt x="61707" y="0"/>
                </a:moveTo>
                <a:lnTo>
                  <a:pt x="61706" y="0"/>
                </a:lnTo>
                <a:cubicBezTo>
                  <a:pt x="95786" y="0"/>
                  <a:pt x="123414" y="25021"/>
                  <a:pt x="123414" y="55887"/>
                </a:cubicBezTo>
                <a:cubicBezTo>
                  <a:pt x="123414" y="86752"/>
                  <a:pt x="95786" y="111773"/>
                  <a:pt x="61707" y="111774"/>
                </a:cubicBezTo>
              </a:path>
            </a:pathLst>
          </a:custGeom>
          <a:solidFill>
            <a:schemeClr val="bg1"/>
          </a:solidFill>
          <a:ln w="19050" cap="flat" cmpd="sng" algn="ctr">
            <a:solidFill>
              <a:srgbClr val="3E5057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ru-RU" sz="2666"/>
          </a:p>
        </p:txBody>
      </p:sp>
      <p:sp>
        <p:nvSpPr>
          <p:cNvPr id="23608" name="AutoShape 274"/>
          <p:cNvSpPr>
            <a:spLocks noChangeArrowheads="1"/>
          </p:cNvSpPr>
          <p:nvPr/>
        </p:nvSpPr>
        <p:spPr bwMode="auto">
          <a:xfrm>
            <a:off x="6153133" y="4096603"/>
            <a:ext cx="1091863" cy="816781"/>
          </a:xfrm>
          <a:prstGeom prst="roundRect">
            <a:avLst>
              <a:gd name="adj" fmla="val 5699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3E5057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1С:ЗУП КОРП</a:t>
            </a:r>
            <a:r>
              <a:rPr lang="ru-RU" altLang="ru-RU" sz="933">
                <a:solidFill>
                  <a:srgbClr val="3E5057"/>
                </a:solidFill>
              </a:rPr>
              <a:t> </a:t>
            </a:r>
            <a:br>
              <a:rPr lang="ru-RU" altLang="ru-RU" sz="933">
                <a:solidFill>
                  <a:srgbClr val="3E5057"/>
                </a:solidFill>
              </a:rPr>
            </a:br>
            <a:r>
              <a:rPr lang="ru-RU" altLang="ru-RU" sz="933">
                <a:solidFill>
                  <a:srgbClr val="3E5057"/>
                </a:solidFill>
              </a:rPr>
              <a:t>03. Зарплата</a:t>
            </a:r>
            <a:r>
              <a:rPr lang="en-US" altLang="ru-RU" sz="933">
                <a:solidFill>
                  <a:srgbClr val="3E5057"/>
                </a:solidFill>
              </a:rPr>
              <a:t/>
            </a:r>
            <a:br>
              <a:rPr lang="en-US" altLang="ru-RU" sz="933">
                <a:solidFill>
                  <a:srgbClr val="3E5057"/>
                </a:solidFill>
              </a:rPr>
            </a:br>
            <a:r>
              <a:rPr lang="ru-RU" altLang="ru-RU" sz="933">
                <a:solidFill>
                  <a:srgbClr val="3E5057"/>
                </a:solidFill>
              </a:rPr>
              <a:t>и управление</a:t>
            </a:r>
            <a:r>
              <a:rPr lang="en-US" altLang="ru-RU" sz="933">
                <a:solidFill>
                  <a:srgbClr val="3E5057"/>
                </a:solidFill>
              </a:rPr>
              <a:t/>
            </a:r>
            <a:br>
              <a:rPr lang="en-US" altLang="ru-RU" sz="933">
                <a:solidFill>
                  <a:srgbClr val="3E5057"/>
                </a:solidFill>
              </a:rPr>
            </a:br>
            <a:r>
              <a:rPr lang="ru-RU" altLang="ru-RU" sz="933">
                <a:solidFill>
                  <a:srgbClr val="3E5057"/>
                </a:solidFill>
              </a:rPr>
              <a:t>персоналом</a:t>
            </a:r>
          </a:p>
        </p:txBody>
      </p:sp>
      <p:cxnSp>
        <p:nvCxnSpPr>
          <p:cNvPr id="23609" name="Straight Connector 75"/>
          <p:cNvCxnSpPr>
            <a:cxnSpLocks noChangeShapeType="1"/>
          </p:cNvCxnSpPr>
          <p:nvPr/>
        </p:nvCxnSpPr>
        <p:spPr bwMode="auto">
          <a:xfrm>
            <a:off x="7348680" y="3066104"/>
            <a:ext cx="332215" cy="0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10" name="AutoShape 278"/>
          <p:cNvSpPr>
            <a:spLocks noChangeArrowheads="1"/>
          </p:cNvSpPr>
          <p:nvPr/>
        </p:nvSpPr>
        <p:spPr bwMode="auto">
          <a:xfrm>
            <a:off x="7619530" y="2966651"/>
            <a:ext cx="1436774" cy="351258"/>
          </a:xfrm>
          <a:prstGeom prst="roundRect">
            <a:avLst>
              <a:gd name="adj" fmla="val 10241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Данные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по отработанному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времени</a:t>
            </a:r>
          </a:p>
        </p:txBody>
      </p:sp>
      <p:cxnSp>
        <p:nvCxnSpPr>
          <p:cNvPr id="23611" name="Straight Connector 75"/>
          <p:cNvCxnSpPr>
            <a:cxnSpLocks noChangeShapeType="1"/>
          </p:cNvCxnSpPr>
          <p:nvPr/>
        </p:nvCxnSpPr>
        <p:spPr bwMode="auto">
          <a:xfrm>
            <a:off x="3800127" y="3375042"/>
            <a:ext cx="2115" cy="205253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12" name="Straight Connector 75"/>
          <p:cNvCxnSpPr>
            <a:cxnSpLocks noChangeShapeType="1"/>
          </p:cNvCxnSpPr>
          <p:nvPr/>
        </p:nvCxnSpPr>
        <p:spPr bwMode="auto">
          <a:xfrm>
            <a:off x="2073459" y="3199412"/>
            <a:ext cx="2581537" cy="0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13" name="AutoShape 287"/>
          <p:cNvSpPr>
            <a:spLocks noChangeArrowheads="1"/>
          </p:cNvSpPr>
          <p:nvPr/>
        </p:nvSpPr>
        <p:spPr bwMode="auto">
          <a:xfrm>
            <a:off x="1180502" y="3032248"/>
            <a:ext cx="1197664" cy="349142"/>
          </a:xfrm>
          <a:prstGeom prst="roundRect">
            <a:avLst>
              <a:gd name="adj" fmla="val 10301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Управление</a:t>
            </a:r>
            <a:br>
              <a:rPr lang="ru-RU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лояльностью</a:t>
            </a:r>
          </a:p>
        </p:txBody>
      </p:sp>
      <p:cxnSp>
        <p:nvCxnSpPr>
          <p:cNvPr id="23614" name="Straight Connector 75"/>
          <p:cNvCxnSpPr>
            <a:cxnSpLocks noChangeShapeType="1"/>
          </p:cNvCxnSpPr>
          <p:nvPr/>
        </p:nvCxnSpPr>
        <p:spPr bwMode="auto">
          <a:xfrm>
            <a:off x="1751825" y="2956071"/>
            <a:ext cx="4193939" cy="0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15" name="Straight Connector 75"/>
          <p:cNvCxnSpPr>
            <a:cxnSpLocks noChangeShapeType="1"/>
          </p:cNvCxnSpPr>
          <p:nvPr/>
        </p:nvCxnSpPr>
        <p:spPr bwMode="auto">
          <a:xfrm>
            <a:off x="1749708" y="2750817"/>
            <a:ext cx="2117" cy="205254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16" name="AutoShape 292"/>
          <p:cNvSpPr>
            <a:spLocks noChangeArrowheads="1"/>
          </p:cNvSpPr>
          <p:nvPr/>
        </p:nvSpPr>
        <p:spPr bwMode="auto">
          <a:xfrm>
            <a:off x="1195313" y="2530752"/>
            <a:ext cx="1197664" cy="349143"/>
          </a:xfrm>
          <a:prstGeom prst="roundRect">
            <a:avLst>
              <a:gd name="adj" fmla="val 10301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Регистрация</a:t>
            </a:r>
            <a:br>
              <a:rPr lang="ru-RU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на рейсы</a:t>
            </a:r>
          </a:p>
        </p:txBody>
      </p:sp>
      <p:cxnSp>
        <p:nvCxnSpPr>
          <p:cNvPr id="23617" name="Straight Connector 75"/>
          <p:cNvCxnSpPr>
            <a:cxnSpLocks noChangeShapeType="1"/>
          </p:cNvCxnSpPr>
          <p:nvPr/>
        </p:nvCxnSpPr>
        <p:spPr bwMode="auto">
          <a:xfrm>
            <a:off x="3169555" y="2759282"/>
            <a:ext cx="2115" cy="203137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18" name="AutoShape 294"/>
          <p:cNvSpPr>
            <a:spLocks noChangeArrowheads="1"/>
          </p:cNvSpPr>
          <p:nvPr/>
        </p:nvSpPr>
        <p:spPr bwMode="auto">
          <a:xfrm>
            <a:off x="2570722" y="2530753"/>
            <a:ext cx="1197664" cy="351258"/>
          </a:xfrm>
          <a:prstGeom prst="roundRect">
            <a:avLst>
              <a:gd name="adj" fmla="val 13255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Агенты,</a:t>
            </a:r>
            <a:br>
              <a:rPr lang="ru-RU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Продажи</a:t>
            </a:r>
          </a:p>
        </p:txBody>
      </p:sp>
      <p:cxnSp>
        <p:nvCxnSpPr>
          <p:cNvPr id="23619" name="Straight Connector 75"/>
          <p:cNvCxnSpPr>
            <a:cxnSpLocks noChangeShapeType="1"/>
          </p:cNvCxnSpPr>
          <p:nvPr/>
        </p:nvCxnSpPr>
        <p:spPr bwMode="auto">
          <a:xfrm>
            <a:off x="4574588" y="2757167"/>
            <a:ext cx="2115" cy="205253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20" name="AutoShape 296"/>
          <p:cNvSpPr>
            <a:spLocks noChangeArrowheads="1"/>
          </p:cNvSpPr>
          <p:nvPr/>
        </p:nvSpPr>
        <p:spPr bwMode="auto">
          <a:xfrm>
            <a:off x="3941899" y="2530753"/>
            <a:ext cx="1197664" cy="351258"/>
          </a:xfrm>
          <a:prstGeom prst="roundRect">
            <a:avLst>
              <a:gd name="adj" fmla="val 13255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Продажи</a:t>
            </a:r>
          </a:p>
        </p:txBody>
      </p:sp>
      <p:sp>
        <p:nvSpPr>
          <p:cNvPr id="23621" name="AutoShape 298"/>
          <p:cNvSpPr>
            <a:spLocks noChangeArrowheads="1"/>
          </p:cNvSpPr>
          <p:nvPr/>
        </p:nvSpPr>
        <p:spPr bwMode="auto">
          <a:xfrm>
            <a:off x="5304612" y="2530752"/>
            <a:ext cx="1199780" cy="349143"/>
          </a:xfrm>
          <a:prstGeom prst="roundRect">
            <a:avLst>
              <a:gd name="adj" fmla="val 13333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Операционное</a:t>
            </a:r>
            <a:br>
              <a:rPr lang="ru-RU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управление</a:t>
            </a:r>
          </a:p>
        </p:txBody>
      </p:sp>
      <p:cxnSp>
        <p:nvCxnSpPr>
          <p:cNvPr id="23622" name="Straight Connector 75"/>
          <p:cNvCxnSpPr>
            <a:cxnSpLocks noChangeShapeType="1"/>
          </p:cNvCxnSpPr>
          <p:nvPr/>
        </p:nvCxnSpPr>
        <p:spPr bwMode="auto">
          <a:xfrm>
            <a:off x="5535257" y="3199412"/>
            <a:ext cx="397811" cy="0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23" name="AutoShape 300"/>
          <p:cNvSpPr>
            <a:spLocks noChangeArrowheads="1"/>
          </p:cNvSpPr>
          <p:nvPr/>
        </p:nvSpPr>
        <p:spPr bwMode="auto">
          <a:xfrm>
            <a:off x="4523803" y="3013204"/>
            <a:ext cx="1295000" cy="351258"/>
          </a:xfrm>
          <a:prstGeom prst="roundRect">
            <a:avLst>
              <a:gd name="adj" fmla="val 8394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12 МП 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Полетные задания</a:t>
            </a:r>
          </a:p>
        </p:txBody>
      </p:sp>
      <p:cxnSp>
        <p:nvCxnSpPr>
          <p:cNvPr id="23624" name="Straight Connector 75"/>
          <p:cNvCxnSpPr>
            <a:cxnSpLocks noChangeShapeType="1"/>
          </p:cNvCxnSpPr>
          <p:nvPr/>
        </p:nvCxnSpPr>
        <p:spPr bwMode="auto">
          <a:xfrm>
            <a:off x="3823401" y="2949723"/>
            <a:ext cx="2117" cy="205254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25" name="AutoShape 302"/>
          <p:cNvSpPr>
            <a:spLocks noChangeArrowheads="1"/>
          </p:cNvSpPr>
          <p:nvPr/>
        </p:nvSpPr>
        <p:spPr bwMode="auto">
          <a:xfrm>
            <a:off x="3203411" y="3025899"/>
            <a:ext cx="1197664" cy="349143"/>
          </a:xfrm>
          <a:prstGeom prst="roundRect">
            <a:avLst>
              <a:gd name="adj" fmla="val 10301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Учет доходов</a:t>
            </a:r>
            <a:r>
              <a:rPr lang="en-US" altLang="ru-RU" sz="933" b="1">
                <a:solidFill>
                  <a:srgbClr val="3E5057"/>
                </a:solidFill>
              </a:rPr>
              <a:t/>
            </a:r>
            <a:br>
              <a:rPr lang="en-US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и расходов</a:t>
            </a:r>
          </a:p>
        </p:txBody>
      </p:sp>
      <p:sp>
        <p:nvSpPr>
          <p:cNvPr id="23626" name="AutoShape 304"/>
          <p:cNvSpPr>
            <a:spLocks noChangeArrowheads="1"/>
          </p:cNvSpPr>
          <p:nvPr/>
        </p:nvSpPr>
        <p:spPr bwMode="auto">
          <a:xfrm>
            <a:off x="7619530" y="2532869"/>
            <a:ext cx="719445" cy="349142"/>
          </a:xfrm>
          <a:prstGeom prst="roundRect">
            <a:avLst>
              <a:gd name="adj" fmla="val 10301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ТОиР</a:t>
            </a:r>
          </a:p>
        </p:txBody>
      </p:sp>
      <p:cxnSp>
        <p:nvCxnSpPr>
          <p:cNvPr id="23627" name="Straight Connector 75"/>
          <p:cNvCxnSpPr>
            <a:cxnSpLocks noChangeShapeType="1"/>
          </p:cNvCxnSpPr>
          <p:nvPr/>
        </p:nvCxnSpPr>
        <p:spPr bwMode="auto">
          <a:xfrm>
            <a:off x="6502275" y="2611160"/>
            <a:ext cx="1117255" cy="0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28" name="AutoShape 306"/>
          <p:cNvSpPr>
            <a:spLocks noChangeArrowheads="1"/>
          </p:cNvSpPr>
          <p:nvPr/>
        </p:nvSpPr>
        <p:spPr bwMode="auto">
          <a:xfrm>
            <a:off x="8489212" y="2577304"/>
            <a:ext cx="1436773" cy="245458"/>
          </a:xfrm>
          <a:prstGeom prst="roundRect">
            <a:avLst>
              <a:gd name="adj" fmla="val 12931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Самолеты</a:t>
            </a:r>
          </a:p>
        </p:txBody>
      </p:sp>
      <p:sp>
        <p:nvSpPr>
          <p:cNvPr id="23629" name="AutoShape 307"/>
          <p:cNvSpPr>
            <a:spLocks noChangeArrowheads="1"/>
          </p:cNvSpPr>
          <p:nvPr/>
        </p:nvSpPr>
        <p:spPr bwMode="auto">
          <a:xfrm>
            <a:off x="10116426" y="2575189"/>
            <a:ext cx="1436774" cy="245458"/>
          </a:xfrm>
          <a:prstGeom prst="roundRect">
            <a:avLst>
              <a:gd name="adj" fmla="val 15519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933" b="1">
                <a:solidFill>
                  <a:srgbClr val="3E5057"/>
                </a:solidFill>
              </a:rPr>
              <a:t>Вертолеты</a:t>
            </a:r>
          </a:p>
        </p:txBody>
      </p:sp>
      <p:sp>
        <p:nvSpPr>
          <p:cNvPr id="23630" name="AutoShape 308"/>
          <p:cNvSpPr>
            <a:spLocks noChangeArrowheads="1"/>
          </p:cNvSpPr>
          <p:nvPr/>
        </p:nvSpPr>
        <p:spPr bwMode="auto">
          <a:xfrm>
            <a:off x="7619530" y="2530752"/>
            <a:ext cx="4073327" cy="349143"/>
          </a:xfrm>
          <a:prstGeom prst="roundRect">
            <a:avLst>
              <a:gd name="adj" fmla="val 13333"/>
            </a:avLst>
          </a:prstGeom>
          <a:noFill/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 anchorCtr="1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endParaRPr lang="ru-RU" altLang="ru-RU" sz="1066" b="1">
              <a:solidFill>
                <a:srgbClr val="3E5057"/>
              </a:solidFill>
            </a:endParaRPr>
          </a:p>
        </p:txBody>
      </p:sp>
      <p:cxnSp>
        <p:nvCxnSpPr>
          <p:cNvPr id="23631" name="Straight Connector 75"/>
          <p:cNvCxnSpPr>
            <a:cxnSpLocks noChangeShapeType="1"/>
          </p:cNvCxnSpPr>
          <p:nvPr/>
        </p:nvCxnSpPr>
        <p:spPr bwMode="auto">
          <a:xfrm>
            <a:off x="3800126" y="3478726"/>
            <a:ext cx="3104191" cy="0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32" name="Straight Connector 75"/>
          <p:cNvCxnSpPr>
            <a:cxnSpLocks noChangeShapeType="1"/>
          </p:cNvCxnSpPr>
          <p:nvPr/>
        </p:nvCxnSpPr>
        <p:spPr bwMode="auto">
          <a:xfrm>
            <a:off x="6895854" y="2759281"/>
            <a:ext cx="723677" cy="0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33" name="Straight Connector 75"/>
          <p:cNvCxnSpPr>
            <a:cxnSpLocks noChangeShapeType="1"/>
          </p:cNvCxnSpPr>
          <p:nvPr/>
        </p:nvCxnSpPr>
        <p:spPr bwMode="auto">
          <a:xfrm>
            <a:off x="6910666" y="2759282"/>
            <a:ext cx="0" cy="738489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34" name="Straight Connector 75"/>
          <p:cNvCxnSpPr>
            <a:cxnSpLocks noChangeShapeType="1"/>
          </p:cNvCxnSpPr>
          <p:nvPr/>
        </p:nvCxnSpPr>
        <p:spPr bwMode="auto">
          <a:xfrm>
            <a:off x="5943647" y="2884127"/>
            <a:ext cx="0" cy="319517"/>
          </a:xfrm>
          <a:prstGeom prst="line">
            <a:avLst/>
          </a:prstGeom>
          <a:noFill/>
          <a:ln w="19050" algn="ctr">
            <a:solidFill>
              <a:srgbClr val="3E50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056625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0215" y="400983"/>
            <a:ext cx="9723083" cy="76388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ru-RU" sz="2200" dirty="0" smtClean="0">
                <a:solidFill>
                  <a:srgbClr val="080808"/>
                </a:solidFill>
              </a:rPr>
              <a:t>C</a:t>
            </a:r>
            <a:r>
              <a:rPr lang="ru-RU" altLang="ru-RU" sz="2200" dirty="0" smtClean="0">
                <a:solidFill>
                  <a:srgbClr val="080808"/>
                </a:solidFill>
              </a:rPr>
              <a:t>лайд из выступления на Бизнес-форуме 1С:ERP 2017</a:t>
            </a:r>
            <a:r>
              <a:rPr lang="en-US" altLang="ru-RU" sz="2200" dirty="0">
                <a:solidFill>
                  <a:srgbClr val="000000"/>
                </a:solidFill>
              </a:rPr>
              <a:t/>
            </a:r>
            <a:br>
              <a:rPr lang="en-US" altLang="ru-RU" sz="2200" dirty="0">
                <a:solidFill>
                  <a:srgbClr val="000000"/>
                </a:solidFill>
              </a:rPr>
            </a:br>
            <a:r>
              <a:rPr lang="ru-RU" altLang="ru-RU" sz="2200" dirty="0" smtClean="0"/>
              <a:t>Евгения Тюрина, АО ТД «Гулливер и Ко»</a:t>
            </a:r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2062879" y="1405033"/>
            <a:ext cx="4557893" cy="5845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D20000"/>
                </a:solidFill>
              </a:rPr>
              <a:t>Новый ИТ</a:t>
            </a:r>
            <a:r>
              <a:rPr lang="en-US" altLang="ru-RU" sz="1599" b="1">
                <a:solidFill>
                  <a:srgbClr val="D20000"/>
                </a:solidFill>
              </a:rPr>
              <a:t>-</a:t>
            </a:r>
            <a:r>
              <a:rPr lang="ru-RU" altLang="ru-RU" sz="1599" b="1">
                <a:solidFill>
                  <a:srgbClr val="D20000"/>
                </a:solidFill>
              </a:rPr>
              <a:t>ландшафт</a:t>
            </a:r>
            <a:br>
              <a:rPr lang="ru-RU" altLang="ru-RU" sz="1599" b="1">
                <a:solidFill>
                  <a:srgbClr val="D20000"/>
                </a:solidFill>
              </a:rPr>
            </a:br>
            <a:r>
              <a:rPr lang="ru-RU" altLang="ru-RU" sz="1599" b="1">
                <a:solidFill>
                  <a:srgbClr val="D20000"/>
                </a:solidFill>
              </a:rPr>
              <a:t>Бэк, фронт, service desk, e-commerce</a:t>
            </a:r>
          </a:p>
        </p:txBody>
      </p:sp>
      <p:pic>
        <p:nvPicPr>
          <p:cNvPr id="24580" name="Picture 7" descr="gulliver-лого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3" y="1515066"/>
            <a:ext cx="1508718" cy="53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AutoShape 95"/>
          <p:cNvSpPr>
            <a:spLocks noChangeArrowheads="1"/>
          </p:cNvSpPr>
          <p:nvPr/>
        </p:nvSpPr>
        <p:spPr bwMode="auto">
          <a:xfrm>
            <a:off x="323515" y="2488431"/>
            <a:ext cx="11513231" cy="719445"/>
          </a:xfrm>
          <a:prstGeom prst="roundRect">
            <a:avLst>
              <a:gd name="adj" fmla="val 8394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buClr>
                <a:srgbClr val="FD8209"/>
              </a:buClr>
              <a:buSzPct val="100000"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1С:ERP </a:t>
            </a:r>
            <a:r>
              <a:rPr lang="en-US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–</a:t>
            </a:r>
            <a:r>
              <a:rPr lang="ru-RU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бэк-офис группы компаний. </a:t>
            </a:r>
            <a:endParaRPr lang="en-US" altLang="ru-RU" sz="14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1333"/>
              </a:spcBef>
              <a:buClr>
                <a:srgbClr val="FD8209"/>
              </a:buClr>
              <a:buSzPct val="100000"/>
            </a:pPr>
            <a:r>
              <a:rPr lang="ru-RU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Финансы, закупки, продажи «Игрушка», подсортировка магазинов «Одежда», транспортная логистика, склады филиалов, …</a:t>
            </a:r>
          </a:p>
        </p:txBody>
      </p:sp>
      <p:sp>
        <p:nvSpPr>
          <p:cNvPr id="24583" name="AutoShape 98"/>
          <p:cNvSpPr>
            <a:spLocks noChangeArrowheads="1"/>
          </p:cNvSpPr>
          <p:nvPr/>
        </p:nvSpPr>
        <p:spPr bwMode="auto">
          <a:xfrm>
            <a:off x="323516" y="3430058"/>
            <a:ext cx="5516448" cy="717328"/>
          </a:xfrm>
          <a:prstGeom prst="roundRect">
            <a:avLst>
              <a:gd name="adj" fmla="val 9144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buClr>
                <a:srgbClr val="FD8209"/>
              </a:buClr>
              <a:buSzPct val="100000"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1С:Документооборот КОРП </a:t>
            </a:r>
            <a:r>
              <a:rPr lang="en-US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–</a:t>
            </a:r>
            <a:r>
              <a:rPr lang="ru-RU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вся группа компаний</a:t>
            </a:r>
          </a:p>
        </p:txBody>
      </p:sp>
      <p:sp>
        <p:nvSpPr>
          <p:cNvPr id="24584" name="AutoShape 99"/>
          <p:cNvSpPr>
            <a:spLocks noChangeArrowheads="1"/>
          </p:cNvSpPr>
          <p:nvPr/>
        </p:nvSpPr>
        <p:spPr bwMode="auto">
          <a:xfrm>
            <a:off x="6326646" y="3430058"/>
            <a:ext cx="5516447" cy="717328"/>
          </a:xfrm>
          <a:prstGeom prst="roundRect">
            <a:avLst>
              <a:gd name="adj" fmla="val 9144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1С:ЗУП КОРП </a:t>
            </a:r>
            <a:r>
              <a:rPr lang="en-US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–</a:t>
            </a:r>
            <a:r>
              <a:rPr lang="ru-RU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отдел кадров, отдел расчета ЗП</a:t>
            </a:r>
          </a:p>
        </p:txBody>
      </p:sp>
      <p:sp>
        <p:nvSpPr>
          <p:cNvPr id="24585" name="AutoShape 98"/>
          <p:cNvSpPr>
            <a:spLocks noChangeArrowheads="1"/>
          </p:cNvSpPr>
          <p:nvPr/>
        </p:nvSpPr>
        <p:spPr bwMode="auto">
          <a:xfrm>
            <a:off x="321399" y="4509225"/>
            <a:ext cx="5516447" cy="719445"/>
          </a:xfrm>
          <a:prstGeom prst="roundRect">
            <a:avLst>
              <a:gd name="adj" fmla="val 10884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buClr>
                <a:srgbClr val="FD8209"/>
              </a:buClr>
              <a:buSzPct val="100000"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1С:Розница 8 (доработанная, РБД) </a:t>
            </a:r>
            <a:r>
              <a:rPr lang="en-US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–</a:t>
            </a:r>
            <a:br>
              <a:rPr lang="en-US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розничная сеть направления «Одежда»</a:t>
            </a:r>
          </a:p>
        </p:txBody>
      </p:sp>
      <p:sp>
        <p:nvSpPr>
          <p:cNvPr id="24586" name="AutoShape 99"/>
          <p:cNvSpPr>
            <a:spLocks noChangeArrowheads="1"/>
          </p:cNvSpPr>
          <p:nvPr/>
        </p:nvSpPr>
        <p:spPr bwMode="auto">
          <a:xfrm>
            <a:off x="6324530" y="4509225"/>
            <a:ext cx="5516448" cy="719445"/>
          </a:xfrm>
          <a:prstGeom prst="roundRect">
            <a:avLst>
              <a:gd name="adj" fmla="val 7940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WMS</a:t>
            </a:r>
            <a:r>
              <a:rPr lang="en-US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система на 1С (доработанная)</a:t>
            </a:r>
            <a:r>
              <a:rPr lang="en-US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–</a:t>
            </a:r>
            <a:br>
              <a:rPr lang="en-US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центральный склад группы компаний</a:t>
            </a:r>
          </a:p>
        </p:txBody>
      </p:sp>
      <p:sp>
        <p:nvSpPr>
          <p:cNvPr id="24587" name="AutoShape 98"/>
          <p:cNvSpPr>
            <a:spLocks noChangeArrowheads="1"/>
          </p:cNvSpPr>
          <p:nvPr/>
        </p:nvSpPr>
        <p:spPr bwMode="auto">
          <a:xfrm>
            <a:off x="331980" y="5588392"/>
            <a:ext cx="5516448" cy="719445"/>
          </a:xfrm>
          <a:prstGeom prst="roundRect">
            <a:avLst>
              <a:gd name="adj" fmla="val 6472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buClr>
                <a:srgbClr val="FD8209"/>
              </a:buClr>
              <a:buSzPct val="100000"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1С:ITIL КОРП </a:t>
            </a:r>
            <a:r>
              <a:rPr lang="ru-RU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–</a:t>
            </a:r>
            <a:r>
              <a:rPr lang="en-US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1466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ИТ, АХО, дизайнеры</a:t>
            </a:r>
          </a:p>
        </p:txBody>
      </p:sp>
      <p:sp>
        <p:nvSpPr>
          <p:cNvPr id="24588" name="AutoShape 99"/>
          <p:cNvSpPr>
            <a:spLocks noChangeArrowheads="1"/>
          </p:cNvSpPr>
          <p:nvPr/>
        </p:nvSpPr>
        <p:spPr bwMode="auto">
          <a:xfrm>
            <a:off x="6335110" y="5588392"/>
            <a:ext cx="5516447" cy="719445"/>
          </a:xfrm>
          <a:prstGeom prst="roundRect">
            <a:avLst>
              <a:gd name="adj" fmla="val 10884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buClr>
                <a:srgbClr val="FD8209"/>
              </a:buClr>
              <a:buSzPct val="100000"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Сайты e-commerce на платформе</a:t>
            </a:r>
            <a:r>
              <a:rPr lang="en-US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br>
              <a:rPr lang="en-US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1С-Битрикс </a:t>
            </a:r>
            <a:r>
              <a:rPr lang="en-US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– </a:t>
            </a: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в рамках единого обмена с 1С:ERP</a:t>
            </a:r>
          </a:p>
        </p:txBody>
      </p:sp>
      <p:pic>
        <p:nvPicPr>
          <p:cNvPr id="24589" name="Picture 29" descr="Тюрин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607" y="290951"/>
            <a:ext cx="1358481" cy="135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1С_Проект года_логотип_победителя_preview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674" y="1385277"/>
            <a:ext cx="772346" cy="77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9236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2" descr="Cnews_Awards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66" y="1483326"/>
            <a:ext cx="924699" cy="106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0215" y="400456"/>
            <a:ext cx="9723083" cy="76388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ru-RU" sz="2200" dirty="0" smtClean="0">
                <a:solidFill>
                  <a:srgbClr val="080808"/>
                </a:solidFill>
              </a:rPr>
              <a:t>C</a:t>
            </a:r>
            <a:r>
              <a:rPr lang="ru-RU" altLang="ru-RU" sz="2200" dirty="0" smtClean="0">
                <a:solidFill>
                  <a:srgbClr val="080808"/>
                </a:solidFill>
              </a:rPr>
              <a:t>лайд из выступления на Бизнес-форуме 1С:ERP 2017</a:t>
            </a:r>
            <a:r>
              <a:rPr lang="en-US" altLang="ru-RU" sz="2200" dirty="0">
                <a:solidFill>
                  <a:srgbClr val="000000"/>
                </a:solidFill>
              </a:rPr>
              <a:t/>
            </a:r>
            <a:br>
              <a:rPr lang="en-US" altLang="ru-RU" sz="2200" dirty="0">
                <a:solidFill>
                  <a:srgbClr val="000000"/>
                </a:solidFill>
              </a:rPr>
            </a:br>
            <a:r>
              <a:rPr lang="ru-RU" altLang="ru-RU" sz="2200" dirty="0" smtClean="0"/>
              <a:t>Екатерины </a:t>
            </a:r>
            <a:r>
              <a:rPr lang="ru-RU" altLang="ru-RU" sz="2200" dirty="0" err="1" smtClean="0"/>
              <a:t>Кокоревой</a:t>
            </a:r>
            <a:r>
              <a:rPr lang="ru-RU" altLang="ru-RU" sz="2200" dirty="0" smtClean="0"/>
              <a:t>, ФГУП «Почта России»</a:t>
            </a:r>
          </a:p>
        </p:txBody>
      </p:sp>
      <p:pic>
        <p:nvPicPr>
          <p:cNvPr id="25604" name="Picture 20" descr="Почта России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7" y="1597591"/>
            <a:ext cx="1441006" cy="73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6343574" y="1639911"/>
            <a:ext cx="3123236" cy="5845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 lIns="23993" rIns="23993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>
                <a:solidFill>
                  <a:srgbClr val="000000"/>
                </a:solidFill>
              </a:rPr>
              <a:t>Победитель в номинации </a:t>
            </a:r>
            <a:r>
              <a:rPr lang="ru-RU" altLang="ru-RU" sz="1599" b="1">
                <a:solidFill>
                  <a:srgbClr val="000000"/>
                </a:solidFill>
              </a:rPr>
              <a:t>«Цифровая трансформация»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062879" y="1724552"/>
            <a:ext cx="2374167" cy="33842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D20000"/>
                </a:solidFill>
              </a:rPr>
              <a:t>Архитектура</a:t>
            </a:r>
          </a:p>
        </p:txBody>
      </p:sp>
      <p:grpSp>
        <p:nvGrpSpPr>
          <p:cNvPr id="25607" name="Group 17"/>
          <p:cNvGrpSpPr>
            <a:grpSpLocks/>
          </p:cNvGrpSpPr>
          <p:nvPr/>
        </p:nvGrpSpPr>
        <p:grpSpPr bwMode="auto">
          <a:xfrm>
            <a:off x="348907" y="3425826"/>
            <a:ext cx="11494186" cy="2158334"/>
            <a:chOff x="164" y="1813"/>
            <a:chExt cx="5432" cy="1360"/>
          </a:xfrm>
        </p:grpSpPr>
        <p:sp>
          <p:nvSpPr>
            <p:cNvPr id="25609" name="Скругленный прямоугольник 89"/>
            <p:cNvSpPr>
              <a:spLocks noChangeArrowheads="1"/>
            </p:cNvSpPr>
            <p:nvPr/>
          </p:nvSpPr>
          <p:spPr bwMode="auto">
            <a:xfrm>
              <a:off x="2062" y="1813"/>
              <a:ext cx="1587" cy="453"/>
            </a:xfrm>
            <a:prstGeom prst="roundRect">
              <a:avLst>
                <a:gd name="adj" fmla="val 10625"/>
              </a:avLst>
            </a:prstGeom>
            <a:solidFill>
              <a:srgbClr val="F1F6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71978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599" b="1">
                  <a:solidFill>
                    <a:srgbClr val="3E5057"/>
                  </a:solidFill>
                  <a:cs typeface="Arial" panose="020B0604020202020204" pitchFamily="34" charset="0"/>
                </a:rPr>
                <a:t>1С:Управление холдингом (ЕИСКО)</a:t>
              </a:r>
            </a:p>
          </p:txBody>
        </p:sp>
        <p:sp>
          <p:nvSpPr>
            <p:cNvPr id="25610" name="Line 112"/>
            <p:cNvSpPr>
              <a:spLocks noChangeShapeType="1"/>
            </p:cNvSpPr>
            <p:nvPr/>
          </p:nvSpPr>
          <p:spPr bwMode="auto">
            <a:xfrm>
              <a:off x="1751" y="2958"/>
              <a:ext cx="313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25611" name="Line 113"/>
            <p:cNvSpPr>
              <a:spLocks noChangeShapeType="1"/>
            </p:cNvSpPr>
            <p:nvPr/>
          </p:nvSpPr>
          <p:spPr bwMode="auto">
            <a:xfrm flipH="1">
              <a:off x="3651" y="2953"/>
              <a:ext cx="358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25612" name="Скругленный прямоугольник 89"/>
            <p:cNvSpPr>
              <a:spLocks noChangeArrowheads="1"/>
            </p:cNvSpPr>
            <p:nvPr/>
          </p:nvSpPr>
          <p:spPr bwMode="auto">
            <a:xfrm>
              <a:off x="164" y="2720"/>
              <a:ext cx="1587" cy="453"/>
            </a:xfrm>
            <a:prstGeom prst="roundRect">
              <a:avLst>
                <a:gd name="adj" fmla="val 10625"/>
              </a:avLst>
            </a:prstGeom>
            <a:solidFill>
              <a:srgbClr val="F1F6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71978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599" b="1">
                  <a:solidFill>
                    <a:srgbClr val="3E5057"/>
                  </a:solidFill>
                  <a:cs typeface="Arial" panose="020B0604020202020204" pitchFamily="34" charset="0"/>
                </a:rPr>
                <a:t>1С:Управление торговлей (АСКУ)</a:t>
              </a:r>
            </a:p>
          </p:txBody>
        </p:sp>
        <p:sp>
          <p:nvSpPr>
            <p:cNvPr id="25613" name="Скругленный прямоугольник 89"/>
            <p:cNvSpPr>
              <a:spLocks noChangeArrowheads="1"/>
            </p:cNvSpPr>
            <p:nvPr/>
          </p:nvSpPr>
          <p:spPr bwMode="auto">
            <a:xfrm>
              <a:off x="2064" y="2720"/>
              <a:ext cx="1587" cy="453"/>
            </a:xfrm>
            <a:prstGeom prst="roundRect">
              <a:avLst>
                <a:gd name="adj" fmla="val 10625"/>
              </a:avLst>
            </a:prstGeom>
            <a:solidFill>
              <a:srgbClr val="F1F6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71978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599" b="1">
                  <a:solidFill>
                    <a:srgbClr val="3E5057"/>
                  </a:solidFill>
                  <a:cs typeface="Arial" panose="020B0604020202020204" pitchFamily="34" charset="0"/>
                </a:rPr>
                <a:t>1С:Бухгалтерия КОРП (АСБНУ)</a:t>
              </a:r>
            </a:p>
          </p:txBody>
        </p:sp>
        <p:sp>
          <p:nvSpPr>
            <p:cNvPr id="25614" name="Скругленный прямоугольник 89"/>
            <p:cNvSpPr>
              <a:spLocks noChangeArrowheads="1"/>
            </p:cNvSpPr>
            <p:nvPr/>
          </p:nvSpPr>
          <p:spPr bwMode="auto">
            <a:xfrm>
              <a:off x="4009" y="2720"/>
              <a:ext cx="1587" cy="453"/>
            </a:xfrm>
            <a:prstGeom prst="roundRect">
              <a:avLst>
                <a:gd name="adj" fmla="val 10625"/>
              </a:avLst>
            </a:prstGeom>
            <a:solidFill>
              <a:srgbClr val="F1F6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71978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599" b="1">
                  <a:solidFill>
                    <a:srgbClr val="3E5057"/>
                  </a:solidFill>
                  <a:cs typeface="Arial" panose="020B0604020202020204" pitchFamily="34" charset="0"/>
                </a:rPr>
                <a:t>1С:Зарплата и управление персоналом (АСЗУП)</a:t>
              </a:r>
            </a:p>
          </p:txBody>
        </p:sp>
        <p:sp>
          <p:nvSpPr>
            <p:cNvPr id="25615" name="Line 113"/>
            <p:cNvSpPr>
              <a:spLocks noChangeShapeType="1"/>
            </p:cNvSpPr>
            <p:nvPr/>
          </p:nvSpPr>
          <p:spPr bwMode="auto">
            <a:xfrm flipH="1" flipV="1">
              <a:off x="2872" y="2266"/>
              <a:ext cx="0" cy="454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</p:grpSp>
      <p:pic>
        <p:nvPicPr>
          <p:cNvPr id="25608" name="Picture 16" descr="Кокорева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564" y="305267"/>
            <a:ext cx="1377524" cy="135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2732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60" y="3080322"/>
            <a:ext cx="3847225" cy="2828281"/>
          </a:xfrm>
          <a:prstGeom prst="rect">
            <a:avLst/>
          </a:prstGeom>
        </p:spPr>
      </p:pic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0215" y="390214"/>
            <a:ext cx="9723083" cy="76388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ru-RU" sz="2200" dirty="0" smtClean="0">
                <a:solidFill>
                  <a:srgbClr val="080808"/>
                </a:solidFill>
              </a:rPr>
              <a:t>C</a:t>
            </a:r>
            <a:r>
              <a:rPr lang="ru-RU" altLang="ru-RU" sz="2200" dirty="0" smtClean="0">
                <a:solidFill>
                  <a:srgbClr val="080808"/>
                </a:solidFill>
              </a:rPr>
              <a:t>лайд из выступления на Бизнес-форуме 1С:ERP 2017</a:t>
            </a:r>
            <a:r>
              <a:rPr lang="en-US" altLang="ru-RU" sz="2200" dirty="0">
                <a:solidFill>
                  <a:srgbClr val="000000"/>
                </a:solidFill>
              </a:rPr>
              <a:t/>
            </a:r>
            <a:br>
              <a:rPr lang="en-US" altLang="ru-RU" sz="2200" dirty="0">
                <a:solidFill>
                  <a:srgbClr val="000000"/>
                </a:solidFill>
              </a:rPr>
            </a:br>
            <a:r>
              <a:rPr lang="ru-RU" altLang="ru-RU" sz="2200" dirty="0" smtClean="0"/>
              <a:t>Евгения </a:t>
            </a:r>
            <a:r>
              <a:rPr lang="ru-RU" altLang="ru-RU" sz="2200" dirty="0" err="1" smtClean="0"/>
              <a:t>Пополитова</a:t>
            </a:r>
            <a:r>
              <a:rPr lang="ru-RU" altLang="ru-RU" sz="2200" dirty="0" smtClean="0"/>
              <a:t>, «Матч ТВ»</a:t>
            </a: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2062879" y="1462166"/>
            <a:ext cx="2867199" cy="33842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D20000"/>
                </a:solidFill>
              </a:rPr>
              <a:t>Потоки данных</a:t>
            </a:r>
          </a:p>
        </p:txBody>
      </p:sp>
      <p:pic>
        <p:nvPicPr>
          <p:cNvPr id="26628" name="Picture 7" descr="Матч-лог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9" y="1434657"/>
            <a:ext cx="1534111" cy="53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9" name="Group 38"/>
          <p:cNvGrpSpPr>
            <a:grpSpLocks/>
          </p:cNvGrpSpPr>
          <p:nvPr/>
        </p:nvGrpSpPr>
        <p:grpSpPr bwMode="auto">
          <a:xfrm>
            <a:off x="1146646" y="2708499"/>
            <a:ext cx="1728782" cy="1060122"/>
            <a:chOff x="589" y="1674"/>
            <a:chExt cx="695" cy="383"/>
          </a:xfrm>
        </p:grpSpPr>
        <p:pic>
          <p:nvPicPr>
            <p:cNvPr id="26645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02484">
              <a:off x="589" y="1718"/>
              <a:ext cx="342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6" name="Picture 1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" y="1674"/>
              <a:ext cx="297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7" name="Picture 1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0413">
              <a:off x="995" y="1706"/>
              <a:ext cx="289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30" name="Picture 5" descr="http://v8.1c.ru/doc8/images/3~.png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285" y="2862967"/>
            <a:ext cx="1438889" cy="92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Скругленный прямоугольник 89"/>
          <p:cNvSpPr>
            <a:spLocks noChangeArrowheads="1"/>
          </p:cNvSpPr>
          <p:nvPr/>
        </p:nvSpPr>
        <p:spPr bwMode="auto">
          <a:xfrm>
            <a:off x="342560" y="5808457"/>
            <a:ext cx="3838449" cy="719445"/>
          </a:xfrm>
          <a:prstGeom prst="roundRect">
            <a:avLst>
              <a:gd name="adj" fmla="val 10625"/>
            </a:avLst>
          </a:prstGeom>
          <a:solidFill>
            <a:srgbClr val="F1F61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3E5057"/>
                </a:solidFill>
                <a:cs typeface="Arial" panose="020B0604020202020204" pitchFamily="34" charset="0"/>
              </a:rPr>
              <a:t>1С:Документооборот</a:t>
            </a:r>
          </a:p>
        </p:txBody>
      </p:sp>
      <p:sp>
        <p:nvSpPr>
          <p:cNvPr id="26633" name="Скругленный прямоугольник 89"/>
          <p:cNvSpPr>
            <a:spLocks noChangeArrowheads="1"/>
          </p:cNvSpPr>
          <p:nvPr/>
        </p:nvSpPr>
        <p:spPr bwMode="auto">
          <a:xfrm>
            <a:off x="4170428" y="2217582"/>
            <a:ext cx="3838449" cy="719445"/>
          </a:xfrm>
          <a:prstGeom prst="roundRect">
            <a:avLst>
              <a:gd name="adj" fmla="val 10625"/>
            </a:avLst>
          </a:prstGeom>
          <a:solidFill>
            <a:srgbClr val="F1F61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3E5057"/>
                </a:solidFill>
                <a:cs typeface="Arial" panose="020B0604020202020204" pitchFamily="34" charset="0"/>
              </a:rPr>
              <a:t>1С:Управление холдингом</a:t>
            </a:r>
          </a:p>
        </p:txBody>
      </p:sp>
      <p:sp>
        <p:nvSpPr>
          <p:cNvPr id="26634" name="Скругленный прямоугольник 89"/>
          <p:cNvSpPr>
            <a:spLocks noChangeArrowheads="1"/>
          </p:cNvSpPr>
          <p:nvPr/>
        </p:nvSpPr>
        <p:spPr bwMode="auto">
          <a:xfrm>
            <a:off x="7996181" y="5808457"/>
            <a:ext cx="3838449" cy="719445"/>
          </a:xfrm>
          <a:prstGeom prst="roundRect">
            <a:avLst>
              <a:gd name="adj" fmla="val 10625"/>
            </a:avLst>
          </a:prstGeom>
          <a:solidFill>
            <a:srgbClr val="F1F61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3E5057"/>
                </a:solidFill>
                <a:cs typeface="Arial" panose="020B0604020202020204" pitchFamily="34" charset="0"/>
              </a:rPr>
              <a:t>1С:Зарплата и управление персоналом</a:t>
            </a:r>
          </a:p>
        </p:txBody>
      </p:sp>
      <p:pic>
        <p:nvPicPr>
          <p:cNvPr id="26635" name="Picture 6" descr="database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98" y="5311194"/>
            <a:ext cx="787157" cy="7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6" descr="database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14" y="5376792"/>
            <a:ext cx="785042" cy="77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Rectangle 26"/>
          <p:cNvSpPr>
            <a:spLocks noChangeArrowheads="1"/>
          </p:cNvSpPr>
          <p:nvPr/>
        </p:nvSpPr>
        <p:spPr bwMode="auto">
          <a:xfrm>
            <a:off x="706515" y="3827869"/>
            <a:ext cx="3353881" cy="124085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solidFill>
                  <a:srgbClr val="3E5057"/>
                </a:solidFill>
              </a:rPr>
              <a:t> </a:t>
            </a:r>
            <a:r>
              <a:rPr lang="ru-RU" altLang="ru-RU" sz="1866" b="1">
                <a:solidFill>
                  <a:srgbClr val="3E5057"/>
                </a:solidFill>
              </a:rPr>
              <a:t>Первичные документы</a:t>
            </a:r>
          </a:p>
          <a:p>
            <a:pPr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866" b="1">
                <a:solidFill>
                  <a:srgbClr val="3E5057"/>
                </a:solidFill>
              </a:rPr>
              <a:t> Справочники НСИ</a:t>
            </a:r>
          </a:p>
          <a:p>
            <a:pPr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solidFill>
                  <a:srgbClr val="3E5057"/>
                </a:solidFill>
              </a:rPr>
              <a:t> Контрагенты</a:t>
            </a:r>
          </a:p>
          <a:p>
            <a:pPr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solidFill>
                  <a:srgbClr val="3E5057"/>
                </a:solidFill>
              </a:rPr>
              <a:t> Договора </a:t>
            </a:r>
          </a:p>
        </p:txBody>
      </p:sp>
      <p:sp>
        <p:nvSpPr>
          <p:cNvPr id="26638" name="Text Box 27"/>
          <p:cNvSpPr txBox="1">
            <a:spLocks noChangeArrowheads="1"/>
          </p:cNvSpPr>
          <p:nvPr/>
        </p:nvSpPr>
        <p:spPr bwMode="auto">
          <a:xfrm>
            <a:off x="9060536" y="3827870"/>
            <a:ext cx="2073693" cy="6665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866" b="1">
                <a:solidFill>
                  <a:srgbClr val="3E5057"/>
                </a:solidFill>
              </a:rPr>
              <a:t> Бюджет ФОТ</a:t>
            </a:r>
          </a:p>
          <a:p>
            <a:pPr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solidFill>
                  <a:srgbClr val="3E5057"/>
                </a:solidFill>
              </a:rPr>
              <a:t> Сотрудники</a:t>
            </a:r>
          </a:p>
        </p:txBody>
      </p:sp>
      <p:sp>
        <p:nvSpPr>
          <p:cNvPr id="26639" name="Line 112"/>
          <p:cNvSpPr>
            <a:spLocks noChangeShapeType="1"/>
          </p:cNvSpPr>
          <p:nvPr/>
        </p:nvSpPr>
        <p:spPr bwMode="auto">
          <a:xfrm>
            <a:off x="630338" y="2592117"/>
            <a:ext cx="3548554" cy="0"/>
          </a:xfrm>
          <a:prstGeom prst="line">
            <a:avLst/>
          </a:prstGeom>
          <a:noFill/>
          <a:ln w="25400" cap="rnd">
            <a:solidFill>
              <a:srgbClr val="3E5057"/>
            </a:solidFill>
            <a:prstDash val="sysDot"/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6640" name="Line 112"/>
          <p:cNvSpPr>
            <a:spLocks noChangeShapeType="1"/>
          </p:cNvSpPr>
          <p:nvPr/>
        </p:nvSpPr>
        <p:spPr bwMode="auto">
          <a:xfrm flipH="1">
            <a:off x="630338" y="2592117"/>
            <a:ext cx="0" cy="3216341"/>
          </a:xfrm>
          <a:prstGeom prst="line">
            <a:avLst/>
          </a:prstGeom>
          <a:noFill/>
          <a:ln w="25400" cap="rnd">
            <a:solidFill>
              <a:srgbClr val="3E5057"/>
            </a:solidFill>
            <a:prstDash val="sysDot"/>
            <a:round/>
            <a:headEnd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6641" name="Line 112"/>
          <p:cNvSpPr>
            <a:spLocks noChangeShapeType="1"/>
          </p:cNvSpPr>
          <p:nvPr/>
        </p:nvSpPr>
        <p:spPr bwMode="auto">
          <a:xfrm flipH="1">
            <a:off x="11538387" y="2592117"/>
            <a:ext cx="0" cy="3216341"/>
          </a:xfrm>
          <a:prstGeom prst="line">
            <a:avLst/>
          </a:prstGeom>
          <a:noFill/>
          <a:ln w="25400" cap="rnd">
            <a:solidFill>
              <a:srgbClr val="3E5057"/>
            </a:solidFill>
            <a:prstDash val="sysDot"/>
            <a:round/>
            <a:headEnd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6642" name="Line 112"/>
          <p:cNvSpPr>
            <a:spLocks noChangeShapeType="1"/>
          </p:cNvSpPr>
          <p:nvPr/>
        </p:nvSpPr>
        <p:spPr bwMode="auto">
          <a:xfrm>
            <a:off x="7996180" y="2600581"/>
            <a:ext cx="3548555" cy="0"/>
          </a:xfrm>
          <a:prstGeom prst="line">
            <a:avLst/>
          </a:prstGeom>
          <a:noFill/>
          <a:ln w="25400" cap="rnd">
            <a:solidFill>
              <a:srgbClr val="3E5057"/>
            </a:solidFill>
            <a:prstDash val="sysDot"/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pic>
        <p:nvPicPr>
          <p:cNvPr id="26643" name="Picture 6" descr="database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530" y="1730899"/>
            <a:ext cx="787157" cy="77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40" descr="Пополитов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607" y="288837"/>
            <a:ext cx="1358481" cy="135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09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169007" y="235609"/>
            <a:ext cx="9594006" cy="155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D20000"/>
                </a:solidFill>
              </a:rPr>
              <a:t>Производительность и масштабируемость 1С:ПРЕДПРИЯТИЯ</a:t>
            </a:r>
            <a:r>
              <a:rPr lang="ru-RU" altLang="ru-RU" sz="2666" b="1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позволяют эффективно автоматизировать крупнейшие корпорации </a:t>
            </a:r>
            <a:b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и государственные структуры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160216" y="2363588"/>
            <a:ext cx="9695574" cy="83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883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1599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Почта</a:t>
            </a:r>
            <a:r>
              <a:rPr lang="en-US" altLang="ru-RU" sz="1599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России</a:t>
            </a:r>
            <a:r>
              <a:rPr lang="en-US" altLang="ru-RU" sz="1599" b="1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Автоматизированная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система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1С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охватила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более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b="1" dirty="0" smtClean="0">
                <a:solidFill>
                  <a:srgbClr val="D20000"/>
                </a:solidFill>
              </a:rPr>
              <a:t>47 000 </a:t>
            </a:r>
            <a:r>
              <a:rPr lang="en-US" altLang="ru-RU" sz="1599" b="1" dirty="0" err="1" smtClean="0">
                <a:solidFill>
                  <a:srgbClr val="D20000"/>
                </a:solidFill>
              </a:rPr>
              <a:t>рабочих</a:t>
            </a:r>
            <a:r>
              <a:rPr lang="en-US" altLang="ru-RU" sz="1599" b="1" dirty="0" smtClean="0">
                <a:solidFill>
                  <a:srgbClr val="D20000"/>
                </a:solidFill>
              </a:rPr>
              <a:t> </a:t>
            </a:r>
            <a:r>
              <a:rPr lang="en-US" altLang="ru-RU" sz="1599" b="1" dirty="0" err="1" smtClean="0">
                <a:solidFill>
                  <a:srgbClr val="D20000"/>
                </a:solidFill>
              </a:rPr>
              <a:t>мест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Обеспечена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единая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методология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всех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видов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учета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оперативное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управление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запасами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контроль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ru-RU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и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анализ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показателей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коммерческой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деятельности</a:t>
            </a:r>
            <a:r>
              <a:rPr lang="en-US" altLang="ru-RU" sz="1599" dirty="0" smtClean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endParaRPr lang="en-US" altLang="ru-RU" sz="1599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160216" y="3324258"/>
            <a:ext cx="96955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413"/>
              </a:spcBef>
              <a:buNone/>
            </a:pPr>
            <a:r>
              <a:rPr lang="en-US" altLang="ru-RU" sz="1600" b="1" dirty="0" err="1">
                <a:solidFill>
                  <a:srgbClr val="000000"/>
                </a:solidFill>
              </a:rPr>
              <a:t>Трансмашхолдинг</a:t>
            </a:r>
            <a:r>
              <a:rPr lang="en-US" altLang="ru-RU" sz="1600" b="1" dirty="0">
                <a:solidFill>
                  <a:srgbClr val="000000"/>
                </a:solidFill>
              </a:rPr>
              <a:t>.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ru-RU" altLang="ru-RU" sz="1600" dirty="0">
                <a:solidFill>
                  <a:srgbClr val="000000"/>
                </a:solidFill>
              </a:rPr>
              <a:t>Решения 1С – корпоративный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ru-RU" altLang="ru-RU" sz="1600" dirty="0">
                <a:solidFill>
                  <a:srgbClr val="000000"/>
                </a:solidFill>
              </a:rPr>
              <a:t>стандарт автоматизации. </a:t>
            </a:r>
            <a:r>
              <a:rPr lang="ru-RU" altLang="ru-RU" sz="1600" dirty="0" smtClean="0">
                <a:solidFill>
                  <a:srgbClr val="000000"/>
                </a:solidFill>
              </a:rPr>
              <a:t>ERP</a:t>
            </a:r>
            <a:r>
              <a:rPr lang="ru-RU" altLang="ru-RU" sz="1600" dirty="0">
                <a:solidFill>
                  <a:srgbClr val="000000"/>
                </a:solidFill>
              </a:rPr>
              <a:t>, CPM, WMS, ECM </a:t>
            </a:r>
            <a:r>
              <a:rPr lang="ru-RU" altLang="ru-RU" sz="1600" dirty="0" smtClean="0">
                <a:solidFill>
                  <a:srgbClr val="000000"/>
                </a:solidFill>
              </a:rPr>
              <a:t>системы.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</a:rPr>
              <a:t>Около </a:t>
            </a:r>
            <a:r>
              <a:rPr lang="ru-RU" altLang="ru-RU" sz="1600" b="1" dirty="0">
                <a:solidFill>
                  <a:srgbClr val="D20000"/>
                </a:solidFill>
              </a:rPr>
              <a:t>20 000 автоматизированных рабочих мест</a:t>
            </a:r>
            <a:r>
              <a:rPr lang="ru-RU" altLang="ru-RU" sz="1600" dirty="0">
                <a:solidFill>
                  <a:srgbClr val="000000"/>
                </a:solidFill>
              </a:rPr>
              <a:t>.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ru-RU" altLang="ru-RU" sz="1600" dirty="0">
                <a:solidFill>
                  <a:srgbClr val="000000"/>
                </a:solidFill>
              </a:rPr>
              <a:t>Подтвержденный экономический эффект от внедрения единой корпоративной </a:t>
            </a:r>
            <a:r>
              <a:rPr lang="ru-RU" altLang="ru-RU" sz="1600" dirty="0" smtClean="0">
                <a:solidFill>
                  <a:srgbClr val="000000"/>
                </a:solidFill>
              </a:rPr>
              <a:t>системы </a:t>
            </a:r>
            <a:r>
              <a:rPr lang="ru-RU" altLang="ru-RU" sz="1600" dirty="0">
                <a:solidFill>
                  <a:srgbClr val="000000"/>
                </a:solidFill>
              </a:rPr>
              <a:t>– 5 000 000 000 руб.</a:t>
            </a:r>
            <a:endParaRPr lang="en-US" altLang="ru-RU" sz="1600" dirty="0">
              <a:solidFill>
                <a:srgbClr val="000000"/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160215" y="4284928"/>
            <a:ext cx="96934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413"/>
              </a:spcBef>
              <a:buNone/>
            </a:pPr>
            <a:r>
              <a:rPr lang="en-US" altLang="ru-RU" sz="1600" b="1" dirty="0" err="1">
                <a:solidFill>
                  <a:srgbClr val="000000"/>
                </a:solidFill>
              </a:rPr>
              <a:t>Правительство</a:t>
            </a:r>
            <a:r>
              <a:rPr lang="en-US" altLang="ru-RU" sz="1600" b="1" dirty="0">
                <a:solidFill>
                  <a:srgbClr val="000000"/>
                </a:solidFill>
              </a:rPr>
              <a:t> </a:t>
            </a:r>
            <a:r>
              <a:rPr lang="en-US" altLang="ru-RU" sz="1600" b="1" dirty="0" err="1">
                <a:solidFill>
                  <a:srgbClr val="000000"/>
                </a:solidFill>
              </a:rPr>
              <a:t>Москвы</a:t>
            </a:r>
            <a:r>
              <a:rPr lang="en-US" altLang="ru-RU" sz="1600" b="1" dirty="0">
                <a:solidFill>
                  <a:srgbClr val="000000"/>
                </a:solidFill>
              </a:rPr>
              <a:t>.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ru-RU" altLang="ru-RU" sz="1600" dirty="0">
                <a:solidFill>
                  <a:srgbClr val="000000"/>
                </a:solidFill>
              </a:rPr>
              <a:t>Единая облачная система обеспечения финансовой деятельности. Более </a:t>
            </a:r>
            <a:r>
              <a:rPr lang="ru-RU" altLang="ru-RU" sz="1600" b="1" dirty="0">
                <a:solidFill>
                  <a:srgbClr val="D20000"/>
                </a:solidFill>
              </a:rPr>
              <a:t>2 300 учреждений города,</a:t>
            </a:r>
            <a:r>
              <a:rPr lang="en-US" altLang="ru-RU" sz="1600" b="1" dirty="0">
                <a:solidFill>
                  <a:srgbClr val="D20000"/>
                </a:solidFill>
              </a:rPr>
              <a:t> </a:t>
            </a:r>
            <a:r>
              <a:rPr lang="ru-RU" altLang="ru-RU" sz="1600" b="1" dirty="0">
                <a:solidFill>
                  <a:srgbClr val="D20000"/>
                </a:solidFill>
              </a:rPr>
              <a:t>18 000 пользователей</a:t>
            </a:r>
            <a:r>
              <a:rPr lang="ru-RU" altLang="ru-RU" sz="1600" dirty="0">
                <a:solidFill>
                  <a:srgbClr val="000000"/>
                </a:solidFill>
              </a:rPr>
              <a:t>, данные </a:t>
            </a:r>
            <a:r>
              <a:rPr lang="ru-RU" altLang="ru-RU" sz="1600" dirty="0" smtClean="0">
                <a:solidFill>
                  <a:srgbClr val="000000"/>
                </a:solidFill>
              </a:rPr>
              <a:t>по </a:t>
            </a:r>
            <a:r>
              <a:rPr lang="ru-RU" altLang="ru-RU" sz="1600" dirty="0">
                <a:solidFill>
                  <a:srgbClr val="000000"/>
                </a:solidFill>
              </a:rPr>
              <a:t>350 000 сотрудников. Технология </a:t>
            </a:r>
            <a:r>
              <a:rPr lang="ru-RU" altLang="ru-RU" sz="1600" dirty="0" err="1">
                <a:solidFill>
                  <a:srgbClr val="000000"/>
                </a:solidFill>
              </a:rPr>
              <a:t>SaaS</a:t>
            </a:r>
            <a:r>
              <a:rPr lang="ru-RU" altLang="ru-RU" sz="1600" dirty="0">
                <a:solidFill>
                  <a:srgbClr val="000000"/>
                </a:solidFill>
              </a:rPr>
              <a:t>. Экономия затрат более 1 млрд. руб. в год.</a:t>
            </a:r>
            <a:endParaRPr lang="en-US" altLang="ru-RU" sz="1600" dirty="0">
              <a:solidFill>
                <a:srgbClr val="000000"/>
              </a:solidFill>
            </a:endParaRPr>
          </a:p>
        </p:txBody>
      </p:sp>
      <p:sp>
        <p:nvSpPr>
          <p:cNvPr id="6150" name="Text Box 10"/>
          <p:cNvSpPr txBox="1">
            <a:spLocks noChangeArrowheads="1"/>
          </p:cNvSpPr>
          <p:nvPr/>
        </p:nvSpPr>
        <p:spPr bwMode="auto">
          <a:xfrm>
            <a:off x="2160215" y="5226554"/>
            <a:ext cx="969345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413"/>
              </a:spcBef>
            </a:pPr>
            <a:r>
              <a:rPr lang="ru-RU" altLang="ru-RU" sz="1600" b="1" dirty="0">
                <a:solidFill>
                  <a:srgbClr val="000000"/>
                </a:solidFill>
              </a:rPr>
              <a:t>Минсельхоз России</a:t>
            </a:r>
            <a:r>
              <a:rPr lang="ru-RU" altLang="ru-RU" sz="1600" dirty="0">
                <a:solidFill>
                  <a:srgbClr val="000000"/>
                </a:solidFill>
              </a:rPr>
              <a:t> применяет государственные информационные системы на платформе 1С для решения задач обеспечения продовольственной безопасности, управления развитием сельского хозяйства, льготного кредитования АПК, мониторинга отрасли.  Более </a:t>
            </a:r>
            <a:r>
              <a:rPr lang="ru-RU" altLang="ru-RU" sz="1600" b="1" dirty="0">
                <a:solidFill>
                  <a:srgbClr val="D20000"/>
                </a:solidFill>
              </a:rPr>
              <a:t>15 000 пользователей</a:t>
            </a:r>
            <a:r>
              <a:rPr lang="ru-RU" altLang="ru-RU" sz="1600" dirty="0">
                <a:solidFill>
                  <a:srgbClr val="000000"/>
                </a:solidFill>
              </a:rPr>
              <a:t>,  более 300 000 объектов мониторинга АПК, более 20 000 показателей. </a:t>
            </a:r>
            <a:endParaRPr lang="en-US" altLang="ru-RU" sz="1600" dirty="0">
              <a:solidFill>
                <a:srgbClr val="000000"/>
              </a:solidFill>
            </a:endParaRPr>
          </a:p>
        </p:txBody>
      </p:sp>
      <p:pic>
        <p:nvPicPr>
          <p:cNvPr id="6151" name="Picture 6" descr="Лого_почта Росс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" y="2463040"/>
            <a:ext cx="1347900" cy="65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 descr="лого-трансмашхолдин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" y="3427942"/>
            <a:ext cx="1347900" cy="60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8" descr="лого-департамент Москв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7" y="4416121"/>
            <a:ext cx="1540458" cy="55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9" descr="лого-минсельхоз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5" y="5419112"/>
            <a:ext cx="768112" cy="76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1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392275" y="327546"/>
            <a:ext cx="1356813" cy="1357341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0215" y="403284"/>
            <a:ext cx="9723083" cy="76388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ru-RU" sz="2200" dirty="0">
                <a:solidFill>
                  <a:srgbClr val="080808"/>
                </a:solidFill>
              </a:rPr>
              <a:t>C</a:t>
            </a:r>
            <a:r>
              <a:rPr lang="ru-RU" altLang="ru-RU" sz="2200" dirty="0">
                <a:solidFill>
                  <a:srgbClr val="080808"/>
                </a:solidFill>
              </a:rPr>
              <a:t>лайд из выступления </a:t>
            </a:r>
            <a:r>
              <a:rPr lang="ru-RU" altLang="ru-RU" sz="2200" dirty="0" smtClean="0">
                <a:solidFill>
                  <a:srgbClr val="080808"/>
                </a:solidFill>
              </a:rPr>
              <a:t>на </a:t>
            </a:r>
            <a:r>
              <a:rPr lang="ru-RU" altLang="ru-RU" sz="2200" dirty="0">
                <a:solidFill>
                  <a:srgbClr val="080808"/>
                </a:solidFill>
              </a:rPr>
              <a:t>Бизнес-форуме 1С:ERP 2018</a:t>
            </a: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/>
            </a:r>
            <a:br>
              <a:rPr lang="en-US" altLang="ru-RU" sz="2200" dirty="0">
                <a:solidFill>
                  <a:srgbClr val="000000"/>
                </a:solidFill>
              </a:rPr>
            </a:br>
            <a:r>
              <a:rPr lang="ru-RU" altLang="ru-RU" sz="2200" dirty="0"/>
              <a:t>Романова Владимира, «</a:t>
            </a:r>
            <a:r>
              <a:rPr lang="ru-RU" altLang="ru-RU" sz="2200" dirty="0" err="1"/>
              <a:t>ЛокоТех</a:t>
            </a:r>
            <a:r>
              <a:rPr lang="en-US" altLang="ru-RU" sz="2200" dirty="0"/>
              <a:t>»</a:t>
            </a:r>
            <a:endParaRPr lang="ru-RU" altLang="ru-RU" sz="2200" dirty="0" smtClean="0"/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2062879" y="1405033"/>
            <a:ext cx="4557893" cy="34214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10000"/>
              </a:lnSpc>
              <a:spcBef>
                <a:spcPct val="50000"/>
              </a:spcBef>
              <a:buNone/>
            </a:pPr>
            <a:r>
              <a:rPr lang="ru-RU" altLang="ru-RU" sz="1600" b="1" dirty="0">
                <a:solidFill>
                  <a:srgbClr val="D20000"/>
                </a:solidFill>
              </a:rPr>
              <a:t>ИТ-ландшафт</a:t>
            </a:r>
          </a:p>
        </p:txBody>
      </p:sp>
      <p:pic>
        <p:nvPicPr>
          <p:cNvPr id="15" name="Picture 7" descr="https://upload.wikimedia.org/wikipedia/commons/4/44/Locotech_rus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123" y="1559179"/>
            <a:ext cx="157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9550" y="1844676"/>
            <a:ext cx="6737350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92517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Рисунок 9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401571" y="290819"/>
            <a:ext cx="1354161" cy="13536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0215" y="400683"/>
            <a:ext cx="9723083" cy="76388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ru-RU" sz="2200" dirty="0">
                <a:solidFill>
                  <a:srgbClr val="080808"/>
                </a:solidFill>
              </a:rPr>
              <a:t>C</a:t>
            </a:r>
            <a:r>
              <a:rPr lang="ru-RU" altLang="ru-RU" sz="2200" dirty="0">
                <a:solidFill>
                  <a:srgbClr val="080808"/>
                </a:solidFill>
              </a:rPr>
              <a:t>лайд из выступления </a:t>
            </a:r>
            <a:r>
              <a:rPr lang="ru-RU" altLang="ru-RU" sz="2200" dirty="0" smtClean="0">
                <a:solidFill>
                  <a:srgbClr val="080808"/>
                </a:solidFill>
              </a:rPr>
              <a:t>на </a:t>
            </a:r>
            <a:r>
              <a:rPr lang="ru-RU" altLang="ru-RU" sz="2200" dirty="0">
                <a:solidFill>
                  <a:srgbClr val="080808"/>
                </a:solidFill>
              </a:rPr>
              <a:t>Бизнес-форуме 1С:ERP 2018</a:t>
            </a: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r>
              <a:rPr lang="en-US" altLang="ru-RU" sz="2200" dirty="0">
                <a:solidFill>
                  <a:srgbClr val="000000"/>
                </a:solidFill>
              </a:rPr>
              <a:t/>
            </a:r>
            <a:br>
              <a:rPr lang="en-US" altLang="ru-RU" sz="2200" dirty="0">
                <a:solidFill>
                  <a:srgbClr val="000000"/>
                </a:solidFill>
              </a:rPr>
            </a:br>
            <a:r>
              <a:rPr lang="ru-RU" altLang="ru-RU" sz="2200" dirty="0"/>
              <a:t>Ступина Евгения, </a:t>
            </a:r>
            <a:r>
              <a:rPr lang="en-US" altLang="ru-RU" sz="2200" dirty="0" smtClean="0"/>
              <a:t>«</a:t>
            </a:r>
            <a:r>
              <a:rPr lang="ru-RU" altLang="ru-RU" sz="2200" dirty="0"/>
              <a:t>Ульяновский автомобильный завод</a:t>
            </a:r>
            <a:r>
              <a:rPr lang="en-US" altLang="ru-RU" sz="2200" dirty="0"/>
              <a:t>»</a:t>
            </a:r>
            <a:endParaRPr lang="ru-RU" altLang="ru-RU" sz="2200" dirty="0" smtClean="0"/>
          </a:p>
        </p:txBody>
      </p:sp>
      <p:pic>
        <p:nvPicPr>
          <p:cNvPr id="7" name="Picture 90" descr="https://uaz-krym.ru/assets/images/social-logo.png?v=1"/>
          <p:cNvPicPr>
            <a:picLocks noChangeAspect="1" noChangeArrowheads="1"/>
          </p:cNvPicPr>
          <p:nvPr/>
        </p:nvPicPr>
        <p:blipFill>
          <a:blip r:embed="rId3"/>
          <a:srcRect l="23196" t="8264" r="22473" b="23386"/>
          <a:stretch>
            <a:fillRect/>
          </a:stretch>
        </p:blipFill>
        <p:spPr bwMode="auto">
          <a:xfrm>
            <a:off x="411629" y="1398589"/>
            <a:ext cx="1347787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88"/>
          <p:cNvGrpSpPr>
            <a:grpSpLocks/>
          </p:cNvGrpSpPr>
          <p:nvPr/>
        </p:nvGrpSpPr>
        <p:grpSpPr bwMode="auto">
          <a:xfrm>
            <a:off x="1703388" y="2059916"/>
            <a:ext cx="8729662" cy="4373562"/>
            <a:chOff x="323655" y="1221988"/>
            <a:chExt cx="6156685" cy="321297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23655" y="2862878"/>
              <a:ext cx="1079295" cy="490984"/>
            </a:xfrm>
            <a:prstGeom prst="rect">
              <a:avLst/>
            </a:prstGeom>
            <a:noFill/>
            <a:ln w="19050" cap="rnd" cmpd="sng" algn="ctr">
              <a:solidFill>
                <a:srgbClr val="01795F"/>
              </a:solidFill>
              <a:prstDash val="sysDash"/>
            </a:ln>
            <a:effectLst/>
          </p:spPr>
          <p:txBody>
            <a:bodyPr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ru-RU" sz="1013" kern="0">
                <a:solidFill>
                  <a:prstClr val="white"/>
                </a:solidFill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62841" y="2897865"/>
              <a:ext cx="1008761" cy="426841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 tIns="0" bIns="0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800" b="1" kern="0" dirty="0">
                  <a:solidFill>
                    <a:prstClr val="black"/>
                  </a:solidFill>
                  <a:cs typeface="+mn-cs"/>
                </a:rPr>
                <a:t>1С:</a:t>
              </a:r>
              <a:r>
                <a:rPr lang="en-US" sz="800" b="1" kern="0" dirty="0">
                  <a:solidFill>
                    <a:prstClr val="black"/>
                  </a:solidFill>
                  <a:cs typeface="+mn-cs"/>
                </a:rPr>
                <a:t>WMS</a:t>
              </a:r>
              <a:endParaRPr lang="ru-RU" sz="800" b="1" kern="0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62841" y="2089665"/>
              <a:ext cx="1023315" cy="474657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800" b="1" kern="0" dirty="0">
                  <a:solidFill>
                    <a:prstClr val="black"/>
                  </a:solidFill>
                  <a:cs typeface="+mn-cs"/>
                </a:rPr>
                <a:t>1C</a:t>
              </a:r>
              <a:r>
                <a:rPr lang="ru-RU" sz="800" b="1" kern="0" dirty="0">
                  <a:solidFill>
                    <a:prstClr val="black"/>
                  </a:solidFill>
                  <a:cs typeface="+mn-cs"/>
                </a:rPr>
                <a:t>:</a:t>
              </a:r>
              <a:r>
                <a:rPr lang="ru-RU" sz="800" b="1" kern="0" dirty="0" err="1">
                  <a:solidFill>
                    <a:prstClr val="black"/>
                  </a:solidFill>
                  <a:cs typeface="+mn-cs"/>
                </a:rPr>
                <a:t>ТОиР</a:t>
              </a:r>
              <a:endParaRPr lang="ru-RU" sz="800" b="1" kern="0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08957" y="1779447"/>
              <a:ext cx="3836872" cy="1602404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800" b="1" kern="0" dirty="0">
                  <a:solidFill>
                    <a:prstClr val="black"/>
                  </a:solidFill>
                  <a:cs typeface="+mn-cs"/>
                </a:rPr>
                <a:t>1</a:t>
              </a:r>
              <a:r>
                <a:rPr lang="ru-RU" sz="800" b="1" kern="0" dirty="0">
                  <a:solidFill>
                    <a:prstClr val="black"/>
                  </a:solidFill>
                  <a:cs typeface="+mn-cs"/>
                </a:rPr>
                <a:t>С:</a:t>
              </a:r>
              <a:r>
                <a:rPr lang="en-US" sz="800" b="1" kern="0" dirty="0">
                  <a:solidFill>
                    <a:prstClr val="black"/>
                  </a:solidFill>
                  <a:cs typeface="+mn-cs"/>
                </a:rPr>
                <a:t>ERP 2</a:t>
              </a:r>
              <a:endParaRPr lang="ru-RU" sz="800" b="1" kern="0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79491" y="2009195"/>
              <a:ext cx="3691325" cy="129451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НСИ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567138" y="2271597"/>
              <a:ext cx="856495" cy="216919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Планирование производства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639520" y="2459361"/>
              <a:ext cx="840820" cy="923656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 tIns="0" bIns="0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800" b="1" kern="0" dirty="0">
                  <a:solidFill>
                    <a:prstClr val="black"/>
                  </a:solidFill>
                  <a:cs typeface="+mn-cs"/>
                </a:rPr>
                <a:t>1С:</a:t>
              </a:r>
              <a:r>
                <a:rPr lang="en-US" sz="800" b="1" kern="0" dirty="0">
                  <a:solidFill>
                    <a:prstClr val="black"/>
                  </a:solidFill>
                  <a:cs typeface="+mn-cs"/>
                </a:rPr>
                <a:t>WMS</a:t>
              </a:r>
              <a:endParaRPr lang="ru-RU" sz="800" b="1" kern="0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627794" y="2501345"/>
              <a:ext cx="856494" cy="236745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Учет затрат и расчет фактической себестоимости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627794" y="2271597"/>
              <a:ext cx="856494" cy="216919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Бухгалтерский </a:t>
              </a:r>
              <a:r>
                <a:rPr lang="en-US" sz="525" kern="0" dirty="0">
                  <a:solidFill>
                    <a:prstClr val="black"/>
                  </a:solidFill>
                  <a:cs typeface="+mn-cs"/>
                </a:rPr>
                <a:t/>
              </a:r>
              <a:br>
                <a:rPr lang="en-US" sz="525" kern="0" dirty="0">
                  <a:solidFill>
                    <a:prstClr val="black"/>
                  </a:solidFill>
                  <a:cs typeface="+mn-cs"/>
                </a:rPr>
              </a:b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и налоговый учет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81731" y="2503678"/>
              <a:ext cx="856495" cy="219252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денежными средствами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680945" y="2651789"/>
              <a:ext cx="771405" cy="283395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складской логистикой основных ТМЦ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681731" y="2264600"/>
              <a:ext cx="856495" cy="218086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Бюджетирование </a:t>
              </a:r>
              <a:r>
                <a:rPr lang="en-US" sz="525" kern="0" dirty="0">
                  <a:solidFill>
                    <a:prstClr val="black"/>
                  </a:solidFill>
                  <a:cs typeface="+mn-cs"/>
                </a:rPr>
                <a:t/>
              </a:r>
              <a:br>
                <a:rPr lang="en-US" sz="525" kern="0" dirty="0">
                  <a:solidFill>
                    <a:prstClr val="black"/>
                  </a:solidFill>
                  <a:cs typeface="+mn-cs"/>
                </a:rPr>
              </a:b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и финансовое планирование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572737" y="3078630"/>
              <a:ext cx="856494" cy="289226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закупками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86353" y="2333408"/>
              <a:ext cx="976292" cy="209922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оборудованием </a:t>
              </a:r>
              <a:r>
                <a:rPr lang="en-US" sz="525" kern="0" dirty="0">
                  <a:solidFill>
                    <a:prstClr val="black"/>
                  </a:solidFill>
                  <a:cs typeface="+mn-cs"/>
                </a:rPr>
                <a:t/>
              </a:r>
              <a:br>
                <a:rPr lang="en-US" sz="525" kern="0" dirty="0">
                  <a:solidFill>
                    <a:prstClr val="black"/>
                  </a:solidFill>
                  <a:cs typeface="+mn-cs"/>
                </a:rPr>
              </a:b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и ремонтами 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516560" y="2271597"/>
              <a:ext cx="857614" cy="320714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сбытом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86353" y="3105454"/>
              <a:ext cx="955019" cy="192428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СГП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519919" y="2794069"/>
              <a:ext cx="858734" cy="284561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Гарантийное обслуживание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598880" y="1221988"/>
              <a:ext cx="2423936" cy="401184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 tIns="0" bIns="0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800" b="1" kern="0" dirty="0">
                  <a:solidFill>
                    <a:prstClr val="black"/>
                  </a:solidFill>
                  <a:cs typeface="+mn-cs"/>
                </a:rPr>
                <a:t>1C</a:t>
              </a:r>
              <a:r>
                <a:rPr lang="ru-RU" sz="800" b="1" kern="0" dirty="0">
                  <a:solidFill>
                    <a:prstClr val="black"/>
                  </a:solidFill>
                  <a:cs typeface="+mn-cs"/>
                </a:rPr>
                <a:t>:Документооборот 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217823" y="1420248"/>
              <a:ext cx="782601" cy="179600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Хранение документов </a:t>
              </a:r>
              <a:r>
                <a:rPr lang="ru-RU" sz="450" kern="0" dirty="0">
                  <a:solidFill>
                    <a:prstClr val="black"/>
                  </a:solidFill>
                  <a:cs typeface="+mn-cs"/>
                </a:rPr>
                <a:t>(электронный архив)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645903" y="1420248"/>
              <a:ext cx="717665" cy="177267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Контроль исполнения поручений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682850" y="3078630"/>
              <a:ext cx="857614" cy="281062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Формирование управленческой отчетности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566019" y="2506010"/>
              <a:ext cx="857614" cy="218085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Расчет нормативной  себестоимости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627794" y="2750919"/>
              <a:ext cx="856494" cy="242576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Формирование регламентированной отчётности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568258" y="2741589"/>
              <a:ext cx="858734" cy="235579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Планирование материальных потоков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396036" y="1420248"/>
              <a:ext cx="790438" cy="177267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Согласование документов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1681731" y="2741589"/>
              <a:ext cx="856495" cy="229747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финансовыми </a:t>
              </a:r>
            </a:p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инструментами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685090" y="2129317"/>
              <a:ext cx="855375" cy="1294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FM</a:t>
              </a:r>
              <a:endParaRPr lang="ru-RU" sz="506" b="1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636750" y="2133982"/>
              <a:ext cx="855375" cy="1294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Accounting</a:t>
              </a:r>
              <a:endParaRPr lang="ru-RU" sz="506" b="1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562660" y="2143312"/>
              <a:ext cx="856495" cy="1294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MRP</a:t>
              </a:r>
              <a:endParaRPr lang="ru-RU" sz="506" b="1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23278" y="2129317"/>
              <a:ext cx="847538" cy="1294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SD</a:t>
              </a:r>
              <a:endParaRPr lang="ru-RU" sz="506" b="1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6940" y="2194626"/>
              <a:ext cx="231986" cy="1307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EAM</a:t>
              </a:r>
              <a:endParaRPr lang="ru-RU" sz="506" b="1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79826" y="2527003"/>
              <a:ext cx="768046" cy="1307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WMS</a:t>
              </a:r>
              <a:endParaRPr lang="ru-RU" sz="506" b="1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75029" y="2951511"/>
              <a:ext cx="231986" cy="1307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SRM</a:t>
              </a:r>
              <a:endParaRPr lang="ru-RU" sz="506" b="1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79046" y="1884408"/>
              <a:ext cx="239900" cy="1307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MDM</a:t>
              </a:r>
              <a:endParaRPr lang="ru-RU" sz="506" b="1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645707" y="1286131"/>
              <a:ext cx="231986" cy="1307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ECM</a:t>
              </a:r>
              <a:endParaRPr lang="ru-RU" sz="506" b="1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62841" y="1619674"/>
              <a:ext cx="1023315" cy="438503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 tIns="0" bIns="0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800" b="1" kern="0" dirty="0">
                  <a:solidFill>
                    <a:prstClr val="black"/>
                  </a:solidFill>
                  <a:cs typeface="+mn-cs"/>
                </a:rPr>
                <a:t>1С:ЗУП 3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86353" y="1810936"/>
              <a:ext cx="976292" cy="216919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персоналом и Расчет заработной платы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3961" y="1691980"/>
              <a:ext cx="1022195" cy="1307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HRM</a:t>
              </a:r>
              <a:endParaRPr lang="ru-RU" sz="506" b="1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5685423" y="3133443"/>
              <a:ext cx="771405" cy="219252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Регистрация дефектов входящих Т</a:t>
              </a:r>
              <a:r>
                <a:rPr lang="en-US" sz="525" kern="0" dirty="0">
                  <a:solidFill>
                    <a:prstClr val="black"/>
                  </a:solidFill>
                  <a:cs typeface="+mn-cs"/>
                </a:rPr>
                <a:t>M</a:t>
              </a: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Ц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823470" y="2942181"/>
              <a:ext cx="486356" cy="1866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QMS </a:t>
              </a:r>
              <a:br>
                <a:rPr lang="en-US" sz="506" b="1" dirty="0">
                  <a:solidFill>
                    <a:prstClr val="black"/>
                  </a:solidFill>
                  <a:cs typeface="+mn-cs"/>
                </a:rPr>
              </a:br>
              <a:r>
                <a:rPr lang="en-US" sz="450" b="1" dirty="0">
                  <a:solidFill>
                    <a:prstClr val="black"/>
                  </a:solidFill>
                  <a:cs typeface="+mn-cs"/>
                </a:rPr>
                <a:t>(</a:t>
              </a:r>
              <a:r>
                <a:rPr lang="ru-RU" sz="450" b="1" dirty="0">
                  <a:solidFill>
                    <a:prstClr val="black"/>
                  </a:solidFill>
                  <a:cs typeface="+mn-cs"/>
                </a:rPr>
                <a:t>комплектующие)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2593086" y="3078630"/>
              <a:ext cx="942704" cy="289226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складской логистикой</a:t>
              </a:r>
              <a:endParaRPr lang="en-US" sz="525" kern="0" dirty="0">
                <a:solidFill>
                  <a:prstClr val="black"/>
                </a:solidFill>
                <a:cs typeface="+mn-cs"/>
              </a:endParaRPr>
            </a:p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непроизводственных ТМЦ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93086" y="2969004"/>
              <a:ext cx="938226" cy="1294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MM</a:t>
              </a:r>
              <a:endParaRPr lang="ru-RU" sz="506" b="1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4519919" y="3098457"/>
              <a:ext cx="858734" cy="269399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Корректирующие мероприятия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429231" y="2586480"/>
              <a:ext cx="1056903" cy="1890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25" b="1" dirty="0">
                  <a:solidFill>
                    <a:prstClr val="black"/>
                  </a:solidFill>
                  <a:cs typeface="+mn-cs"/>
                </a:rPr>
                <a:t>QMS </a:t>
              </a:r>
              <a:br>
                <a:rPr lang="en-US" sz="525" b="1" dirty="0">
                  <a:solidFill>
                    <a:prstClr val="black"/>
                  </a:solidFill>
                  <a:cs typeface="+mn-cs"/>
                </a:rPr>
              </a:br>
              <a:r>
                <a:rPr lang="en-US" sz="450" b="1" dirty="0">
                  <a:solidFill>
                    <a:prstClr val="black"/>
                  </a:solidFill>
                  <a:cs typeface="+mn-cs"/>
                </a:rPr>
                <a:t>(</a:t>
              </a:r>
              <a:r>
                <a:rPr lang="ru-RU" sz="450" b="1" dirty="0">
                  <a:solidFill>
                    <a:prstClr val="black"/>
                  </a:solidFill>
                  <a:cs typeface="+mn-cs"/>
                </a:rPr>
                <a:t>гарант. и </a:t>
              </a:r>
              <a:r>
                <a:rPr lang="ru-RU" sz="450" b="1" dirty="0" err="1">
                  <a:solidFill>
                    <a:prstClr val="black"/>
                  </a:solidFill>
                  <a:cs typeface="+mn-cs"/>
                </a:rPr>
                <a:t>кор</a:t>
              </a:r>
              <a:r>
                <a:rPr lang="ru-RU" sz="450" b="1" dirty="0">
                  <a:solidFill>
                    <a:prstClr val="black"/>
                  </a:solidFill>
                  <a:cs typeface="+mn-cs"/>
                </a:rPr>
                <a:t>. мероприятия)</a:t>
              </a: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4667706" y="1226653"/>
              <a:ext cx="778122" cy="400018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 tIns="0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800" b="1" kern="0" dirty="0">
                  <a:solidFill>
                    <a:prstClr val="black"/>
                  </a:solidFill>
                  <a:cs typeface="+mn-cs"/>
                </a:rPr>
                <a:t>1С:Битрикс</a:t>
              </a: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4688979" y="1450570"/>
              <a:ext cx="735578" cy="153943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Портал поставщиков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666587" y="1302458"/>
              <a:ext cx="778123" cy="1307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SRM</a:t>
              </a:r>
              <a:endParaRPr lang="ru-RU" sz="506" b="1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79279" y="2977168"/>
              <a:ext cx="770285" cy="1307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06" b="1" dirty="0">
                  <a:solidFill>
                    <a:prstClr val="black"/>
                  </a:solidFill>
                  <a:cs typeface="+mn-cs"/>
                </a:rPr>
                <a:t>WMS</a:t>
              </a:r>
              <a:endParaRPr lang="ru-RU" sz="506" b="1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5636161" y="1866915"/>
              <a:ext cx="844179" cy="584282"/>
            </a:xfrm>
            <a:prstGeom prst="rect">
              <a:avLst/>
            </a:prstGeom>
            <a:solidFill>
              <a:srgbClr val="01795F"/>
            </a:solidFill>
            <a:ln w="19050" cap="rnd" cmpd="sng" algn="ctr">
              <a:noFill/>
              <a:prstDash val="solid"/>
            </a:ln>
            <a:effectLst/>
          </p:spPr>
          <p:txBody>
            <a:bodyPr tIns="0" bIns="0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63" kern="0" dirty="0">
                  <a:solidFill>
                    <a:schemeClr val="bg1"/>
                  </a:solidFill>
                  <a:cs typeface="+mn-cs"/>
                </a:rPr>
                <a:t>PLM</a:t>
              </a:r>
              <a:endParaRPr lang="ru-RU" sz="563" kern="0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5680945" y="1952050"/>
              <a:ext cx="766927" cy="229748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конструкторской документацией</a:t>
              </a: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5680945" y="2200457"/>
              <a:ext cx="766927" cy="232080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технологической документацией</a:t>
              </a: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5636161" y="1298959"/>
              <a:ext cx="844179" cy="558626"/>
            </a:xfrm>
            <a:prstGeom prst="rect">
              <a:avLst/>
            </a:prstGeom>
            <a:solidFill>
              <a:srgbClr val="01795F"/>
            </a:solidFill>
            <a:ln w="19050" cap="rnd" cmpd="sng" algn="ctr">
              <a:noFill/>
              <a:prstDash val="solid"/>
            </a:ln>
            <a:effectLst/>
          </p:spPr>
          <p:txBody>
            <a:bodyPr tIns="0" bIns="0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ru-RU" sz="563" kern="0" dirty="0">
                <a:solidFill>
                  <a:srgbClr val="FF0000"/>
                </a:solidFill>
                <a:cs typeface="+mn-cs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5685423" y="1653494"/>
              <a:ext cx="762449" cy="185431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дилерской активностью</a:t>
              </a: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5687663" y="1407419"/>
              <a:ext cx="761329" cy="229747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Управление коммуникациями </a:t>
              </a:r>
              <a:r>
                <a:rPr lang="en-US" sz="525" kern="0" dirty="0">
                  <a:solidFill>
                    <a:prstClr val="black"/>
                  </a:solidFill>
                  <a:cs typeface="+mn-cs"/>
                </a:rPr>
                <a:t/>
              </a:r>
              <a:br>
                <a:rPr lang="en-US" sz="525" kern="0" dirty="0">
                  <a:solidFill>
                    <a:prstClr val="black"/>
                  </a:solidFill>
                  <a:cs typeface="+mn-cs"/>
                </a:rPr>
              </a:br>
              <a:r>
                <a:rPr lang="ru-RU" sz="525" kern="0" dirty="0">
                  <a:solidFill>
                    <a:prstClr val="black"/>
                  </a:solidFill>
                  <a:cs typeface="+mn-cs"/>
                </a:rPr>
                <a:t>с дилером</a:t>
              </a: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5936024" y="1273302"/>
              <a:ext cx="247813" cy="1378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563" kern="0" dirty="0">
                  <a:solidFill>
                    <a:schemeClr val="bg1"/>
                  </a:solidFill>
                  <a:cs typeface="+mn-cs"/>
                </a:rPr>
                <a:t>CRM</a:t>
              </a:r>
              <a:endParaRPr lang="ru-RU" sz="563" kern="0" dirty="0">
                <a:solidFill>
                  <a:schemeClr val="bg1"/>
                </a:solidFill>
                <a:cs typeface="+mn-cs"/>
              </a:endParaRPr>
            </a:p>
          </p:txBody>
        </p:sp>
        <p:cxnSp>
          <p:nvCxnSpPr>
            <p:cNvPr id="67" name="Прямая со стрелкой 66"/>
            <p:cNvCxnSpPr/>
            <p:nvPr/>
          </p:nvCxnSpPr>
          <p:spPr>
            <a:xfrm>
              <a:off x="1386156" y="2322912"/>
              <a:ext cx="225040" cy="0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/>
            <p:nvPr/>
          </p:nvCxnSpPr>
          <p:spPr>
            <a:xfrm>
              <a:off x="1388395" y="3160266"/>
              <a:ext cx="220562" cy="0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/>
            <p:cNvCxnSpPr/>
            <p:nvPr/>
          </p:nvCxnSpPr>
          <p:spPr>
            <a:xfrm flipH="1" flipV="1">
              <a:off x="2753189" y="1620840"/>
              <a:ext cx="0" cy="158608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 стрелкой 69"/>
            <p:cNvCxnSpPr/>
            <p:nvPr/>
          </p:nvCxnSpPr>
          <p:spPr>
            <a:xfrm flipH="1" flipV="1">
              <a:off x="5069643" y="1620840"/>
              <a:ext cx="0" cy="145779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/>
            <p:nvPr/>
          </p:nvCxnSpPr>
          <p:spPr>
            <a:xfrm flipH="1" flipV="1">
              <a:off x="3510039" y="3384183"/>
              <a:ext cx="0" cy="164439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 стрелкой 71"/>
            <p:cNvCxnSpPr/>
            <p:nvPr/>
          </p:nvCxnSpPr>
          <p:spPr>
            <a:xfrm>
              <a:off x="1379438" y="1919395"/>
              <a:ext cx="225040" cy="0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 стрелкой 72"/>
            <p:cNvCxnSpPr/>
            <p:nvPr/>
          </p:nvCxnSpPr>
          <p:spPr>
            <a:xfrm flipV="1">
              <a:off x="5445829" y="2759082"/>
              <a:ext cx="208246" cy="0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/>
            <p:nvPr/>
          </p:nvCxnSpPr>
          <p:spPr>
            <a:xfrm flipH="1" flipV="1">
              <a:off x="5985476" y="3378352"/>
              <a:ext cx="0" cy="165605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 стрелкой 74"/>
            <p:cNvCxnSpPr/>
            <p:nvPr/>
          </p:nvCxnSpPr>
          <p:spPr>
            <a:xfrm>
              <a:off x="5441350" y="1816767"/>
              <a:ext cx="201528" cy="0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Группа 153"/>
            <p:cNvGrpSpPr>
              <a:grpSpLocks/>
            </p:cNvGrpSpPr>
            <p:nvPr/>
          </p:nvGrpSpPr>
          <p:grpSpPr bwMode="auto">
            <a:xfrm>
              <a:off x="770375" y="3538125"/>
              <a:ext cx="5463653" cy="896833"/>
              <a:chOff x="1027166" y="3860249"/>
              <a:chExt cx="7284870" cy="1195777"/>
            </a:xfrm>
          </p:grpSpPr>
          <p:sp>
            <p:nvSpPr>
              <p:cNvPr id="79" name="Прямоугольник 78"/>
              <p:cNvSpPr/>
              <p:nvPr/>
            </p:nvSpPr>
            <p:spPr>
              <a:xfrm>
                <a:off x="1049559" y="3874244"/>
                <a:ext cx="7262477" cy="520916"/>
              </a:xfrm>
              <a:prstGeom prst="rect">
                <a:avLst/>
              </a:prstGeom>
              <a:solidFill>
                <a:srgbClr val="FFDD0D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defRPr/>
                </a:pPr>
                <a:r>
                  <a:rPr lang="en-US" sz="800" b="1" kern="0" dirty="0">
                    <a:solidFill>
                      <a:schemeClr val="tx2"/>
                    </a:solidFill>
                    <a:cs typeface="+mn-cs"/>
                  </a:rPr>
                  <a:t>PROF-IT MES (1C)</a:t>
                </a:r>
                <a:endParaRPr lang="ru-RU" sz="800" b="1" kern="0" dirty="0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80" name="Прямоугольник 79"/>
              <p:cNvSpPr/>
              <p:nvPr/>
            </p:nvSpPr>
            <p:spPr>
              <a:xfrm>
                <a:off x="7061069" y="4073281"/>
                <a:ext cx="1200212" cy="278340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lIns="0" tIns="0" rIns="0" bIns="0" anchor="ctr"/>
              <a:lstStyle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defRPr/>
                </a:pPr>
                <a:r>
                  <a:rPr lang="ru-RU" sz="525" kern="0" dirty="0">
                    <a:solidFill>
                      <a:prstClr val="black"/>
                    </a:solidFill>
                    <a:cs typeface="+mn-cs"/>
                  </a:rPr>
                  <a:t>Учет движения автомобиля </a:t>
                </a:r>
                <a:br>
                  <a:rPr lang="ru-RU" sz="525" kern="0" dirty="0">
                    <a:solidFill>
                      <a:prstClr val="black"/>
                    </a:solidFill>
                    <a:cs typeface="+mn-cs"/>
                  </a:rPr>
                </a:br>
                <a:r>
                  <a:rPr lang="ru-RU" sz="525" kern="0" dirty="0">
                    <a:solidFill>
                      <a:prstClr val="black"/>
                    </a:solidFill>
                    <a:cs typeface="+mn-cs"/>
                  </a:rPr>
                  <a:t>по конвейеру</a:t>
                </a:r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4763648" y="4062396"/>
                <a:ext cx="1113630" cy="289226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lIns="0" tIns="0" rIns="0" bIns="0" anchor="ctr"/>
              <a:lstStyle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defRPr/>
                </a:pPr>
                <a:r>
                  <a:rPr lang="ru-RU" sz="525" kern="0" dirty="0">
                    <a:solidFill>
                      <a:prstClr val="black"/>
                    </a:solidFill>
                    <a:cs typeface="+mn-cs"/>
                  </a:rPr>
                  <a:t>Управление технологией производства</a:t>
                </a: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1079415" y="4057731"/>
                <a:ext cx="1059889" cy="293890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defRPr/>
                </a:pPr>
                <a:endParaRPr lang="ru-RU" sz="525" kern="0" dirty="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4036653" y="4059286"/>
                <a:ext cx="665789" cy="292335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defRPr/>
                </a:pPr>
                <a:r>
                  <a:rPr lang="ru-RU" sz="525" kern="0" dirty="0">
                    <a:solidFill>
                      <a:prstClr val="black"/>
                    </a:solidFill>
                    <a:cs typeface="+mn-cs"/>
                  </a:rPr>
                  <a:t>Анализ дефектов</a:t>
                </a:r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2167666" y="4049956"/>
                <a:ext cx="1091238" cy="301665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defRPr/>
                </a:pPr>
                <a:r>
                  <a:rPr lang="ru-RU" sz="525" kern="0" dirty="0">
                    <a:solidFill>
                      <a:prstClr val="black"/>
                    </a:solidFill>
                    <a:cs typeface="+mn-cs"/>
                  </a:rPr>
                  <a:t>Технологии устранения дефектов</a:t>
                </a: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3279804" y="4059286"/>
                <a:ext cx="734458" cy="292335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defRPr/>
                </a:pPr>
                <a:r>
                  <a:rPr lang="ru-RU" sz="525" kern="0" dirty="0">
                    <a:solidFill>
                      <a:prstClr val="black"/>
                    </a:solidFill>
                    <a:cs typeface="+mn-cs"/>
                  </a:rPr>
                  <a:t>Регистрация дефектов</a:t>
                </a:r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5911612" y="4059286"/>
                <a:ext cx="1115123" cy="292335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lIns="0" tIns="0" rIns="0" bIns="0" anchor="ctr"/>
              <a:lstStyle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defRPr/>
                </a:pPr>
                <a:r>
                  <a:rPr lang="ru-RU" sz="525" kern="0" dirty="0">
                    <a:solidFill>
                      <a:prstClr val="black"/>
                    </a:solidFill>
                    <a:cs typeface="+mn-cs"/>
                  </a:rPr>
                  <a:t>Управление оборудованием 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220445" y="3874244"/>
                <a:ext cx="3039343" cy="17428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defRPr/>
                </a:pPr>
                <a:r>
                  <a:rPr lang="en-US" sz="506" b="1" dirty="0">
                    <a:solidFill>
                      <a:schemeClr val="tx2"/>
                    </a:solidFill>
                    <a:cs typeface="+mn-cs"/>
                  </a:rPr>
                  <a:t>MES</a:t>
                </a:r>
                <a:endParaRPr lang="ru-RU" sz="506" b="1" dirty="0">
                  <a:solidFill>
                    <a:schemeClr val="tx2"/>
                  </a:solidFill>
                  <a:cs typeface="+mn-cs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1095835" y="3860249"/>
                <a:ext cx="2918427" cy="17260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defRPr/>
                </a:pPr>
                <a:r>
                  <a:rPr lang="en-US" sz="506" b="1" dirty="0">
                    <a:solidFill>
                      <a:schemeClr val="tx2"/>
                    </a:solidFill>
                    <a:cs typeface="+mn-cs"/>
                  </a:rPr>
                  <a:t>QMS (</a:t>
                </a:r>
                <a:r>
                  <a:rPr lang="ru-RU" sz="506" b="1" dirty="0">
                    <a:solidFill>
                      <a:schemeClr val="tx2"/>
                    </a:solidFill>
                    <a:cs typeface="+mn-cs"/>
                  </a:rPr>
                  <a:t>производство)</a:t>
                </a:r>
              </a:p>
            </p:txBody>
          </p:sp>
          <p:grpSp>
            <p:nvGrpSpPr>
              <p:cNvPr id="89" name="Группа 166"/>
              <p:cNvGrpSpPr>
                <a:grpSpLocks/>
              </p:cNvGrpSpPr>
              <p:nvPr/>
            </p:nvGrpSpPr>
            <p:grpSpPr bwMode="auto">
              <a:xfrm>
                <a:off x="5513035" y="4561544"/>
                <a:ext cx="2022745" cy="494482"/>
                <a:chOff x="5369019" y="4561544"/>
                <a:chExt cx="2022745" cy="494482"/>
              </a:xfrm>
            </p:grpSpPr>
            <p:sp>
              <p:nvSpPr>
                <p:cNvPr id="92" name="Прямоугольник 91"/>
                <p:cNvSpPr/>
                <p:nvPr/>
              </p:nvSpPr>
              <p:spPr>
                <a:xfrm>
                  <a:off x="5369019" y="4569318"/>
                  <a:ext cx="2022745" cy="486708"/>
                </a:xfrm>
                <a:prstGeom prst="rect">
                  <a:avLst/>
                </a:prstGeom>
                <a:solidFill>
                  <a:srgbClr val="01795F"/>
                </a:solidFill>
                <a:ln w="19050" cap="rnd" cmpd="sng" algn="ctr">
                  <a:noFill/>
                  <a:prstDash val="solid"/>
                </a:ln>
                <a:effectLst/>
              </p:spPr>
              <p:txBody>
                <a:bodyPr tIns="0" bIns="0"/>
                <a:lstStyle/>
                <a:p>
                  <a:pPr algn="ctr" defTabSz="257175" eaLnBrk="0" hangingPunct="0">
                    <a:lnSpc>
                      <a:spcPct val="110000"/>
                    </a:lnSpc>
                    <a:spcBef>
                      <a:spcPct val="50000"/>
                    </a:spcBef>
                    <a:defRPr/>
                  </a:pPr>
                  <a:endParaRPr lang="ru-RU" sz="563" kern="0" dirty="0">
                    <a:solidFill>
                      <a:prstClr val="white"/>
                    </a:solidFill>
                    <a:cs typeface="+mn-cs"/>
                  </a:endParaRPr>
                </a:p>
              </p:txBody>
            </p:sp>
            <p:sp>
              <p:nvSpPr>
                <p:cNvPr id="93" name="Прямоугольник 92"/>
                <p:cNvSpPr/>
                <p:nvPr/>
              </p:nvSpPr>
              <p:spPr>
                <a:xfrm>
                  <a:off x="5430223" y="4765245"/>
                  <a:ext cx="1928699" cy="250351"/>
                </a:xfrm>
                <a:prstGeom prst="rect">
                  <a:avLst/>
                </a:prstGeom>
                <a:solidFill>
                  <a:sysClr val="window" lastClr="FFFFFF"/>
                </a:solidFill>
                <a:ln w="19050" cap="rnd" cmpd="sng" algn="ctr">
                  <a:noFill/>
                  <a:prstDash val="solid"/>
                </a:ln>
                <a:effectLst/>
              </p:spPr>
              <p:txBody>
                <a:bodyPr lIns="0" tIns="0" rIns="0" bIns="0" anchor="ctr"/>
                <a:lstStyle/>
                <a:p>
                  <a:pPr algn="ctr" defTabSz="257175" eaLnBrk="0" hangingPunct="0">
                    <a:lnSpc>
                      <a:spcPct val="110000"/>
                    </a:lnSpc>
                    <a:spcBef>
                      <a:spcPct val="50000"/>
                    </a:spcBef>
                    <a:defRPr/>
                  </a:pPr>
                  <a:r>
                    <a:rPr lang="ru-RU" sz="506" kern="0" dirty="0">
                      <a:solidFill>
                        <a:prstClr val="black"/>
                      </a:solidFill>
                      <a:cs typeface="+mn-cs"/>
                    </a:rPr>
                    <a:t>Управление промышленным оборудованием</a:t>
                  </a:r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5369019" y="4561544"/>
                  <a:ext cx="2022745" cy="174288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defTabSz="257175" eaLnBrk="0" hangingPunct="0">
                    <a:lnSpc>
                      <a:spcPct val="110000"/>
                    </a:lnSpc>
                    <a:spcBef>
                      <a:spcPct val="50000"/>
                    </a:spcBef>
                    <a:defRPr/>
                  </a:pPr>
                  <a:r>
                    <a:rPr lang="en-US" sz="506" b="1" dirty="0">
                      <a:solidFill>
                        <a:prstClr val="white"/>
                      </a:solidFill>
                      <a:cs typeface="+mn-cs"/>
                    </a:rPr>
                    <a:t>ME</a:t>
                  </a:r>
                  <a:endParaRPr lang="ru-RU" sz="506" b="1" dirty="0">
                    <a:solidFill>
                      <a:prstClr val="white"/>
                    </a:solidFill>
                    <a:cs typeface="+mn-cs"/>
                  </a:endParaRPr>
                </a:p>
              </p:txBody>
            </p:sp>
          </p:grpSp>
          <p:cxnSp>
            <p:nvCxnSpPr>
              <p:cNvPr id="90" name="Прямая со стрелкой 89"/>
              <p:cNvCxnSpPr/>
              <p:nvPr/>
            </p:nvCxnSpPr>
            <p:spPr>
              <a:xfrm>
                <a:off x="6517689" y="4371837"/>
                <a:ext cx="0" cy="217697"/>
              </a:xfrm>
              <a:prstGeom prst="straightConnector1">
                <a:avLst/>
              </a:prstGeom>
              <a:ln w="12700">
                <a:prstDash val="sysDot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Прямоугольник 90"/>
              <p:cNvSpPr/>
              <p:nvPr/>
            </p:nvSpPr>
            <p:spPr>
              <a:xfrm>
                <a:off x="1027166" y="4043736"/>
                <a:ext cx="1192749" cy="26454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defRPr/>
                </a:pPr>
                <a:r>
                  <a:rPr lang="ru-RU" sz="525" kern="0" dirty="0">
                    <a:solidFill>
                      <a:prstClr val="black"/>
                    </a:solidFill>
                    <a:cs typeface="+mn-cs"/>
                  </a:rPr>
                  <a:t>Ведение </a:t>
                </a:r>
                <a:br>
                  <a:rPr lang="ru-RU" sz="525" kern="0" dirty="0">
                    <a:solidFill>
                      <a:prstClr val="black"/>
                    </a:solidFill>
                    <a:cs typeface="+mn-cs"/>
                  </a:rPr>
                </a:br>
                <a:r>
                  <a:rPr lang="ru-RU" sz="525" kern="0" dirty="0">
                    <a:solidFill>
                      <a:prstClr val="black"/>
                    </a:solidFill>
                    <a:cs typeface="+mn-cs"/>
                  </a:rPr>
                  <a:t>кодификатора дефектов</a:t>
                </a:r>
              </a:p>
            </p:txBody>
          </p:sp>
        </p:grpSp>
        <p:cxnSp>
          <p:nvCxnSpPr>
            <p:cNvPr id="77" name="Прямая со стрелкой 76"/>
            <p:cNvCxnSpPr/>
            <p:nvPr/>
          </p:nvCxnSpPr>
          <p:spPr>
            <a:xfrm>
              <a:off x="5441350" y="2074504"/>
              <a:ext cx="201528" cy="0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/>
            <p:nvPr/>
          </p:nvCxnSpPr>
          <p:spPr>
            <a:xfrm flipH="1" flipV="1">
              <a:off x="1034601" y="3378352"/>
              <a:ext cx="0" cy="166771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23560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Овал 96"/>
          <p:cNvSpPr/>
          <p:nvPr/>
        </p:nvSpPr>
        <p:spPr bwMode="auto">
          <a:xfrm>
            <a:off x="10409533" y="290819"/>
            <a:ext cx="1357313" cy="1357313"/>
          </a:xfrm>
          <a:prstGeom prst="ellipse">
            <a:avLst/>
          </a:prstGeom>
          <a:blipFill dpi="0" rotWithShape="1">
            <a:blip r:embed="rId2" cstate="print">
              <a:extLst/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0215" y="393963"/>
            <a:ext cx="9723083" cy="76388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ru-RU" sz="2200" dirty="0">
                <a:solidFill>
                  <a:srgbClr val="080808"/>
                </a:solidFill>
              </a:rPr>
              <a:t>C</a:t>
            </a:r>
            <a:r>
              <a:rPr lang="ru-RU" altLang="ru-RU" sz="2200" dirty="0">
                <a:solidFill>
                  <a:srgbClr val="080808"/>
                </a:solidFill>
              </a:rPr>
              <a:t>лайд из выступления </a:t>
            </a:r>
            <a:r>
              <a:rPr lang="ru-RU" altLang="ru-RU" sz="2200" dirty="0" smtClean="0">
                <a:solidFill>
                  <a:srgbClr val="080808"/>
                </a:solidFill>
              </a:rPr>
              <a:t>на </a:t>
            </a:r>
            <a:r>
              <a:rPr lang="ru-RU" altLang="ru-RU" sz="2200" dirty="0">
                <a:solidFill>
                  <a:srgbClr val="080808"/>
                </a:solidFill>
              </a:rPr>
              <a:t>Бизнес-форуме 1С:ERP 2018</a:t>
            </a:r>
            <a:r>
              <a:rPr lang="ru-RU" altLang="ru-RU" sz="2200" dirty="0">
                <a:solidFill>
                  <a:srgbClr val="000000"/>
                </a:solidFill>
              </a:rPr>
              <a:t> </a:t>
            </a:r>
            <a:br>
              <a:rPr lang="ru-RU" altLang="ru-RU" sz="2200" dirty="0">
                <a:solidFill>
                  <a:srgbClr val="000000"/>
                </a:solidFill>
              </a:rPr>
            </a:br>
            <a:r>
              <a:rPr lang="ru-RU" altLang="ru-RU" sz="2200" dirty="0"/>
              <a:t>Ткачева Сергея, «</a:t>
            </a:r>
            <a:r>
              <a:rPr lang="ru-RU" altLang="ru-RU" sz="2200" dirty="0" err="1"/>
              <a:t>Базэл</a:t>
            </a:r>
            <a:r>
              <a:rPr lang="ru-RU" altLang="ru-RU" sz="2200" dirty="0"/>
              <a:t> </a:t>
            </a:r>
            <a:r>
              <a:rPr lang="ru-RU" altLang="ru-RU" sz="2200" dirty="0" err="1"/>
              <a:t>Аэро</a:t>
            </a:r>
            <a:r>
              <a:rPr lang="ru-RU" altLang="ru-RU" sz="2200" dirty="0"/>
              <a:t>»</a:t>
            </a:r>
            <a:endParaRPr lang="ru-RU" altLang="ru-RU" sz="2200" dirty="0" smtClean="0"/>
          </a:p>
        </p:txBody>
      </p:sp>
      <p:pic>
        <p:nvPicPr>
          <p:cNvPr id="96" name="Picture 8" descr="https://pbs.twimg.com/media/DYO90jnX0AAulV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34" t="28728" r="4845" b="35635"/>
          <a:stretch>
            <a:fillRect/>
          </a:stretch>
        </p:blipFill>
        <p:spPr bwMode="auto">
          <a:xfrm>
            <a:off x="313959" y="1455738"/>
            <a:ext cx="16398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Google Shape;193;p12"/>
          <p:cNvSpPr txBox="1">
            <a:spLocks/>
          </p:cNvSpPr>
          <p:nvPr/>
        </p:nvSpPr>
        <p:spPr bwMode="auto">
          <a:xfrm>
            <a:off x="1773239" y="1559292"/>
            <a:ext cx="866457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marL="457200" indent="-355600" algn="ctr" eaLnBrk="0" hangingPunct="0">
              <a:spcBef>
                <a:spcPts val="600"/>
              </a:spcBef>
              <a:buClr>
                <a:srgbClr val="C7D3E6"/>
              </a:buClr>
              <a:buSzPts val="2000"/>
            </a:pPr>
            <a:r>
              <a:rPr lang="ru-RU" altLang="ru-RU" sz="1800" b="1">
                <a:solidFill>
                  <a:srgbClr val="D20000"/>
                </a:solidFill>
                <a:sym typeface="Roboto Condensed Light" pitchFamily="2" charset="0"/>
              </a:rPr>
              <a:t>Синхронизация существующих систем</a:t>
            </a:r>
            <a:endParaRPr lang="ru-RU" altLang="ru-RU" sz="1800">
              <a:solidFill>
                <a:srgbClr val="D20000"/>
              </a:solidFill>
              <a:sym typeface="Roboto Condensed Light" pitchFamily="2" charset="0"/>
            </a:endParaRPr>
          </a:p>
        </p:txBody>
      </p:sp>
      <p:pic>
        <p:nvPicPr>
          <p:cNvPr id="99" name="Picture 9" descr="кадр_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2053" y="2159366"/>
            <a:ext cx="9307895" cy="446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58460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 l="977" t="4596" r="1256" b="6065"/>
          <a:stretch>
            <a:fillRect/>
          </a:stretch>
        </p:blipFill>
        <p:spPr bwMode="auto">
          <a:xfrm>
            <a:off x="1390696" y="1648131"/>
            <a:ext cx="9410609" cy="504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 bwMode="auto">
          <a:xfrm>
            <a:off x="10437813" y="290818"/>
            <a:ext cx="1357313" cy="1357313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988" y="1537067"/>
            <a:ext cx="1852612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0215" y="228436"/>
            <a:ext cx="9723083" cy="76388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ru-RU" sz="2200" dirty="0">
                <a:solidFill>
                  <a:srgbClr val="080808"/>
                </a:solidFill>
              </a:rPr>
              <a:t>C</a:t>
            </a:r>
            <a:r>
              <a:rPr lang="ru-RU" altLang="ru-RU" sz="2200" dirty="0">
                <a:solidFill>
                  <a:srgbClr val="080808"/>
                </a:solidFill>
              </a:rPr>
              <a:t>лайд из выступления на 8-й международной </a:t>
            </a:r>
            <a:r>
              <a:rPr lang="ru-RU" altLang="ru-RU" sz="2200" dirty="0" smtClean="0">
                <a:solidFill>
                  <a:srgbClr val="080808"/>
                </a:solidFill>
              </a:rPr>
              <a:t>конференции</a:t>
            </a:r>
            <a:r>
              <a:rPr lang="en-US" altLang="ru-RU" sz="2200" dirty="0" smtClean="0">
                <a:solidFill>
                  <a:srgbClr val="080808"/>
                </a:solidFill>
              </a:rPr>
              <a:t/>
            </a:r>
            <a:br>
              <a:rPr lang="en-US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>
                <a:solidFill>
                  <a:srgbClr val="080808"/>
                </a:solidFill>
              </a:rPr>
              <a:t>«Решения </a:t>
            </a:r>
            <a:r>
              <a:rPr lang="ru-RU" altLang="ru-RU" sz="2200" dirty="0">
                <a:solidFill>
                  <a:srgbClr val="080808"/>
                </a:solidFill>
              </a:rPr>
              <a:t>1С </a:t>
            </a:r>
            <a:r>
              <a:rPr lang="ru-RU" altLang="ru-RU" sz="2200" dirty="0" smtClean="0">
                <a:solidFill>
                  <a:srgbClr val="080808"/>
                </a:solidFill>
              </a:rPr>
              <a:t>для </a:t>
            </a:r>
            <a:r>
              <a:rPr lang="ru-RU" altLang="ru-RU" sz="2200" dirty="0">
                <a:solidFill>
                  <a:srgbClr val="080808"/>
                </a:solidFill>
              </a:rPr>
              <a:t>корпоративных клиентов» 2019 </a:t>
            </a:r>
            <a:br>
              <a:rPr lang="ru-RU" altLang="ru-RU" sz="2200" dirty="0">
                <a:solidFill>
                  <a:srgbClr val="080808"/>
                </a:solidFill>
              </a:rPr>
            </a:br>
            <a:r>
              <a:rPr lang="ru-RU" altLang="ru-RU" sz="2200" dirty="0"/>
              <a:t>Берзина Вячеслава, АО «</a:t>
            </a:r>
            <a:r>
              <a:rPr lang="ru-RU" altLang="ru-RU" sz="2200" dirty="0" err="1"/>
              <a:t>Зарубежнефть</a:t>
            </a:r>
            <a:r>
              <a:rPr lang="ru-RU" altLang="ru-RU" sz="2200" dirty="0"/>
              <a:t>»</a:t>
            </a:r>
            <a:endParaRPr lang="ru-RU" altLang="ru-RU" sz="2200" dirty="0" smtClean="0"/>
          </a:p>
        </p:txBody>
      </p:sp>
    </p:spTree>
    <p:extLst>
      <p:ext uri="{BB962C8B-B14F-4D97-AF65-F5344CB8AC3E}">
        <p14:creationId xmlns:p14="http://schemas.microsoft.com/office/powerpoint/2010/main" val="20493495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 bwMode="auto">
          <a:xfrm>
            <a:off x="10437812" y="290817"/>
            <a:ext cx="1357313" cy="1357313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0215" y="296863"/>
            <a:ext cx="9723083" cy="76388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z="2200" dirty="0">
                <a:solidFill>
                  <a:srgbClr val="080808"/>
                </a:solidFill>
              </a:rPr>
              <a:t>C</a:t>
            </a:r>
            <a:r>
              <a:rPr lang="ru-RU" altLang="ru-RU" sz="2200" dirty="0">
                <a:solidFill>
                  <a:srgbClr val="080808"/>
                </a:solidFill>
              </a:rPr>
              <a:t>лайд из выступления на 8-й международной </a:t>
            </a:r>
            <a:r>
              <a:rPr lang="ru-RU" altLang="ru-RU" sz="2200" dirty="0" smtClean="0">
                <a:solidFill>
                  <a:srgbClr val="080808"/>
                </a:solidFill>
              </a:rPr>
              <a:t>конференции</a:t>
            </a:r>
            <a:r>
              <a:rPr lang="en-US" altLang="ru-RU" sz="2200" dirty="0" smtClean="0">
                <a:solidFill>
                  <a:srgbClr val="080808"/>
                </a:solidFill>
              </a:rPr>
              <a:t/>
            </a:r>
            <a:br>
              <a:rPr lang="en-US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>
                <a:solidFill>
                  <a:srgbClr val="080808"/>
                </a:solidFill>
              </a:rPr>
              <a:t>«Решения </a:t>
            </a:r>
            <a:r>
              <a:rPr lang="ru-RU" altLang="ru-RU" sz="2200" dirty="0">
                <a:solidFill>
                  <a:srgbClr val="080808"/>
                </a:solidFill>
              </a:rPr>
              <a:t>1С </a:t>
            </a:r>
            <a:r>
              <a:rPr lang="ru-RU" altLang="ru-RU" sz="2200" dirty="0" smtClean="0">
                <a:solidFill>
                  <a:srgbClr val="080808"/>
                </a:solidFill>
              </a:rPr>
              <a:t>для </a:t>
            </a:r>
            <a:r>
              <a:rPr lang="ru-RU" altLang="ru-RU" sz="2200" dirty="0">
                <a:solidFill>
                  <a:srgbClr val="080808"/>
                </a:solidFill>
              </a:rPr>
              <a:t>корпоративных клиентов» 2019 </a:t>
            </a:r>
            <a:br>
              <a:rPr lang="ru-RU" altLang="ru-RU" sz="2200" dirty="0">
                <a:solidFill>
                  <a:srgbClr val="080808"/>
                </a:solidFill>
              </a:rPr>
            </a:br>
            <a:r>
              <a:rPr lang="ru-RU" altLang="ru-RU" sz="2200" dirty="0" err="1"/>
              <a:t>Лесового</a:t>
            </a:r>
            <a:r>
              <a:rPr lang="ru-RU" altLang="ru-RU" sz="2200" dirty="0"/>
              <a:t> Романа, «МОЗАИКА-СИНТЕЗ»</a:t>
            </a:r>
          </a:p>
        </p:txBody>
      </p:sp>
      <p:pic>
        <p:nvPicPr>
          <p:cNvPr id="10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1569489"/>
            <a:ext cx="13970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 t="2888" b="8514"/>
          <a:stretch>
            <a:fillRect/>
          </a:stretch>
        </p:blipFill>
        <p:spPr bwMode="auto">
          <a:xfrm>
            <a:off x="1904463" y="1480287"/>
            <a:ext cx="8383074" cy="506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6115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1401" y="1569489"/>
            <a:ext cx="8769199" cy="503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 bwMode="auto">
          <a:xfrm>
            <a:off x="10391775" y="290816"/>
            <a:ext cx="1357313" cy="1357313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0215" y="313660"/>
            <a:ext cx="9723083" cy="76388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z="2200" dirty="0">
                <a:solidFill>
                  <a:srgbClr val="080808"/>
                </a:solidFill>
              </a:rPr>
              <a:t>C</a:t>
            </a:r>
            <a:r>
              <a:rPr lang="ru-RU" altLang="ru-RU" sz="2200" dirty="0">
                <a:solidFill>
                  <a:srgbClr val="080808"/>
                </a:solidFill>
              </a:rPr>
              <a:t>лайд из выступления на 8-й международной </a:t>
            </a:r>
            <a:r>
              <a:rPr lang="ru-RU" altLang="ru-RU" sz="2200" dirty="0" smtClean="0">
                <a:solidFill>
                  <a:srgbClr val="080808"/>
                </a:solidFill>
              </a:rPr>
              <a:t>конференции</a:t>
            </a:r>
            <a:r>
              <a:rPr lang="en-US" altLang="ru-RU" sz="2200" dirty="0" smtClean="0">
                <a:solidFill>
                  <a:srgbClr val="080808"/>
                </a:solidFill>
              </a:rPr>
              <a:t/>
            </a:r>
            <a:br>
              <a:rPr lang="en-US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>
                <a:solidFill>
                  <a:srgbClr val="080808"/>
                </a:solidFill>
              </a:rPr>
              <a:t>«Решения </a:t>
            </a:r>
            <a:r>
              <a:rPr lang="ru-RU" altLang="ru-RU" sz="2200" dirty="0">
                <a:solidFill>
                  <a:srgbClr val="080808"/>
                </a:solidFill>
              </a:rPr>
              <a:t>1С </a:t>
            </a:r>
            <a:r>
              <a:rPr lang="ru-RU" altLang="ru-RU" sz="2200" dirty="0" smtClean="0">
                <a:solidFill>
                  <a:srgbClr val="080808"/>
                </a:solidFill>
              </a:rPr>
              <a:t>для </a:t>
            </a:r>
            <a:r>
              <a:rPr lang="ru-RU" altLang="ru-RU" sz="2200" dirty="0">
                <a:solidFill>
                  <a:srgbClr val="080808"/>
                </a:solidFill>
              </a:rPr>
              <a:t>корпоративных клиентов» 2019 </a:t>
            </a:r>
            <a:br>
              <a:rPr lang="ru-RU" altLang="ru-RU" sz="2200" dirty="0">
                <a:solidFill>
                  <a:srgbClr val="080808"/>
                </a:solidFill>
              </a:rPr>
            </a:br>
            <a:r>
              <a:rPr lang="ru-RU" altLang="ru-RU" sz="2200" dirty="0" err="1"/>
              <a:t>Замураева</a:t>
            </a:r>
            <a:r>
              <a:rPr lang="ru-RU" altLang="ru-RU" sz="2200" dirty="0"/>
              <a:t> Дмитрия, ООО «</a:t>
            </a:r>
            <a:r>
              <a:rPr lang="ru-RU" altLang="ru-RU" sz="2200" dirty="0" err="1"/>
              <a:t>ГазАртСтрой</a:t>
            </a:r>
            <a:r>
              <a:rPr lang="ru-RU" altLang="ru-RU" sz="2200" dirty="0"/>
              <a:t>»</a:t>
            </a:r>
          </a:p>
        </p:txBody>
      </p:sp>
      <p:pic>
        <p:nvPicPr>
          <p:cNvPr id="10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1569489"/>
            <a:ext cx="13970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1167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81901" y="240878"/>
            <a:ext cx="8074025" cy="123031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2200" dirty="0">
                <a:solidFill>
                  <a:srgbClr val="080808"/>
                </a:solidFill>
              </a:rPr>
            </a:br>
            <a:r>
              <a:rPr lang="ru-RU" altLang="ru-RU" sz="2200" dirty="0"/>
              <a:t>Внедрение «1С:ERP 2» в торгово-производственной компании «АКВАЛАЙФ» – лидере российского рынка безалкогольных напитков</a:t>
            </a: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6762313" y="1603939"/>
            <a:ext cx="2928563" cy="33842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 dirty="0">
                <a:solidFill>
                  <a:srgbClr val="D20000"/>
                </a:solidFill>
              </a:rPr>
              <a:t>Архитектура решения</a:t>
            </a:r>
          </a:p>
        </p:txBody>
      </p:sp>
      <p:pic>
        <p:nvPicPr>
          <p:cNvPr id="28676" name="Picture 8" descr="Аквалайф-л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6" y="1483327"/>
            <a:ext cx="1587010" cy="45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AutoShape 98"/>
          <p:cNvSpPr>
            <a:spLocks noChangeArrowheads="1"/>
          </p:cNvSpPr>
          <p:nvPr/>
        </p:nvSpPr>
        <p:spPr bwMode="auto">
          <a:xfrm>
            <a:off x="329864" y="2358720"/>
            <a:ext cx="3838449" cy="652117"/>
          </a:xfrm>
          <a:prstGeom prst="roundRect">
            <a:avLst>
              <a:gd name="adj" fmla="val 6181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Банк клиенты</a:t>
            </a:r>
            <a:endParaRPr lang="ru-RU" altLang="ru-RU" sz="14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8678" name="AutoShape 99"/>
          <p:cNvSpPr>
            <a:spLocks noChangeArrowheads="1"/>
          </p:cNvSpPr>
          <p:nvPr/>
        </p:nvSpPr>
        <p:spPr bwMode="auto">
          <a:xfrm>
            <a:off x="8013109" y="3313677"/>
            <a:ext cx="3838449" cy="1081284"/>
          </a:xfrm>
          <a:prstGeom prst="roundRect">
            <a:avLst>
              <a:gd name="adj" fmla="val 4264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1С:Документооборот КОРП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Функционал: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Выдача и контроль распоряжений.</a:t>
            </a:r>
            <a:b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Согласование документов.</a:t>
            </a:r>
            <a:b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Хранение сканов документов.</a:t>
            </a:r>
          </a:p>
        </p:txBody>
      </p:sp>
      <p:sp>
        <p:nvSpPr>
          <p:cNvPr id="28679" name="AutoShape 95"/>
          <p:cNvSpPr>
            <a:spLocks noChangeArrowheads="1"/>
          </p:cNvSpPr>
          <p:nvPr/>
        </p:nvSpPr>
        <p:spPr bwMode="auto">
          <a:xfrm>
            <a:off x="8013109" y="2358720"/>
            <a:ext cx="3838449" cy="652117"/>
          </a:xfrm>
          <a:prstGeom prst="roundRect">
            <a:avLst>
              <a:gd name="adj" fmla="val 8394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Прочие приложения:</a:t>
            </a: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Сайты, Мобильные системы</a:t>
            </a:r>
          </a:p>
        </p:txBody>
      </p:sp>
      <p:sp>
        <p:nvSpPr>
          <p:cNvPr id="28680" name="AutoShape 99"/>
          <p:cNvSpPr>
            <a:spLocks noChangeArrowheads="1"/>
          </p:cNvSpPr>
          <p:nvPr/>
        </p:nvSpPr>
        <p:spPr bwMode="auto">
          <a:xfrm>
            <a:off x="8013109" y="4591749"/>
            <a:ext cx="3838449" cy="719445"/>
          </a:xfrm>
          <a:prstGeom prst="roundRect">
            <a:avLst>
              <a:gd name="adj" fmla="val 618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1С:БП и 1С:ЗУП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Функционал: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Сдача отчетности</a:t>
            </a:r>
          </a:p>
        </p:txBody>
      </p:sp>
      <p:sp>
        <p:nvSpPr>
          <p:cNvPr id="28681" name="AutoShape 99"/>
          <p:cNvSpPr>
            <a:spLocks noChangeArrowheads="1"/>
          </p:cNvSpPr>
          <p:nvPr/>
        </p:nvSpPr>
        <p:spPr bwMode="auto">
          <a:xfrm>
            <a:off x="8025805" y="5529144"/>
            <a:ext cx="3838449" cy="1079167"/>
          </a:xfrm>
          <a:prstGeom prst="roundRect">
            <a:avLst>
              <a:gd name="adj" fmla="val 6912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en-US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TMS</a:t>
            </a:r>
            <a:endParaRPr lang="ru-RU" altLang="ru-RU" sz="1466" b="1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Функционал: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Планирование и маршрутизация транспорта</a:t>
            </a:r>
            <a:b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как собственного, так и привлеченного.</a:t>
            </a:r>
            <a:b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Учет затрат. Стыковка с КПК водителей</a:t>
            </a:r>
          </a:p>
        </p:txBody>
      </p:sp>
      <p:sp>
        <p:nvSpPr>
          <p:cNvPr id="28682" name="AutoShape 99"/>
          <p:cNvSpPr>
            <a:spLocks noChangeArrowheads="1"/>
          </p:cNvSpPr>
          <p:nvPr/>
        </p:nvSpPr>
        <p:spPr bwMode="auto">
          <a:xfrm>
            <a:off x="329864" y="3313677"/>
            <a:ext cx="3838449" cy="1997517"/>
          </a:xfrm>
          <a:prstGeom prst="roundRect">
            <a:avLst>
              <a:gd name="adj" fmla="val 4213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</a:t>
            </a:r>
            <a:r>
              <a:rPr lang="en-US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ERP</a:t>
            </a: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(Редакция 2.4)</a:t>
            </a:r>
          </a:p>
          <a:p>
            <a:pPr algn="ctr">
              <a:lnSpc>
                <a:spcPct val="90000"/>
              </a:lnSpc>
              <a:spcBef>
                <a:spcPts val="666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Производство</a:t>
            </a:r>
          </a:p>
          <a:p>
            <a:pPr algn="ctr">
              <a:lnSpc>
                <a:spcPct val="90000"/>
              </a:lnSpc>
              <a:spcBef>
                <a:spcPts val="666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Функционал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Производство. Давальцы. Планирование.</a:t>
            </a:r>
            <a:b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Бюджетирование. Договора. </a:t>
            </a:r>
            <a:b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Заявки на расход ДС.</a:t>
            </a:r>
          </a:p>
        </p:txBody>
      </p:sp>
      <p:sp>
        <p:nvSpPr>
          <p:cNvPr id="28683" name="AutoShape 99"/>
          <p:cNvSpPr>
            <a:spLocks noChangeArrowheads="1"/>
          </p:cNvSpPr>
          <p:nvPr/>
        </p:nvSpPr>
        <p:spPr bwMode="auto">
          <a:xfrm>
            <a:off x="321400" y="5888866"/>
            <a:ext cx="3838449" cy="719445"/>
          </a:xfrm>
          <a:prstGeom prst="roundRect">
            <a:avLst>
              <a:gd name="adj" fmla="val 8829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1С:БП и 1С:ЗУП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Функционал: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Сдача отчетности</a:t>
            </a:r>
          </a:p>
        </p:txBody>
      </p:sp>
      <p:sp>
        <p:nvSpPr>
          <p:cNvPr id="28684" name="AutoShape 99"/>
          <p:cNvSpPr>
            <a:spLocks noChangeArrowheads="1"/>
          </p:cNvSpPr>
          <p:nvPr/>
        </p:nvSpPr>
        <p:spPr bwMode="auto">
          <a:xfrm>
            <a:off x="4616907" y="5888866"/>
            <a:ext cx="2877778" cy="719445"/>
          </a:xfrm>
          <a:prstGeom prst="roundRect">
            <a:avLst>
              <a:gd name="adj" fmla="val 12806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en-US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WMS</a:t>
            </a:r>
            <a:endParaRPr lang="ru-RU" altLang="ru-RU" sz="1466" b="1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Функционал: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Складской учет</a:t>
            </a:r>
          </a:p>
        </p:txBody>
      </p:sp>
      <p:sp>
        <p:nvSpPr>
          <p:cNvPr id="28685" name="AutoShape 99"/>
          <p:cNvSpPr>
            <a:spLocks noChangeArrowheads="1"/>
          </p:cNvSpPr>
          <p:nvPr/>
        </p:nvSpPr>
        <p:spPr bwMode="auto">
          <a:xfrm>
            <a:off x="4616907" y="3313677"/>
            <a:ext cx="2877778" cy="1997517"/>
          </a:xfrm>
          <a:prstGeom prst="roundRect">
            <a:avLst>
              <a:gd name="adj" fmla="val 3815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</a:t>
            </a:r>
            <a:r>
              <a:rPr lang="en-US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ERP</a:t>
            </a: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(Редакция 2.4)</a:t>
            </a:r>
          </a:p>
          <a:p>
            <a:pPr algn="ctr">
              <a:lnSpc>
                <a:spcPct val="90000"/>
              </a:lnSpc>
              <a:spcBef>
                <a:spcPts val="666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Управленческий учет. Продажи</a:t>
            </a:r>
          </a:p>
          <a:p>
            <a:pPr algn="ctr">
              <a:lnSpc>
                <a:spcPct val="90000"/>
              </a:lnSpc>
              <a:spcBef>
                <a:spcPts val="666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Функционал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Продажи. </a:t>
            </a:r>
            <a:b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Интеграция с сайтом,</a:t>
            </a:r>
            <a:b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мобильными приложениями. </a:t>
            </a:r>
            <a:r>
              <a:rPr lang="en-US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CRM</a:t>
            </a: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.</a:t>
            </a:r>
            <a:b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Выписка Он-лайн.</a:t>
            </a:r>
            <a:b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Расчет экономики сделок</a:t>
            </a:r>
          </a:p>
        </p:txBody>
      </p:sp>
      <p:sp>
        <p:nvSpPr>
          <p:cNvPr id="28686" name="AutoShape 99"/>
          <p:cNvSpPr>
            <a:spLocks noChangeArrowheads="1"/>
          </p:cNvSpPr>
          <p:nvPr/>
        </p:nvSpPr>
        <p:spPr bwMode="auto">
          <a:xfrm>
            <a:off x="4616907" y="2358720"/>
            <a:ext cx="2877778" cy="652117"/>
          </a:xfrm>
          <a:prstGeom prst="roundRect">
            <a:avLst>
              <a:gd name="adj" fmla="val 9935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4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1С:БП и 1С:ЗУП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Функционал: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Сдача отчетности</a:t>
            </a:r>
          </a:p>
        </p:txBody>
      </p:sp>
      <p:sp>
        <p:nvSpPr>
          <p:cNvPr id="28687" name="Line 113"/>
          <p:cNvSpPr>
            <a:spLocks noChangeShapeType="1"/>
          </p:cNvSpPr>
          <p:nvPr/>
        </p:nvSpPr>
        <p:spPr bwMode="auto">
          <a:xfrm flipH="1" flipV="1">
            <a:off x="6062144" y="3003849"/>
            <a:ext cx="0" cy="309828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8688" name="Line 113"/>
          <p:cNvSpPr>
            <a:spLocks noChangeShapeType="1"/>
          </p:cNvSpPr>
          <p:nvPr/>
        </p:nvSpPr>
        <p:spPr bwMode="auto">
          <a:xfrm flipH="1" flipV="1">
            <a:off x="2268132" y="5311194"/>
            <a:ext cx="0" cy="577672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8689" name="Line 113"/>
          <p:cNvSpPr>
            <a:spLocks noChangeShapeType="1"/>
          </p:cNvSpPr>
          <p:nvPr/>
        </p:nvSpPr>
        <p:spPr bwMode="auto">
          <a:xfrm flipH="1" flipV="1">
            <a:off x="2268132" y="2993269"/>
            <a:ext cx="0" cy="320408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8690" name="Line 113"/>
          <p:cNvSpPr>
            <a:spLocks noChangeShapeType="1"/>
          </p:cNvSpPr>
          <p:nvPr/>
        </p:nvSpPr>
        <p:spPr bwMode="auto">
          <a:xfrm flipH="1" flipV="1">
            <a:off x="4168312" y="2993269"/>
            <a:ext cx="448594" cy="320407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8691" name="Line 113"/>
          <p:cNvSpPr>
            <a:spLocks noChangeShapeType="1"/>
          </p:cNvSpPr>
          <p:nvPr/>
        </p:nvSpPr>
        <p:spPr bwMode="auto">
          <a:xfrm flipH="1">
            <a:off x="7494686" y="3003849"/>
            <a:ext cx="518422" cy="309827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8692" name="Line 113"/>
          <p:cNvSpPr>
            <a:spLocks noChangeShapeType="1"/>
          </p:cNvSpPr>
          <p:nvPr/>
        </p:nvSpPr>
        <p:spPr bwMode="auto">
          <a:xfrm flipV="1">
            <a:off x="7494686" y="3914625"/>
            <a:ext cx="518423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8693" name="Line 113"/>
          <p:cNvSpPr>
            <a:spLocks noChangeShapeType="1"/>
          </p:cNvSpPr>
          <p:nvPr/>
        </p:nvSpPr>
        <p:spPr bwMode="auto">
          <a:xfrm flipH="1" flipV="1">
            <a:off x="6079072" y="5311194"/>
            <a:ext cx="0" cy="577672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8694" name="Line 113"/>
          <p:cNvSpPr>
            <a:spLocks noChangeShapeType="1"/>
          </p:cNvSpPr>
          <p:nvPr/>
        </p:nvSpPr>
        <p:spPr bwMode="auto">
          <a:xfrm flipV="1">
            <a:off x="7494686" y="4940892"/>
            <a:ext cx="518423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8695" name="Line 113"/>
          <p:cNvSpPr>
            <a:spLocks noChangeShapeType="1"/>
          </p:cNvSpPr>
          <p:nvPr/>
        </p:nvSpPr>
        <p:spPr bwMode="auto">
          <a:xfrm flipH="1" flipV="1">
            <a:off x="7494686" y="5311194"/>
            <a:ext cx="531119" cy="21795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8696" name="Line 113"/>
          <p:cNvSpPr>
            <a:spLocks noChangeShapeType="1"/>
          </p:cNvSpPr>
          <p:nvPr/>
        </p:nvSpPr>
        <p:spPr bwMode="auto">
          <a:xfrm flipV="1">
            <a:off x="4159848" y="3904045"/>
            <a:ext cx="457059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8697" name="Line 113"/>
          <p:cNvSpPr>
            <a:spLocks noChangeShapeType="1"/>
          </p:cNvSpPr>
          <p:nvPr/>
        </p:nvSpPr>
        <p:spPr bwMode="auto">
          <a:xfrm>
            <a:off x="4159848" y="5311194"/>
            <a:ext cx="3865956" cy="418971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8698" name="Line 113"/>
          <p:cNvSpPr>
            <a:spLocks noChangeShapeType="1"/>
          </p:cNvSpPr>
          <p:nvPr/>
        </p:nvSpPr>
        <p:spPr bwMode="auto">
          <a:xfrm flipH="1" flipV="1">
            <a:off x="3992682" y="5340818"/>
            <a:ext cx="611529" cy="577672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28699" name="Line 113"/>
          <p:cNvSpPr>
            <a:spLocks noChangeShapeType="1"/>
          </p:cNvSpPr>
          <p:nvPr/>
        </p:nvSpPr>
        <p:spPr bwMode="auto">
          <a:xfrm flipV="1">
            <a:off x="7494686" y="6235892"/>
            <a:ext cx="531119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390157" y="313346"/>
            <a:ext cx="1358931" cy="1358931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29" name="Прямоугольник 28"/>
          <p:cNvSpPr>
            <a:spLocks noChangeArrowheads="1"/>
          </p:cNvSpPr>
          <p:nvPr/>
        </p:nvSpPr>
        <p:spPr bwMode="auto">
          <a:xfrm>
            <a:off x="10460037" y="1729535"/>
            <a:ext cx="1289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200" b="1">
                <a:solidFill>
                  <a:srgbClr val="080808"/>
                </a:solidFill>
              </a:rPr>
              <a:t>Переверзев </a:t>
            </a:r>
            <a:br>
              <a:rPr lang="ru-RU" altLang="ru-RU" sz="1200" b="1">
                <a:solidFill>
                  <a:srgbClr val="080808"/>
                </a:solidFill>
              </a:rPr>
            </a:br>
            <a:r>
              <a:rPr lang="ru-RU" altLang="ru-RU" sz="1200" b="1">
                <a:solidFill>
                  <a:srgbClr val="080808"/>
                </a:solidFill>
              </a:rPr>
              <a:t>Николай</a:t>
            </a:r>
          </a:p>
        </p:txBody>
      </p:sp>
    </p:spTree>
    <p:extLst>
      <p:ext uri="{BB962C8B-B14F-4D97-AF65-F5344CB8AC3E}">
        <p14:creationId xmlns:p14="http://schemas.microsoft.com/office/powerpoint/2010/main" val="538015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8" descr="Малахит-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7" y="1543853"/>
            <a:ext cx="1392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81901" y="240878"/>
            <a:ext cx="8074025" cy="1230312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2200" dirty="0">
                <a:solidFill>
                  <a:srgbClr val="080808"/>
                </a:solidFill>
              </a:rPr>
            </a:br>
            <a:r>
              <a:rPr lang="ru-RU" altLang="ru-RU" sz="2200" dirty="0"/>
              <a:t>Комплексная система управления </a:t>
            </a:r>
            <a:r>
              <a:rPr lang="ru-RU" altLang="ru-RU" sz="2200" dirty="0" smtClean="0"/>
              <a:t>предприятием</a:t>
            </a:r>
            <a:r>
              <a:rPr lang="en-US" altLang="ru-RU" sz="2200" dirty="0" smtClean="0"/>
              <a:t/>
            </a:r>
            <a:br>
              <a:rPr lang="en-US" altLang="ru-RU" sz="2200" dirty="0" smtClean="0"/>
            </a:br>
            <a:r>
              <a:rPr lang="ru-RU" altLang="ru-RU" sz="2200" dirty="0" smtClean="0"/>
              <a:t>на </a:t>
            </a:r>
            <a:r>
              <a:rPr lang="ru-RU" altLang="ru-RU" sz="2200" dirty="0"/>
              <a:t>базе 1С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407988" y="1503364"/>
            <a:ext cx="11341099" cy="5121274"/>
            <a:chOff x="1770063" y="1503364"/>
            <a:chExt cx="8640763" cy="5121274"/>
          </a:xfrm>
        </p:grpSpPr>
        <p:sp>
          <p:nvSpPr>
            <p:cNvPr id="32" name="AutoShape 95"/>
            <p:cNvSpPr>
              <a:spLocks noChangeArrowheads="1"/>
            </p:cNvSpPr>
            <p:nvPr/>
          </p:nvSpPr>
          <p:spPr bwMode="auto">
            <a:xfrm>
              <a:off x="3929064" y="1987551"/>
              <a:ext cx="5767387" cy="2232025"/>
            </a:xfrm>
            <a:prstGeom prst="roundRect">
              <a:avLst>
                <a:gd name="adj" fmla="val 2134"/>
              </a:avLst>
            </a:prstGeom>
            <a:solidFill>
              <a:srgbClr val="C7B299"/>
            </a:solidFill>
            <a:ln w="9525">
              <a:noFill/>
              <a:round/>
              <a:headEnd/>
              <a:tailEnd/>
            </a:ln>
          </p:spPr>
          <p:txBody>
            <a:bodyPr wrap="none" tIns="54000" anchor="ctr"/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D8209"/>
                </a:buClr>
                <a:buSzPct val="100000"/>
              </a:pP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>
              <a:off x="6494463" y="2009776"/>
              <a:ext cx="912812" cy="328613"/>
            </a:xfrm>
            <a:prstGeom prst="rect">
              <a:avLst/>
            </a:prstGeom>
            <a:noFill/>
            <a:ln w="44450" algn="ctr">
              <a:noFill/>
              <a:miter lim="800000"/>
              <a:headEnd/>
              <a:tailEnd/>
            </a:ln>
            <a:effectLst>
              <a:prstShdw prst="shdw17" dist="17961" dir="2700000">
                <a:srgbClr val="95884F"/>
              </a:prstShdw>
            </a:effectLst>
          </p:spPr>
          <p:txBody>
            <a:bodyPr>
              <a:spAutoFit/>
            </a:bodyPr>
            <a:lstStyle/>
            <a:p>
              <a:pPr algn="ctr" rtl="1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en-US" altLang="ru-RU" sz="1400" b="1">
                  <a:solidFill>
                    <a:srgbClr val="3E5057"/>
                  </a:solidFill>
                </a:rPr>
                <a:t>1C</a:t>
              </a:r>
              <a:r>
                <a:rPr lang="ru-RU" altLang="ru-RU" sz="1400" b="1">
                  <a:solidFill>
                    <a:srgbClr val="3E5057"/>
                  </a:solidFill>
                </a:rPr>
                <a:t>:</a:t>
              </a:r>
              <a:r>
                <a:rPr lang="en-US" altLang="ru-RU" sz="1400" b="1">
                  <a:solidFill>
                    <a:srgbClr val="3E5057"/>
                  </a:solidFill>
                </a:rPr>
                <a:t>ERP </a:t>
              </a:r>
              <a:endParaRPr lang="ru-RU" altLang="ru-RU" sz="1400" b="1">
                <a:solidFill>
                  <a:srgbClr val="3E5057"/>
                </a:solidFill>
              </a:endParaRPr>
            </a:p>
          </p:txBody>
        </p:sp>
        <p:sp>
          <p:nvSpPr>
            <p:cNvPr id="34" name="AutoShape 99"/>
            <p:cNvSpPr>
              <a:spLocks noChangeArrowheads="1"/>
            </p:cNvSpPr>
            <p:nvPr/>
          </p:nvSpPr>
          <p:spPr bwMode="auto">
            <a:xfrm>
              <a:off x="4064000" y="2354263"/>
              <a:ext cx="2698750" cy="431800"/>
            </a:xfrm>
            <a:prstGeom prst="roundRect">
              <a:avLst>
                <a:gd name="adj" fmla="val 11259"/>
              </a:avLst>
            </a:prstGeom>
            <a:solidFill>
              <a:srgbClr val="F1EC1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Управление заказами</a:t>
              </a:r>
              <a:b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</a:b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(договорами)</a:t>
              </a:r>
            </a:p>
          </p:txBody>
        </p:sp>
        <p:sp>
          <p:nvSpPr>
            <p:cNvPr id="35" name="AutoShape 99"/>
            <p:cNvSpPr>
              <a:spLocks noChangeArrowheads="1"/>
            </p:cNvSpPr>
            <p:nvPr/>
          </p:nvSpPr>
          <p:spPr bwMode="auto">
            <a:xfrm>
              <a:off x="6854825" y="2354263"/>
              <a:ext cx="2698750" cy="431800"/>
            </a:xfrm>
            <a:prstGeom prst="roundRect">
              <a:avLst>
                <a:gd name="adj" fmla="val 9935"/>
              </a:avLst>
            </a:prstGeom>
            <a:solidFill>
              <a:srgbClr val="F1EC1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Оперативное планированиезаказов, </a:t>
              </a:r>
              <a:b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</a:b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управление бюджетами заказов</a:t>
              </a:r>
            </a:p>
          </p:txBody>
        </p:sp>
        <p:sp>
          <p:nvSpPr>
            <p:cNvPr id="36" name="AutoShape 99"/>
            <p:cNvSpPr>
              <a:spLocks noChangeArrowheads="1"/>
            </p:cNvSpPr>
            <p:nvPr/>
          </p:nvSpPr>
          <p:spPr bwMode="auto">
            <a:xfrm>
              <a:off x="1770063" y="1987550"/>
              <a:ext cx="1579562" cy="750888"/>
            </a:xfrm>
            <a:prstGeom prst="roundRect">
              <a:avLst>
                <a:gd name="adj" fmla="val 5907"/>
              </a:avLst>
            </a:prstGeom>
            <a:solidFill>
              <a:srgbClr val="F1F612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37" name="AutoShape 98"/>
            <p:cNvSpPr>
              <a:spLocks noChangeArrowheads="1"/>
            </p:cNvSpPr>
            <p:nvPr/>
          </p:nvSpPr>
          <p:spPr bwMode="auto">
            <a:xfrm>
              <a:off x="1898651" y="2286000"/>
              <a:ext cx="1306513" cy="342900"/>
            </a:xfrm>
            <a:prstGeom prst="roundRect">
              <a:avLst>
                <a:gd name="adj" fmla="val 14097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Сводный перечень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2127250" y="2005014"/>
              <a:ext cx="801688" cy="261937"/>
            </a:xfrm>
            <a:prstGeom prst="rect">
              <a:avLst/>
            </a:prstGeom>
            <a:noFill/>
            <a:ln w="44450" algn="ctr">
              <a:noFill/>
              <a:miter lim="800000"/>
              <a:headEnd/>
              <a:tailEnd/>
            </a:ln>
            <a:effectLst>
              <a:prstShdw prst="shdw17" dist="17961" dir="2700000">
                <a:srgbClr val="95884F"/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altLang="ru-RU" sz="1000" b="1">
                  <a:solidFill>
                    <a:srgbClr val="3E5057"/>
                  </a:solidFill>
                </a:rPr>
                <a:t>График</a:t>
              </a:r>
            </a:p>
          </p:txBody>
        </p:sp>
        <p:sp>
          <p:nvSpPr>
            <p:cNvPr id="39" name="AutoShape 99"/>
            <p:cNvSpPr>
              <a:spLocks noChangeArrowheads="1"/>
            </p:cNvSpPr>
            <p:nvPr/>
          </p:nvSpPr>
          <p:spPr bwMode="auto">
            <a:xfrm>
              <a:off x="4064000" y="2874963"/>
              <a:ext cx="5499100" cy="1187450"/>
            </a:xfrm>
            <a:prstGeom prst="roundRect">
              <a:avLst>
                <a:gd name="adj" fmla="val 4634"/>
              </a:avLst>
            </a:prstGeom>
            <a:solidFill>
              <a:srgbClr val="F1EC1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endParaRPr lang="ru-RU" altLang="ru-RU" sz="1000" b="1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40" name="AutoShape 98"/>
            <p:cNvSpPr>
              <a:spLocks noChangeArrowheads="1"/>
            </p:cNvSpPr>
            <p:nvPr/>
          </p:nvSpPr>
          <p:spPr bwMode="auto">
            <a:xfrm>
              <a:off x="4173539" y="2982913"/>
              <a:ext cx="955675" cy="431800"/>
            </a:xfrm>
            <a:prstGeom prst="roundRect">
              <a:avLst>
                <a:gd name="adj" fmla="val 9875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Сводный</a:t>
              </a:r>
              <a:b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</a:b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перечень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41" name="AutoShape 98"/>
            <p:cNvSpPr>
              <a:spLocks noChangeArrowheads="1"/>
            </p:cNvSpPr>
            <p:nvPr/>
          </p:nvSpPr>
          <p:spPr bwMode="auto">
            <a:xfrm>
              <a:off x="4173539" y="3519488"/>
              <a:ext cx="955675" cy="431800"/>
            </a:xfrm>
            <a:prstGeom prst="roundRect">
              <a:avLst>
                <a:gd name="adj" fmla="val 9875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Договор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42" name="AutoShape 98"/>
            <p:cNvSpPr>
              <a:spLocks noChangeArrowheads="1"/>
            </p:cNvSpPr>
            <p:nvPr/>
          </p:nvSpPr>
          <p:spPr bwMode="auto">
            <a:xfrm>
              <a:off x="5294314" y="2982913"/>
              <a:ext cx="2016125" cy="431800"/>
            </a:xfrm>
            <a:prstGeom prst="roundRect">
              <a:avLst>
                <a:gd name="adj" fmla="val 9875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РКМ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43" name="AutoShape 98"/>
            <p:cNvSpPr>
              <a:spLocks noChangeArrowheads="1"/>
            </p:cNvSpPr>
            <p:nvPr/>
          </p:nvSpPr>
          <p:spPr bwMode="auto">
            <a:xfrm>
              <a:off x="7416801" y="2982913"/>
              <a:ext cx="2016125" cy="431800"/>
            </a:xfrm>
            <a:prstGeom prst="roundRect">
              <a:avLst>
                <a:gd name="adj" fmla="val 9875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Плановый заказ, этап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44" name="AutoShape 98"/>
            <p:cNvSpPr>
              <a:spLocks noChangeArrowheads="1"/>
            </p:cNvSpPr>
            <p:nvPr/>
          </p:nvSpPr>
          <p:spPr bwMode="auto">
            <a:xfrm>
              <a:off x="5294313" y="3519488"/>
              <a:ext cx="4144962" cy="431800"/>
            </a:xfrm>
            <a:prstGeom prst="roundRect">
              <a:avLst>
                <a:gd name="adj" fmla="val 9875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План работ по договору (собственные работы, контрагентские, </a:t>
              </a:r>
              <a:b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</a:b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материалы, командировки)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45" name="AutoShape 99"/>
            <p:cNvSpPr>
              <a:spLocks noChangeArrowheads="1"/>
            </p:cNvSpPr>
            <p:nvPr/>
          </p:nvSpPr>
          <p:spPr bwMode="auto">
            <a:xfrm>
              <a:off x="3933825" y="4446589"/>
              <a:ext cx="1652588" cy="409575"/>
            </a:xfrm>
            <a:prstGeom prst="roundRect">
              <a:avLst>
                <a:gd name="adj" fmla="val 13528"/>
              </a:avLst>
            </a:prstGeom>
            <a:solidFill>
              <a:srgbClr val="F1F612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"/>
                </a:spcBef>
                <a:buClr>
                  <a:srgbClr val="FD8209"/>
                </a:buClr>
                <a:buSzPct val="100000"/>
              </a:pPr>
              <a:r>
                <a:rPr lang="ru-RU" altLang="ru-RU" sz="1000" b="1">
                  <a:solidFill>
                    <a:srgbClr val="3E5057"/>
                  </a:solidFill>
                  <a:sym typeface="Calibri" pitchFamily="34" charset="0"/>
                </a:rPr>
                <a:t>Сметы</a:t>
              </a:r>
            </a:p>
            <a:p>
              <a:pPr algn="ctr">
                <a:lnSpc>
                  <a:spcPct val="90000"/>
                </a:lnSpc>
                <a:spcBef>
                  <a:spcPts val="1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Сбор, контроль</a:t>
              </a:r>
            </a:p>
          </p:txBody>
        </p:sp>
        <p:sp>
          <p:nvSpPr>
            <p:cNvPr id="46" name="AutoShape 98"/>
            <p:cNvSpPr>
              <a:spLocks noChangeArrowheads="1"/>
            </p:cNvSpPr>
            <p:nvPr/>
          </p:nvSpPr>
          <p:spPr bwMode="auto">
            <a:xfrm>
              <a:off x="8302626" y="4446589"/>
              <a:ext cx="1393825" cy="409575"/>
            </a:xfrm>
            <a:prstGeom prst="roundRect">
              <a:avLst>
                <a:gd name="adj" fmla="val 50000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1000" b="1">
                  <a:solidFill>
                    <a:srgbClr val="3E5057"/>
                  </a:solidFill>
                  <a:sym typeface="Calibri" pitchFamily="34" charset="0"/>
                </a:rPr>
                <a:t>ФАКТ</a:t>
              </a:r>
              <a:endParaRPr lang="ru-RU" altLang="ru-RU" sz="10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47" name="AutoShape 95"/>
            <p:cNvSpPr>
              <a:spLocks noChangeArrowheads="1"/>
            </p:cNvSpPr>
            <p:nvPr/>
          </p:nvSpPr>
          <p:spPr bwMode="auto">
            <a:xfrm>
              <a:off x="3917951" y="5005388"/>
              <a:ext cx="6492875" cy="1619250"/>
            </a:xfrm>
            <a:prstGeom prst="roundRect">
              <a:avLst>
                <a:gd name="adj" fmla="val 7671"/>
              </a:avLst>
            </a:prstGeom>
            <a:solidFill>
              <a:srgbClr val="C7B299"/>
            </a:solidFill>
            <a:ln w="9525">
              <a:noFill/>
              <a:round/>
              <a:headEnd/>
              <a:tailEnd/>
            </a:ln>
          </p:spPr>
          <p:txBody>
            <a:bodyPr wrap="none" tIns="54000" anchor="ctr"/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D8209"/>
                </a:buClr>
                <a:buSzPct val="100000"/>
              </a:pP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48" name="AutoShape 99"/>
            <p:cNvSpPr>
              <a:spLocks noChangeArrowheads="1"/>
            </p:cNvSpPr>
            <p:nvPr/>
          </p:nvSpPr>
          <p:spPr bwMode="auto">
            <a:xfrm>
              <a:off x="1770063" y="2928939"/>
              <a:ext cx="1579562" cy="1938337"/>
            </a:xfrm>
            <a:prstGeom prst="roundRect">
              <a:avLst>
                <a:gd name="adj" fmla="val 5907"/>
              </a:avLst>
            </a:prstGeom>
            <a:solidFill>
              <a:srgbClr val="F1F612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49" name="AutoShape 98"/>
            <p:cNvSpPr>
              <a:spLocks noChangeArrowheads="1"/>
            </p:cNvSpPr>
            <p:nvPr/>
          </p:nvSpPr>
          <p:spPr bwMode="auto">
            <a:xfrm>
              <a:off x="1898651" y="3227388"/>
              <a:ext cx="1306513" cy="341312"/>
            </a:xfrm>
            <a:prstGeom prst="roundRect">
              <a:avLst>
                <a:gd name="adj" fmla="val 19384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 dirty="0">
                  <a:solidFill>
                    <a:srgbClr val="3E5057"/>
                  </a:solidFill>
                  <a:sym typeface="Calibri" pitchFamily="34" charset="0"/>
                </a:rPr>
                <a:t>Служебные записки</a:t>
              </a:r>
              <a:endParaRPr lang="ru-RU" altLang="ru-RU" sz="900" dirty="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1770063" y="2946400"/>
              <a:ext cx="1579562" cy="261938"/>
            </a:xfrm>
            <a:prstGeom prst="rect">
              <a:avLst/>
            </a:prstGeom>
            <a:noFill/>
            <a:ln w="44450" algn="ctr">
              <a:noFill/>
              <a:miter lim="800000"/>
              <a:headEnd/>
              <a:tailEnd/>
            </a:ln>
            <a:effectLst>
              <a:prstShdw prst="shdw17" dist="17961" dir="2700000">
                <a:srgbClr val="95884F"/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altLang="ru-RU" sz="1000" b="1">
                  <a:solidFill>
                    <a:srgbClr val="3E5057"/>
                  </a:solidFill>
                </a:rPr>
                <a:t>1С:Документооборот</a:t>
              </a:r>
            </a:p>
          </p:txBody>
        </p:sp>
        <p:sp>
          <p:nvSpPr>
            <p:cNvPr id="51" name="AutoShape 98"/>
            <p:cNvSpPr>
              <a:spLocks noChangeArrowheads="1"/>
            </p:cNvSpPr>
            <p:nvPr/>
          </p:nvSpPr>
          <p:spPr bwMode="auto">
            <a:xfrm>
              <a:off x="1898651" y="3622676"/>
              <a:ext cx="1306513" cy="341313"/>
            </a:xfrm>
            <a:prstGeom prst="roundRect">
              <a:avLst>
                <a:gd name="adj" fmla="val 19384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Вход. Исход.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52" name="AutoShape 98"/>
            <p:cNvSpPr>
              <a:spLocks noChangeArrowheads="1"/>
            </p:cNvSpPr>
            <p:nvPr/>
          </p:nvSpPr>
          <p:spPr bwMode="auto">
            <a:xfrm>
              <a:off x="1898651" y="4027488"/>
              <a:ext cx="1306513" cy="341312"/>
            </a:xfrm>
            <a:prstGeom prst="roundRect">
              <a:avLst>
                <a:gd name="adj" fmla="val 19384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Внутренние </a:t>
              </a:r>
              <a:b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</a:b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документы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53" name="AutoShape 98"/>
            <p:cNvSpPr>
              <a:spLocks noChangeArrowheads="1"/>
            </p:cNvSpPr>
            <p:nvPr/>
          </p:nvSpPr>
          <p:spPr bwMode="auto">
            <a:xfrm>
              <a:off x="1898651" y="4430713"/>
              <a:ext cx="1306513" cy="341312"/>
            </a:xfrm>
            <a:prstGeom prst="roundRect">
              <a:avLst>
                <a:gd name="adj" fmla="val 19384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Согласование</a:t>
              </a:r>
              <a:b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</a:b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договоров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54" name="AutoShape 99"/>
            <p:cNvSpPr>
              <a:spLocks noChangeArrowheads="1"/>
            </p:cNvSpPr>
            <p:nvPr/>
          </p:nvSpPr>
          <p:spPr bwMode="auto">
            <a:xfrm>
              <a:off x="1778001" y="5068889"/>
              <a:ext cx="1577975" cy="1533525"/>
            </a:xfrm>
            <a:prstGeom prst="roundRect">
              <a:avLst>
                <a:gd name="adj" fmla="val 5907"/>
              </a:avLst>
            </a:prstGeom>
            <a:solidFill>
              <a:srgbClr val="F1F612"/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55" name="AutoShape 98"/>
            <p:cNvSpPr>
              <a:spLocks noChangeArrowheads="1"/>
            </p:cNvSpPr>
            <p:nvPr/>
          </p:nvSpPr>
          <p:spPr bwMode="auto">
            <a:xfrm>
              <a:off x="1906589" y="5368926"/>
              <a:ext cx="1304925" cy="341313"/>
            </a:xfrm>
            <a:prstGeom prst="roundRect">
              <a:avLst>
                <a:gd name="adj" fmla="val 19384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Кадровый учет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56" name="Text Box 36"/>
            <p:cNvSpPr txBox="1">
              <a:spLocks noChangeArrowheads="1"/>
            </p:cNvSpPr>
            <p:nvPr/>
          </p:nvSpPr>
          <p:spPr bwMode="auto">
            <a:xfrm>
              <a:off x="1778001" y="5087939"/>
              <a:ext cx="1577975" cy="261937"/>
            </a:xfrm>
            <a:prstGeom prst="rect">
              <a:avLst/>
            </a:prstGeom>
            <a:noFill/>
            <a:ln w="44450" algn="ctr">
              <a:noFill/>
              <a:miter lim="800000"/>
              <a:headEnd/>
              <a:tailEnd/>
            </a:ln>
            <a:effectLst>
              <a:prstShdw prst="shdw17" dist="17961" dir="2700000">
                <a:srgbClr val="95884F"/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altLang="ru-RU" sz="1000" b="1">
                  <a:solidFill>
                    <a:srgbClr val="3E5057"/>
                  </a:solidFill>
                </a:rPr>
                <a:t>1С:ЗУП</a:t>
              </a:r>
            </a:p>
          </p:txBody>
        </p:sp>
        <p:sp>
          <p:nvSpPr>
            <p:cNvPr id="57" name="AutoShape 98"/>
            <p:cNvSpPr>
              <a:spLocks noChangeArrowheads="1"/>
            </p:cNvSpPr>
            <p:nvPr/>
          </p:nvSpPr>
          <p:spPr bwMode="auto">
            <a:xfrm>
              <a:off x="1906589" y="5764213"/>
              <a:ext cx="1304925" cy="341312"/>
            </a:xfrm>
            <a:prstGeom prst="roundRect">
              <a:avLst>
                <a:gd name="adj" fmla="val 19384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Расчет ЗП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58" name="AutoShape 98"/>
            <p:cNvSpPr>
              <a:spLocks noChangeArrowheads="1"/>
            </p:cNvSpPr>
            <p:nvPr/>
          </p:nvSpPr>
          <p:spPr bwMode="auto">
            <a:xfrm>
              <a:off x="1906589" y="6169026"/>
              <a:ext cx="1304925" cy="341313"/>
            </a:xfrm>
            <a:prstGeom prst="roundRect">
              <a:avLst>
                <a:gd name="adj" fmla="val 19384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Управление</a:t>
              </a:r>
              <a:b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</a:b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персоналом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59" name="AutoShape 99"/>
            <p:cNvSpPr>
              <a:spLocks noChangeArrowheads="1"/>
            </p:cNvSpPr>
            <p:nvPr/>
          </p:nvSpPr>
          <p:spPr bwMode="auto">
            <a:xfrm>
              <a:off x="4062413" y="5132388"/>
              <a:ext cx="1524000" cy="1344612"/>
            </a:xfrm>
            <a:prstGeom prst="roundRect">
              <a:avLst>
                <a:gd name="adj" fmla="val 3403"/>
              </a:avLst>
            </a:prstGeom>
            <a:solidFill>
              <a:srgbClr val="F1EC12"/>
            </a:solidFill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Бюджетирование</a:t>
              </a:r>
              <a:b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</a:b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управленческий учет</a:t>
              </a:r>
            </a:p>
          </p:txBody>
        </p:sp>
        <p:sp>
          <p:nvSpPr>
            <p:cNvPr id="60" name="AutoShape 98"/>
            <p:cNvSpPr>
              <a:spLocks noChangeArrowheads="1"/>
            </p:cNvSpPr>
            <p:nvPr/>
          </p:nvSpPr>
          <p:spPr bwMode="auto">
            <a:xfrm>
              <a:off x="4173539" y="5495926"/>
              <a:ext cx="1258887" cy="409575"/>
            </a:xfrm>
            <a:prstGeom prst="roundRect">
              <a:avLst>
                <a:gd name="adj" fmla="val 9875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Бюджетная</a:t>
              </a:r>
              <a:b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</a:b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модель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61" name="AutoShape 98"/>
            <p:cNvSpPr>
              <a:spLocks noChangeArrowheads="1"/>
            </p:cNvSpPr>
            <p:nvPr/>
          </p:nvSpPr>
          <p:spPr bwMode="auto">
            <a:xfrm>
              <a:off x="4173539" y="6002339"/>
              <a:ext cx="1258887" cy="407987"/>
            </a:xfrm>
            <a:prstGeom prst="roundRect">
              <a:avLst>
                <a:gd name="adj" fmla="val 9875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ОСК отчетность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62" name="Line 113"/>
            <p:cNvSpPr>
              <a:spLocks noChangeShapeType="1"/>
            </p:cNvSpPr>
            <p:nvPr/>
          </p:nvSpPr>
          <p:spPr bwMode="auto">
            <a:xfrm flipV="1">
              <a:off x="8245475" y="5495925"/>
              <a:ext cx="457200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Line 113"/>
            <p:cNvSpPr>
              <a:spLocks noChangeShapeType="1"/>
            </p:cNvSpPr>
            <p:nvPr/>
          </p:nvSpPr>
          <p:spPr bwMode="auto">
            <a:xfrm flipV="1">
              <a:off x="5586413" y="5495925"/>
              <a:ext cx="449262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Line 113"/>
            <p:cNvSpPr>
              <a:spLocks noChangeShapeType="1"/>
            </p:cNvSpPr>
            <p:nvPr/>
          </p:nvSpPr>
          <p:spPr bwMode="auto">
            <a:xfrm flipV="1">
              <a:off x="7172325" y="4640263"/>
              <a:ext cx="1130300" cy="525462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triangle" w="lg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AutoShape 99"/>
            <p:cNvSpPr>
              <a:spLocks noChangeArrowheads="1"/>
            </p:cNvSpPr>
            <p:nvPr/>
          </p:nvSpPr>
          <p:spPr bwMode="auto">
            <a:xfrm>
              <a:off x="6035675" y="5165726"/>
              <a:ext cx="2209800" cy="1344613"/>
            </a:xfrm>
            <a:prstGeom prst="roundRect">
              <a:avLst>
                <a:gd name="adj" fmla="val 3403"/>
              </a:avLst>
            </a:prstGeom>
            <a:solidFill>
              <a:srgbClr val="F1EC12"/>
            </a:solidFill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БУ и НУ</a:t>
              </a:r>
            </a:p>
          </p:txBody>
        </p:sp>
        <p:sp>
          <p:nvSpPr>
            <p:cNvPr id="66" name="AutoShape 98"/>
            <p:cNvSpPr>
              <a:spLocks noChangeArrowheads="1"/>
            </p:cNvSpPr>
            <p:nvPr/>
          </p:nvSpPr>
          <p:spPr bwMode="auto">
            <a:xfrm>
              <a:off x="6146801" y="5414964"/>
              <a:ext cx="1958975" cy="287337"/>
            </a:xfrm>
            <a:prstGeom prst="roundRect">
              <a:avLst>
                <a:gd name="adj" fmla="val 13259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Бухгалтерский учет</a:t>
              </a:r>
            </a:p>
          </p:txBody>
        </p:sp>
        <p:sp>
          <p:nvSpPr>
            <p:cNvPr id="67" name="AutoShape 98"/>
            <p:cNvSpPr>
              <a:spLocks noChangeArrowheads="1"/>
            </p:cNvSpPr>
            <p:nvPr/>
          </p:nvSpPr>
          <p:spPr bwMode="auto">
            <a:xfrm>
              <a:off x="6146801" y="5768975"/>
              <a:ext cx="1958975" cy="287338"/>
            </a:xfrm>
            <a:prstGeom prst="roundRect">
              <a:avLst>
                <a:gd name="adj" fmla="val 19889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Налоговый учет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68" name="AutoShape 98"/>
            <p:cNvSpPr>
              <a:spLocks noChangeArrowheads="1"/>
            </p:cNvSpPr>
            <p:nvPr/>
          </p:nvSpPr>
          <p:spPr bwMode="auto">
            <a:xfrm>
              <a:off x="6146801" y="6124575"/>
              <a:ext cx="1958975" cy="287338"/>
            </a:xfrm>
            <a:prstGeom prst="roundRect">
              <a:avLst>
                <a:gd name="adj" fmla="val 16574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МСФО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69" name="AutoShape 99"/>
            <p:cNvSpPr>
              <a:spLocks noChangeArrowheads="1"/>
            </p:cNvSpPr>
            <p:nvPr/>
          </p:nvSpPr>
          <p:spPr bwMode="auto">
            <a:xfrm>
              <a:off x="8702675" y="5165725"/>
              <a:ext cx="1524000" cy="755650"/>
            </a:xfrm>
            <a:prstGeom prst="roundRect">
              <a:avLst>
                <a:gd name="adj" fmla="val 5884"/>
              </a:avLst>
            </a:prstGeom>
            <a:solidFill>
              <a:srgbClr val="F1EC12"/>
            </a:solidFill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Казначейство</a:t>
              </a:r>
            </a:p>
          </p:txBody>
        </p:sp>
        <p:sp>
          <p:nvSpPr>
            <p:cNvPr id="70" name="AutoShape 98"/>
            <p:cNvSpPr>
              <a:spLocks noChangeArrowheads="1"/>
            </p:cNvSpPr>
            <p:nvPr/>
          </p:nvSpPr>
          <p:spPr bwMode="auto">
            <a:xfrm>
              <a:off x="8813800" y="5424489"/>
              <a:ext cx="1258888" cy="409575"/>
            </a:xfrm>
            <a:prstGeom prst="roundRect">
              <a:avLst>
                <a:gd name="adj" fmla="val 9875"/>
              </a:avLst>
            </a:prstGeom>
            <a:solidFill>
              <a:srgbClr val="9BC6DD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Управление ДС</a:t>
              </a:r>
              <a:endParaRPr lang="ru-RU" altLang="ru-RU" sz="900">
                <a:solidFill>
                  <a:srgbClr val="3E5057"/>
                </a:solidFill>
                <a:sym typeface="Calibri" pitchFamily="34" charset="0"/>
              </a:endParaRPr>
            </a:p>
          </p:txBody>
        </p:sp>
        <p:sp>
          <p:nvSpPr>
            <p:cNvPr id="71" name="Line 113"/>
            <p:cNvSpPr>
              <a:spLocks noChangeShapeType="1"/>
            </p:cNvSpPr>
            <p:nvPr/>
          </p:nvSpPr>
          <p:spPr bwMode="auto">
            <a:xfrm flipH="1" flipV="1">
              <a:off x="8955088" y="4219576"/>
              <a:ext cx="0" cy="227013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triangle" w="lg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" name="Line 113"/>
            <p:cNvSpPr>
              <a:spLocks noChangeShapeType="1"/>
            </p:cNvSpPr>
            <p:nvPr/>
          </p:nvSpPr>
          <p:spPr bwMode="auto">
            <a:xfrm flipH="1" flipV="1">
              <a:off x="8955088" y="4856163"/>
              <a:ext cx="0" cy="309562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triangle" w="lg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Line 113"/>
            <p:cNvSpPr>
              <a:spLocks noChangeShapeType="1"/>
            </p:cNvSpPr>
            <p:nvPr/>
          </p:nvSpPr>
          <p:spPr bwMode="auto">
            <a:xfrm flipH="1" flipV="1">
              <a:off x="4791075" y="4867276"/>
              <a:ext cx="0" cy="138113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none" w="lg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4" name="Line 113"/>
            <p:cNvSpPr>
              <a:spLocks noChangeShapeType="1"/>
            </p:cNvSpPr>
            <p:nvPr/>
          </p:nvSpPr>
          <p:spPr bwMode="auto">
            <a:xfrm flipV="1">
              <a:off x="3695700" y="3736975"/>
              <a:ext cx="477838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triangle" w="lg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Line 113"/>
            <p:cNvSpPr>
              <a:spLocks noChangeShapeType="1"/>
            </p:cNvSpPr>
            <p:nvPr/>
          </p:nvSpPr>
          <p:spPr bwMode="auto">
            <a:xfrm flipV="1">
              <a:off x="3195638" y="4594225"/>
              <a:ext cx="500062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triangle" w="lg" len="med"/>
              <a:tailEnd type="none" w="lg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Line 113"/>
            <p:cNvSpPr>
              <a:spLocks noChangeShapeType="1"/>
            </p:cNvSpPr>
            <p:nvPr/>
          </p:nvSpPr>
          <p:spPr bwMode="auto">
            <a:xfrm flipH="1">
              <a:off x="3695700" y="3736975"/>
              <a:ext cx="0" cy="85725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none" w="lg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" name="Line 113"/>
            <p:cNvSpPr>
              <a:spLocks noChangeShapeType="1"/>
            </p:cNvSpPr>
            <p:nvPr/>
          </p:nvSpPr>
          <p:spPr bwMode="auto">
            <a:xfrm flipV="1">
              <a:off x="3211514" y="2468563"/>
              <a:ext cx="477837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none" w="lg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8" name="Line 113"/>
            <p:cNvSpPr>
              <a:spLocks noChangeShapeType="1"/>
            </p:cNvSpPr>
            <p:nvPr/>
          </p:nvSpPr>
          <p:spPr bwMode="auto">
            <a:xfrm flipH="1">
              <a:off x="3689350" y="2455864"/>
              <a:ext cx="0" cy="750887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none" w="lg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" name="Line 113"/>
            <p:cNvSpPr>
              <a:spLocks noChangeShapeType="1"/>
            </p:cNvSpPr>
            <p:nvPr/>
          </p:nvSpPr>
          <p:spPr bwMode="auto">
            <a:xfrm flipV="1">
              <a:off x="3689351" y="3206750"/>
              <a:ext cx="238125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none" w="lg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0" name="Text Box 75"/>
            <p:cNvSpPr txBox="1">
              <a:spLocks noChangeArrowheads="1"/>
            </p:cNvSpPr>
            <p:nvPr/>
          </p:nvSpPr>
          <p:spPr bwMode="auto">
            <a:xfrm>
              <a:off x="3933826" y="1503364"/>
              <a:ext cx="5762625" cy="329321"/>
            </a:xfrm>
            <a:prstGeom prst="rect">
              <a:avLst/>
            </a:prstGeom>
            <a:noFill/>
            <a:ln w="44450" algn="ctr">
              <a:noFill/>
              <a:miter lim="800000"/>
              <a:headEnd/>
              <a:tailEnd/>
            </a:ln>
            <a:effectLst>
              <a:prstShdw prst="shdw17" dist="17961" dir="2700000">
                <a:srgbClr val="95884F"/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altLang="ru-RU" sz="1400" b="1">
                  <a:solidFill>
                    <a:srgbClr val="3E5057"/>
                  </a:solidFill>
                </a:rPr>
                <a:t>Как сейчас реализованы функциональные блоки</a:t>
              </a:r>
            </a:p>
          </p:txBody>
        </p:sp>
        <p:sp>
          <p:nvSpPr>
            <p:cNvPr id="81" name="AutoShape 99"/>
            <p:cNvSpPr>
              <a:spLocks noChangeArrowheads="1"/>
            </p:cNvSpPr>
            <p:nvPr/>
          </p:nvSpPr>
          <p:spPr bwMode="auto">
            <a:xfrm>
              <a:off x="8702675" y="6132514"/>
              <a:ext cx="1524000" cy="377825"/>
            </a:xfrm>
            <a:prstGeom prst="roundRect">
              <a:avLst>
                <a:gd name="adj" fmla="val 13444"/>
              </a:avLst>
            </a:prstGeom>
            <a:solidFill>
              <a:srgbClr val="F1EC1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buClr>
                  <a:srgbClr val="FD8209"/>
                </a:buClr>
                <a:buSzPct val="100000"/>
              </a:pPr>
              <a:r>
                <a:rPr lang="ru-RU" altLang="ru-RU" sz="900" b="1">
                  <a:solidFill>
                    <a:srgbClr val="3E5057"/>
                  </a:solidFill>
                  <a:sym typeface="Calibri" pitchFamily="34" charset="0"/>
                </a:rPr>
                <a:t>1С: Договор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92810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71700" y="389018"/>
            <a:ext cx="8764587" cy="74295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 smtClean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/>
              <a:t>Внедрение 1С:ERP в ГК «Здоровая Ферма» </a:t>
            </a:r>
          </a:p>
        </p:txBody>
      </p:sp>
      <p:pic>
        <p:nvPicPr>
          <p:cNvPr id="30723" name="Picture 6" descr="Здоровая ферма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3" y="1426193"/>
            <a:ext cx="1424076" cy="113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Line 113"/>
          <p:cNvSpPr>
            <a:spLocks noChangeShapeType="1"/>
          </p:cNvSpPr>
          <p:nvPr/>
        </p:nvSpPr>
        <p:spPr bwMode="auto">
          <a:xfrm flipH="1">
            <a:off x="8671189" y="5135566"/>
            <a:ext cx="0" cy="1000874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0725" name="Line 113"/>
          <p:cNvSpPr>
            <a:spLocks noChangeShapeType="1"/>
          </p:cNvSpPr>
          <p:nvPr/>
        </p:nvSpPr>
        <p:spPr bwMode="auto">
          <a:xfrm flipV="1">
            <a:off x="8671190" y="5135565"/>
            <a:ext cx="1322508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0726" name="AutoShape 95"/>
          <p:cNvSpPr>
            <a:spLocks noChangeArrowheads="1"/>
          </p:cNvSpPr>
          <p:nvPr/>
        </p:nvSpPr>
        <p:spPr bwMode="auto">
          <a:xfrm>
            <a:off x="2340077" y="1502370"/>
            <a:ext cx="8857633" cy="5023416"/>
          </a:xfrm>
          <a:prstGeom prst="roundRect">
            <a:avLst>
              <a:gd name="adj" fmla="val 884"/>
            </a:avLst>
          </a:prstGeom>
          <a:noFill/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7B2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27" name="AutoShape 99"/>
          <p:cNvSpPr>
            <a:spLocks noChangeArrowheads="1"/>
          </p:cNvSpPr>
          <p:nvPr/>
        </p:nvSpPr>
        <p:spPr bwMode="auto">
          <a:xfrm>
            <a:off x="2505126" y="1857860"/>
            <a:ext cx="1944616" cy="1121487"/>
          </a:xfrm>
          <a:prstGeom prst="roundRect">
            <a:avLst>
              <a:gd name="adj" fmla="val 3963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28" name="AutoShape 98"/>
          <p:cNvSpPr>
            <a:spLocks noChangeArrowheads="1"/>
          </p:cNvSpPr>
          <p:nvPr/>
        </p:nvSpPr>
        <p:spPr bwMode="auto">
          <a:xfrm>
            <a:off x="2687103" y="2469389"/>
            <a:ext cx="1593358" cy="391462"/>
          </a:xfrm>
          <a:prstGeom prst="roundRect">
            <a:avLst>
              <a:gd name="adj" fmla="val 11352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Шлюз с ИС</a:t>
            </a:r>
            <a:b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Меркурий</a:t>
            </a:r>
            <a:endParaRPr lang="ru-RU" altLang="ru-RU" sz="10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29" name="Text Box 76"/>
          <p:cNvSpPr txBox="1">
            <a:spLocks noChangeArrowheads="1"/>
          </p:cNvSpPr>
          <p:nvPr/>
        </p:nvSpPr>
        <p:spPr bwMode="auto">
          <a:xfrm>
            <a:off x="2505126" y="1874788"/>
            <a:ext cx="1944616" cy="42056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>
                <a:solidFill>
                  <a:srgbClr val="3E5057"/>
                </a:solidFill>
              </a:rPr>
              <a:t>1С:УВС</a:t>
            </a:r>
            <a:br>
              <a:rPr lang="ru-RU" altLang="ru-RU" sz="1200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(Управление</a:t>
            </a:r>
            <a:r>
              <a:rPr lang="en-US" altLang="ru-RU" sz="933" b="1">
                <a:solidFill>
                  <a:srgbClr val="3E5057"/>
                </a:solidFill>
              </a:rPr>
              <a:t> </a:t>
            </a:r>
            <a:r>
              <a:rPr lang="ru-RU" altLang="ru-RU" sz="933" b="1">
                <a:solidFill>
                  <a:srgbClr val="3E5057"/>
                </a:solidFill>
              </a:rPr>
              <a:t>вет. св-вами)</a:t>
            </a:r>
          </a:p>
        </p:txBody>
      </p:sp>
      <p:sp>
        <p:nvSpPr>
          <p:cNvPr id="30730" name="AutoShape 99"/>
          <p:cNvSpPr>
            <a:spLocks noChangeArrowheads="1"/>
          </p:cNvSpPr>
          <p:nvPr/>
        </p:nvSpPr>
        <p:spPr bwMode="auto">
          <a:xfrm>
            <a:off x="2517822" y="3231154"/>
            <a:ext cx="1940384" cy="1790147"/>
          </a:xfrm>
          <a:prstGeom prst="roundRect">
            <a:avLst>
              <a:gd name="adj" fmla="val 2954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31" name="Text Box 82"/>
          <p:cNvSpPr txBox="1">
            <a:spLocks noChangeArrowheads="1"/>
          </p:cNvSpPr>
          <p:nvPr/>
        </p:nvSpPr>
        <p:spPr bwMode="auto">
          <a:xfrm>
            <a:off x="2517822" y="3248082"/>
            <a:ext cx="1940384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>
                <a:solidFill>
                  <a:srgbClr val="3E5057"/>
                </a:solidFill>
              </a:rPr>
              <a:t>1С:</a:t>
            </a:r>
            <a:r>
              <a:rPr lang="en-US" altLang="ru-RU" sz="1200" b="1">
                <a:solidFill>
                  <a:srgbClr val="3E5057"/>
                </a:solidFill>
              </a:rPr>
              <a:t>ITIL</a:t>
            </a:r>
            <a:endParaRPr lang="ru-RU" altLang="ru-RU" sz="1200" b="1">
              <a:solidFill>
                <a:srgbClr val="3E5057"/>
              </a:solidFill>
            </a:endParaRPr>
          </a:p>
        </p:txBody>
      </p:sp>
      <p:sp>
        <p:nvSpPr>
          <p:cNvPr id="30732" name="Line 113"/>
          <p:cNvSpPr>
            <a:spLocks noChangeShapeType="1"/>
          </p:cNvSpPr>
          <p:nvPr/>
        </p:nvSpPr>
        <p:spPr bwMode="auto">
          <a:xfrm flipV="1">
            <a:off x="4445510" y="4191823"/>
            <a:ext cx="639036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0733" name="Text Box 91"/>
          <p:cNvSpPr txBox="1">
            <a:spLocks noChangeArrowheads="1"/>
          </p:cNvSpPr>
          <p:nvPr/>
        </p:nvSpPr>
        <p:spPr bwMode="auto">
          <a:xfrm>
            <a:off x="2331613" y="1523529"/>
            <a:ext cx="8866097" cy="2974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333" b="1">
                <a:solidFill>
                  <a:srgbClr val="3E5057"/>
                </a:solidFill>
              </a:rPr>
              <a:t>Модель информационной системы «как будет» 2018 год</a:t>
            </a:r>
          </a:p>
        </p:txBody>
      </p:sp>
      <p:sp>
        <p:nvSpPr>
          <p:cNvPr id="30734" name="AutoShape 95"/>
          <p:cNvSpPr>
            <a:spLocks noChangeArrowheads="1"/>
          </p:cNvSpPr>
          <p:nvPr/>
        </p:nvSpPr>
        <p:spPr bwMode="auto">
          <a:xfrm>
            <a:off x="5084546" y="1862092"/>
            <a:ext cx="3169788" cy="3967526"/>
          </a:xfrm>
          <a:prstGeom prst="roundRect">
            <a:avLst>
              <a:gd name="adj" fmla="val 1468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35" name="Text Box 93"/>
          <p:cNvSpPr txBox="1">
            <a:spLocks noChangeArrowheads="1"/>
          </p:cNvSpPr>
          <p:nvPr/>
        </p:nvSpPr>
        <p:spPr bwMode="auto">
          <a:xfrm>
            <a:off x="5090894" y="1824003"/>
            <a:ext cx="3163440" cy="2974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ru-RU" altLang="ru-RU" sz="1333" b="1">
                <a:solidFill>
                  <a:srgbClr val="3E5057"/>
                </a:solidFill>
              </a:rPr>
              <a:t>Единая база</a:t>
            </a:r>
          </a:p>
        </p:txBody>
      </p:sp>
      <p:sp>
        <p:nvSpPr>
          <p:cNvPr id="30736" name="AutoShape 99"/>
          <p:cNvSpPr>
            <a:spLocks noChangeArrowheads="1"/>
          </p:cNvSpPr>
          <p:nvPr/>
        </p:nvSpPr>
        <p:spPr bwMode="auto">
          <a:xfrm>
            <a:off x="5251712" y="2344543"/>
            <a:ext cx="2865082" cy="262386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НСИ</a:t>
            </a:r>
          </a:p>
        </p:txBody>
      </p:sp>
      <p:sp>
        <p:nvSpPr>
          <p:cNvPr id="30737" name="Text Box 95"/>
          <p:cNvSpPr txBox="1">
            <a:spLocks noChangeArrowheads="1"/>
          </p:cNvSpPr>
          <p:nvPr/>
        </p:nvSpPr>
        <p:spPr bwMode="auto">
          <a:xfrm>
            <a:off x="5154375" y="2039837"/>
            <a:ext cx="310630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ru-RU" altLang="ru-RU" sz="1200" b="1">
                <a:solidFill>
                  <a:srgbClr val="3E5057"/>
                </a:solidFill>
              </a:rPr>
              <a:t>1С:</a:t>
            </a:r>
            <a:r>
              <a:rPr lang="en-US" altLang="ru-RU" sz="1200" b="1">
                <a:solidFill>
                  <a:srgbClr val="3E5057"/>
                </a:solidFill>
              </a:rPr>
              <a:t>ERP</a:t>
            </a:r>
            <a:endParaRPr lang="ru-RU" altLang="ru-RU" sz="1200" b="1">
              <a:solidFill>
                <a:srgbClr val="3E5057"/>
              </a:solidFill>
            </a:endParaRPr>
          </a:p>
        </p:txBody>
      </p:sp>
      <p:sp>
        <p:nvSpPr>
          <p:cNvPr id="30738" name="AutoShape 99"/>
          <p:cNvSpPr>
            <a:spLocks noChangeArrowheads="1"/>
          </p:cNvSpPr>
          <p:nvPr/>
        </p:nvSpPr>
        <p:spPr bwMode="auto">
          <a:xfrm>
            <a:off x="5249595" y="2666177"/>
            <a:ext cx="2865082" cy="262386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РСБУ</a:t>
            </a:r>
          </a:p>
        </p:txBody>
      </p:sp>
      <p:sp>
        <p:nvSpPr>
          <p:cNvPr id="30739" name="AutoShape 99"/>
          <p:cNvSpPr>
            <a:spLocks noChangeArrowheads="1"/>
          </p:cNvSpPr>
          <p:nvPr/>
        </p:nvSpPr>
        <p:spPr bwMode="auto">
          <a:xfrm>
            <a:off x="5251712" y="2979347"/>
            <a:ext cx="2865082" cy="262386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продажами / </a:t>
            </a:r>
            <a:r>
              <a:rPr lang="en-US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CRM</a:t>
            </a:r>
            <a:endParaRPr lang="ru-RU" altLang="ru-RU" sz="1066" b="1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40" name="AutoShape 99"/>
          <p:cNvSpPr>
            <a:spLocks noChangeArrowheads="1"/>
          </p:cNvSpPr>
          <p:nvPr/>
        </p:nvSpPr>
        <p:spPr bwMode="auto">
          <a:xfrm>
            <a:off x="5249595" y="3300981"/>
            <a:ext cx="2865082" cy="262386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Закупки</a:t>
            </a:r>
          </a:p>
        </p:txBody>
      </p:sp>
      <p:sp>
        <p:nvSpPr>
          <p:cNvPr id="30741" name="AutoShape 99"/>
          <p:cNvSpPr>
            <a:spLocks noChangeArrowheads="1"/>
          </p:cNvSpPr>
          <p:nvPr/>
        </p:nvSpPr>
        <p:spPr bwMode="auto">
          <a:xfrm>
            <a:off x="5249595" y="3616267"/>
            <a:ext cx="2865082" cy="262386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Казначейство</a:t>
            </a:r>
          </a:p>
        </p:txBody>
      </p:sp>
      <p:sp>
        <p:nvSpPr>
          <p:cNvPr id="30742" name="AutoShape 99"/>
          <p:cNvSpPr>
            <a:spLocks noChangeArrowheads="1"/>
          </p:cNvSpPr>
          <p:nvPr/>
        </p:nvSpPr>
        <p:spPr bwMode="auto">
          <a:xfrm>
            <a:off x="5251712" y="3929437"/>
            <a:ext cx="2865082" cy="262386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логистикой</a:t>
            </a:r>
          </a:p>
        </p:txBody>
      </p:sp>
      <p:sp>
        <p:nvSpPr>
          <p:cNvPr id="30743" name="AutoShape 99"/>
          <p:cNvSpPr>
            <a:spLocks noChangeArrowheads="1"/>
          </p:cNvSpPr>
          <p:nvPr/>
        </p:nvSpPr>
        <p:spPr bwMode="auto">
          <a:xfrm>
            <a:off x="5251712" y="4242607"/>
            <a:ext cx="2865082" cy="262386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Элеватор</a:t>
            </a:r>
          </a:p>
        </p:txBody>
      </p:sp>
      <p:sp>
        <p:nvSpPr>
          <p:cNvPr id="30744" name="AutoShape 99"/>
          <p:cNvSpPr>
            <a:spLocks noChangeArrowheads="1"/>
          </p:cNvSpPr>
          <p:nvPr/>
        </p:nvSpPr>
        <p:spPr bwMode="auto">
          <a:xfrm>
            <a:off x="5249595" y="4560010"/>
            <a:ext cx="2865082" cy="260269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Ветеринария</a:t>
            </a:r>
          </a:p>
        </p:txBody>
      </p:sp>
      <p:sp>
        <p:nvSpPr>
          <p:cNvPr id="30745" name="AutoShape 99"/>
          <p:cNvSpPr>
            <a:spLocks noChangeArrowheads="1"/>
          </p:cNvSpPr>
          <p:nvPr/>
        </p:nvSpPr>
        <p:spPr bwMode="auto">
          <a:xfrm>
            <a:off x="5251712" y="4871063"/>
            <a:ext cx="2865082" cy="264502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Контур. </a:t>
            </a:r>
            <a:r>
              <a:rPr lang="en-US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EDI</a:t>
            </a:r>
            <a:endParaRPr lang="ru-RU" altLang="ru-RU" sz="1066" b="1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46" name="AutoShape 99"/>
          <p:cNvSpPr>
            <a:spLocks noChangeArrowheads="1"/>
          </p:cNvSpPr>
          <p:nvPr/>
        </p:nvSpPr>
        <p:spPr bwMode="auto">
          <a:xfrm>
            <a:off x="5251712" y="5186350"/>
            <a:ext cx="2865082" cy="260269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Птицеводство</a:t>
            </a:r>
          </a:p>
        </p:txBody>
      </p:sp>
      <p:sp>
        <p:nvSpPr>
          <p:cNvPr id="30747" name="AutoShape 99"/>
          <p:cNvSpPr>
            <a:spLocks noChangeArrowheads="1"/>
          </p:cNvSpPr>
          <p:nvPr/>
        </p:nvSpPr>
        <p:spPr bwMode="auto">
          <a:xfrm>
            <a:off x="5251712" y="5501636"/>
            <a:ext cx="2865082" cy="260270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Свиноводство</a:t>
            </a:r>
          </a:p>
        </p:txBody>
      </p:sp>
      <p:sp>
        <p:nvSpPr>
          <p:cNvPr id="30748" name="AutoShape 98"/>
          <p:cNvSpPr>
            <a:spLocks noChangeArrowheads="1"/>
          </p:cNvSpPr>
          <p:nvPr/>
        </p:nvSpPr>
        <p:spPr bwMode="auto">
          <a:xfrm>
            <a:off x="2687103" y="3550671"/>
            <a:ext cx="1593358" cy="391463"/>
          </a:xfrm>
          <a:prstGeom prst="roundRect">
            <a:avLst>
              <a:gd name="adj" fmla="val 11352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</a:t>
            </a:r>
            <a:b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доступами</a:t>
            </a:r>
          </a:p>
        </p:txBody>
      </p:sp>
      <p:sp>
        <p:nvSpPr>
          <p:cNvPr id="30749" name="AutoShape 98"/>
          <p:cNvSpPr>
            <a:spLocks noChangeArrowheads="1"/>
          </p:cNvSpPr>
          <p:nvPr/>
        </p:nvSpPr>
        <p:spPr bwMode="auto">
          <a:xfrm>
            <a:off x="2687103" y="4003498"/>
            <a:ext cx="1593358" cy="393579"/>
          </a:xfrm>
          <a:prstGeom prst="roundRect">
            <a:avLst>
              <a:gd name="adj" fmla="val 11292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</a:t>
            </a:r>
            <a:b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конфигурацией</a:t>
            </a:r>
          </a:p>
        </p:txBody>
      </p:sp>
      <p:sp>
        <p:nvSpPr>
          <p:cNvPr id="30750" name="AutoShape 98"/>
          <p:cNvSpPr>
            <a:spLocks noChangeArrowheads="1"/>
          </p:cNvSpPr>
          <p:nvPr/>
        </p:nvSpPr>
        <p:spPr bwMode="auto">
          <a:xfrm>
            <a:off x="2687103" y="4458441"/>
            <a:ext cx="1593358" cy="457059"/>
          </a:xfrm>
          <a:prstGeom prst="roundRect">
            <a:avLst>
              <a:gd name="adj" fmla="val 1250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</a:t>
            </a:r>
            <a:b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поддержкой</a:t>
            </a:r>
            <a:b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пользователей</a:t>
            </a:r>
          </a:p>
        </p:txBody>
      </p:sp>
      <p:sp>
        <p:nvSpPr>
          <p:cNvPr id="30751" name="Line 113"/>
          <p:cNvSpPr>
            <a:spLocks noChangeShapeType="1"/>
          </p:cNvSpPr>
          <p:nvPr/>
        </p:nvSpPr>
        <p:spPr bwMode="auto">
          <a:xfrm flipV="1">
            <a:off x="4449741" y="2399559"/>
            <a:ext cx="636921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0752" name="AutoShape 99"/>
          <p:cNvSpPr>
            <a:spLocks noChangeArrowheads="1"/>
          </p:cNvSpPr>
          <p:nvPr/>
        </p:nvSpPr>
        <p:spPr bwMode="auto">
          <a:xfrm>
            <a:off x="8882791" y="1874788"/>
            <a:ext cx="2128710" cy="818898"/>
          </a:xfrm>
          <a:prstGeom prst="roundRect">
            <a:avLst>
              <a:gd name="adj" fmla="val 3361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53" name="AutoShape 98"/>
          <p:cNvSpPr>
            <a:spLocks noChangeArrowheads="1"/>
          </p:cNvSpPr>
          <p:nvPr/>
        </p:nvSpPr>
        <p:spPr bwMode="auto">
          <a:xfrm>
            <a:off x="9069001" y="2187958"/>
            <a:ext cx="1773219" cy="395695"/>
          </a:xfrm>
          <a:prstGeom prst="roundRect">
            <a:avLst>
              <a:gd name="adj" fmla="val 10694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Кадровый учет</a:t>
            </a:r>
            <a:b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 зарплата</a:t>
            </a:r>
            <a:endParaRPr lang="ru-RU" altLang="ru-RU" sz="10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54" name="Text Box 113"/>
          <p:cNvSpPr txBox="1">
            <a:spLocks noChangeArrowheads="1"/>
          </p:cNvSpPr>
          <p:nvPr/>
        </p:nvSpPr>
        <p:spPr bwMode="auto">
          <a:xfrm>
            <a:off x="8882791" y="1889601"/>
            <a:ext cx="2128710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>
                <a:solidFill>
                  <a:srgbClr val="3E5057"/>
                </a:solidFill>
              </a:rPr>
              <a:t>1С:ЗУП 3.1</a:t>
            </a:r>
          </a:p>
        </p:txBody>
      </p:sp>
      <p:sp>
        <p:nvSpPr>
          <p:cNvPr id="30755" name="AutoShape 99"/>
          <p:cNvSpPr>
            <a:spLocks noChangeArrowheads="1"/>
          </p:cNvSpPr>
          <p:nvPr/>
        </p:nvSpPr>
        <p:spPr bwMode="auto">
          <a:xfrm>
            <a:off x="8882791" y="2928563"/>
            <a:ext cx="2128710" cy="818898"/>
          </a:xfrm>
          <a:prstGeom prst="roundRect">
            <a:avLst>
              <a:gd name="adj" fmla="val 7236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56" name="AutoShape 98"/>
          <p:cNvSpPr>
            <a:spLocks noChangeArrowheads="1"/>
          </p:cNvSpPr>
          <p:nvPr/>
        </p:nvSpPr>
        <p:spPr bwMode="auto">
          <a:xfrm>
            <a:off x="9069001" y="3243850"/>
            <a:ext cx="1773219" cy="391462"/>
          </a:xfrm>
          <a:prstGeom prst="roundRect">
            <a:avLst>
              <a:gd name="adj" fmla="val 11352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Документооборот</a:t>
            </a:r>
            <a:endParaRPr lang="ru-RU" altLang="ru-RU" sz="10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57" name="Text Box 116"/>
          <p:cNvSpPr txBox="1">
            <a:spLocks noChangeArrowheads="1"/>
          </p:cNvSpPr>
          <p:nvPr/>
        </p:nvSpPr>
        <p:spPr bwMode="auto">
          <a:xfrm>
            <a:off x="8882791" y="2943376"/>
            <a:ext cx="2128710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>
                <a:solidFill>
                  <a:srgbClr val="3E5057"/>
                </a:solidFill>
              </a:rPr>
              <a:t>1С:Документооборот</a:t>
            </a:r>
          </a:p>
        </p:txBody>
      </p:sp>
      <p:sp>
        <p:nvSpPr>
          <p:cNvPr id="30758" name="AutoShape 99"/>
          <p:cNvSpPr>
            <a:spLocks noChangeArrowheads="1"/>
          </p:cNvSpPr>
          <p:nvPr/>
        </p:nvSpPr>
        <p:spPr bwMode="auto">
          <a:xfrm>
            <a:off x="8882791" y="4003497"/>
            <a:ext cx="2143521" cy="821013"/>
          </a:xfrm>
          <a:prstGeom prst="roundRect">
            <a:avLst>
              <a:gd name="adj" fmla="val 4639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59" name="AutoShape 98"/>
          <p:cNvSpPr>
            <a:spLocks noChangeArrowheads="1"/>
          </p:cNvSpPr>
          <p:nvPr/>
        </p:nvSpPr>
        <p:spPr bwMode="auto">
          <a:xfrm>
            <a:off x="9069000" y="4318785"/>
            <a:ext cx="1788031" cy="391462"/>
          </a:xfrm>
          <a:prstGeom prst="roundRect">
            <a:avLst>
              <a:gd name="adj" fmla="val 13514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</a:t>
            </a:r>
            <a:r>
              <a:rPr lang="en-US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складом</a:t>
            </a:r>
            <a:endParaRPr lang="ru-RU" altLang="ru-RU" sz="10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60" name="Text Box 122"/>
          <p:cNvSpPr txBox="1">
            <a:spLocks noChangeArrowheads="1"/>
          </p:cNvSpPr>
          <p:nvPr/>
        </p:nvSpPr>
        <p:spPr bwMode="auto">
          <a:xfrm>
            <a:off x="8882791" y="4018311"/>
            <a:ext cx="2143521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>
                <a:solidFill>
                  <a:srgbClr val="3E5057"/>
                </a:solidFill>
              </a:rPr>
              <a:t>1С:</a:t>
            </a:r>
            <a:r>
              <a:rPr lang="en-US" altLang="ru-RU" sz="1200" b="1">
                <a:solidFill>
                  <a:srgbClr val="3E5057"/>
                </a:solidFill>
              </a:rPr>
              <a:t>WMS</a:t>
            </a:r>
            <a:endParaRPr lang="ru-RU" altLang="ru-RU" sz="1200" b="1">
              <a:solidFill>
                <a:srgbClr val="3E5057"/>
              </a:solidFill>
            </a:endParaRPr>
          </a:p>
        </p:txBody>
      </p:sp>
      <p:sp>
        <p:nvSpPr>
          <p:cNvPr id="30761" name="AutoShape 98"/>
          <p:cNvSpPr>
            <a:spLocks noChangeArrowheads="1"/>
          </p:cNvSpPr>
          <p:nvPr/>
        </p:nvSpPr>
        <p:spPr bwMode="auto">
          <a:xfrm>
            <a:off x="5869588" y="6020059"/>
            <a:ext cx="1595474" cy="393579"/>
          </a:xfrm>
          <a:prstGeom prst="roundRect">
            <a:avLst>
              <a:gd name="adj" fmla="val 19356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rtl="1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</a:t>
            </a: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MES</a:t>
            </a: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62" name="Line 113"/>
          <p:cNvSpPr>
            <a:spLocks noChangeShapeType="1"/>
          </p:cNvSpPr>
          <p:nvPr/>
        </p:nvSpPr>
        <p:spPr bwMode="auto">
          <a:xfrm flipV="1">
            <a:off x="8254334" y="2297990"/>
            <a:ext cx="636921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0763" name="Line 113"/>
          <p:cNvSpPr>
            <a:spLocks noChangeShapeType="1"/>
          </p:cNvSpPr>
          <p:nvPr/>
        </p:nvSpPr>
        <p:spPr bwMode="auto">
          <a:xfrm flipV="1">
            <a:off x="8260683" y="3347533"/>
            <a:ext cx="636919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0764" name="Line 113"/>
          <p:cNvSpPr>
            <a:spLocks noChangeShapeType="1"/>
          </p:cNvSpPr>
          <p:nvPr/>
        </p:nvSpPr>
        <p:spPr bwMode="auto">
          <a:xfrm flipV="1">
            <a:off x="8260683" y="4458441"/>
            <a:ext cx="636919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0765" name="AutoShape 98"/>
          <p:cNvSpPr>
            <a:spLocks noChangeArrowheads="1"/>
          </p:cNvSpPr>
          <p:nvPr/>
        </p:nvSpPr>
        <p:spPr bwMode="auto">
          <a:xfrm>
            <a:off x="8882791" y="6020059"/>
            <a:ext cx="2143521" cy="387230"/>
          </a:xfrm>
          <a:prstGeom prst="roundRect">
            <a:avLst>
              <a:gd name="adj" fmla="val 5000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АСУТП</a:t>
            </a: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766" name="Line 113"/>
          <p:cNvSpPr>
            <a:spLocks noChangeShapeType="1"/>
          </p:cNvSpPr>
          <p:nvPr/>
        </p:nvSpPr>
        <p:spPr bwMode="auto">
          <a:xfrm flipV="1">
            <a:off x="7465062" y="6273981"/>
            <a:ext cx="1417729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0767" name="Line 113"/>
          <p:cNvSpPr>
            <a:spLocks noChangeShapeType="1"/>
          </p:cNvSpPr>
          <p:nvPr/>
        </p:nvSpPr>
        <p:spPr bwMode="auto">
          <a:xfrm>
            <a:off x="6648280" y="5730164"/>
            <a:ext cx="0" cy="374535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0768" name="Line 113"/>
          <p:cNvSpPr>
            <a:spLocks noChangeShapeType="1"/>
          </p:cNvSpPr>
          <p:nvPr/>
        </p:nvSpPr>
        <p:spPr bwMode="auto">
          <a:xfrm flipV="1">
            <a:off x="9993697" y="4824511"/>
            <a:ext cx="0" cy="311055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0769" name="Line 113"/>
          <p:cNvSpPr>
            <a:spLocks noChangeShapeType="1"/>
          </p:cNvSpPr>
          <p:nvPr/>
        </p:nvSpPr>
        <p:spPr bwMode="auto">
          <a:xfrm flipV="1">
            <a:off x="7467177" y="6136439"/>
            <a:ext cx="1204012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</p:spTree>
    <p:extLst>
      <p:ext uri="{BB962C8B-B14F-4D97-AF65-F5344CB8AC3E}">
        <p14:creationId xmlns:p14="http://schemas.microsoft.com/office/powerpoint/2010/main" val="33737210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0216" y="296863"/>
            <a:ext cx="8764528" cy="1324624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 smtClean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/>
              <a:t>Создание Единой Информационно-Управляющей Системы АО «</a:t>
            </a:r>
            <a:r>
              <a:rPr lang="ru-RU" altLang="ru-RU" sz="2200" dirty="0" err="1" smtClean="0"/>
              <a:t>Ачимгаз</a:t>
            </a:r>
            <a:r>
              <a:rPr lang="ru-RU" altLang="ru-RU" sz="2200" dirty="0" smtClean="0"/>
              <a:t>» в программном комплексе 1С:ERP 2 и 1С:Документооборот 8 КОРП  </a:t>
            </a:r>
          </a:p>
        </p:txBody>
      </p:sp>
      <p:pic>
        <p:nvPicPr>
          <p:cNvPr id="31747" name="Picture 6" descr="Ачимгаз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12" y="1489674"/>
            <a:ext cx="1587010" cy="21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AutoShape 95"/>
          <p:cNvSpPr>
            <a:spLocks noChangeAspect="1" noChangeArrowheads="1"/>
          </p:cNvSpPr>
          <p:nvPr/>
        </p:nvSpPr>
        <p:spPr bwMode="auto">
          <a:xfrm>
            <a:off x="1720084" y="2700033"/>
            <a:ext cx="10120894" cy="3870189"/>
          </a:xfrm>
          <a:prstGeom prst="roundRect">
            <a:avLst>
              <a:gd name="adj" fmla="val 1542"/>
            </a:avLst>
          </a:prstGeom>
          <a:noFill/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7B2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1749" name="Text Box 130"/>
          <p:cNvSpPr txBox="1">
            <a:spLocks noChangeAspect="1" noChangeArrowheads="1"/>
          </p:cNvSpPr>
          <p:nvPr/>
        </p:nvSpPr>
        <p:spPr bwMode="auto">
          <a:xfrm>
            <a:off x="1722201" y="2346659"/>
            <a:ext cx="10182257" cy="2974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333" b="1">
                <a:solidFill>
                  <a:srgbClr val="3E5057"/>
                </a:solidFill>
              </a:rPr>
              <a:t>Целевая архитектура единой ИУС 1С (укрупненно)</a:t>
            </a:r>
          </a:p>
        </p:txBody>
      </p:sp>
      <p:sp>
        <p:nvSpPr>
          <p:cNvPr id="31750" name="AutoShape 99"/>
          <p:cNvSpPr>
            <a:spLocks noChangeAspect="1" noChangeArrowheads="1"/>
          </p:cNvSpPr>
          <p:nvPr/>
        </p:nvSpPr>
        <p:spPr bwMode="auto">
          <a:xfrm>
            <a:off x="3497535" y="4978981"/>
            <a:ext cx="1661071" cy="349142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Склад</a:t>
            </a:r>
          </a:p>
        </p:txBody>
      </p:sp>
      <p:sp>
        <p:nvSpPr>
          <p:cNvPr id="31751" name="AutoShape 98"/>
          <p:cNvSpPr>
            <a:spLocks noChangeAspect="1" noChangeArrowheads="1"/>
          </p:cNvSpPr>
          <p:nvPr/>
        </p:nvSpPr>
        <p:spPr bwMode="auto">
          <a:xfrm>
            <a:off x="1942267" y="3121120"/>
            <a:ext cx="1661070" cy="347026"/>
          </a:xfrm>
          <a:prstGeom prst="roundRect">
            <a:avLst>
              <a:gd name="adj" fmla="val 12866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Инвестиционные</a:t>
            </a:r>
            <a:b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проекты</a:t>
            </a:r>
            <a:endParaRPr lang="ru-RU" altLang="ru-RU" sz="10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1752" name="AutoShape 98"/>
          <p:cNvSpPr>
            <a:spLocks noChangeAspect="1" noChangeArrowheads="1"/>
          </p:cNvSpPr>
          <p:nvPr/>
        </p:nvSpPr>
        <p:spPr bwMode="auto">
          <a:xfrm>
            <a:off x="2392977" y="5461432"/>
            <a:ext cx="1663187" cy="349142"/>
          </a:xfrm>
          <a:prstGeom prst="roundRect">
            <a:avLst>
              <a:gd name="adj" fmla="val 12866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ЗУП</a:t>
            </a:r>
            <a:endParaRPr lang="ru-RU" altLang="ru-RU" sz="10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1753" name="AutoShape 98"/>
          <p:cNvSpPr>
            <a:spLocks noChangeAspect="1" noChangeArrowheads="1"/>
          </p:cNvSpPr>
          <p:nvPr/>
        </p:nvSpPr>
        <p:spPr bwMode="auto">
          <a:xfrm>
            <a:off x="5727814" y="3121121"/>
            <a:ext cx="1661071" cy="349142"/>
          </a:xfrm>
          <a:prstGeom prst="roundRect">
            <a:avLst>
              <a:gd name="adj" fmla="val 12866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Бюджетирование</a:t>
            </a:r>
            <a:endParaRPr lang="ru-RU" altLang="ru-RU" sz="10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1754" name="AutoShape 99"/>
          <p:cNvSpPr>
            <a:spLocks noChangeAspect="1" noChangeArrowheads="1"/>
          </p:cNvSpPr>
          <p:nvPr/>
        </p:nvSpPr>
        <p:spPr bwMode="auto">
          <a:xfrm>
            <a:off x="5727814" y="4177010"/>
            <a:ext cx="1661071" cy="727909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Закупки</a:t>
            </a:r>
          </a:p>
        </p:txBody>
      </p:sp>
      <p:sp>
        <p:nvSpPr>
          <p:cNvPr id="31755" name="AutoShape 98"/>
          <p:cNvSpPr>
            <a:spLocks noChangeAspect="1" noChangeArrowheads="1"/>
          </p:cNvSpPr>
          <p:nvPr/>
        </p:nvSpPr>
        <p:spPr bwMode="auto">
          <a:xfrm>
            <a:off x="9682644" y="3114772"/>
            <a:ext cx="1661070" cy="349143"/>
          </a:xfrm>
          <a:prstGeom prst="roundRect">
            <a:avLst>
              <a:gd name="adj" fmla="val 15074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МСФО</a:t>
            </a:r>
            <a:endParaRPr lang="ru-RU" altLang="ru-RU" sz="10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1756" name="AutoShape 98"/>
          <p:cNvSpPr>
            <a:spLocks noChangeAspect="1" noChangeArrowheads="1"/>
          </p:cNvSpPr>
          <p:nvPr/>
        </p:nvSpPr>
        <p:spPr bwMode="auto">
          <a:xfrm>
            <a:off x="9682644" y="4177010"/>
            <a:ext cx="1661070" cy="727909"/>
          </a:xfrm>
          <a:prstGeom prst="roundRect">
            <a:avLst>
              <a:gd name="adj" fmla="val 10662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Казначейство</a:t>
            </a:r>
            <a:endParaRPr lang="ru-RU" altLang="ru-RU" sz="10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1757" name="AutoShape 98"/>
          <p:cNvSpPr>
            <a:spLocks noChangeAspect="1" noChangeArrowheads="1"/>
          </p:cNvSpPr>
          <p:nvPr/>
        </p:nvSpPr>
        <p:spPr bwMode="auto">
          <a:xfrm>
            <a:off x="9682644" y="5080549"/>
            <a:ext cx="1661070" cy="579788"/>
          </a:xfrm>
          <a:prstGeom prst="roundRect">
            <a:avLst>
              <a:gd name="adj" fmla="val 10662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Договоры</a:t>
            </a:r>
            <a:endParaRPr lang="ru-RU" altLang="ru-RU" sz="10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1758" name="Text Box 139"/>
          <p:cNvSpPr txBox="1">
            <a:spLocks noChangeAspect="1" noChangeArrowheads="1"/>
          </p:cNvSpPr>
          <p:nvPr/>
        </p:nvSpPr>
        <p:spPr bwMode="auto">
          <a:xfrm rot="-5400000">
            <a:off x="9855098" y="4490248"/>
            <a:ext cx="3580295" cy="33842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1599" b="1">
                <a:solidFill>
                  <a:srgbClr val="3E5057"/>
                </a:solidFill>
              </a:rPr>
              <a:t>ERP </a:t>
            </a:r>
            <a:r>
              <a:rPr lang="ru-RU" altLang="ru-RU" sz="1599" b="1">
                <a:solidFill>
                  <a:srgbClr val="3E5057"/>
                </a:solidFill>
              </a:rPr>
              <a:t>2.2</a:t>
            </a:r>
            <a:r>
              <a:rPr lang="en-US" altLang="ru-RU" sz="1599" b="1">
                <a:solidFill>
                  <a:srgbClr val="3E5057"/>
                </a:solidFill>
              </a:rPr>
              <a:t> </a:t>
            </a:r>
            <a:r>
              <a:rPr lang="ru-RU" altLang="ru-RU" sz="1599" b="1">
                <a:solidFill>
                  <a:srgbClr val="3E5057"/>
                </a:solidFill>
              </a:rPr>
              <a:t>+ ДО 2.1</a:t>
            </a:r>
          </a:p>
        </p:txBody>
      </p:sp>
      <p:sp>
        <p:nvSpPr>
          <p:cNvPr id="31759" name="AutoShape 98"/>
          <p:cNvSpPr>
            <a:spLocks noChangeAspect="1" noChangeArrowheads="1"/>
          </p:cNvSpPr>
          <p:nvPr/>
        </p:nvSpPr>
        <p:spPr bwMode="auto">
          <a:xfrm>
            <a:off x="1942266" y="6185109"/>
            <a:ext cx="9401448" cy="292010"/>
          </a:xfrm>
          <a:prstGeom prst="roundRect">
            <a:avLst>
              <a:gd name="adj" fmla="val 8810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Учетные данные РСБУ</a:t>
            </a: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1760" name="Line 113"/>
          <p:cNvSpPr>
            <a:spLocks noChangeAspect="1" noChangeShapeType="1"/>
          </p:cNvSpPr>
          <p:nvPr/>
        </p:nvSpPr>
        <p:spPr bwMode="auto">
          <a:xfrm flipH="1">
            <a:off x="8584432" y="3313677"/>
            <a:ext cx="0" cy="406275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61" name="Line 113"/>
          <p:cNvSpPr>
            <a:spLocks noChangeAspect="1" noChangeShapeType="1"/>
          </p:cNvSpPr>
          <p:nvPr/>
        </p:nvSpPr>
        <p:spPr bwMode="auto">
          <a:xfrm flipV="1">
            <a:off x="799619" y="2945491"/>
            <a:ext cx="5717469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62" name="Line 113"/>
          <p:cNvSpPr>
            <a:spLocks noChangeAspect="1" noChangeShapeType="1"/>
          </p:cNvSpPr>
          <p:nvPr/>
        </p:nvSpPr>
        <p:spPr bwMode="auto">
          <a:xfrm flipV="1">
            <a:off x="3603336" y="3307330"/>
            <a:ext cx="2124478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63" name="Line 113"/>
          <p:cNvSpPr>
            <a:spLocks noChangeAspect="1" noChangeShapeType="1"/>
          </p:cNvSpPr>
          <p:nvPr/>
        </p:nvSpPr>
        <p:spPr bwMode="auto">
          <a:xfrm flipV="1">
            <a:off x="6540363" y="4907036"/>
            <a:ext cx="0" cy="258154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64" name="Line 113"/>
          <p:cNvSpPr>
            <a:spLocks noChangeAspect="1" noChangeShapeType="1"/>
          </p:cNvSpPr>
          <p:nvPr/>
        </p:nvSpPr>
        <p:spPr bwMode="auto">
          <a:xfrm>
            <a:off x="6517087" y="2945491"/>
            <a:ext cx="0" cy="173513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65" name="Line 113"/>
          <p:cNvSpPr>
            <a:spLocks noChangeAspect="1" noChangeShapeType="1"/>
          </p:cNvSpPr>
          <p:nvPr/>
        </p:nvSpPr>
        <p:spPr bwMode="auto">
          <a:xfrm flipH="1">
            <a:off x="799619" y="2945491"/>
            <a:ext cx="0" cy="1529878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66" name="AutoShape 98"/>
          <p:cNvSpPr>
            <a:spLocks noChangeAspect="1" noChangeArrowheads="1"/>
          </p:cNvSpPr>
          <p:nvPr/>
        </p:nvSpPr>
        <p:spPr bwMode="auto">
          <a:xfrm rot="-5400000">
            <a:off x="210309" y="3221631"/>
            <a:ext cx="1161692" cy="947974"/>
          </a:xfrm>
          <a:prstGeom prst="roundRect">
            <a:avLst>
              <a:gd name="adj" fmla="val 10542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АСУТП</a:t>
            </a:r>
            <a:b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ИУС ДУ</a:t>
            </a:r>
            <a:b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ПК Инфоконт</a:t>
            </a:r>
            <a:endParaRPr lang="ru-RU" altLang="ru-RU" sz="10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1767" name="Text Box 148"/>
          <p:cNvSpPr txBox="1">
            <a:spLocks noChangeAspect="1" noChangeArrowheads="1"/>
          </p:cNvSpPr>
          <p:nvPr/>
        </p:nvSpPr>
        <p:spPr bwMode="auto">
          <a:xfrm>
            <a:off x="2077691" y="2668294"/>
            <a:ext cx="4447861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Производственные показатели</a:t>
            </a:r>
          </a:p>
        </p:txBody>
      </p:sp>
      <p:sp>
        <p:nvSpPr>
          <p:cNvPr id="31768" name="Text Box 149"/>
          <p:cNvSpPr txBox="1">
            <a:spLocks noChangeAspect="1" noChangeArrowheads="1"/>
          </p:cNvSpPr>
          <p:nvPr/>
        </p:nvSpPr>
        <p:spPr bwMode="auto">
          <a:xfrm>
            <a:off x="3575829" y="3008971"/>
            <a:ext cx="2156217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План ввода ОС</a:t>
            </a:r>
          </a:p>
        </p:txBody>
      </p:sp>
      <p:sp>
        <p:nvSpPr>
          <p:cNvPr id="31769" name="Line 113"/>
          <p:cNvSpPr>
            <a:spLocks noChangeAspect="1" noChangeShapeType="1"/>
          </p:cNvSpPr>
          <p:nvPr/>
        </p:nvSpPr>
        <p:spPr bwMode="auto">
          <a:xfrm flipV="1">
            <a:off x="7388885" y="3305213"/>
            <a:ext cx="2293759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70" name="Text Box 151"/>
          <p:cNvSpPr txBox="1">
            <a:spLocks noChangeAspect="1" noChangeArrowheads="1"/>
          </p:cNvSpPr>
          <p:nvPr/>
        </p:nvSpPr>
        <p:spPr bwMode="auto">
          <a:xfrm>
            <a:off x="7391000" y="3017435"/>
            <a:ext cx="2293759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Плановые показатели</a:t>
            </a:r>
          </a:p>
        </p:txBody>
      </p:sp>
      <p:sp>
        <p:nvSpPr>
          <p:cNvPr id="31771" name="Line 113"/>
          <p:cNvSpPr>
            <a:spLocks noChangeAspect="1" noChangeShapeType="1"/>
          </p:cNvSpPr>
          <p:nvPr/>
        </p:nvSpPr>
        <p:spPr bwMode="auto">
          <a:xfrm>
            <a:off x="10531164" y="3730532"/>
            <a:ext cx="0" cy="457059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72" name="Line 113"/>
          <p:cNvSpPr>
            <a:spLocks noChangeAspect="1" noChangeShapeType="1"/>
          </p:cNvSpPr>
          <p:nvPr/>
        </p:nvSpPr>
        <p:spPr bwMode="auto">
          <a:xfrm flipV="1">
            <a:off x="8584432" y="3719952"/>
            <a:ext cx="1959429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73" name="Text Box 154"/>
          <p:cNvSpPr txBox="1">
            <a:spLocks noChangeAspect="1" noChangeArrowheads="1"/>
          </p:cNvSpPr>
          <p:nvPr/>
        </p:nvSpPr>
        <p:spPr bwMode="auto">
          <a:xfrm>
            <a:off x="8840470" y="3451219"/>
            <a:ext cx="1405033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Фин. лимиты</a:t>
            </a:r>
          </a:p>
        </p:txBody>
      </p:sp>
      <p:sp>
        <p:nvSpPr>
          <p:cNvPr id="31774" name="Line 113"/>
          <p:cNvSpPr>
            <a:spLocks noChangeAspect="1" noChangeShapeType="1"/>
          </p:cNvSpPr>
          <p:nvPr/>
        </p:nvSpPr>
        <p:spPr bwMode="auto">
          <a:xfrm flipV="1">
            <a:off x="7397350" y="4280696"/>
            <a:ext cx="2295874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75" name="Text Box 156"/>
          <p:cNvSpPr txBox="1">
            <a:spLocks noChangeAspect="1" noChangeArrowheads="1"/>
          </p:cNvSpPr>
          <p:nvPr/>
        </p:nvSpPr>
        <p:spPr bwMode="auto">
          <a:xfrm>
            <a:off x="7399465" y="4001382"/>
            <a:ext cx="2300107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Прогноз платежей</a:t>
            </a:r>
          </a:p>
        </p:txBody>
      </p:sp>
      <p:sp>
        <p:nvSpPr>
          <p:cNvPr id="31776" name="Line 113"/>
          <p:cNvSpPr>
            <a:spLocks noChangeAspect="1" noChangeShapeType="1"/>
          </p:cNvSpPr>
          <p:nvPr/>
        </p:nvSpPr>
        <p:spPr bwMode="auto">
          <a:xfrm flipV="1">
            <a:off x="7395233" y="4456324"/>
            <a:ext cx="2295875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77" name="Text Box 158"/>
          <p:cNvSpPr txBox="1">
            <a:spLocks noChangeAspect="1" noChangeArrowheads="1"/>
          </p:cNvSpPr>
          <p:nvPr/>
        </p:nvSpPr>
        <p:spPr bwMode="auto">
          <a:xfrm>
            <a:off x="7826900" y="4416121"/>
            <a:ext cx="2297991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Исполнение</a:t>
            </a:r>
          </a:p>
        </p:txBody>
      </p:sp>
      <p:sp>
        <p:nvSpPr>
          <p:cNvPr id="31778" name="Line 113"/>
          <p:cNvSpPr>
            <a:spLocks noChangeAspect="1" noChangeShapeType="1"/>
          </p:cNvSpPr>
          <p:nvPr/>
        </p:nvSpPr>
        <p:spPr bwMode="auto">
          <a:xfrm flipV="1">
            <a:off x="8336859" y="5298498"/>
            <a:ext cx="1345785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79" name="Line 113"/>
          <p:cNvSpPr>
            <a:spLocks noChangeAspect="1" noChangeShapeType="1"/>
          </p:cNvSpPr>
          <p:nvPr/>
        </p:nvSpPr>
        <p:spPr bwMode="auto">
          <a:xfrm flipH="1">
            <a:off x="8336859" y="4595981"/>
            <a:ext cx="0" cy="702517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80" name="Line 113"/>
          <p:cNvSpPr>
            <a:spLocks noChangeAspect="1" noChangeShapeType="1"/>
          </p:cNvSpPr>
          <p:nvPr/>
        </p:nvSpPr>
        <p:spPr bwMode="auto">
          <a:xfrm flipV="1">
            <a:off x="7395232" y="4595981"/>
            <a:ext cx="941627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81" name="Line 113"/>
          <p:cNvSpPr>
            <a:spLocks noChangeAspect="1" noChangeShapeType="1"/>
          </p:cNvSpPr>
          <p:nvPr/>
        </p:nvSpPr>
        <p:spPr bwMode="auto">
          <a:xfrm flipV="1">
            <a:off x="8095633" y="5442387"/>
            <a:ext cx="1597590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82" name="Line 113"/>
          <p:cNvSpPr>
            <a:spLocks noChangeAspect="1" noChangeShapeType="1"/>
          </p:cNvSpPr>
          <p:nvPr/>
        </p:nvSpPr>
        <p:spPr bwMode="auto">
          <a:xfrm flipH="1">
            <a:off x="8095633" y="4741987"/>
            <a:ext cx="0" cy="70040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83" name="Line 113"/>
          <p:cNvSpPr>
            <a:spLocks noChangeAspect="1" noChangeShapeType="1"/>
          </p:cNvSpPr>
          <p:nvPr/>
        </p:nvSpPr>
        <p:spPr bwMode="auto">
          <a:xfrm flipV="1">
            <a:off x="7382536" y="4741987"/>
            <a:ext cx="713097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84" name="Text Box 165"/>
          <p:cNvSpPr txBox="1">
            <a:spLocks noChangeAspect="1" noChangeArrowheads="1"/>
          </p:cNvSpPr>
          <p:nvPr/>
        </p:nvSpPr>
        <p:spPr bwMode="auto">
          <a:xfrm>
            <a:off x="8207781" y="4913383"/>
            <a:ext cx="1506602" cy="354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1066" b="1">
                <a:solidFill>
                  <a:srgbClr val="3E5057"/>
                </a:solidFill>
              </a:rPr>
              <a:t>Данные </a:t>
            </a:r>
            <a:br>
              <a:rPr lang="ru-RU" altLang="ru-RU" sz="1066" b="1">
                <a:solidFill>
                  <a:srgbClr val="3E5057"/>
                </a:solidFill>
              </a:rPr>
            </a:br>
            <a:r>
              <a:rPr lang="ru-RU" altLang="ru-RU" sz="1066" b="1">
                <a:solidFill>
                  <a:srgbClr val="3E5057"/>
                </a:solidFill>
              </a:rPr>
              <a:t>по договорам</a:t>
            </a:r>
          </a:p>
        </p:txBody>
      </p:sp>
      <p:sp>
        <p:nvSpPr>
          <p:cNvPr id="31785" name="Text Box 166"/>
          <p:cNvSpPr txBox="1">
            <a:spLocks noChangeAspect="1" noChangeArrowheads="1"/>
          </p:cNvSpPr>
          <p:nvPr/>
        </p:nvSpPr>
        <p:spPr bwMode="auto">
          <a:xfrm>
            <a:off x="8137954" y="5393719"/>
            <a:ext cx="1481210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Согласование</a:t>
            </a:r>
          </a:p>
        </p:txBody>
      </p:sp>
      <p:sp>
        <p:nvSpPr>
          <p:cNvPr id="31786" name="Line 113"/>
          <p:cNvSpPr>
            <a:spLocks noChangeAspect="1" noChangeShapeType="1"/>
          </p:cNvSpPr>
          <p:nvPr/>
        </p:nvSpPr>
        <p:spPr bwMode="auto">
          <a:xfrm flipV="1">
            <a:off x="5158607" y="5160957"/>
            <a:ext cx="1381756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87" name="Text Box 168"/>
          <p:cNvSpPr txBox="1">
            <a:spLocks noChangeAspect="1" noChangeArrowheads="1"/>
          </p:cNvSpPr>
          <p:nvPr/>
        </p:nvSpPr>
        <p:spPr bwMode="auto">
          <a:xfrm>
            <a:off x="5315192" y="4875295"/>
            <a:ext cx="1134183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Запасы</a:t>
            </a:r>
          </a:p>
        </p:txBody>
      </p:sp>
      <p:sp>
        <p:nvSpPr>
          <p:cNvPr id="31788" name="Text Box 169"/>
          <p:cNvSpPr txBox="1">
            <a:spLocks noChangeAspect="1" noChangeArrowheads="1"/>
          </p:cNvSpPr>
          <p:nvPr/>
        </p:nvSpPr>
        <p:spPr bwMode="auto">
          <a:xfrm>
            <a:off x="5203043" y="5137681"/>
            <a:ext cx="1375409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Поставки МТР</a:t>
            </a:r>
          </a:p>
        </p:txBody>
      </p:sp>
      <p:sp>
        <p:nvSpPr>
          <p:cNvPr id="31789" name="Line 113"/>
          <p:cNvSpPr>
            <a:spLocks noChangeAspect="1" noChangeShapeType="1"/>
          </p:cNvSpPr>
          <p:nvPr/>
        </p:nvSpPr>
        <p:spPr bwMode="auto">
          <a:xfrm flipV="1">
            <a:off x="6777356" y="4904919"/>
            <a:ext cx="0" cy="670777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90" name="Line 113"/>
          <p:cNvSpPr>
            <a:spLocks noChangeAspect="1" noChangeShapeType="1"/>
          </p:cNvSpPr>
          <p:nvPr/>
        </p:nvSpPr>
        <p:spPr bwMode="auto">
          <a:xfrm flipV="1">
            <a:off x="4051931" y="5575696"/>
            <a:ext cx="2725425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91" name="Text Box 172"/>
          <p:cNvSpPr txBox="1">
            <a:spLocks noChangeAspect="1" noChangeArrowheads="1"/>
          </p:cNvSpPr>
          <p:nvPr/>
        </p:nvSpPr>
        <p:spPr bwMode="auto">
          <a:xfrm>
            <a:off x="4056164" y="5313311"/>
            <a:ext cx="2721193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Договоры по персоналу</a:t>
            </a:r>
          </a:p>
        </p:txBody>
      </p:sp>
      <p:sp>
        <p:nvSpPr>
          <p:cNvPr id="31792" name="Text Box 173"/>
          <p:cNvSpPr txBox="1">
            <a:spLocks noChangeAspect="1" noChangeArrowheads="1"/>
          </p:cNvSpPr>
          <p:nvPr/>
        </p:nvSpPr>
        <p:spPr bwMode="auto">
          <a:xfrm>
            <a:off x="3912275" y="5670917"/>
            <a:ext cx="3332722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Потребность в расходах на персонал</a:t>
            </a:r>
          </a:p>
        </p:txBody>
      </p:sp>
      <p:sp>
        <p:nvSpPr>
          <p:cNvPr id="31793" name="Line 113"/>
          <p:cNvSpPr>
            <a:spLocks noChangeAspect="1" noChangeShapeType="1"/>
          </p:cNvSpPr>
          <p:nvPr/>
        </p:nvSpPr>
        <p:spPr bwMode="auto">
          <a:xfrm flipV="1">
            <a:off x="7012235" y="4902804"/>
            <a:ext cx="0" cy="806201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94" name="Line 113"/>
          <p:cNvSpPr>
            <a:spLocks noChangeAspect="1" noChangeShapeType="1"/>
          </p:cNvSpPr>
          <p:nvPr/>
        </p:nvSpPr>
        <p:spPr bwMode="auto">
          <a:xfrm>
            <a:off x="4049816" y="5704773"/>
            <a:ext cx="2964534" cy="4232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13344" name="Стрелка вправо 127"/>
          <p:cNvSpPr>
            <a:spLocks noChangeAspect="1" noChangeArrowheads="1"/>
          </p:cNvSpPr>
          <p:nvPr/>
        </p:nvSpPr>
        <p:spPr bwMode="auto">
          <a:xfrm rot="-5400000">
            <a:off x="7921062" y="5758732"/>
            <a:ext cx="349142" cy="4739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F612"/>
          </a:solidFill>
          <a:ln w="19050" algn="ctr">
            <a:solidFill>
              <a:srgbClr val="3E5057"/>
            </a:solidFill>
            <a:round/>
            <a:headEnd/>
            <a:tailEnd/>
          </a:ln>
        </p:spPr>
        <p:txBody>
          <a:bodyPr vert="eaVert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2666">
              <a:solidFill>
                <a:srgbClr val="5F0000"/>
              </a:solidFill>
              <a:latin typeface="+mn-lt"/>
            </a:endParaRPr>
          </a:p>
        </p:txBody>
      </p:sp>
      <p:sp>
        <p:nvSpPr>
          <p:cNvPr id="2" name="Стрелка вправо 127"/>
          <p:cNvSpPr>
            <a:spLocks noChangeAspect="1" noChangeArrowheads="1"/>
          </p:cNvSpPr>
          <p:nvPr/>
        </p:nvSpPr>
        <p:spPr bwMode="auto">
          <a:xfrm rot="-16200000">
            <a:off x="7294722" y="5754500"/>
            <a:ext cx="349142" cy="4739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F612"/>
          </a:solidFill>
          <a:ln w="19050" algn="ctr">
            <a:solidFill>
              <a:srgbClr val="3E5057"/>
            </a:solidFill>
            <a:round/>
            <a:headEnd/>
            <a:tailEnd/>
          </a:ln>
        </p:spPr>
        <p:txBody>
          <a:bodyPr rot="10800000" vert="eaVert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2666">
              <a:solidFill>
                <a:srgbClr val="5F0000"/>
              </a:solidFill>
              <a:latin typeface="+mn-lt"/>
            </a:endParaRPr>
          </a:p>
        </p:txBody>
      </p:sp>
      <p:sp>
        <p:nvSpPr>
          <p:cNvPr id="31797" name="Line 113"/>
          <p:cNvSpPr>
            <a:spLocks noChangeAspect="1" noChangeShapeType="1"/>
          </p:cNvSpPr>
          <p:nvPr/>
        </p:nvSpPr>
        <p:spPr bwMode="auto">
          <a:xfrm flipV="1">
            <a:off x="799619" y="4475369"/>
            <a:ext cx="1142647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798" name="Text Box 179"/>
          <p:cNvSpPr txBox="1">
            <a:spLocks noChangeAspect="1" noChangeArrowheads="1"/>
          </p:cNvSpPr>
          <p:nvPr/>
        </p:nvSpPr>
        <p:spPr bwMode="auto">
          <a:xfrm>
            <a:off x="630338" y="4225680"/>
            <a:ext cx="1286536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Наработка</a:t>
            </a:r>
          </a:p>
        </p:txBody>
      </p:sp>
      <p:sp>
        <p:nvSpPr>
          <p:cNvPr id="31799" name="AutoShape 98"/>
          <p:cNvSpPr>
            <a:spLocks noChangeAspect="1" noChangeArrowheads="1"/>
          </p:cNvSpPr>
          <p:nvPr/>
        </p:nvSpPr>
        <p:spPr bwMode="auto">
          <a:xfrm rot="-5400000">
            <a:off x="79116" y="4971575"/>
            <a:ext cx="1441005" cy="947974"/>
          </a:xfrm>
          <a:prstGeom prst="roundRect">
            <a:avLst>
              <a:gd name="adj" fmla="val 14403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Мониторинг</a:t>
            </a:r>
            <a:b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показателей</a:t>
            </a:r>
            <a:b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Telerik Kendo UI</a:t>
            </a:r>
            <a:endParaRPr lang="ru-RU" altLang="ru-RU" sz="1066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Стрелка вправо 127"/>
          <p:cNvSpPr>
            <a:spLocks noChangeAspect="1" noChangeArrowheads="1"/>
          </p:cNvSpPr>
          <p:nvPr/>
        </p:nvSpPr>
        <p:spPr bwMode="auto">
          <a:xfrm rot="-10800000">
            <a:off x="1330738" y="5336586"/>
            <a:ext cx="336447" cy="302591"/>
          </a:xfrm>
          <a:prstGeom prst="rightArrow">
            <a:avLst>
              <a:gd name="adj1" fmla="val 50000"/>
              <a:gd name="adj2" fmla="val 55594"/>
            </a:avLst>
          </a:prstGeom>
          <a:solidFill>
            <a:srgbClr val="9BC6DD"/>
          </a:solidFill>
          <a:ln w="19050" algn="ctr">
            <a:solidFill>
              <a:srgbClr val="3E5057"/>
            </a:solidFill>
            <a:round/>
            <a:headEnd/>
            <a:tailEnd/>
          </a:ln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2666">
              <a:solidFill>
                <a:srgbClr val="5F0000"/>
              </a:solidFill>
              <a:latin typeface="+mn-lt"/>
            </a:endParaRPr>
          </a:p>
        </p:txBody>
      </p:sp>
      <p:sp>
        <p:nvSpPr>
          <p:cNvPr id="31801" name="Line 113"/>
          <p:cNvSpPr>
            <a:spLocks noChangeAspect="1" noChangeShapeType="1"/>
          </p:cNvSpPr>
          <p:nvPr/>
        </p:nvSpPr>
        <p:spPr bwMode="auto">
          <a:xfrm flipV="1">
            <a:off x="3605453" y="4534617"/>
            <a:ext cx="2124478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802" name="Text Box 183"/>
          <p:cNvSpPr txBox="1">
            <a:spLocks noChangeAspect="1" noChangeArrowheads="1"/>
          </p:cNvSpPr>
          <p:nvPr/>
        </p:nvSpPr>
        <p:spPr bwMode="auto">
          <a:xfrm>
            <a:off x="3603337" y="4511341"/>
            <a:ext cx="2122362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200" b="1">
                <a:solidFill>
                  <a:srgbClr val="3E5057"/>
                </a:solidFill>
              </a:rPr>
              <a:t>Потребности</a:t>
            </a:r>
          </a:p>
        </p:txBody>
      </p:sp>
      <p:sp>
        <p:nvSpPr>
          <p:cNvPr id="31803" name="Text Box 184"/>
          <p:cNvSpPr txBox="1">
            <a:spLocks noChangeAspect="1" noChangeArrowheads="1"/>
          </p:cNvSpPr>
          <p:nvPr/>
        </p:nvSpPr>
        <p:spPr bwMode="auto">
          <a:xfrm>
            <a:off x="2261784" y="4832975"/>
            <a:ext cx="1286536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Списание МТР</a:t>
            </a:r>
          </a:p>
        </p:txBody>
      </p:sp>
      <p:sp>
        <p:nvSpPr>
          <p:cNvPr id="31804" name="Line 113"/>
          <p:cNvSpPr>
            <a:spLocks noChangeAspect="1" noChangeShapeType="1"/>
          </p:cNvSpPr>
          <p:nvPr/>
        </p:nvSpPr>
        <p:spPr bwMode="auto">
          <a:xfrm flipV="1">
            <a:off x="2354888" y="5148261"/>
            <a:ext cx="1142647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805" name="Line 113"/>
          <p:cNvSpPr>
            <a:spLocks noChangeAspect="1" noChangeShapeType="1"/>
          </p:cNvSpPr>
          <p:nvPr/>
        </p:nvSpPr>
        <p:spPr bwMode="auto">
          <a:xfrm flipH="1">
            <a:off x="2354888" y="4644651"/>
            <a:ext cx="0" cy="512075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806" name="AutoShape 98"/>
          <p:cNvSpPr>
            <a:spLocks noChangeAspect="1" noChangeArrowheads="1"/>
          </p:cNvSpPr>
          <p:nvPr/>
        </p:nvSpPr>
        <p:spPr bwMode="auto">
          <a:xfrm>
            <a:off x="1944382" y="4299739"/>
            <a:ext cx="1661071" cy="349143"/>
          </a:xfrm>
          <a:prstGeom prst="roundRect">
            <a:avLst>
              <a:gd name="adj" fmla="val 12866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ТОиР</a:t>
            </a: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1807" name="Line 113"/>
          <p:cNvSpPr>
            <a:spLocks noChangeAspect="1" noChangeShapeType="1"/>
          </p:cNvSpPr>
          <p:nvPr/>
        </p:nvSpPr>
        <p:spPr bwMode="auto">
          <a:xfrm>
            <a:off x="2799251" y="3463914"/>
            <a:ext cx="0" cy="835825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808" name="Text Box 189"/>
          <p:cNvSpPr txBox="1">
            <a:spLocks noChangeAspect="1" noChangeArrowheads="1"/>
          </p:cNvSpPr>
          <p:nvPr/>
        </p:nvSpPr>
        <p:spPr bwMode="auto">
          <a:xfrm>
            <a:off x="1669300" y="3696676"/>
            <a:ext cx="1174388" cy="354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lang="ru-RU" altLang="ru-RU" sz="1066" b="1">
                <a:solidFill>
                  <a:srgbClr val="3E5057"/>
                </a:solidFill>
              </a:rPr>
              <a:t>План ввода объектов</a:t>
            </a:r>
          </a:p>
        </p:txBody>
      </p:sp>
      <p:sp>
        <p:nvSpPr>
          <p:cNvPr id="31809" name="Line 113"/>
          <p:cNvSpPr>
            <a:spLocks noChangeAspect="1" noChangeShapeType="1"/>
          </p:cNvSpPr>
          <p:nvPr/>
        </p:nvSpPr>
        <p:spPr bwMode="auto">
          <a:xfrm>
            <a:off x="3910159" y="3728416"/>
            <a:ext cx="0" cy="806202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810" name="Line 113"/>
          <p:cNvSpPr>
            <a:spLocks noChangeAspect="1" noChangeShapeType="1"/>
          </p:cNvSpPr>
          <p:nvPr/>
        </p:nvSpPr>
        <p:spPr bwMode="auto">
          <a:xfrm>
            <a:off x="3142045" y="3463915"/>
            <a:ext cx="0" cy="275082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811" name="Line 113"/>
          <p:cNvSpPr>
            <a:spLocks noChangeAspect="1" noChangeShapeType="1"/>
          </p:cNvSpPr>
          <p:nvPr/>
        </p:nvSpPr>
        <p:spPr bwMode="auto">
          <a:xfrm flipV="1">
            <a:off x="3142046" y="3734764"/>
            <a:ext cx="768114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812" name="Line 113"/>
          <p:cNvSpPr>
            <a:spLocks noChangeAspect="1" noChangeShapeType="1"/>
          </p:cNvSpPr>
          <p:nvPr/>
        </p:nvSpPr>
        <p:spPr bwMode="auto">
          <a:xfrm flipV="1">
            <a:off x="4212748" y="4299739"/>
            <a:ext cx="1517182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813" name="Line 113"/>
          <p:cNvSpPr>
            <a:spLocks noChangeAspect="1" noChangeShapeType="1"/>
          </p:cNvSpPr>
          <p:nvPr/>
        </p:nvSpPr>
        <p:spPr bwMode="auto">
          <a:xfrm>
            <a:off x="4225444" y="3377157"/>
            <a:ext cx="0" cy="922582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814" name="Line 113"/>
          <p:cNvSpPr>
            <a:spLocks noChangeAspect="1" noChangeShapeType="1"/>
          </p:cNvSpPr>
          <p:nvPr/>
        </p:nvSpPr>
        <p:spPr bwMode="auto">
          <a:xfrm flipV="1">
            <a:off x="3599104" y="3377157"/>
            <a:ext cx="626340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815" name="Text Box 196"/>
          <p:cNvSpPr txBox="1">
            <a:spLocks noChangeAspect="1" noChangeArrowheads="1"/>
          </p:cNvSpPr>
          <p:nvPr/>
        </p:nvSpPr>
        <p:spPr bwMode="auto">
          <a:xfrm>
            <a:off x="4301621" y="3840565"/>
            <a:ext cx="1400801" cy="354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1066" b="1">
                <a:solidFill>
                  <a:srgbClr val="3E5057"/>
                </a:solidFill>
              </a:rPr>
              <a:t>Плановые</a:t>
            </a:r>
            <a:br>
              <a:rPr lang="ru-RU" altLang="ru-RU" sz="1066" b="1">
                <a:solidFill>
                  <a:srgbClr val="3E5057"/>
                </a:solidFill>
              </a:rPr>
            </a:br>
            <a:r>
              <a:rPr lang="ru-RU" altLang="ru-RU" sz="1066" b="1">
                <a:solidFill>
                  <a:srgbClr val="3E5057"/>
                </a:solidFill>
              </a:rPr>
              <a:t>затраты</a:t>
            </a:r>
          </a:p>
        </p:txBody>
      </p:sp>
      <p:sp>
        <p:nvSpPr>
          <p:cNvPr id="31816" name="Text Box 197"/>
          <p:cNvSpPr txBox="1">
            <a:spLocks noChangeAspect="1" noChangeArrowheads="1"/>
          </p:cNvSpPr>
          <p:nvPr/>
        </p:nvSpPr>
        <p:spPr bwMode="auto">
          <a:xfrm>
            <a:off x="4274114" y="3298866"/>
            <a:ext cx="1375409" cy="354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altLang="ru-RU" sz="1066" b="1">
                <a:solidFill>
                  <a:srgbClr val="3E5057"/>
                </a:solidFill>
              </a:rPr>
              <a:t>Капитальные</a:t>
            </a:r>
            <a:br>
              <a:rPr lang="ru-RU" altLang="ru-RU" sz="1066" b="1">
                <a:solidFill>
                  <a:srgbClr val="3E5057"/>
                </a:solidFill>
              </a:rPr>
            </a:br>
            <a:r>
              <a:rPr lang="ru-RU" altLang="ru-RU" sz="1066" b="1">
                <a:solidFill>
                  <a:srgbClr val="3E5057"/>
                </a:solidFill>
              </a:rPr>
              <a:t>затраты</a:t>
            </a:r>
          </a:p>
        </p:txBody>
      </p:sp>
      <p:sp>
        <p:nvSpPr>
          <p:cNvPr id="31817" name="Line 113"/>
          <p:cNvSpPr>
            <a:spLocks noChangeAspect="1" noChangeShapeType="1"/>
          </p:cNvSpPr>
          <p:nvPr/>
        </p:nvSpPr>
        <p:spPr bwMode="auto">
          <a:xfrm>
            <a:off x="6777356" y="3474494"/>
            <a:ext cx="0" cy="702517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818" name="Line 113"/>
          <p:cNvSpPr>
            <a:spLocks noChangeAspect="1" noChangeShapeType="1"/>
          </p:cNvSpPr>
          <p:nvPr/>
        </p:nvSpPr>
        <p:spPr bwMode="auto">
          <a:xfrm>
            <a:off x="6445143" y="3476610"/>
            <a:ext cx="0" cy="702517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1819" name="Text Box 200"/>
          <p:cNvSpPr txBox="1">
            <a:spLocks noChangeAspect="1" noChangeArrowheads="1"/>
          </p:cNvSpPr>
          <p:nvPr/>
        </p:nvSpPr>
        <p:spPr bwMode="auto">
          <a:xfrm>
            <a:off x="5423108" y="3495654"/>
            <a:ext cx="1053775" cy="55168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ru-RU" altLang="ru-RU" sz="933" b="1">
                <a:solidFill>
                  <a:srgbClr val="3E5057"/>
                </a:solidFill>
              </a:rPr>
              <a:t>Макроэкон. Параметры </a:t>
            </a:r>
            <a:br>
              <a:rPr lang="ru-RU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и экон. лимиты</a:t>
            </a:r>
          </a:p>
        </p:txBody>
      </p:sp>
      <p:sp>
        <p:nvSpPr>
          <p:cNvPr id="31820" name="Text Box 201"/>
          <p:cNvSpPr txBox="1">
            <a:spLocks noChangeAspect="1" noChangeArrowheads="1"/>
          </p:cNvSpPr>
          <p:nvPr/>
        </p:nvSpPr>
        <p:spPr bwMode="auto">
          <a:xfrm>
            <a:off x="6760429" y="3599340"/>
            <a:ext cx="1064355" cy="32201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933" b="1">
                <a:solidFill>
                  <a:srgbClr val="3E5057"/>
                </a:solidFill>
              </a:rPr>
              <a:t>Плановые</a:t>
            </a:r>
            <a:br>
              <a:rPr lang="ru-RU" altLang="ru-RU" sz="933" b="1">
                <a:solidFill>
                  <a:srgbClr val="3E5057"/>
                </a:solidFill>
              </a:rPr>
            </a:br>
            <a:r>
              <a:rPr lang="ru-RU" altLang="ru-RU" sz="933" b="1">
                <a:solidFill>
                  <a:srgbClr val="3E5057"/>
                </a:solidFill>
              </a:rPr>
              <a:t>затраты</a:t>
            </a:r>
          </a:p>
        </p:txBody>
      </p:sp>
    </p:spTree>
    <p:extLst>
      <p:ext uri="{BB962C8B-B14F-4D97-AF65-F5344CB8AC3E}">
        <p14:creationId xmlns:p14="http://schemas.microsoft.com/office/powerpoint/2010/main" val="27203025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160216" y="503612"/>
            <a:ext cx="9695574" cy="41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D20000"/>
                </a:solidFill>
              </a:rPr>
              <a:t>1С:ПРЕДПРИЯТИЕ</a:t>
            </a:r>
            <a:r>
              <a:rPr lang="ru-RU" altLang="ru-RU" sz="2666" b="1" dirty="0">
                <a:solidFill>
                  <a:srgbClr val="CC0000"/>
                </a:solidFill>
                <a:cs typeface="Arial" panose="020B0604020202020204" pitchFamily="34" charset="0"/>
              </a:rPr>
              <a:t> – </a:t>
            </a: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это масштабно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160215" y="1438889"/>
            <a:ext cx="966171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413"/>
              </a:spcBef>
              <a:buNone/>
            </a:pPr>
            <a:r>
              <a:rPr lang="en-US" altLang="ru-RU" sz="1600" b="1" dirty="0" err="1">
                <a:solidFill>
                  <a:srgbClr val="000000"/>
                </a:solidFill>
              </a:rPr>
              <a:t>Башкирская</a:t>
            </a:r>
            <a:r>
              <a:rPr lang="en-US" altLang="ru-RU" sz="1600" b="1" dirty="0">
                <a:solidFill>
                  <a:srgbClr val="000000"/>
                </a:solidFill>
              </a:rPr>
              <a:t> </a:t>
            </a:r>
            <a:r>
              <a:rPr lang="en-US" altLang="ru-RU" sz="1600" b="1" dirty="0" err="1">
                <a:solidFill>
                  <a:srgbClr val="000000"/>
                </a:solidFill>
              </a:rPr>
              <a:t>электросетевая</a:t>
            </a:r>
            <a:r>
              <a:rPr lang="en-US" altLang="ru-RU" sz="1600" b="1" dirty="0">
                <a:solidFill>
                  <a:srgbClr val="000000"/>
                </a:solidFill>
              </a:rPr>
              <a:t> </a:t>
            </a:r>
            <a:r>
              <a:rPr lang="en-US" altLang="ru-RU" sz="1600" b="1" dirty="0" err="1">
                <a:solidFill>
                  <a:srgbClr val="000000"/>
                </a:solidFill>
              </a:rPr>
              <a:t>компания</a:t>
            </a:r>
            <a:r>
              <a:rPr lang="en-US" altLang="ru-RU" sz="1600" b="1" dirty="0">
                <a:solidFill>
                  <a:srgbClr val="000000"/>
                </a:solidFill>
              </a:rPr>
              <a:t> (БЭСК).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ru-RU" altLang="ru-RU" sz="1600" dirty="0">
                <a:solidFill>
                  <a:srgbClr val="000000"/>
                </a:solidFill>
              </a:rPr>
              <a:t>ERP, ECM, MDM, EAM системы 1С развернуты более чем  на </a:t>
            </a:r>
            <a:r>
              <a:rPr lang="ru-RU" altLang="ru-RU" sz="1600" b="1" dirty="0">
                <a:solidFill>
                  <a:srgbClr val="D20000"/>
                </a:solidFill>
              </a:rPr>
              <a:t>10 000 рабочих мест</a:t>
            </a:r>
            <a:r>
              <a:rPr lang="ru-RU" altLang="ru-RU" sz="1600" dirty="0">
                <a:solidFill>
                  <a:srgbClr val="000000"/>
                </a:solidFill>
              </a:rPr>
              <a:t>. Обеспечена контролируемость бизнес-процессов, управление на основе актуальных данных.</a:t>
            </a:r>
            <a:endParaRPr lang="en-US" altLang="ru-RU" sz="1600" dirty="0">
              <a:solidFill>
                <a:srgbClr val="000000"/>
              </a:solidFill>
            </a:endParaRP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2160215" y="2361471"/>
            <a:ext cx="965960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413"/>
              </a:spcBef>
              <a:buNone/>
            </a:pPr>
            <a:r>
              <a:rPr lang="en-US" altLang="ru-RU" sz="1600" b="1" dirty="0">
                <a:solidFill>
                  <a:srgbClr val="000000"/>
                </a:solidFill>
              </a:rPr>
              <a:t>КАМАЗ.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ru-RU" altLang="ru-RU" sz="1600" dirty="0">
                <a:solidFill>
                  <a:srgbClr val="000000"/>
                </a:solidFill>
              </a:rPr>
              <a:t>На платформе «1С:Предприятие 8» автоматизировано более </a:t>
            </a:r>
            <a:r>
              <a:rPr lang="ru-RU" altLang="ru-RU" sz="1600" b="1" dirty="0" smtClean="0">
                <a:solidFill>
                  <a:srgbClr val="D20000"/>
                </a:solidFill>
              </a:rPr>
              <a:t>8 </a:t>
            </a:r>
            <a:r>
              <a:rPr lang="ru-RU" altLang="ru-RU" sz="1600" b="1" dirty="0">
                <a:solidFill>
                  <a:srgbClr val="D20000"/>
                </a:solidFill>
              </a:rPr>
              <a:t>000 рабочих </a:t>
            </a:r>
            <a:r>
              <a:rPr lang="ru-RU" altLang="ru-RU" sz="1600" b="1" dirty="0" smtClean="0">
                <a:solidFill>
                  <a:srgbClr val="D20000"/>
                </a:solidFill>
              </a:rPr>
              <a:t>мест</a:t>
            </a:r>
            <a:r>
              <a:rPr lang="en-US" altLang="ru-RU" sz="1600" dirty="0" smtClean="0">
                <a:solidFill>
                  <a:srgbClr val="000000"/>
                </a:solidFill>
              </a:rPr>
              <a:t/>
            </a:r>
            <a:br>
              <a:rPr lang="en-US" altLang="ru-RU" sz="1600" dirty="0" smtClean="0">
                <a:solidFill>
                  <a:srgbClr val="000000"/>
                </a:solidFill>
              </a:rPr>
            </a:br>
            <a:r>
              <a:rPr lang="ru-RU" altLang="ru-RU" sz="1600" dirty="0" smtClean="0">
                <a:solidFill>
                  <a:srgbClr val="000000"/>
                </a:solidFill>
              </a:rPr>
              <a:t>в </a:t>
            </a:r>
            <a:r>
              <a:rPr lang="ru-RU" altLang="ru-RU" sz="1600" dirty="0">
                <a:solidFill>
                  <a:srgbClr val="000000"/>
                </a:solidFill>
              </a:rPr>
              <a:t>группе КАМАЗ. Сокращены издержки, оптимизированы процессы управления и учета, обеспечена оперативная консолидация </a:t>
            </a:r>
            <a:r>
              <a:rPr lang="ru-RU" altLang="ru-RU" sz="1600" dirty="0" smtClean="0">
                <a:solidFill>
                  <a:srgbClr val="000000"/>
                </a:solidFill>
              </a:rPr>
              <a:t>и </a:t>
            </a:r>
            <a:r>
              <a:rPr lang="ru-RU" altLang="ru-RU" sz="1600" dirty="0">
                <a:solidFill>
                  <a:srgbClr val="000000"/>
                </a:solidFill>
              </a:rPr>
              <a:t>анализ финансовой отчетности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ru-RU" altLang="ru-RU" sz="1600" dirty="0">
                <a:solidFill>
                  <a:srgbClr val="000000"/>
                </a:solidFill>
              </a:rPr>
              <a:t>по всем дочерним обществам. </a:t>
            </a:r>
            <a:endParaRPr lang="en-US" altLang="ru-RU" sz="1600" dirty="0">
              <a:solidFill>
                <a:srgbClr val="000000"/>
              </a:solidFill>
            </a:endParaRP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2160215" y="3514699"/>
            <a:ext cx="96574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413"/>
              </a:spcBef>
              <a:buNone/>
            </a:pPr>
            <a:r>
              <a:rPr lang="en-US" altLang="ru-RU" sz="1600" b="1" dirty="0" err="1">
                <a:solidFill>
                  <a:srgbClr val="000000"/>
                </a:solidFill>
              </a:rPr>
              <a:t>Группа</a:t>
            </a:r>
            <a:r>
              <a:rPr lang="en-US" altLang="ru-RU" sz="1600" b="1" dirty="0">
                <a:solidFill>
                  <a:srgbClr val="000000"/>
                </a:solidFill>
              </a:rPr>
              <a:t> </a:t>
            </a:r>
            <a:r>
              <a:rPr lang="en-US" altLang="ru-RU" sz="1600" b="1" dirty="0" err="1">
                <a:solidFill>
                  <a:srgbClr val="000000"/>
                </a:solidFill>
              </a:rPr>
              <a:t>компаний</a:t>
            </a:r>
            <a:r>
              <a:rPr lang="en-US" altLang="ru-RU" sz="1600" b="1" dirty="0">
                <a:solidFill>
                  <a:srgbClr val="000000"/>
                </a:solidFill>
              </a:rPr>
              <a:t> «СОЛЛЕРС».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 err="1">
                <a:solidFill>
                  <a:srgbClr val="000000"/>
                </a:solidFill>
              </a:rPr>
              <a:t>Более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b="1" dirty="0">
                <a:solidFill>
                  <a:srgbClr val="D20000"/>
                </a:solidFill>
              </a:rPr>
              <a:t>6 000 </a:t>
            </a:r>
            <a:r>
              <a:rPr lang="en-US" altLang="ru-RU" sz="1600" b="1" dirty="0" err="1">
                <a:solidFill>
                  <a:srgbClr val="D20000"/>
                </a:solidFill>
              </a:rPr>
              <a:t>рабочих</a:t>
            </a:r>
            <a:r>
              <a:rPr lang="en-US" altLang="ru-RU" sz="1600" b="1" dirty="0">
                <a:solidFill>
                  <a:srgbClr val="D20000"/>
                </a:solidFill>
              </a:rPr>
              <a:t> </a:t>
            </a:r>
            <a:r>
              <a:rPr lang="en-US" altLang="ru-RU" sz="1600" b="1" dirty="0" err="1">
                <a:solidFill>
                  <a:srgbClr val="D20000"/>
                </a:solidFill>
              </a:rPr>
              <a:t>мест</a:t>
            </a:r>
            <a:r>
              <a:rPr lang="en-US" altLang="ru-RU" sz="1600" dirty="0">
                <a:solidFill>
                  <a:srgbClr val="000000"/>
                </a:solidFill>
              </a:rPr>
              <a:t>. </a:t>
            </a:r>
            <a:r>
              <a:rPr lang="en-US" altLang="ru-RU" sz="1600" dirty="0" err="1">
                <a:solidFill>
                  <a:srgbClr val="000000"/>
                </a:solidFill>
              </a:rPr>
              <a:t>Снижены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 err="1">
                <a:solidFill>
                  <a:srgbClr val="000000"/>
                </a:solidFill>
              </a:rPr>
              <a:t>производственные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 err="1">
                <a:solidFill>
                  <a:srgbClr val="000000"/>
                </a:solidFill>
              </a:rPr>
              <a:t>затраты</a:t>
            </a:r>
            <a:r>
              <a:rPr lang="en-US" altLang="ru-RU" sz="1600" dirty="0">
                <a:solidFill>
                  <a:srgbClr val="000000"/>
                </a:solidFill>
              </a:rPr>
              <a:t> и </a:t>
            </a:r>
            <a:r>
              <a:rPr lang="en-US" altLang="ru-RU" sz="1600" dirty="0" err="1">
                <a:solidFill>
                  <a:srgbClr val="000000"/>
                </a:solidFill>
              </a:rPr>
              <a:t>неликвидные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 err="1">
                <a:solidFill>
                  <a:srgbClr val="000000"/>
                </a:solidFill>
              </a:rPr>
              <a:t>запасы</a:t>
            </a:r>
            <a:r>
              <a:rPr lang="en-US" altLang="ru-RU" sz="1600" dirty="0">
                <a:solidFill>
                  <a:srgbClr val="000000"/>
                </a:solidFill>
              </a:rPr>
              <a:t>, </a:t>
            </a:r>
            <a:r>
              <a:rPr lang="en-US" altLang="ru-RU" sz="1600" dirty="0" err="1">
                <a:solidFill>
                  <a:srgbClr val="000000"/>
                </a:solidFill>
              </a:rPr>
              <a:t>повышена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 err="1">
                <a:solidFill>
                  <a:srgbClr val="000000"/>
                </a:solidFill>
              </a:rPr>
              <a:t>ритмичность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 err="1">
                <a:solidFill>
                  <a:srgbClr val="000000"/>
                </a:solidFill>
              </a:rPr>
              <a:t>обеспечения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 err="1">
                <a:solidFill>
                  <a:srgbClr val="000000"/>
                </a:solidFill>
              </a:rPr>
              <a:t>производства</a:t>
            </a:r>
            <a:r>
              <a:rPr lang="en-US" altLang="ru-RU" sz="1600" dirty="0">
                <a:solidFill>
                  <a:srgbClr val="000000"/>
                </a:solidFill>
              </a:rPr>
              <a:t>, </a:t>
            </a:r>
            <a:r>
              <a:rPr lang="en-US" altLang="ru-RU" sz="1600" dirty="0" err="1">
                <a:solidFill>
                  <a:srgbClr val="000000"/>
                </a:solidFill>
              </a:rPr>
              <a:t>сокращены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 err="1">
                <a:solidFill>
                  <a:srgbClr val="000000"/>
                </a:solidFill>
              </a:rPr>
              <a:t>простои</a:t>
            </a:r>
            <a:r>
              <a:rPr lang="en-US" altLang="ru-RU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174" name="Text Box 3"/>
          <p:cNvSpPr txBox="1">
            <a:spLocks noChangeArrowheads="1"/>
          </p:cNvSpPr>
          <p:nvPr/>
        </p:nvSpPr>
        <p:spPr bwMode="auto">
          <a:xfrm>
            <a:off x="2160215" y="4289161"/>
            <a:ext cx="96553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413"/>
              </a:spcBef>
              <a:buNone/>
            </a:pPr>
            <a:r>
              <a:rPr lang="ru-RU" altLang="ru-RU" sz="1600" b="1" dirty="0">
                <a:solidFill>
                  <a:srgbClr val="000000"/>
                </a:solidFill>
              </a:rPr>
              <a:t>Государственная корпорация «</a:t>
            </a:r>
            <a:r>
              <a:rPr lang="ru-RU" altLang="ru-RU" sz="1600" b="1" dirty="0" err="1">
                <a:solidFill>
                  <a:srgbClr val="000000"/>
                </a:solidFill>
              </a:rPr>
              <a:t>Росатом</a:t>
            </a:r>
            <a:r>
              <a:rPr lang="ru-RU" altLang="ru-RU" sz="1600" b="1" dirty="0">
                <a:solidFill>
                  <a:srgbClr val="000000"/>
                </a:solidFill>
              </a:rPr>
              <a:t>» </a:t>
            </a:r>
            <a:r>
              <a:rPr lang="ru-RU" altLang="ru-RU" sz="1600" dirty="0">
                <a:solidFill>
                  <a:srgbClr val="000000"/>
                </a:solidFill>
              </a:rPr>
              <a:t>повышает эффективность </a:t>
            </a:r>
            <a:r>
              <a:rPr lang="ru-RU" altLang="ru-RU" sz="1600" dirty="0" smtClean="0">
                <a:solidFill>
                  <a:srgbClr val="000000"/>
                </a:solidFill>
              </a:rPr>
              <a:t>около </a:t>
            </a:r>
            <a:r>
              <a:rPr lang="ru-RU" altLang="ru-RU" sz="1600" dirty="0">
                <a:solidFill>
                  <a:srgbClr val="000000"/>
                </a:solidFill>
              </a:rPr>
              <a:t>100 </a:t>
            </a:r>
            <a:r>
              <a:rPr lang="ru-RU" altLang="ru-RU" sz="1600" dirty="0" smtClean="0">
                <a:solidFill>
                  <a:srgbClr val="000000"/>
                </a:solidFill>
              </a:rPr>
              <a:t>предприятий</a:t>
            </a:r>
            <a:r>
              <a:rPr lang="en-US" altLang="ru-RU" sz="1600" dirty="0" smtClean="0">
                <a:solidFill>
                  <a:srgbClr val="000000"/>
                </a:solidFill>
              </a:rPr>
              <a:t/>
            </a:r>
            <a:br>
              <a:rPr lang="en-US" altLang="ru-RU" sz="1600" dirty="0" smtClean="0">
                <a:solidFill>
                  <a:srgbClr val="000000"/>
                </a:solidFill>
              </a:rPr>
            </a:br>
            <a:r>
              <a:rPr lang="ru-RU" altLang="ru-RU" sz="1600" dirty="0" smtClean="0">
                <a:solidFill>
                  <a:srgbClr val="000000"/>
                </a:solidFill>
              </a:rPr>
              <a:t>с </a:t>
            </a:r>
            <a:r>
              <a:rPr lang="ru-RU" altLang="ru-RU" sz="1600" dirty="0">
                <a:solidFill>
                  <a:srgbClr val="000000"/>
                </a:solidFill>
              </a:rPr>
              <a:t>помощью 1С ERP </a:t>
            </a:r>
            <a:r>
              <a:rPr lang="ru-RU" altLang="ru-RU" sz="1600" dirty="0" err="1">
                <a:solidFill>
                  <a:srgbClr val="000000"/>
                </a:solidFill>
              </a:rPr>
              <a:t>Росатом</a:t>
            </a:r>
            <a:r>
              <a:rPr lang="ru-RU" altLang="ru-RU" sz="1600" dirty="0">
                <a:solidFill>
                  <a:srgbClr val="000000"/>
                </a:solidFill>
              </a:rPr>
              <a:t>, в системе работает </a:t>
            </a:r>
            <a:r>
              <a:rPr lang="ru-RU" altLang="ru-RU" sz="1600" b="1" dirty="0" smtClean="0">
                <a:solidFill>
                  <a:srgbClr val="D20000"/>
                </a:solidFill>
              </a:rPr>
              <a:t>более </a:t>
            </a:r>
            <a:r>
              <a:rPr lang="ru-RU" altLang="ru-RU" sz="1600" b="1" dirty="0">
                <a:solidFill>
                  <a:srgbClr val="D20000"/>
                </a:solidFill>
              </a:rPr>
              <a:t>7 000 сотрудников</a:t>
            </a:r>
            <a:r>
              <a:rPr lang="ru-RU" altLang="ru-RU" sz="1600" dirty="0">
                <a:solidFill>
                  <a:srgbClr val="000000"/>
                </a:solidFill>
              </a:rPr>
              <a:t>. CPM-система 1С:Управление холдингом объединяет более 1 500 сотрудников </a:t>
            </a:r>
            <a:r>
              <a:rPr lang="ru-RU" altLang="ru-RU" sz="1600" dirty="0" err="1">
                <a:solidFill>
                  <a:srgbClr val="000000"/>
                </a:solidFill>
              </a:rPr>
              <a:t>Росатома</a:t>
            </a:r>
            <a:r>
              <a:rPr lang="ru-RU" altLang="ru-RU" sz="1600" dirty="0">
                <a:solidFill>
                  <a:srgbClr val="000000"/>
                </a:solidFill>
              </a:rPr>
              <a:t>  и дочерних холдингов. Выстроены сквозные процессы управления атомной отраслью.</a:t>
            </a:r>
            <a:endParaRPr lang="en-US" altLang="ru-RU" sz="1600" dirty="0">
              <a:solidFill>
                <a:srgbClr val="000000"/>
              </a:solidFill>
            </a:endParaRPr>
          </a:p>
        </p:txBody>
      </p:sp>
      <p:pic>
        <p:nvPicPr>
          <p:cNvPr id="7175" name="Picture 12" descr="лого-БЭ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1" y="1582778"/>
            <a:ext cx="1832468" cy="45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3" descr="лого-камаз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67" y="2450343"/>
            <a:ext cx="694052" cy="95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4" descr="лого-соллерс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2" y="3561251"/>
            <a:ext cx="1631446" cy="48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5" descr="лого-росатом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59" y="4386497"/>
            <a:ext cx="761765" cy="96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01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Пассажиравтотранспорт-л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10" y="1845164"/>
            <a:ext cx="1762640" cy="24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0216" y="277062"/>
            <a:ext cx="8764528" cy="996643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 smtClean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/>
              <a:t>Внедрение корпоративной информационной </a:t>
            </a:r>
            <a:br>
              <a:rPr lang="ru-RU" altLang="ru-RU" sz="2200" dirty="0" smtClean="0"/>
            </a:br>
            <a:r>
              <a:rPr lang="ru-RU" altLang="ru-RU" sz="2200" dirty="0" smtClean="0"/>
              <a:t>ERP-системы в СПб ГУП «</a:t>
            </a:r>
            <a:r>
              <a:rPr lang="ru-RU" altLang="ru-RU" sz="2200" dirty="0" err="1" smtClean="0"/>
              <a:t>Пассажиравтотранс</a:t>
            </a:r>
            <a:r>
              <a:rPr lang="ru-RU" altLang="ru-RU" sz="2200" dirty="0" smtClean="0"/>
              <a:t>»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2062878" y="1771104"/>
            <a:ext cx="7772119" cy="33842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D20000"/>
                </a:solidFill>
              </a:rPr>
              <a:t>Архитектура решения</a:t>
            </a:r>
          </a:p>
        </p:txBody>
      </p:sp>
      <p:sp>
        <p:nvSpPr>
          <p:cNvPr id="32773" name="AutoShape 95"/>
          <p:cNvSpPr>
            <a:spLocks noChangeArrowheads="1"/>
          </p:cNvSpPr>
          <p:nvPr/>
        </p:nvSpPr>
        <p:spPr bwMode="auto">
          <a:xfrm>
            <a:off x="497029" y="2524404"/>
            <a:ext cx="5277338" cy="3959061"/>
          </a:xfrm>
          <a:prstGeom prst="roundRect">
            <a:avLst>
              <a:gd name="adj" fmla="val 1602"/>
            </a:avLst>
          </a:prstGeom>
          <a:noFill/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7B2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497029" y="2604813"/>
            <a:ext cx="5277338" cy="33842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ru-RU" altLang="ru-RU" sz="1599" b="1">
                <a:solidFill>
                  <a:srgbClr val="3E5057"/>
                </a:solidFill>
              </a:rPr>
              <a:t>1С:</a:t>
            </a:r>
            <a:r>
              <a:rPr lang="en-US" altLang="ru-RU" sz="1599" b="1">
                <a:solidFill>
                  <a:srgbClr val="3E5057"/>
                </a:solidFill>
              </a:rPr>
              <a:t>ERP 2</a:t>
            </a:r>
            <a:endParaRPr lang="ru-RU" altLang="ru-RU" sz="1599" b="1">
              <a:solidFill>
                <a:srgbClr val="3E5057"/>
              </a:solidFill>
            </a:endParaRPr>
          </a:p>
        </p:txBody>
      </p:sp>
      <p:sp>
        <p:nvSpPr>
          <p:cNvPr id="32775" name="AutoShape 99"/>
          <p:cNvSpPr>
            <a:spLocks noChangeArrowheads="1"/>
          </p:cNvSpPr>
          <p:nvPr/>
        </p:nvSpPr>
        <p:spPr bwMode="auto">
          <a:xfrm>
            <a:off x="662078" y="2983579"/>
            <a:ext cx="2399559" cy="719445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персоналом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(кадровый учет)</a:t>
            </a:r>
          </a:p>
        </p:txBody>
      </p:sp>
      <p:sp>
        <p:nvSpPr>
          <p:cNvPr id="32776" name="AutoShape 99"/>
          <p:cNvSpPr>
            <a:spLocks noChangeArrowheads="1"/>
          </p:cNvSpPr>
          <p:nvPr/>
        </p:nvSpPr>
        <p:spPr bwMode="auto">
          <a:xfrm>
            <a:off x="3186483" y="2983579"/>
            <a:ext cx="2399559" cy="719445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Расчет зарплаты</a:t>
            </a:r>
          </a:p>
        </p:txBody>
      </p:sp>
      <p:sp>
        <p:nvSpPr>
          <p:cNvPr id="32777" name="AutoShape 99"/>
          <p:cNvSpPr>
            <a:spLocks noChangeArrowheads="1"/>
          </p:cNvSpPr>
          <p:nvPr/>
        </p:nvSpPr>
        <p:spPr bwMode="auto">
          <a:xfrm>
            <a:off x="662078" y="3846913"/>
            <a:ext cx="2399559" cy="717329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Учет транспортных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средств</a:t>
            </a:r>
          </a:p>
        </p:txBody>
      </p:sp>
      <p:sp>
        <p:nvSpPr>
          <p:cNvPr id="32778" name="AutoShape 99"/>
          <p:cNvSpPr>
            <a:spLocks noChangeArrowheads="1"/>
          </p:cNvSpPr>
          <p:nvPr/>
        </p:nvSpPr>
        <p:spPr bwMode="auto">
          <a:xfrm>
            <a:off x="3186483" y="3846913"/>
            <a:ext cx="2399559" cy="717329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Регламентированный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учет (БУ и НУ)</a:t>
            </a:r>
          </a:p>
        </p:txBody>
      </p:sp>
      <p:sp>
        <p:nvSpPr>
          <p:cNvPr id="32779" name="AutoShape 99"/>
          <p:cNvSpPr>
            <a:spLocks noChangeArrowheads="1"/>
          </p:cNvSpPr>
          <p:nvPr/>
        </p:nvSpPr>
        <p:spPr bwMode="auto">
          <a:xfrm>
            <a:off x="662078" y="4716594"/>
            <a:ext cx="2399559" cy="719445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Складской учет</a:t>
            </a:r>
          </a:p>
        </p:txBody>
      </p:sp>
      <p:sp>
        <p:nvSpPr>
          <p:cNvPr id="32780" name="AutoShape 99"/>
          <p:cNvSpPr>
            <a:spLocks noChangeArrowheads="1"/>
          </p:cNvSpPr>
          <p:nvPr/>
        </p:nvSpPr>
        <p:spPr bwMode="auto">
          <a:xfrm>
            <a:off x="3186483" y="4716594"/>
            <a:ext cx="2399559" cy="719445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финансами,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казначейство</a:t>
            </a:r>
          </a:p>
        </p:txBody>
      </p:sp>
      <p:sp>
        <p:nvSpPr>
          <p:cNvPr id="32781" name="AutoShape 99"/>
          <p:cNvSpPr>
            <a:spLocks noChangeArrowheads="1"/>
          </p:cNvSpPr>
          <p:nvPr/>
        </p:nvSpPr>
        <p:spPr bwMode="auto">
          <a:xfrm>
            <a:off x="662078" y="5588392"/>
            <a:ext cx="2399559" cy="719445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Централизованные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участки (производство)</a:t>
            </a:r>
          </a:p>
        </p:txBody>
      </p:sp>
      <p:sp>
        <p:nvSpPr>
          <p:cNvPr id="32782" name="AutoShape 99"/>
          <p:cNvSpPr>
            <a:spLocks noChangeArrowheads="1"/>
          </p:cNvSpPr>
          <p:nvPr/>
        </p:nvSpPr>
        <p:spPr bwMode="auto">
          <a:xfrm>
            <a:off x="3186483" y="5588392"/>
            <a:ext cx="2399559" cy="719445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закупками</a:t>
            </a:r>
          </a:p>
        </p:txBody>
      </p:sp>
      <p:sp>
        <p:nvSpPr>
          <p:cNvPr id="32783" name="AutoShape 95"/>
          <p:cNvSpPr>
            <a:spLocks noChangeArrowheads="1"/>
          </p:cNvSpPr>
          <p:nvPr/>
        </p:nvSpPr>
        <p:spPr bwMode="auto">
          <a:xfrm>
            <a:off x="6407055" y="2528637"/>
            <a:ext cx="5277338" cy="3237501"/>
          </a:xfrm>
          <a:prstGeom prst="roundRect">
            <a:avLst>
              <a:gd name="adj" fmla="val 2352"/>
            </a:avLst>
          </a:prstGeom>
          <a:noFill/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7B2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2784" name="Text Box 20"/>
          <p:cNvSpPr txBox="1">
            <a:spLocks noChangeArrowheads="1"/>
          </p:cNvSpPr>
          <p:nvPr/>
        </p:nvSpPr>
        <p:spPr bwMode="auto">
          <a:xfrm>
            <a:off x="6407055" y="2606929"/>
            <a:ext cx="5277338" cy="33842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ru-RU" altLang="ru-RU" sz="1599" b="1">
                <a:solidFill>
                  <a:srgbClr val="3E5057"/>
                </a:solidFill>
              </a:rPr>
              <a:t>1С:Документооборот</a:t>
            </a:r>
          </a:p>
        </p:txBody>
      </p:sp>
      <p:sp>
        <p:nvSpPr>
          <p:cNvPr id="32785" name="AutoShape 99"/>
          <p:cNvSpPr>
            <a:spLocks noChangeArrowheads="1"/>
          </p:cNvSpPr>
          <p:nvPr/>
        </p:nvSpPr>
        <p:spPr bwMode="auto">
          <a:xfrm>
            <a:off x="6572104" y="2987811"/>
            <a:ext cx="4923963" cy="719445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Регистрация входящей и исходящей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корреспонденции</a:t>
            </a:r>
          </a:p>
        </p:txBody>
      </p:sp>
      <p:sp>
        <p:nvSpPr>
          <p:cNvPr id="32786" name="AutoShape 99"/>
          <p:cNvSpPr>
            <a:spLocks noChangeArrowheads="1"/>
          </p:cNvSpPr>
          <p:nvPr/>
        </p:nvSpPr>
        <p:spPr bwMode="auto">
          <a:xfrm>
            <a:off x="6572104" y="3849029"/>
            <a:ext cx="4923963" cy="719445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Учет и согласование договоров</a:t>
            </a:r>
          </a:p>
        </p:txBody>
      </p:sp>
      <p:sp>
        <p:nvSpPr>
          <p:cNvPr id="32787" name="AutoShape 99"/>
          <p:cNvSpPr>
            <a:spLocks noChangeArrowheads="1"/>
          </p:cNvSpPr>
          <p:nvPr/>
        </p:nvSpPr>
        <p:spPr bwMode="auto">
          <a:xfrm>
            <a:off x="6572104" y="4720826"/>
            <a:ext cx="4923963" cy="719445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1F61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Работа с внутренними документами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(приказы, служебные записки, 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протоколы совещаний)</a:t>
            </a:r>
          </a:p>
        </p:txBody>
      </p:sp>
    </p:spTree>
    <p:extLst>
      <p:ext uri="{BB962C8B-B14F-4D97-AF65-F5344CB8AC3E}">
        <p14:creationId xmlns:p14="http://schemas.microsoft.com/office/powerpoint/2010/main" val="41664856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0215" y="296863"/>
            <a:ext cx="9600354" cy="985441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2200" dirty="0">
                <a:solidFill>
                  <a:srgbClr val="080808"/>
                </a:solidFill>
              </a:rPr>
            </a:br>
            <a:r>
              <a:rPr lang="ru-RU" altLang="ru-RU" sz="2200" dirty="0"/>
              <a:t>Комплексная автоматизация автомобильного завода </a:t>
            </a:r>
            <a:r>
              <a:rPr lang="ru-RU" altLang="ru-RU" sz="2200" dirty="0" err="1"/>
              <a:t>Geely</a:t>
            </a:r>
            <a:r>
              <a:rPr lang="ru-RU" altLang="ru-RU" sz="2200" dirty="0"/>
              <a:t>, совместного белорусско-китайского предприятия </a:t>
            </a:r>
            <a:r>
              <a:rPr lang="ru-RU" altLang="ru-RU" sz="2200" dirty="0" err="1"/>
              <a:t>Белджи</a:t>
            </a:r>
            <a:endParaRPr lang="ru-RU" altLang="ru-RU" sz="2200" dirty="0"/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062878" y="1646259"/>
            <a:ext cx="4274347" cy="33842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 dirty="0">
                <a:solidFill>
                  <a:srgbClr val="D20000"/>
                </a:solidFill>
              </a:rPr>
              <a:t>Функциональный</a:t>
            </a:r>
            <a:r>
              <a:rPr lang="en-US" altLang="ru-RU" sz="1599" b="1" dirty="0">
                <a:solidFill>
                  <a:srgbClr val="D20000"/>
                </a:solidFill>
              </a:rPr>
              <a:t> </a:t>
            </a:r>
            <a:r>
              <a:rPr lang="ru-RU" altLang="ru-RU" sz="1599" b="1" dirty="0">
                <a:solidFill>
                  <a:srgbClr val="D20000"/>
                </a:solidFill>
              </a:rPr>
              <a:t>ИТ-ландшафт</a:t>
            </a:r>
          </a:p>
        </p:txBody>
      </p:sp>
      <p:pic>
        <p:nvPicPr>
          <p:cNvPr id="33796" name="Picture 86" descr="Belgee-лого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3" y="1350017"/>
            <a:ext cx="958553" cy="69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AutoShape 95"/>
          <p:cNvSpPr>
            <a:spLocks noChangeArrowheads="1"/>
          </p:cNvSpPr>
          <p:nvPr/>
        </p:nvSpPr>
        <p:spPr bwMode="auto">
          <a:xfrm>
            <a:off x="1993050" y="2160450"/>
            <a:ext cx="4585401" cy="751184"/>
          </a:xfrm>
          <a:prstGeom prst="roundRect">
            <a:avLst>
              <a:gd name="adj" fmla="val 7921"/>
            </a:avLst>
          </a:prstGeom>
          <a:solidFill>
            <a:srgbClr val="F1F612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2067110" y="2183726"/>
            <a:ext cx="4513458" cy="2399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>
              <a:lnSpc>
                <a:spcPct val="90000"/>
              </a:lnSpc>
            </a:pPr>
            <a:r>
              <a:rPr lang="ru-RU" altLang="ru-RU" sz="1066" b="1">
                <a:solidFill>
                  <a:srgbClr val="3E5057"/>
                </a:solidFill>
              </a:rPr>
              <a:t>1С:Документооборот 2.0 (Беларусь)</a:t>
            </a:r>
            <a:r>
              <a:rPr lang="en-US" altLang="ru-RU" sz="1066" b="1">
                <a:solidFill>
                  <a:srgbClr val="3E5057"/>
                </a:solidFill>
              </a:rPr>
              <a:t> ECM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799" name="AutoShape 99"/>
          <p:cNvSpPr>
            <a:spLocks noChangeArrowheads="1"/>
          </p:cNvSpPr>
          <p:nvPr/>
        </p:nvSpPr>
        <p:spPr bwMode="auto">
          <a:xfrm>
            <a:off x="2107315" y="2488432"/>
            <a:ext cx="1396569" cy="323751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Контроль исполнения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поручений</a:t>
            </a:r>
          </a:p>
        </p:txBody>
      </p:sp>
      <p:sp>
        <p:nvSpPr>
          <p:cNvPr id="33800" name="AutoShape 99"/>
          <p:cNvSpPr>
            <a:spLocks noChangeArrowheads="1"/>
          </p:cNvSpPr>
          <p:nvPr/>
        </p:nvSpPr>
        <p:spPr bwMode="auto">
          <a:xfrm>
            <a:off x="3584293" y="2488432"/>
            <a:ext cx="1394452" cy="323751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Согласование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документов</a:t>
            </a:r>
          </a:p>
        </p:txBody>
      </p:sp>
      <p:sp>
        <p:nvSpPr>
          <p:cNvPr id="33801" name="AutoShape 99"/>
          <p:cNvSpPr>
            <a:spLocks noChangeArrowheads="1"/>
          </p:cNvSpPr>
          <p:nvPr/>
        </p:nvSpPr>
        <p:spPr bwMode="auto">
          <a:xfrm>
            <a:off x="5061270" y="2488432"/>
            <a:ext cx="1396569" cy="323751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Хранение документов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(электронный архив)</a:t>
            </a:r>
          </a:p>
        </p:txBody>
      </p:sp>
      <p:sp>
        <p:nvSpPr>
          <p:cNvPr id="33802" name="AutoShape 95"/>
          <p:cNvSpPr>
            <a:spLocks noChangeArrowheads="1"/>
          </p:cNvSpPr>
          <p:nvPr/>
        </p:nvSpPr>
        <p:spPr bwMode="auto">
          <a:xfrm>
            <a:off x="6724457" y="2158333"/>
            <a:ext cx="1633562" cy="753301"/>
          </a:xfrm>
          <a:prstGeom prst="roundRect">
            <a:avLst>
              <a:gd name="adj" fmla="val 5810"/>
            </a:avLst>
          </a:prstGeom>
          <a:solidFill>
            <a:srgbClr val="F1F612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3803" name="Text Box 15"/>
          <p:cNvSpPr txBox="1">
            <a:spLocks noChangeArrowheads="1"/>
          </p:cNvSpPr>
          <p:nvPr/>
        </p:nvSpPr>
        <p:spPr bwMode="auto">
          <a:xfrm>
            <a:off x="6760428" y="2194307"/>
            <a:ext cx="1557386" cy="2399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>
              <a:lnSpc>
                <a:spcPct val="90000"/>
              </a:lnSpc>
            </a:pPr>
            <a:r>
              <a:rPr lang="ru-RU" altLang="ru-RU" sz="1066" b="1">
                <a:solidFill>
                  <a:srgbClr val="3E5057"/>
                </a:solidFill>
              </a:rPr>
              <a:t>1С</a:t>
            </a:r>
            <a:r>
              <a:rPr lang="en-US" altLang="ru-RU" sz="1066" b="1">
                <a:solidFill>
                  <a:srgbClr val="3E5057"/>
                </a:solidFill>
              </a:rPr>
              <a:t> (PROF IT) CRM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04" name="AutoShape 99"/>
          <p:cNvSpPr>
            <a:spLocks noChangeArrowheads="1"/>
          </p:cNvSpPr>
          <p:nvPr/>
        </p:nvSpPr>
        <p:spPr bwMode="auto">
          <a:xfrm>
            <a:off x="6840837" y="2488432"/>
            <a:ext cx="1394454" cy="323751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Портал диллеров</a:t>
            </a:r>
          </a:p>
        </p:txBody>
      </p:sp>
      <p:sp>
        <p:nvSpPr>
          <p:cNvPr id="33805" name="AutoShape 95"/>
          <p:cNvSpPr>
            <a:spLocks noChangeArrowheads="1"/>
          </p:cNvSpPr>
          <p:nvPr/>
        </p:nvSpPr>
        <p:spPr bwMode="auto">
          <a:xfrm>
            <a:off x="8504024" y="2158333"/>
            <a:ext cx="1633562" cy="753301"/>
          </a:xfrm>
          <a:prstGeom prst="roundRect">
            <a:avLst>
              <a:gd name="adj" fmla="val 5810"/>
            </a:avLst>
          </a:prstGeom>
          <a:solidFill>
            <a:srgbClr val="9BC6DD"/>
          </a:solidFill>
          <a:ln w="19050">
            <a:solidFill>
              <a:srgbClr val="9BC6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3806" name="Text Box 20"/>
          <p:cNvSpPr txBox="1">
            <a:spLocks noChangeArrowheads="1"/>
          </p:cNvSpPr>
          <p:nvPr/>
        </p:nvSpPr>
        <p:spPr bwMode="auto">
          <a:xfrm>
            <a:off x="8537880" y="2192191"/>
            <a:ext cx="1557386" cy="2399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>
              <a:lnSpc>
                <a:spcPct val="90000"/>
              </a:lnSpc>
            </a:pPr>
            <a:r>
              <a:rPr lang="en-US" altLang="ru-RU" sz="1066" b="1">
                <a:solidFill>
                  <a:srgbClr val="3E5057"/>
                </a:solidFill>
              </a:rPr>
              <a:t>INFOR SRM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07" name="AutoShape 99"/>
          <p:cNvSpPr>
            <a:spLocks noChangeArrowheads="1"/>
          </p:cNvSpPr>
          <p:nvPr/>
        </p:nvSpPr>
        <p:spPr bwMode="auto">
          <a:xfrm>
            <a:off x="8618288" y="2488432"/>
            <a:ext cx="1396569" cy="323751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Портал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поставщиков</a:t>
            </a:r>
          </a:p>
        </p:txBody>
      </p:sp>
      <p:sp>
        <p:nvSpPr>
          <p:cNvPr id="33808" name="AutoShape 95"/>
          <p:cNvSpPr>
            <a:spLocks noChangeArrowheads="1"/>
          </p:cNvSpPr>
          <p:nvPr/>
        </p:nvSpPr>
        <p:spPr bwMode="auto">
          <a:xfrm>
            <a:off x="1993051" y="3034364"/>
            <a:ext cx="8144536" cy="2156219"/>
          </a:xfrm>
          <a:prstGeom prst="roundRect">
            <a:avLst>
              <a:gd name="adj" fmla="val 2120"/>
            </a:avLst>
          </a:prstGeom>
          <a:solidFill>
            <a:srgbClr val="F1F612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3809" name="Text Box 23"/>
          <p:cNvSpPr txBox="1">
            <a:spLocks noChangeArrowheads="1"/>
          </p:cNvSpPr>
          <p:nvPr/>
        </p:nvSpPr>
        <p:spPr bwMode="auto">
          <a:xfrm>
            <a:off x="1866090" y="2987811"/>
            <a:ext cx="1286536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ru-RU" altLang="ru-RU" sz="1066" b="1">
                <a:solidFill>
                  <a:srgbClr val="3E5057"/>
                </a:solidFill>
              </a:rPr>
              <a:t>1С:</a:t>
            </a:r>
            <a:r>
              <a:rPr lang="en-US" altLang="ru-RU" sz="1066" b="1">
                <a:solidFill>
                  <a:srgbClr val="3E5057"/>
                </a:solidFill>
              </a:rPr>
              <a:t>ERP </a:t>
            </a:r>
            <a:r>
              <a:rPr lang="ru-RU" altLang="ru-RU" sz="1066" b="1">
                <a:solidFill>
                  <a:srgbClr val="3E5057"/>
                </a:solidFill>
              </a:rPr>
              <a:t>2.2.3</a:t>
            </a:r>
          </a:p>
        </p:txBody>
      </p:sp>
      <p:sp>
        <p:nvSpPr>
          <p:cNvPr id="33810" name="AutoShape 99"/>
          <p:cNvSpPr>
            <a:spLocks noChangeArrowheads="1"/>
          </p:cNvSpPr>
          <p:nvPr/>
        </p:nvSpPr>
        <p:spPr bwMode="auto">
          <a:xfrm>
            <a:off x="2107316" y="3256546"/>
            <a:ext cx="7907542" cy="205253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1066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НСИ</a:t>
            </a:r>
          </a:p>
        </p:txBody>
      </p:sp>
      <p:sp>
        <p:nvSpPr>
          <p:cNvPr id="33811" name="Text Box 27"/>
          <p:cNvSpPr txBox="1">
            <a:spLocks noChangeArrowheads="1"/>
          </p:cNvSpPr>
          <p:nvPr/>
        </p:nvSpPr>
        <p:spPr bwMode="auto">
          <a:xfrm>
            <a:off x="5543722" y="2996275"/>
            <a:ext cx="1036847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en-US" altLang="ru-RU" sz="1066" b="1">
                <a:solidFill>
                  <a:srgbClr val="3E5057"/>
                </a:solidFill>
              </a:rPr>
              <a:t>MDM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12" name="AutoShape 99"/>
          <p:cNvSpPr>
            <a:spLocks noChangeArrowheads="1"/>
          </p:cNvSpPr>
          <p:nvPr/>
        </p:nvSpPr>
        <p:spPr bwMode="auto">
          <a:xfrm>
            <a:off x="2107316" y="3633196"/>
            <a:ext cx="1889599" cy="285661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Бюджетирование 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 финансовое планирование</a:t>
            </a:r>
          </a:p>
        </p:txBody>
      </p:sp>
      <p:sp>
        <p:nvSpPr>
          <p:cNvPr id="33813" name="AutoShape 99"/>
          <p:cNvSpPr>
            <a:spLocks noChangeArrowheads="1"/>
          </p:cNvSpPr>
          <p:nvPr/>
        </p:nvSpPr>
        <p:spPr bwMode="auto">
          <a:xfrm>
            <a:off x="4113297" y="3633196"/>
            <a:ext cx="1889599" cy="285661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Бухгалтерский 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 налоговый учет</a:t>
            </a:r>
          </a:p>
        </p:txBody>
      </p:sp>
      <p:sp>
        <p:nvSpPr>
          <p:cNvPr id="33814" name="AutoShape 99"/>
          <p:cNvSpPr>
            <a:spLocks noChangeArrowheads="1"/>
          </p:cNvSpPr>
          <p:nvPr/>
        </p:nvSpPr>
        <p:spPr bwMode="auto">
          <a:xfrm>
            <a:off x="6121392" y="3631079"/>
            <a:ext cx="1889601" cy="28777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Планирование производства</a:t>
            </a:r>
          </a:p>
        </p:txBody>
      </p:sp>
      <p:sp>
        <p:nvSpPr>
          <p:cNvPr id="33815" name="AutoShape 99"/>
          <p:cNvSpPr>
            <a:spLocks noChangeArrowheads="1"/>
          </p:cNvSpPr>
          <p:nvPr/>
        </p:nvSpPr>
        <p:spPr bwMode="auto">
          <a:xfrm>
            <a:off x="8125259" y="3631079"/>
            <a:ext cx="1889599" cy="28777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сбытом</a:t>
            </a:r>
          </a:p>
        </p:txBody>
      </p:sp>
      <p:sp>
        <p:nvSpPr>
          <p:cNvPr id="33816" name="Text Box 34"/>
          <p:cNvSpPr txBox="1">
            <a:spLocks noChangeArrowheads="1"/>
          </p:cNvSpPr>
          <p:nvPr/>
        </p:nvSpPr>
        <p:spPr bwMode="auto">
          <a:xfrm>
            <a:off x="2107316" y="3389854"/>
            <a:ext cx="1889599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en-US" altLang="ru-RU" sz="1066" b="1">
                <a:solidFill>
                  <a:srgbClr val="3E5057"/>
                </a:solidFill>
              </a:rPr>
              <a:t>FM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17" name="Text Box 35"/>
          <p:cNvSpPr txBox="1">
            <a:spLocks noChangeArrowheads="1"/>
          </p:cNvSpPr>
          <p:nvPr/>
        </p:nvSpPr>
        <p:spPr bwMode="auto">
          <a:xfrm>
            <a:off x="4115412" y="3389854"/>
            <a:ext cx="1891716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en-US" altLang="ru-RU" sz="1066" b="1">
                <a:solidFill>
                  <a:srgbClr val="3E5057"/>
                </a:solidFill>
              </a:rPr>
              <a:t>Accounting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18" name="Text Box 36"/>
          <p:cNvSpPr txBox="1">
            <a:spLocks noChangeArrowheads="1"/>
          </p:cNvSpPr>
          <p:nvPr/>
        </p:nvSpPr>
        <p:spPr bwMode="auto">
          <a:xfrm>
            <a:off x="6121392" y="3389854"/>
            <a:ext cx="1889601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en-US" altLang="ru-RU" sz="1066" b="1">
                <a:solidFill>
                  <a:srgbClr val="3E5057"/>
                </a:solidFill>
              </a:rPr>
              <a:t>MRP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19" name="Text Box 37"/>
          <p:cNvSpPr txBox="1">
            <a:spLocks noChangeArrowheads="1"/>
          </p:cNvSpPr>
          <p:nvPr/>
        </p:nvSpPr>
        <p:spPr bwMode="auto">
          <a:xfrm>
            <a:off x="8125259" y="3389854"/>
            <a:ext cx="1889599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en-US" altLang="ru-RU" sz="1066" b="1">
                <a:solidFill>
                  <a:srgbClr val="3E5057"/>
                </a:solidFill>
              </a:rPr>
              <a:t>SD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20" name="AutoShape 99"/>
          <p:cNvSpPr>
            <a:spLocks noChangeArrowheads="1"/>
          </p:cNvSpPr>
          <p:nvPr/>
        </p:nvSpPr>
        <p:spPr bwMode="auto">
          <a:xfrm>
            <a:off x="2105198" y="3992918"/>
            <a:ext cx="1889601" cy="28777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денежными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средствами</a:t>
            </a:r>
          </a:p>
        </p:txBody>
      </p:sp>
      <p:sp>
        <p:nvSpPr>
          <p:cNvPr id="33821" name="AutoShape 99"/>
          <p:cNvSpPr>
            <a:spLocks noChangeArrowheads="1"/>
          </p:cNvSpPr>
          <p:nvPr/>
        </p:nvSpPr>
        <p:spPr bwMode="auto">
          <a:xfrm>
            <a:off x="4111179" y="3992918"/>
            <a:ext cx="1889601" cy="28777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Учет затрат и расчет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фактической себестоимости</a:t>
            </a:r>
          </a:p>
        </p:txBody>
      </p:sp>
      <p:sp>
        <p:nvSpPr>
          <p:cNvPr id="33822" name="AutoShape 99"/>
          <p:cNvSpPr>
            <a:spLocks noChangeArrowheads="1"/>
          </p:cNvSpPr>
          <p:nvPr/>
        </p:nvSpPr>
        <p:spPr bwMode="auto">
          <a:xfrm>
            <a:off x="6119278" y="3992918"/>
            <a:ext cx="1889599" cy="28777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Расчет нормативной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себестоимости</a:t>
            </a:r>
          </a:p>
        </p:txBody>
      </p:sp>
      <p:sp>
        <p:nvSpPr>
          <p:cNvPr id="33823" name="AutoShape 99"/>
          <p:cNvSpPr>
            <a:spLocks noChangeArrowheads="1"/>
          </p:cNvSpPr>
          <p:nvPr/>
        </p:nvSpPr>
        <p:spPr bwMode="auto">
          <a:xfrm>
            <a:off x="8123141" y="3992918"/>
            <a:ext cx="1889601" cy="28777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СГП</a:t>
            </a:r>
          </a:p>
        </p:txBody>
      </p:sp>
      <p:sp>
        <p:nvSpPr>
          <p:cNvPr id="33824" name="AutoShape 99"/>
          <p:cNvSpPr>
            <a:spLocks noChangeArrowheads="1"/>
          </p:cNvSpPr>
          <p:nvPr/>
        </p:nvSpPr>
        <p:spPr bwMode="auto">
          <a:xfrm>
            <a:off x="2103084" y="4354756"/>
            <a:ext cx="1889599" cy="28777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финансовыми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инструментами</a:t>
            </a:r>
          </a:p>
        </p:txBody>
      </p:sp>
      <p:sp>
        <p:nvSpPr>
          <p:cNvPr id="33825" name="AutoShape 99"/>
          <p:cNvSpPr>
            <a:spLocks noChangeArrowheads="1"/>
          </p:cNvSpPr>
          <p:nvPr/>
        </p:nvSpPr>
        <p:spPr bwMode="auto">
          <a:xfrm>
            <a:off x="4109065" y="4354756"/>
            <a:ext cx="1889599" cy="28777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Формирование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регламент. отчетности</a:t>
            </a:r>
          </a:p>
        </p:txBody>
      </p:sp>
      <p:sp>
        <p:nvSpPr>
          <p:cNvPr id="33826" name="AutoShape 99"/>
          <p:cNvSpPr>
            <a:spLocks noChangeArrowheads="1"/>
          </p:cNvSpPr>
          <p:nvPr/>
        </p:nvSpPr>
        <p:spPr bwMode="auto">
          <a:xfrm>
            <a:off x="6117161" y="4354756"/>
            <a:ext cx="1891716" cy="28777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Планирование </a:t>
            </a:r>
            <a:endParaRPr lang="en-US" altLang="ru-RU" sz="800" b="1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материальных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потоков</a:t>
            </a:r>
          </a:p>
        </p:txBody>
      </p:sp>
      <p:sp>
        <p:nvSpPr>
          <p:cNvPr id="33827" name="AutoShape 99"/>
          <p:cNvSpPr>
            <a:spLocks noChangeArrowheads="1"/>
          </p:cNvSpPr>
          <p:nvPr/>
        </p:nvSpPr>
        <p:spPr bwMode="auto">
          <a:xfrm>
            <a:off x="8121027" y="4479601"/>
            <a:ext cx="1889599" cy="28777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Гарантийное обслуживание</a:t>
            </a:r>
          </a:p>
        </p:txBody>
      </p:sp>
      <p:sp>
        <p:nvSpPr>
          <p:cNvPr id="33828" name="AutoShape 99"/>
          <p:cNvSpPr>
            <a:spLocks noChangeArrowheads="1"/>
          </p:cNvSpPr>
          <p:nvPr/>
        </p:nvSpPr>
        <p:spPr bwMode="auto">
          <a:xfrm>
            <a:off x="2100966" y="4839323"/>
            <a:ext cx="1889601" cy="285661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Формирование 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управленческой отчетности</a:t>
            </a:r>
          </a:p>
        </p:txBody>
      </p:sp>
      <p:sp>
        <p:nvSpPr>
          <p:cNvPr id="33829" name="AutoShape 99"/>
          <p:cNvSpPr>
            <a:spLocks noChangeArrowheads="1"/>
          </p:cNvSpPr>
          <p:nvPr/>
        </p:nvSpPr>
        <p:spPr bwMode="auto">
          <a:xfrm>
            <a:off x="4106947" y="4839323"/>
            <a:ext cx="1889601" cy="285661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складской 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логистикой непроизв. ТМЦ</a:t>
            </a:r>
          </a:p>
        </p:txBody>
      </p:sp>
      <p:sp>
        <p:nvSpPr>
          <p:cNvPr id="33830" name="AutoShape 99"/>
          <p:cNvSpPr>
            <a:spLocks noChangeArrowheads="1"/>
          </p:cNvSpPr>
          <p:nvPr/>
        </p:nvSpPr>
        <p:spPr bwMode="auto">
          <a:xfrm>
            <a:off x="6117160" y="4839323"/>
            <a:ext cx="1889601" cy="285661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закупками</a:t>
            </a:r>
          </a:p>
        </p:txBody>
      </p:sp>
      <p:sp>
        <p:nvSpPr>
          <p:cNvPr id="33831" name="AutoShape 99"/>
          <p:cNvSpPr>
            <a:spLocks noChangeArrowheads="1"/>
          </p:cNvSpPr>
          <p:nvPr/>
        </p:nvSpPr>
        <p:spPr bwMode="auto">
          <a:xfrm>
            <a:off x="8118910" y="4837207"/>
            <a:ext cx="1891716" cy="28777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Корректирующие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мероприятия</a:t>
            </a:r>
          </a:p>
        </p:txBody>
      </p:sp>
      <p:sp>
        <p:nvSpPr>
          <p:cNvPr id="33832" name="Text Box 50"/>
          <p:cNvSpPr txBox="1">
            <a:spLocks noChangeArrowheads="1"/>
          </p:cNvSpPr>
          <p:nvPr/>
        </p:nvSpPr>
        <p:spPr bwMode="auto">
          <a:xfrm>
            <a:off x="7975020" y="4242608"/>
            <a:ext cx="2168915" cy="22153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>
              <a:lnSpc>
                <a:spcPct val="90000"/>
              </a:lnSpc>
            </a:pPr>
            <a:r>
              <a:rPr lang="en-US" altLang="ru-RU" sz="933" b="1">
                <a:solidFill>
                  <a:srgbClr val="3E5057"/>
                </a:solidFill>
              </a:rPr>
              <a:t>QMS </a:t>
            </a:r>
            <a:r>
              <a:rPr lang="ru-RU" altLang="ru-RU" sz="800" b="1">
                <a:solidFill>
                  <a:srgbClr val="3E5057"/>
                </a:solidFill>
              </a:rPr>
              <a:t>(гарантии и кор. мероприятия)</a:t>
            </a:r>
          </a:p>
        </p:txBody>
      </p:sp>
      <p:sp>
        <p:nvSpPr>
          <p:cNvPr id="33833" name="Text Box 51"/>
          <p:cNvSpPr txBox="1">
            <a:spLocks noChangeArrowheads="1"/>
          </p:cNvSpPr>
          <p:nvPr/>
        </p:nvSpPr>
        <p:spPr bwMode="auto">
          <a:xfrm>
            <a:off x="6117161" y="4593866"/>
            <a:ext cx="1893833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en-US" altLang="ru-RU" sz="1066" b="1">
                <a:solidFill>
                  <a:srgbClr val="3E5057"/>
                </a:solidFill>
              </a:rPr>
              <a:t>SRM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34" name="Text Box 52"/>
          <p:cNvSpPr txBox="1">
            <a:spLocks noChangeArrowheads="1"/>
          </p:cNvSpPr>
          <p:nvPr/>
        </p:nvSpPr>
        <p:spPr bwMode="auto">
          <a:xfrm>
            <a:off x="4092136" y="4587517"/>
            <a:ext cx="1893831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ru-RU" altLang="ru-RU" sz="1066" b="1">
                <a:solidFill>
                  <a:srgbClr val="3E5057"/>
                </a:solidFill>
              </a:rPr>
              <a:t>М</a:t>
            </a:r>
            <a:r>
              <a:rPr lang="en-US" altLang="ru-RU" sz="1066" b="1">
                <a:solidFill>
                  <a:srgbClr val="3E5057"/>
                </a:solidFill>
              </a:rPr>
              <a:t>M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35" name="AutoShape 95"/>
          <p:cNvSpPr>
            <a:spLocks noChangeArrowheads="1"/>
          </p:cNvSpPr>
          <p:nvPr/>
        </p:nvSpPr>
        <p:spPr bwMode="auto">
          <a:xfrm>
            <a:off x="10239155" y="3034364"/>
            <a:ext cx="1739363" cy="1798612"/>
          </a:xfrm>
          <a:prstGeom prst="roundRect">
            <a:avLst>
              <a:gd name="adj" fmla="val 4662"/>
            </a:avLst>
          </a:prstGeom>
          <a:solidFill>
            <a:srgbClr val="F1F612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3836" name="Text Box 54"/>
          <p:cNvSpPr txBox="1">
            <a:spLocks noChangeArrowheads="1"/>
          </p:cNvSpPr>
          <p:nvPr/>
        </p:nvSpPr>
        <p:spPr bwMode="auto">
          <a:xfrm>
            <a:off x="10239155" y="3072451"/>
            <a:ext cx="1771104" cy="2399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>
              <a:lnSpc>
                <a:spcPct val="90000"/>
              </a:lnSpc>
            </a:pPr>
            <a:r>
              <a:rPr lang="ru-RU" altLang="ru-RU" sz="1066" b="1">
                <a:solidFill>
                  <a:srgbClr val="3E5057"/>
                </a:solidFill>
              </a:rPr>
              <a:t>1С</a:t>
            </a:r>
            <a:r>
              <a:rPr lang="en-US" altLang="ru-RU" sz="1066" b="1">
                <a:solidFill>
                  <a:srgbClr val="3E5057"/>
                </a:solidFill>
              </a:rPr>
              <a:t> WMS (PROF IT)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37" name="AutoShape 99"/>
          <p:cNvSpPr>
            <a:spLocks noChangeArrowheads="1"/>
          </p:cNvSpPr>
          <p:nvPr/>
        </p:nvSpPr>
        <p:spPr bwMode="auto">
          <a:xfrm>
            <a:off x="10408436" y="3449102"/>
            <a:ext cx="1396569" cy="467640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складской логистикой 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основных ТМЦ</a:t>
            </a:r>
          </a:p>
        </p:txBody>
      </p:sp>
      <p:sp>
        <p:nvSpPr>
          <p:cNvPr id="33838" name="Rectangle 57"/>
          <p:cNvSpPr>
            <a:spLocks noChangeArrowheads="1"/>
          </p:cNvSpPr>
          <p:nvPr/>
        </p:nvSpPr>
        <p:spPr bwMode="auto">
          <a:xfrm>
            <a:off x="10294171" y="3205761"/>
            <a:ext cx="1633562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1066" b="1">
                <a:solidFill>
                  <a:srgbClr val="3E5057"/>
                </a:solidFill>
              </a:rPr>
              <a:t>WMS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39" name="AutoShape 99"/>
          <p:cNvSpPr>
            <a:spLocks noChangeArrowheads="1"/>
          </p:cNvSpPr>
          <p:nvPr/>
        </p:nvSpPr>
        <p:spPr bwMode="auto">
          <a:xfrm>
            <a:off x="10406320" y="4274347"/>
            <a:ext cx="1396569" cy="467640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складской логистикой 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основных ТМЦ</a:t>
            </a:r>
          </a:p>
        </p:txBody>
      </p:sp>
      <p:sp>
        <p:nvSpPr>
          <p:cNvPr id="33840" name="Rectangle 59"/>
          <p:cNvSpPr>
            <a:spLocks noChangeArrowheads="1"/>
          </p:cNvSpPr>
          <p:nvPr/>
        </p:nvSpPr>
        <p:spPr bwMode="auto">
          <a:xfrm>
            <a:off x="10292056" y="3908277"/>
            <a:ext cx="1633562" cy="38754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ru-RU" sz="1066" b="1">
                <a:solidFill>
                  <a:srgbClr val="3E5057"/>
                </a:solidFill>
              </a:rPr>
              <a:t>QMS </a:t>
            </a:r>
            <a:r>
              <a:rPr lang="ru-RU" altLang="ru-RU" sz="1066" b="1">
                <a:solidFill>
                  <a:srgbClr val="3E5057"/>
                </a:solidFill>
              </a:rPr>
              <a:t>(комплектующие)</a:t>
            </a:r>
          </a:p>
        </p:txBody>
      </p:sp>
      <p:sp>
        <p:nvSpPr>
          <p:cNvPr id="33841" name="AutoShape 95"/>
          <p:cNvSpPr>
            <a:spLocks noChangeArrowheads="1"/>
          </p:cNvSpPr>
          <p:nvPr/>
        </p:nvSpPr>
        <p:spPr bwMode="auto">
          <a:xfrm>
            <a:off x="213483" y="5330238"/>
            <a:ext cx="11762920" cy="717328"/>
          </a:xfrm>
          <a:prstGeom prst="roundRect">
            <a:avLst>
              <a:gd name="adj" fmla="val 5810"/>
            </a:avLst>
          </a:prstGeom>
          <a:solidFill>
            <a:srgbClr val="F1F612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3842" name="Text Box 62"/>
          <p:cNvSpPr txBox="1">
            <a:spLocks noChangeArrowheads="1"/>
          </p:cNvSpPr>
          <p:nvPr/>
        </p:nvSpPr>
        <p:spPr bwMode="auto">
          <a:xfrm>
            <a:off x="103450" y="5342934"/>
            <a:ext cx="1758408" cy="2585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>
              <a:lnSpc>
                <a:spcPct val="90000"/>
              </a:lnSpc>
            </a:pPr>
            <a:r>
              <a:rPr lang="ru-RU" altLang="ru-RU" sz="1200" b="1">
                <a:solidFill>
                  <a:srgbClr val="3E5057"/>
                </a:solidFill>
              </a:rPr>
              <a:t>1С</a:t>
            </a:r>
            <a:r>
              <a:rPr lang="en-US" altLang="ru-RU" sz="1200" b="1">
                <a:solidFill>
                  <a:srgbClr val="3E5057"/>
                </a:solidFill>
              </a:rPr>
              <a:t> MES (PROF IT)</a:t>
            </a:r>
            <a:endParaRPr lang="ru-RU" altLang="ru-RU" sz="1200" b="1">
              <a:solidFill>
                <a:srgbClr val="3E5057"/>
              </a:solidFill>
            </a:endParaRPr>
          </a:p>
        </p:txBody>
      </p:sp>
      <p:sp>
        <p:nvSpPr>
          <p:cNvPr id="33843" name="AutoShape 95"/>
          <p:cNvSpPr>
            <a:spLocks noChangeArrowheads="1"/>
          </p:cNvSpPr>
          <p:nvPr/>
        </p:nvSpPr>
        <p:spPr bwMode="auto">
          <a:xfrm>
            <a:off x="215600" y="6185109"/>
            <a:ext cx="11735411" cy="512075"/>
          </a:xfrm>
          <a:prstGeom prst="roundRect">
            <a:avLst>
              <a:gd name="adj" fmla="val 5810"/>
            </a:avLst>
          </a:prstGeom>
          <a:solidFill>
            <a:srgbClr val="C7B299"/>
          </a:solidFill>
          <a:ln w="19050">
            <a:solidFill>
              <a:srgbClr val="C7B2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3844" name="Text Box 65"/>
          <p:cNvSpPr txBox="1">
            <a:spLocks noChangeArrowheads="1"/>
          </p:cNvSpPr>
          <p:nvPr/>
        </p:nvSpPr>
        <p:spPr bwMode="auto">
          <a:xfrm>
            <a:off x="213483" y="6142788"/>
            <a:ext cx="11737528" cy="27693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>
              <a:lnSpc>
                <a:spcPct val="90000"/>
              </a:lnSpc>
            </a:pPr>
            <a:r>
              <a:rPr lang="en-US" altLang="ru-RU" sz="1333" b="1">
                <a:solidFill>
                  <a:srgbClr val="3E5057"/>
                </a:solidFill>
              </a:rPr>
              <a:t>ME</a:t>
            </a:r>
            <a:endParaRPr lang="ru-RU" altLang="ru-RU" sz="1333" b="1">
              <a:solidFill>
                <a:srgbClr val="3E5057"/>
              </a:solidFill>
            </a:endParaRPr>
          </a:p>
        </p:txBody>
      </p:sp>
      <p:sp>
        <p:nvSpPr>
          <p:cNvPr id="33845" name="AutoShape 99"/>
          <p:cNvSpPr>
            <a:spLocks noChangeArrowheads="1"/>
          </p:cNvSpPr>
          <p:nvPr/>
        </p:nvSpPr>
        <p:spPr bwMode="auto">
          <a:xfrm>
            <a:off x="329864" y="6413638"/>
            <a:ext cx="11485722" cy="205253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промышленным оборудованием</a:t>
            </a:r>
          </a:p>
        </p:txBody>
      </p:sp>
      <p:sp>
        <p:nvSpPr>
          <p:cNvPr id="33846" name="AutoShape 99"/>
          <p:cNvSpPr>
            <a:spLocks noChangeArrowheads="1"/>
          </p:cNvSpPr>
          <p:nvPr/>
        </p:nvSpPr>
        <p:spPr bwMode="auto">
          <a:xfrm>
            <a:off x="329864" y="5618017"/>
            <a:ext cx="1551037" cy="35972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Ведение кодификатора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дефектов</a:t>
            </a:r>
          </a:p>
        </p:txBody>
      </p:sp>
      <p:sp>
        <p:nvSpPr>
          <p:cNvPr id="33847" name="AutoShape 99"/>
          <p:cNvSpPr>
            <a:spLocks noChangeArrowheads="1"/>
          </p:cNvSpPr>
          <p:nvPr/>
        </p:nvSpPr>
        <p:spPr bwMode="auto">
          <a:xfrm>
            <a:off x="1990934" y="5618017"/>
            <a:ext cx="1548922" cy="35972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Технологии устранения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дефектов</a:t>
            </a:r>
          </a:p>
        </p:txBody>
      </p:sp>
      <p:sp>
        <p:nvSpPr>
          <p:cNvPr id="33848" name="AutoShape 99"/>
          <p:cNvSpPr>
            <a:spLocks noChangeArrowheads="1"/>
          </p:cNvSpPr>
          <p:nvPr/>
        </p:nvSpPr>
        <p:spPr bwMode="auto">
          <a:xfrm>
            <a:off x="3658352" y="5618017"/>
            <a:ext cx="1551039" cy="35972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Регистрация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дефектов</a:t>
            </a:r>
          </a:p>
        </p:txBody>
      </p:sp>
      <p:sp>
        <p:nvSpPr>
          <p:cNvPr id="33849" name="AutoShape 99"/>
          <p:cNvSpPr>
            <a:spLocks noChangeArrowheads="1"/>
          </p:cNvSpPr>
          <p:nvPr/>
        </p:nvSpPr>
        <p:spPr bwMode="auto">
          <a:xfrm>
            <a:off x="5319424" y="5618017"/>
            <a:ext cx="1551037" cy="35972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Анализ дефектов</a:t>
            </a:r>
          </a:p>
        </p:txBody>
      </p:sp>
      <p:sp>
        <p:nvSpPr>
          <p:cNvPr id="33850" name="AutoShape 99"/>
          <p:cNvSpPr>
            <a:spLocks noChangeArrowheads="1"/>
          </p:cNvSpPr>
          <p:nvPr/>
        </p:nvSpPr>
        <p:spPr bwMode="auto">
          <a:xfrm>
            <a:off x="6963565" y="5618017"/>
            <a:ext cx="1551039" cy="35972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технологией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производства</a:t>
            </a:r>
          </a:p>
        </p:txBody>
      </p:sp>
      <p:sp>
        <p:nvSpPr>
          <p:cNvPr id="33851" name="AutoShape 99"/>
          <p:cNvSpPr>
            <a:spLocks noChangeArrowheads="1"/>
          </p:cNvSpPr>
          <p:nvPr/>
        </p:nvSpPr>
        <p:spPr bwMode="auto">
          <a:xfrm>
            <a:off x="8618288" y="5618017"/>
            <a:ext cx="1551039" cy="35972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оборудованием</a:t>
            </a:r>
          </a:p>
        </p:txBody>
      </p:sp>
      <p:sp>
        <p:nvSpPr>
          <p:cNvPr id="33852" name="AutoShape 99"/>
          <p:cNvSpPr>
            <a:spLocks noChangeArrowheads="1"/>
          </p:cNvSpPr>
          <p:nvPr/>
        </p:nvSpPr>
        <p:spPr bwMode="auto">
          <a:xfrm>
            <a:off x="10264547" y="5620133"/>
            <a:ext cx="1551039" cy="35972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Учет движения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b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автомобиля</a:t>
            </a:r>
            <a:r>
              <a:rPr lang="en-US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 конвейеру</a:t>
            </a:r>
          </a:p>
        </p:txBody>
      </p:sp>
      <p:sp>
        <p:nvSpPr>
          <p:cNvPr id="33853" name="Text Box 76"/>
          <p:cNvSpPr txBox="1">
            <a:spLocks noChangeArrowheads="1"/>
          </p:cNvSpPr>
          <p:nvPr/>
        </p:nvSpPr>
        <p:spPr bwMode="auto">
          <a:xfrm>
            <a:off x="3459448" y="5345050"/>
            <a:ext cx="1893833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en-US" altLang="ru-RU" sz="1066" b="1">
                <a:solidFill>
                  <a:srgbClr val="3E5057"/>
                </a:solidFill>
              </a:rPr>
              <a:t>QMS </a:t>
            </a:r>
            <a:r>
              <a:rPr lang="ru-RU" altLang="ru-RU" sz="1066" b="1">
                <a:solidFill>
                  <a:srgbClr val="3E5057"/>
                </a:solidFill>
              </a:rPr>
              <a:t>(производство)</a:t>
            </a:r>
          </a:p>
        </p:txBody>
      </p:sp>
      <p:sp>
        <p:nvSpPr>
          <p:cNvPr id="33854" name="Rectangle 79"/>
          <p:cNvSpPr>
            <a:spLocks noChangeArrowheads="1"/>
          </p:cNvSpPr>
          <p:nvPr/>
        </p:nvSpPr>
        <p:spPr bwMode="auto">
          <a:xfrm>
            <a:off x="114030" y="3586644"/>
            <a:ext cx="1809191" cy="42037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66" b="1">
                <a:solidFill>
                  <a:srgbClr val="3E5057"/>
                </a:solidFill>
              </a:rPr>
              <a:t>1С:ЗУП 2.5 (Беларусь)</a:t>
            </a:r>
            <a:br>
              <a:rPr lang="ru-RU" altLang="ru-RU" sz="1066" b="1">
                <a:solidFill>
                  <a:srgbClr val="3E5057"/>
                </a:solidFill>
              </a:rPr>
            </a:br>
            <a:r>
              <a:rPr lang="ru-RU" altLang="ru-RU" sz="1066" b="1">
                <a:solidFill>
                  <a:srgbClr val="3E5057"/>
                </a:solidFill>
              </a:rPr>
              <a:t> </a:t>
            </a:r>
            <a:r>
              <a:rPr lang="en-US" altLang="ru-RU" sz="1066" b="1">
                <a:solidFill>
                  <a:srgbClr val="3E5057"/>
                </a:solidFill>
              </a:rPr>
              <a:t>HRM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55" name="AutoShape 95"/>
          <p:cNvSpPr>
            <a:spLocks noChangeArrowheads="1"/>
          </p:cNvSpPr>
          <p:nvPr/>
        </p:nvSpPr>
        <p:spPr bwMode="auto">
          <a:xfrm>
            <a:off x="215599" y="3586644"/>
            <a:ext cx="1633562" cy="1610286"/>
          </a:xfrm>
          <a:prstGeom prst="roundRect">
            <a:avLst>
              <a:gd name="adj" fmla="val 4662"/>
            </a:avLst>
          </a:prstGeom>
          <a:solidFill>
            <a:srgbClr val="F1F612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3856" name="AutoShape 99"/>
          <p:cNvSpPr>
            <a:spLocks noChangeArrowheads="1"/>
          </p:cNvSpPr>
          <p:nvPr/>
        </p:nvSpPr>
        <p:spPr bwMode="auto">
          <a:xfrm>
            <a:off x="329864" y="3925206"/>
            <a:ext cx="1396569" cy="469755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персоналом и расчет 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заработной платы</a:t>
            </a:r>
          </a:p>
        </p:txBody>
      </p:sp>
      <p:sp>
        <p:nvSpPr>
          <p:cNvPr id="33857" name="AutoShape 99"/>
          <p:cNvSpPr>
            <a:spLocks noChangeArrowheads="1"/>
          </p:cNvSpPr>
          <p:nvPr/>
        </p:nvSpPr>
        <p:spPr bwMode="auto">
          <a:xfrm>
            <a:off x="327747" y="4674275"/>
            <a:ext cx="1396569" cy="469755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оборудованием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 ремонтами</a:t>
            </a:r>
          </a:p>
        </p:txBody>
      </p:sp>
      <p:sp>
        <p:nvSpPr>
          <p:cNvPr id="33858" name="Rectangle 81"/>
          <p:cNvSpPr>
            <a:spLocks noChangeArrowheads="1"/>
          </p:cNvSpPr>
          <p:nvPr/>
        </p:nvSpPr>
        <p:spPr bwMode="auto">
          <a:xfrm>
            <a:off x="213482" y="4409773"/>
            <a:ext cx="1633562" cy="2399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>
              <a:lnSpc>
                <a:spcPct val="90000"/>
              </a:lnSpc>
            </a:pPr>
            <a:r>
              <a:rPr lang="ru-RU" altLang="ru-RU" sz="1066" b="1">
                <a:solidFill>
                  <a:srgbClr val="3E5057"/>
                </a:solidFill>
              </a:rPr>
              <a:t>1С:ТОиР</a:t>
            </a:r>
            <a:r>
              <a:rPr lang="en-US" altLang="ru-RU" sz="1066" b="1">
                <a:solidFill>
                  <a:srgbClr val="3E5057"/>
                </a:solidFill>
              </a:rPr>
              <a:t> EAM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59" name="Line 113"/>
          <p:cNvSpPr>
            <a:spLocks noChangeShapeType="1"/>
          </p:cNvSpPr>
          <p:nvPr/>
        </p:nvSpPr>
        <p:spPr bwMode="auto">
          <a:xfrm>
            <a:off x="4280460" y="2812183"/>
            <a:ext cx="0" cy="393579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3860" name="Line 113"/>
          <p:cNvSpPr>
            <a:spLocks noChangeShapeType="1"/>
          </p:cNvSpPr>
          <p:nvPr/>
        </p:nvSpPr>
        <p:spPr bwMode="auto">
          <a:xfrm>
            <a:off x="7553934" y="2818531"/>
            <a:ext cx="0" cy="395695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3861" name="Line 113"/>
          <p:cNvSpPr>
            <a:spLocks noChangeShapeType="1"/>
          </p:cNvSpPr>
          <p:nvPr/>
        </p:nvSpPr>
        <p:spPr bwMode="auto">
          <a:xfrm>
            <a:off x="9316573" y="2829110"/>
            <a:ext cx="0" cy="395694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3862" name="Line 113"/>
          <p:cNvSpPr>
            <a:spLocks noChangeShapeType="1"/>
          </p:cNvSpPr>
          <p:nvPr/>
        </p:nvSpPr>
        <p:spPr bwMode="auto">
          <a:xfrm flipH="1">
            <a:off x="9936566" y="3550670"/>
            <a:ext cx="480334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3863" name="Line 113"/>
          <p:cNvSpPr>
            <a:spLocks noChangeShapeType="1"/>
          </p:cNvSpPr>
          <p:nvPr/>
        </p:nvSpPr>
        <p:spPr bwMode="auto">
          <a:xfrm>
            <a:off x="11115184" y="4835091"/>
            <a:ext cx="0" cy="573439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3864" name="Line 113"/>
          <p:cNvSpPr>
            <a:spLocks noChangeShapeType="1"/>
          </p:cNvSpPr>
          <p:nvPr/>
        </p:nvSpPr>
        <p:spPr bwMode="auto">
          <a:xfrm>
            <a:off x="9449882" y="5124985"/>
            <a:ext cx="0" cy="294127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3865" name="Text Box 91"/>
          <p:cNvSpPr txBox="1">
            <a:spLocks noChangeArrowheads="1"/>
          </p:cNvSpPr>
          <p:nvPr/>
        </p:nvSpPr>
        <p:spPr bwMode="auto">
          <a:xfrm>
            <a:off x="8692349" y="5345050"/>
            <a:ext cx="1515066" cy="2563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en-US" altLang="ru-RU" sz="1066" b="1">
                <a:solidFill>
                  <a:srgbClr val="3E5057"/>
                </a:solidFill>
              </a:rPr>
              <a:t>MES</a:t>
            </a:r>
            <a:endParaRPr lang="ru-RU" altLang="ru-RU" sz="1066" b="1">
              <a:solidFill>
                <a:srgbClr val="3E5057"/>
              </a:solidFill>
            </a:endParaRPr>
          </a:p>
        </p:txBody>
      </p:sp>
      <p:sp>
        <p:nvSpPr>
          <p:cNvPr id="33866" name="Line 113"/>
          <p:cNvSpPr>
            <a:spLocks noChangeShapeType="1"/>
          </p:cNvSpPr>
          <p:nvPr/>
        </p:nvSpPr>
        <p:spPr bwMode="auto">
          <a:xfrm>
            <a:off x="9460462" y="5979854"/>
            <a:ext cx="0" cy="294127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3867" name="Line 113"/>
          <p:cNvSpPr>
            <a:spLocks noChangeShapeType="1"/>
          </p:cNvSpPr>
          <p:nvPr/>
        </p:nvSpPr>
        <p:spPr bwMode="auto">
          <a:xfrm flipV="1">
            <a:off x="1747593" y="4111415"/>
            <a:ext cx="336445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3868" name="Line 113"/>
          <p:cNvSpPr>
            <a:spLocks noChangeShapeType="1"/>
          </p:cNvSpPr>
          <p:nvPr/>
        </p:nvSpPr>
        <p:spPr bwMode="auto">
          <a:xfrm flipV="1">
            <a:off x="1745477" y="4964168"/>
            <a:ext cx="336447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3869" name="Line 113"/>
          <p:cNvSpPr>
            <a:spLocks noChangeShapeType="1"/>
          </p:cNvSpPr>
          <p:nvPr/>
        </p:nvSpPr>
        <p:spPr bwMode="auto">
          <a:xfrm>
            <a:off x="3848794" y="5122869"/>
            <a:ext cx="0" cy="294125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3870" name="AutoShape 95"/>
          <p:cNvSpPr>
            <a:spLocks noChangeArrowheads="1"/>
          </p:cNvSpPr>
          <p:nvPr/>
        </p:nvSpPr>
        <p:spPr bwMode="auto">
          <a:xfrm>
            <a:off x="213482" y="2924331"/>
            <a:ext cx="1633562" cy="581904"/>
          </a:xfrm>
          <a:prstGeom prst="roundRect">
            <a:avLst>
              <a:gd name="adj" fmla="val 7921"/>
            </a:avLst>
          </a:prstGeom>
          <a:noFill/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7B2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3871" name="AutoShape 99"/>
          <p:cNvSpPr>
            <a:spLocks noChangeArrowheads="1"/>
          </p:cNvSpPr>
          <p:nvPr/>
        </p:nvSpPr>
        <p:spPr bwMode="auto">
          <a:xfrm>
            <a:off x="325632" y="3129584"/>
            <a:ext cx="1396569" cy="285661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столовой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(бэк офис)</a:t>
            </a:r>
          </a:p>
        </p:txBody>
      </p:sp>
      <p:sp>
        <p:nvSpPr>
          <p:cNvPr id="33872" name="Rectangle 101"/>
          <p:cNvSpPr>
            <a:spLocks noChangeArrowheads="1"/>
          </p:cNvSpPr>
          <p:nvPr/>
        </p:nvSpPr>
        <p:spPr bwMode="auto">
          <a:xfrm>
            <a:off x="211367" y="2903170"/>
            <a:ext cx="1633562" cy="2399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>
              <a:lnSpc>
                <a:spcPct val="90000"/>
              </a:lnSpc>
            </a:pPr>
            <a:r>
              <a:rPr lang="ru-RU" altLang="ru-RU" sz="1066" b="1">
                <a:solidFill>
                  <a:srgbClr val="3E5057"/>
                </a:solidFill>
              </a:rPr>
              <a:t>Ребика бэк офис</a:t>
            </a:r>
          </a:p>
        </p:txBody>
      </p:sp>
      <p:sp>
        <p:nvSpPr>
          <p:cNvPr id="33873" name="AutoShape 95"/>
          <p:cNvSpPr>
            <a:spLocks noChangeArrowheads="1"/>
          </p:cNvSpPr>
          <p:nvPr/>
        </p:nvSpPr>
        <p:spPr bwMode="auto">
          <a:xfrm>
            <a:off x="211367" y="2151987"/>
            <a:ext cx="1633562" cy="579788"/>
          </a:xfrm>
          <a:prstGeom prst="roundRect">
            <a:avLst>
              <a:gd name="adj" fmla="val 7921"/>
            </a:avLst>
          </a:prstGeom>
          <a:noFill/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7B2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1978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20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3874" name="AutoShape 99"/>
          <p:cNvSpPr>
            <a:spLocks noChangeArrowheads="1"/>
          </p:cNvSpPr>
          <p:nvPr/>
        </p:nvSpPr>
        <p:spPr bwMode="auto">
          <a:xfrm>
            <a:off x="323515" y="2355123"/>
            <a:ext cx="1396569" cy="28777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>
            <a:solidFill>
              <a:srgbClr val="3E505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33"/>
              </a:spcBef>
              <a:spcAft>
                <a:spcPct val="0"/>
              </a:spcAft>
              <a:buClr>
                <a:srgbClr val="FD8209"/>
              </a:buClr>
              <a:buSzPct val="100000"/>
              <a:buNone/>
            </a:pP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столовой</a:t>
            </a:r>
            <a:b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800" b="1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(бэк офис)</a:t>
            </a:r>
          </a:p>
        </p:txBody>
      </p:sp>
      <p:sp>
        <p:nvSpPr>
          <p:cNvPr id="33875" name="Rectangle 105"/>
          <p:cNvSpPr>
            <a:spLocks noChangeArrowheads="1"/>
          </p:cNvSpPr>
          <p:nvPr/>
        </p:nvSpPr>
        <p:spPr bwMode="auto">
          <a:xfrm>
            <a:off x="209250" y="2120245"/>
            <a:ext cx="1633562" cy="2399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>
              <a:lnSpc>
                <a:spcPct val="90000"/>
              </a:lnSpc>
            </a:pPr>
            <a:r>
              <a:rPr lang="ru-RU" altLang="ru-RU" sz="1066" b="1">
                <a:solidFill>
                  <a:srgbClr val="3E5057"/>
                </a:solidFill>
              </a:rPr>
              <a:t>Ребика фронт офис</a:t>
            </a:r>
          </a:p>
        </p:txBody>
      </p:sp>
      <p:sp>
        <p:nvSpPr>
          <p:cNvPr id="33876" name="Line 113"/>
          <p:cNvSpPr>
            <a:spLocks noChangeShapeType="1"/>
          </p:cNvSpPr>
          <p:nvPr/>
        </p:nvSpPr>
        <p:spPr bwMode="auto">
          <a:xfrm>
            <a:off x="1026031" y="2680990"/>
            <a:ext cx="0" cy="277197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33877" name="Line 113"/>
          <p:cNvSpPr>
            <a:spLocks noChangeShapeType="1"/>
          </p:cNvSpPr>
          <p:nvPr/>
        </p:nvSpPr>
        <p:spPr bwMode="auto">
          <a:xfrm flipV="1">
            <a:off x="1751825" y="3351765"/>
            <a:ext cx="336445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</p:spTree>
    <p:extLst>
      <p:ext uri="{BB962C8B-B14F-4D97-AF65-F5344CB8AC3E}">
        <p14:creationId xmlns:p14="http://schemas.microsoft.com/office/powerpoint/2010/main" val="12682173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Рисунок 1"/>
          <p:cNvPicPr>
            <a:picLocks noChangeAspect="1"/>
          </p:cNvPicPr>
          <p:nvPr/>
        </p:nvPicPr>
        <p:blipFill>
          <a:blip r:embed="rId2"/>
          <a:srcRect l="909" t="10406" r="1167" b="3381"/>
          <a:stretch>
            <a:fillRect/>
          </a:stretch>
        </p:blipFill>
        <p:spPr bwMode="auto">
          <a:xfrm>
            <a:off x="1768475" y="2165706"/>
            <a:ext cx="8655050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71700" y="289636"/>
            <a:ext cx="9612313" cy="1081087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 smtClean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/>
              <a:t>Группа компаний «КАРТЛИ» на 35% увеличила продажи полимерной продукции с помощью «1С:ERP Управление предприятием 2»</a:t>
            </a:r>
          </a:p>
        </p:txBody>
      </p:sp>
      <p:sp>
        <p:nvSpPr>
          <p:cNvPr id="104451" name="Text Box 6"/>
          <p:cNvSpPr txBox="1">
            <a:spLocks noChangeArrowheads="1"/>
          </p:cNvSpPr>
          <p:nvPr/>
        </p:nvSpPr>
        <p:spPr bwMode="auto">
          <a:xfrm>
            <a:off x="4949947" y="1529510"/>
            <a:ext cx="8691562" cy="329321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>
            <a:prstShdw prst="shdw17" dist="17961" dir="2700000">
              <a:srgbClr val="95884F"/>
            </a:prst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400" b="1" dirty="0">
                <a:solidFill>
                  <a:srgbClr val="D20000"/>
                </a:solidFill>
              </a:rPr>
              <a:t>Архитектура взаимодействия информационных систем</a:t>
            </a:r>
          </a:p>
        </p:txBody>
      </p:sp>
      <p:pic>
        <p:nvPicPr>
          <p:cNvPr id="104452" name="Picture 7" descr="https://kartli.ru/manager/templates/ozzypro/img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1" y="1578331"/>
            <a:ext cx="1401762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71701" y="152400"/>
            <a:ext cx="9612312" cy="1081088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 smtClean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/>
              <a:t>Создание и внедрение единой учетной системы</a:t>
            </a:r>
            <a:r>
              <a:rPr lang="en-US" altLang="ru-RU" sz="2200" dirty="0" smtClean="0"/>
              <a:t/>
            </a:r>
            <a:br>
              <a:rPr lang="en-US" altLang="ru-RU" sz="2200" dirty="0" smtClean="0"/>
            </a:br>
            <a:r>
              <a:rPr lang="ru-RU" altLang="ru-RU" sz="2200" dirty="0" smtClean="0"/>
              <a:t>ПАО НК «РУССНЕФТЬ»</a:t>
            </a:r>
          </a:p>
        </p:txBody>
      </p:sp>
      <p:sp>
        <p:nvSpPr>
          <p:cNvPr id="105474" name="Text Box 6"/>
          <p:cNvSpPr txBox="1">
            <a:spLocks noChangeArrowheads="1"/>
          </p:cNvSpPr>
          <p:nvPr/>
        </p:nvSpPr>
        <p:spPr bwMode="auto">
          <a:xfrm>
            <a:off x="5558400" y="1068827"/>
            <a:ext cx="2630488" cy="329321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>
            <a:prstShdw prst="shdw17" dist="17961" dir="2700000">
              <a:srgbClr val="95884F"/>
            </a:prstShdw>
          </a:effectLst>
        </p:spPr>
        <p:txBody>
          <a:bodyPr>
            <a:spAutoFit/>
          </a:bodyPr>
          <a:lstStyle/>
          <a:p>
            <a:pPr algn="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400" b="1" dirty="0">
                <a:solidFill>
                  <a:srgbClr val="D20000"/>
                </a:solidFill>
              </a:rPr>
              <a:t>Архитектура решения</a:t>
            </a:r>
          </a:p>
        </p:txBody>
      </p:sp>
      <p:pic>
        <p:nvPicPr>
          <p:cNvPr id="10547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2763" y="1769234"/>
            <a:ext cx="862647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15" descr="http://infotexplus.ru/wp-content/uploads/2017/12/opyt-2-4.jpg"/>
          <p:cNvPicPr>
            <a:picLocks noChangeAspect="1" noChangeArrowheads="1"/>
          </p:cNvPicPr>
          <p:nvPr/>
        </p:nvPicPr>
        <p:blipFill>
          <a:blip r:embed="rId3"/>
          <a:srcRect t="26257" b="24986"/>
          <a:stretch>
            <a:fillRect/>
          </a:stretch>
        </p:blipFill>
        <p:spPr bwMode="auto">
          <a:xfrm>
            <a:off x="407988" y="1500947"/>
            <a:ext cx="1100137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Рисунок 2"/>
          <p:cNvPicPr>
            <a:picLocks noChangeAspect="1"/>
          </p:cNvPicPr>
          <p:nvPr/>
        </p:nvPicPr>
        <p:blipFill>
          <a:blip r:embed="rId2"/>
          <a:srcRect l="3590" t="15794" r="1874"/>
          <a:stretch>
            <a:fillRect/>
          </a:stretch>
        </p:blipFill>
        <p:spPr bwMode="auto">
          <a:xfrm>
            <a:off x="1778794" y="1974239"/>
            <a:ext cx="8634413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71700" y="152400"/>
            <a:ext cx="9612313" cy="1081088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 smtClean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/>
              <a:t>Проект «Расчет себестоимости в разрезе договоров, проектов, сервисов», ООО ИК «СИБИНТЕК»</a:t>
            </a:r>
          </a:p>
        </p:txBody>
      </p:sp>
      <p:sp>
        <p:nvSpPr>
          <p:cNvPr id="106499" name="Text Box 6"/>
          <p:cNvSpPr txBox="1">
            <a:spLocks noChangeArrowheads="1"/>
          </p:cNvSpPr>
          <p:nvPr/>
        </p:nvSpPr>
        <p:spPr bwMode="auto">
          <a:xfrm>
            <a:off x="4619870" y="1260660"/>
            <a:ext cx="7275513" cy="566309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>
            <a:prstShdw prst="shdw17" dist="17961" dir="2700000">
              <a:srgbClr val="95884F"/>
            </a:prstShdw>
          </a:effectLst>
        </p:spPr>
        <p:txBody>
          <a:bodyPr>
            <a:spAutoFit/>
          </a:bodyPr>
          <a:lstStyle/>
          <a:p>
            <a:pPr algn="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400" b="1" dirty="0">
                <a:solidFill>
                  <a:srgbClr val="D20000"/>
                </a:solidFill>
              </a:rPr>
              <a:t>Целевая архитектура взаимодействия </a:t>
            </a:r>
            <a:br>
              <a:rPr lang="ru-RU" altLang="ru-RU" sz="1400" b="1" dirty="0">
                <a:solidFill>
                  <a:srgbClr val="D20000"/>
                </a:solidFill>
              </a:rPr>
            </a:br>
            <a:r>
              <a:rPr lang="ru-RU" altLang="ru-RU" sz="1400" b="1" dirty="0">
                <a:solidFill>
                  <a:srgbClr val="D20000"/>
                </a:solidFill>
              </a:rPr>
              <a:t>информационных систем для обеспечения расчета себестоимости</a:t>
            </a:r>
          </a:p>
        </p:txBody>
      </p:sp>
      <p:pic>
        <p:nvPicPr>
          <p:cNvPr id="106500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988" y="1663273"/>
            <a:ext cx="14255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71700" y="152400"/>
            <a:ext cx="9612313" cy="1081088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2200" dirty="0">
                <a:solidFill>
                  <a:srgbClr val="080808"/>
                </a:solidFill>
              </a:rPr>
            </a:br>
            <a:r>
              <a:rPr lang="ru-RU" altLang="ru-RU" sz="2200" dirty="0"/>
              <a:t>Комплексная автоматизация бизнес-процессов производственной компании с помощью программных продуктов 1С:ERP, 1С:CRM. Модуль для 1С:ERP и 1С:КА2 </a:t>
            </a:r>
            <a:r>
              <a:rPr lang="ru-RU" altLang="ru-RU" sz="2200" dirty="0" smtClean="0"/>
              <a:t>и </a:t>
            </a:r>
            <a:r>
              <a:rPr lang="ru-RU" altLang="ru-RU" sz="2200" dirty="0"/>
              <a:t>1С:Документооборот КОРП, ООО «СИБТРЕЙДИНГ»</a:t>
            </a:r>
          </a:p>
        </p:txBody>
      </p:sp>
      <p:sp>
        <p:nvSpPr>
          <p:cNvPr id="107522" name="Text Box 6"/>
          <p:cNvSpPr txBox="1">
            <a:spLocks noChangeArrowheads="1"/>
          </p:cNvSpPr>
          <p:nvPr/>
        </p:nvSpPr>
        <p:spPr bwMode="auto">
          <a:xfrm>
            <a:off x="6741245" y="1629836"/>
            <a:ext cx="4035425" cy="329321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>
            <a:prstShdw prst="shdw17" dist="17961" dir="2700000">
              <a:srgbClr val="95884F"/>
            </a:prstShdw>
          </a:effectLst>
        </p:spPr>
        <p:txBody>
          <a:bodyPr>
            <a:spAutoFit/>
          </a:bodyPr>
          <a:lstStyle/>
          <a:p>
            <a:pPr algn="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400" b="1" dirty="0">
                <a:solidFill>
                  <a:srgbClr val="D20000"/>
                </a:solidFill>
              </a:rPr>
              <a:t>Архитектура решения</a:t>
            </a:r>
          </a:p>
        </p:txBody>
      </p:sp>
      <p:pic>
        <p:nvPicPr>
          <p:cNvPr id="10752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5494" y="2122489"/>
            <a:ext cx="8101012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7" descr="https://elitupakovka.ru/img/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988" y="1738180"/>
            <a:ext cx="16986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71701" y="152400"/>
            <a:ext cx="9612312" cy="1081088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/>
              <a:t>Комплексная автоматизация деятельности группы компаний SPLAT на базе «1С:ERP», «1С:Документооборот», </a:t>
            </a:r>
            <a:r>
              <a:rPr lang="ru-RU" altLang="ru-RU" dirty="0" smtClean="0"/>
              <a:t>«</a:t>
            </a:r>
            <a:r>
              <a:rPr lang="ru-RU" altLang="ru-RU" dirty="0"/>
              <a:t>1С:WMS Логистика. Управление складом», </a:t>
            </a:r>
            <a:r>
              <a:rPr lang="ru-RU" altLang="ru-RU" dirty="0" smtClean="0"/>
              <a:t>«</a:t>
            </a:r>
            <a:r>
              <a:rPr lang="ru-RU" altLang="ru-RU" dirty="0"/>
              <a:t>1С:Управление холдингом», ООО «СПЛАТ ГЛОБАЛ»</a:t>
            </a:r>
          </a:p>
        </p:txBody>
      </p:sp>
      <p:sp>
        <p:nvSpPr>
          <p:cNvPr id="108546" name="Text Box 6"/>
          <p:cNvSpPr txBox="1">
            <a:spLocks noChangeArrowheads="1"/>
          </p:cNvSpPr>
          <p:nvPr/>
        </p:nvSpPr>
        <p:spPr bwMode="auto">
          <a:xfrm>
            <a:off x="7859713" y="1436280"/>
            <a:ext cx="4035425" cy="329321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>
            <a:prstShdw prst="shdw17" dist="17961" dir="2700000">
              <a:srgbClr val="95884F"/>
            </a:prstShdw>
          </a:effectLst>
        </p:spPr>
        <p:txBody>
          <a:bodyPr>
            <a:spAutoFit/>
          </a:bodyPr>
          <a:lstStyle/>
          <a:p>
            <a:pPr algn="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400" b="1" dirty="0">
                <a:solidFill>
                  <a:srgbClr val="D20000"/>
                </a:solidFill>
              </a:rPr>
              <a:t>Архитектура информационной системы</a:t>
            </a:r>
          </a:p>
        </p:txBody>
      </p:sp>
      <p:pic>
        <p:nvPicPr>
          <p:cNvPr id="108547" name="Рисунок 1"/>
          <p:cNvPicPr>
            <a:picLocks noChangeAspect="1"/>
          </p:cNvPicPr>
          <p:nvPr/>
        </p:nvPicPr>
        <p:blipFill>
          <a:blip r:embed="rId2"/>
          <a:srcRect t="17656"/>
          <a:stretch>
            <a:fillRect/>
          </a:stretch>
        </p:blipFill>
        <p:spPr bwMode="auto">
          <a:xfrm>
            <a:off x="1955633" y="1803400"/>
            <a:ext cx="8280734" cy="487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7" descr="https://eawards.1c.ru/upload/iblock/389/3899874247ee8a5a2b48c69fda5a774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988" y="1419225"/>
            <a:ext cx="8239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Рисунок 1"/>
          <p:cNvPicPr>
            <a:picLocks noChangeAspect="1"/>
          </p:cNvPicPr>
          <p:nvPr/>
        </p:nvPicPr>
        <p:blipFill>
          <a:blip r:embed="rId2"/>
          <a:srcRect l="4308" t="5925" r="3275"/>
          <a:stretch>
            <a:fillRect/>
          </a:stretch>
        </p:blipFill>
        <p:spPr bwMode="auto">
          <a:xfrm>
            <a:off x="3034445" y="1658449"/>
            <a:ext cx="6123111" cy="49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71701" y="152400"/>
            <a:ext cx="9612312" cy="1081088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 smtClean="0">
                <a:solidFill>
                  <a:srgbClr val="080808"/>
                </a:solidFill>
              </a:rPr>
              <a:t>Из описания проекта конкурса 1С:Проект года</a:t>
            </a:r>
            <a:r>
              <a:rPr lang="en-US" altLang="ru-RU" sz="2200" dirty="0" smtClean="0">
                <a:solidFill>
                  <a:srgbClr val="080808"/>
                </a:solidFill>
              </a:rPr>
              <a:t/>
            </a:r>
            <a:br>
              <a:rPr lang="en-US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/>
              <a:t>Дистанционное внедрение «1С:ERP Управление предприятием 2» </a:t>
            </a:r>
            <a:br>
              <a:rPr lang="ru-RU" altLang="ru-RU" sz="2200" dirty="0" smtClean="0"/>
            </a:br>
            <a:r>
              <a:rPr lang="ru-RU" altLang="ru-RU" sz="2200" dirty="0" smtClean="0"/>
              <a:t>в АО «Троицкая камвольная фабрика»</a:t>
            </a:r>
          </a:p>
        </p:txBody>
      </p:sp>
      <p:sp>
        <p:nvSpPr>
          <p:cNvPr id="109571" name="Text Box 6"/>
          <p:cNvSpPr txBox="1">
            <a:spLocks noChangeArrowheads="1"/>
          </p:cNvSpPr>
          <p:nvPr/>
        </p:nvSpPr>
        <p:spPr bwMode="auto">
          <a:xfrm>
            <a:off x="7748588" y="1158168"/>
            <a:ext cx="4035425" cy="329321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>
            <a:prstShdw prst="shdw17" dist="17961" dir="2700000">
              <a:srgbClr val="95884F"/>
            </a:prstShdw>
          </a:effectLst>
        </p:spPr>
        <p:txBody>
          <a:bodyPr>
            <a:spAutoFit/>
          </a:bodyPr>
          <a:lstStyle/>
          <a:p>
            <a:pPr algn="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400" b="1" dirty="0">
                <a:solidFill>
                  <a:srgbClr val="D20000"/>
                </a:solidFill>
              </a:rPr>
              <a:t>Архитектура решения и масштаб проекта</a:t>
            </a:r>
          </a:p>
        </p:txBody>
      </p:sp>
      <p:pic>
        <p:nvPicPr>
          <p:cNvPr id="109572" name="Picture 7" descr="https://eawards.1c.ru/upload/iblock/c73/c734382803ed2391546ab91250818b9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988" y="1487489"/>
            <a:ext cx="871537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0" descr="https://eawards.1c.ru/upload/iblock/2a3/2a3b0f3f546d8761753982857bc5a7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88" y="1637711"/>
            <a:ext cx="120173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Рисунок 1"/>
          <p:cNvPicPr>
            <a:picLocks noChangeAspect="1"/>
          </p:cNvPicPr>
          <p:nvPr/>
        </p:nvPicPr>
        <p:blipFill>
          <a:blip r:embed="rId3"/>
          <a:srcRect t="10774"/>
          <a:stretch>
            <a:fillRect/>
          </a:stretch>
        </p:blipFill>
        <p:spPr bwMode="auto">
          <a:xfrm>
            <a:off x="6338765" y="4146550"/>
            <a:ext cx="428466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71699" y="152400"/>
            <a:ext cx="9612313" cy="1081088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 smtClean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/>
              <a:t>Комплексная автоматизация фирмы «АГРОКОМПЛЕКС» имени Николая Ивановича Ткачева с использованием решений «1С»</a:t>
            </a:r>
            <a:endParaRPr lang="ru-RU" altLang="ru-RU" sz="2200" dirty="0"/>
          </a:p>
        </p:txBody>
      </p:sp>
      <p:pic>
        <p:nvPicPr>
          <p:cNvPr id="110596" name="Рисунок 2"/>
          <p:cNvPicPr>
            <a:picLocks noChangeAspect="1"/>
          </p:cNvPicPr>
          <p:nvPr/>
        </p:nvPicPr>
        <p:blipFill>
          <a:blip r:embed="rId4"/>
          <a:srcRect t="16585"/>
          <a:stretch>
            <a:fillRect/>
          </a:stretch>
        </p:blipFill>
        <p:spPr bwMode="auto">
          <a:xfrm>
            <a:off x="1874044" y="4278558"/>
            <a:ext cx="4137025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7" name="Text Box 6"/>
          <p:cNvSpPr txBox="1">
            <a:spLocks noChangeArrowheads="1"/>
          </p:cNvSpPr>
          <p:nvPr/>
        </p:nvSpPr>
        <p:spPr bwMode="auto">
          <a:xfrm>
            <a:off x="5460024" y="1153422"/>
            <a:ext cx="6323990" cy="329321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>
            <a:prstShdw prst="shdw17" dist="17961" dir="2700000">
              <a:srgbClr val="95884F"/>
            </a:prstShdw>
          </a:effectLst>
        </p:spPr>
        <p:txBody>
          <a:bodyPr wrap="square">
            <a:spAutoFit/>
          </a:bodyPr>
          <a:lstStyle/>
          <a:p>
            <a:pPr algn="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400" b="1" dirty="0">
                <a:solidFill>
                  <a:srgbClr val="D20000"/>
                </a:solidFill>
              </a:rPr>
              <a:t>Архитектура автоматизированной системы бюджетного управления</a:t>
            </a:r>
          </a:p>
        </p:txBody>
      </p:sp>
      <p:sp>
        <p:nvSpPr>
          <p:cNvPr id="110598" name="Прямоугольник 5"/>
          <p:cNvSpPr>
            <a:spLocks noChangeArrowheads="1"/>
          </p:cNvSpPr>
          <p:nvPr/>
        </p:nvSpPr>
        <p:spPr bwMode="auto">
          <a:xfrm>
            <a:off x="385762" y="2888662"/>
            <a:ext cx="11398252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200" b="1" dirty="0">
                <a:solidFill>
                  <a:srgbClr val="C00000"/>
                </a:solidFill>
              </a:rPr>
              <a:t>АО фирма «Агрокомплекс» им. Ткачева Н.И.</a:t>
            </a:r>
            <a:r>
              <a:rPr lang="ru-RU" altLang="ru-RU" sz="1200" b="1" dirty="0">
                <a:solidFill>
                  <a:srgbClr val="080808"/>
                </a:solidFill>
              </a:rPr>
              <a:t> – ведущее предприятие Краснодарского края, один из крупнейших аграрно-промышленных холдингов России. Компания занимается растениеводством, производством кормов, животноводством, птицеводством и </a:t>
            </a:r>
            <a:r>
              <a:rPr lang="ru-RU" altLang="ru-RU" sz="1200" b="1" dirty="0" err="1">
                <a:solidFill>
                  <a:srgbClr val="080808"/>
                </a:solidFill>
              </a:rPr>
              <a:t>мясопереработкой</a:t>
            </a:r>
            <a:r>
              <a:rPr lang="ru-RU" altLang="ru-RU" sz="1200" b="1" dirty="0">
                <a:solidFill>
                  <a:srgbClr val="080808"/>
                </a:solidFill>
              </a:rPr>
              <a:t>. Технологический цикл охватывает все стадии производства и реализации продукции – </a:t>
            </a:r>
            <a:r>
              <a:rPr lang="ru-RU" altLang="ru-RU" sz="1200" b="1" dirty="0" smtClean="0">
                <a:solidFill>
                  <a:srgbClr val="080808"/>
                </a:solidFill>
              </a:rPr>
              <a:t>от </a:t>
            </a:r>
            <a:r>
              <a:rPr lang="ru-RU" altLang="ru-RU" sz="1200" b="1" dirty="0">
                <a:solidFill>
                  <a:srgbClr val="080808"/>
                </a:solidFill>
              </a:rPr>
              <a:t>поля до прилавка. </a:t>
            </a:r>
            <a:r>
              <a:rPr lang="ru-RU" altLang="ru-RU" sz="1200" b="1" dirty="0">
                <a:solidFill>
                  <a:srgbClr val="C00000"/>
                </a:solidFill>
              </a:rPr>
              <a:t>620</a:t>
            </a:r>
            <a:r>
              <a:rPr lang="ru-RU" altLang="ru-RU" sz="1200" b="1" dirty="0">
                <a:solidFill>
                  <a:srgbClr val="080808"/>
                </a:solidFill>
              </a:rPr>
              <a:t> тысяч гектаров пашен, </a:t>
            </a:r>
            <a:r>
              <a:rPr lang="ru-RU" altLang="ru-RU" sz="1200" b="1" dirty="0">
                <a:solidFill>
                  <a:srgbClr val="C00000"/>
                </a:solidFill>
              </a:rPr>
              <a:t>43</a:t>
            </a:r>
            <a:r>
              <a:rPr lang="ru-RU" altLang="ru-RU" sz="1200" b="1" dirty="0">
                <a:solidFill>
                  <a:srgbClr val="080808"/>
                </a:solidFill>
              </a:rPr>
              <a:t> растение-</a:t>
            </a:r>
            <a:r>
              <a:rPr lang="ru-RU" altLang="ru-RU" sz="1200" b="1" dirty="0" err="1">
                <a:solidFill>
                  <a:srgbClr val="080808"/>
                </a:solidFill>
              </a:rPr>
              <a:t>водческих</a:t>
            </a:r>
            <a:r>
              <a:rPr lang="ru-RU" altLang="ru-RU" sz="1200" b="1" dirty="0">
                <a:solidFill>
                  <a:srgbClr val="080808"/>
                </a:solidFill>
              </a:rPr>
              <a:t> предприятия, </a:t>
            </a:r>
            <a:r>
              <a:rPr lang="ru-RU" altLang="ru-RU" sz="1200" b="1" dirty="0">
                <a:solidFill>
                  <a:srgbClr val="C00000"/>
                </a:solidFill>
              </a:rPr>
              <a:t>13</a:t>
            </a:r>
            <a:r>
              <a:rPr lang="ru-RU" altLang="ru-RU" sz="1200" b="1" dirty="0">
                <a:solidFill>
                  <a:srgbClr val="080808"/>
                </a:solidFill>
              </a:rPr>
              <a:t> элеваторов, </a:t>
            </a:r>
            <a:r>
              <a:rPr lang="ru-RU" altLang="ru-RU" sz="1200" b="1" dirty="0">
                <a:solidFill>
                  <a:srgbClr val="C00000"/>
                </a:solidFill>
              </a:rPr>
              <a:t>4</a:t>
            </a:r>
            <a:r>
              <a:rPr lang="ru-RU" altLang="ru-RU" sz="1200" b="1" dirty="0">
                <a:solidFill>
                  <a:srgbClr val="080808"/>
                </a:solidFill>
              </a:rPr>
              <a:t> сахарных завода, мясное </a:t>
            </a:r>
            <a:r>
              <a:rPr lang="ru-RU" altLang="ru-RU" sz="1200" b="1" dirty="0" smtClean="0">
                <a:solidFill>
                  <a:srgbClr val="080808"/>
                </a:solidFill>
              </a:rPr>
              <a:t>и </a:t>
            </a:r>
            <a:r>
              <a:rPr lang="ru-RU" altLang="ru-RU" sz="1200" b="1" dirty="0">
                <a:solidFill>
                  <a:srgbClr val="080808"/>
                </a:solidFill>
              </a:rPr>
              <a:t>молочное производство, где перерабатывается </a:t>
            </a:r>
            <a:r>
              <a:rPr lang="ru-RU" altLang="ru-RU" sz="1200" b="1" dirty="0">
                <a:solidFill>
                  <a:srgbClr val="C00000"/>
                </a:solidFill>
              </a:rPr>
              <a:t>900</a:t>
            </a:r>
            <a:r>
              <a:rPr lang="ru-RU" altLang="ru-RU" sz="1200" b="1" dirty="0">
                <a:solidFill>
                  <a:srgbClr val="080808"/>
                </a:solidFill>
              </a:rPr>
              <a:t> тонн </a:t>
            </a:r>
            <a:r>
              <a:rPr lang="ru-RU" altLang="ru-RU" sz="1200" b="1" dirty="0" smtClean="0">
                <a:solidFill>
                  <a:srgbClr val="080808"/>
                </a:solidFill>
              </a:rPr>
              <a:t>молока</a:t>
            </a:r>
            <a:r>
              <a:rPr lang="en-US" altLang="ru-RU" sz="1200" b="1" dirty="0" smtClean="0">
                <a:solidFill>
                  <a:srgbClr val="080808"/>
                </a:solidFill>
              </a:rPr>
              <a:t/>
            </a:r>
            <a:br>
              <a:rPr lang="en-US" altLang="ru-RU" sz="1200" b="1" dirty="0" smtClean="0">
                <a:solidFill>
                  <a:srgbClr val="080808"/>
                </a:solidFill>
              </a:rPr>
            </a:br>
            <a:r>
              <a:rPr lang="ru-RU" altLang="ru-RU" sz="1200" b="1" dirty="0" smtClean="0">
                <a:solidFill>
                  <a:srgbClr val="080808"/>
                </a:solidFill>
              </a:rPr>
              <a:t>в </a:t>
            </a:r>
            <a:r>
              <a:rPr lang="ru-RU" altLang="ru-RU" sz="1200" b="1" dirty="0">
                <a:solidFill>
                  <a:srgbClr val="080808"/>
                </a:solidFill>
              </a:rPr>
              <a:t>сутки. Продукция и сырье хранятся на </a:t>
            </a:r>
            <a:r>
              <a:rPr lang="ru-RU" altLang="ru-RU" sz="1200" b="1" dirty="0">
                <a:solidFill>
                  <a:srgbClr val="C00000"/>
                </a:solidFill>
              </a:rPr>
              <a:t>9</a:t>
            </a:r>
            <a:r>
              <a:rPr lang="ru-RU" altLang="ru-RU" sz="1200" b="1" dirty="0">
                <a:solidFill>
                  <a:srgbClr val="080808"/>
                </a:solidFill>
              </a:rPr>
              <a:t> логистических распределительных центрах. Собственная розничная сеть – </a:t>
            </a:r>
            <a:r>
              <a:rPr lang="ru-RU" altLang="ru-RU" sz="1200" b="1" dirty="0">
                <a:solidFill>
                  <a:srgbClr val="C00000"/>
                </a:solidFill>
              </a:rPr>
              <a:t>700</a:t>
            </a:r>
            <a:r>
              <a:rPr lang="ru-RU" altLang="ru-RU" sz="1200" b="1" dirty="0">
                <a:solidFill>
                  <a:srgbClr val="080808"/>
                </a:solidFill>
              </a:rPr>
              <a:t> фирменных </a:t>
            </a:r>
            <a:r>
              <a:rPr lang="ru-RU" altLang="ru-RU" sz="1200" b="1" dirty="0" smtClean="0">
                <a:solidFill>
                  <a:srgbClr val="080808"/>
                </a:solidFill>
              </a:rPr>
              <a:t>магазинов.</a:t>
            </a:r>
            <a:r>
              <a:rPr lang="en-US" altLang="ru-RU" sz="1200" b="1" dirty="0" smtClean="0">
                <a:solidFill>
                  <a:srgbClr val="080808"/>
                </a:solidFill>
              </a:rPr>
              <a:t/>
            </a:r>
            <a:br>
              <a:rPr lang="en-US" altLang="ru-RU" sz="1200" b="1" dirty="0" smtClean="0">
                <a:solidFill>
                  <a:srgbClr val="080808"/>
                </a:solidFill>
              </a:rPr>
            </a:br>
            <a:r>
              <a:rPr lang="ru-RU" altLang="ru-RU" sz="1200" b="1" dirty="0" smtClean="0">
                <a:solidFill>
                  <a:srgbClr val="080808"/>
                </a:solidFill>
              </a:rPr>
              <a:t>В </a:t>
            </a:r>
            <a:r>
              <a:rPr lang="ru-RU" altLang="ru-RU" sz="1200" b="1" dirty="0">
                <a:solidFill>
                  <a:srgbClr val="080808"/>
                </a:solidFill>
              </a:rPr>
              <a:t>штате около </a:t>
            </a:r>
            <a:r>
              <a:rPr lang="ru-RU" altLang="ru-RU" sz="1200" b="1" dirty="0">
                <a:solidFill>
                  <a:srgbClr val="C00000"/>
                </a:solidFill>
              </a:rPr>
              <a:t>40</a:t>
            </a:r>
            <a:r>
              <a:rPr lang="ru-RU" altLang="ru-RU" sz="1200" b="1" dirty="0">
                <a:solidFill>
                  <a:srgbClr val="080808"/>
                </a:solidFill>
              </a:rPr>
              <a:t> тысяч сотрудников. </a:t>
            </a:r>
          </a:p>
        </p:txBody>
      </p:sp>
      <p:sp>
        <p:nvSpPr>
          <p:cNvPr id="110599" name="Прямоугольник 6"/>
          <p:cNvSpPr>
            <a:spLocks noChangeArrowheads="1"/>
          </p:cNvSpPr>
          <p:nvPr/>
        </p:nvSpPr>
        <p:spPr bwMode="auto">
          <a:xfrm>
            <a:off x="1752602" y="1561511"/>
            <a:ext cx="10031412" cy="129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spcAft>
                <a:spcPct val="10000"/>
              </a:spcAft>
            </a:pPr>
            <a:r>
              <a:rPr lang="ru-RU" altLang="ru-RU" sz="1200" b="1" dirty="0">
                <a:solidFill>
                  <a:srgbClr val="080808"/>
                </a:solidFill>
              </a:rPr>
              <a:t>Для автоматизации холдинга была выбрана отечественная платформа «1С:Предприятие». </a:t>
            </a:r>
            <a:br>
              <a:rPr lang="ru-RU" altLang="ru-RU" sz="1200" b="1" dirty="0">
                <a:solidFill>
                  <a:srgbClr val="080808"/>
                </a:solidFill>
              </a:rPr>
            </a:br>
            <a:r>
              <a:rPr lang="ru-RU" altLang="ru-RU" sz="1200" b="1" dirty="0">
                <a:solidFill>
                  <a:srgbClr val="080808"/>
                </a:solidFill>
              </a:rPr>
              <a:t>В системах «1С» работают более </a:t>
            </a:r>
            <a:r>
              <a:rPr lang="ru-RU" altLang="ru-RU" sz="1200" b="1" dirty="0">
                <a:solidFill>
                  <a:srgbClr val="C00000"/>
                </a:solidFill>
              </a:rPr>
              <a:t>5000</a:t>
            </a:r>
            <a:r>
              <a:rPr lang="ru-RU" altLang="ru-RU" sz="1200" b="1" dirty="0">
                <a:solidFill>
                  <a:srgbClr val="080808"/>
                </a:solidFill>
              </a:rPr>
              <a:t> сотрудников холдинга. Созданы единые службы управления закупками, казначейством, складской и транспортной логистикой. </a:t>
            </a:r>
            <a:r>
              <a:rPr lang="ru-RU" altLang="ru-RU" sz="1200" b="1" dirty="0" smtClean="0">
                <a:solidFill>
                  <a:srgbClr val="080808"/>
                </a:solidFill>
              </a:rPr>
              <a:t>Глубокая </a:t>
            </a:r>
            <a:r>
              <a:rPr lang="ru-RU" altLang="ru-RU" sz="1200" b="1" dirty="0">
                <a:solidFill>
                  <a:srgbClr val="080808"/>
                </a:solidFill>
              </a:rPr>
              <a:t>автоматизация процессов позволила «</a:t>
            </a:r>
            <a:r>
              <a:rPr lang="ru-RU" altLang="ru-RU" sz="1200" b="1" dirty="0">
                <a:solidFill>
                  <a:srgbClr val="C00000"/>
                </a:solidFill>
              </a:rPr>
              <a:t>Агрокомплексу</a:t>
            </a:r>
            <a:r>
              <a:rPr lang="ru-RU" altLang="ru-RU" sz="1200" b="1" dirty="0">
                <a:solidFill>
                  <a:srgbClr val="080808"/>
                </a:solidFill>
              </a:rPr>
              <a:t>» усилить контроль за качеством продукции, исключить необоснованные расходы, </a:t>
            </a:r>
            <a:r>
              <a:rPr lang="ru-RU" altLang="ru-RU" sz="1200" b="1" dirty="0">
                <a:solidFill>
                  <a:srgbClr val="C00000"/>
                </a:solidFill>
              </a:rPr>
              <a:t>нарастить объемы производства на 10%,</a:t>
            </a:r>
            <a:r>
              <a:rPr lang="ru-RU" altLang="ru-RU" sz="1200" b="1" dirty="0">
                <a:solidFill>
                  <a:srgbClr val="080808"/>
                </a:solidFill>
              </a:rPr>
              <a:t> увеличить прибыль компании. </a:t>
            </a:r>
            <a:r>
              <a:rPr lang="ru-RU" altLang="ru-RU" sz="1200" b="1" dirty="0">
                <a:solidFill>
                  <a:srgbClr val="C00000"/>
                </a:solidFill>
              </a:rPr>
              <a:t>На 30% сокращены трудозатраты на ведение учета</a:t>
            </a:r>
            <a:r>
              <a:rPr lang="ru-RU" altLang="ru-RU" sz="1200" b="1" dirty="0">
                <a:solidFill>
                  <a:srgbClr val="080808"/>
                </a:solidFill>
              </a:rPr>
              <a:t>. Руководство холдинга регулярно получает оперативную и достоверную </a:t>
            </a:r>
            <a:r>
              <a:rPr lang="ru-RU" altLang="ru-RU" sz="1200" b="1" dirty="0" smtClean="0">
                <a:solidFill>
                  <a:srgbClr val="080808"/>
                </a:solidFill>
              </a:rPr>
              <a:t>информацию</a:t>
            </a:r>
            <a:r>
              <a:rPr lang="en-US" altLang="ru-RU" sz="1200" b="1" dirty="0">
                <a:solidFill>
                  <a:srgbClr val="080808"/>
                </a:solidFill>
              </a:rPr>
              <a:t> </a:t>
            </a:r>
            <a:r>
              <a:rPr lang="ru-RU" altLang="ru-RU" sz="1200" b="1" dirty="0" smtClean="0">
                <a:solidFill>
                  <a:srgbClr val="080808"/>
                </a:solidFill>
              </a:rPr>
              <a:t>о </a:t>
            </a:r>
            <a:r>
              <a:rPr lang="ru-RU" altLang="ru-RU" sz="1200" b="1" dirty="0">
                <a:solidFill>
                  <a:srgbClr val="080808"/>
                </a:solidFill>
              </a:rPr>
              <a:t>показателях бизнеса.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82814" y="198562"/>
            <a:ext cx="9612312" cy="1081087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 smtClean="0">
                <a:solidFill>
                  <a:srgbClr val="080808"/>
                </a:solidFill>
              </a:rPr>
              <a:t>Из выступления </a:t>
            </a:r>
            <a:r>
              <a:rPr lang="ru-RU" altLang="ru-RU" sz="2200" dirty="0" smtClean="0"/>
              <a:t>Фролова Андрея</a:t>
            </a:r>
            <a:r>
              <a:rPr lang="ru-RU" altLang="ru-RU" sz="2200" dirty="0" smtClean="0">
                <a:solidFill>
                  <a:srgbClr val="080808"/>
                </a:solidFill>
              </a:rPr>
              <a:t>, </a:t>
            </a:r>
            <a:r>
              <a:rPr lang="ru-RU" altLang="ru-RU" sz="2200" dirty="0" smtClean="0"/>
              <a:t>начальника</a:t>
            </a:r>
            <a:r>
              <a:rPr lang="en-US" altLang="ru-RU" sz="2200" dirty="0" smtClean="0"/>
              <a:t/>
            </a:r>
            <a:br>
              <a:rPr lang="en-US" altLang="ru-RU" sz="2200" dirty="0" smtClean="0"/>
            </a:br>
            <a:r>
              <a:rPr lang="ru-RU" altLang="ru-RU" sz="2200" dirty="0" smtClean="0"/>
              <a:t>отдела ИТ, АО «ФНПЦ «Титан-Баррикады»</a:t>
            </a:r>
            <a:r>
              <a:rPr lang="en-US" altLang="ru-RU" sz="2200" dirty="0">
                <a:solidFill>
                  <a:srgbClr val="080808"/>
                </a:solidFill>
              </a:rPr>
              <a:t/>
            </a:r>
            <a:br>
              <a:rPr lang="en-US" altLang="ru-RU" sz="2200" dirty="0">
                <a:solidFill>
                  <a:srgbClr val="080808"/>
                </a:solidFill>
              </a:rPr>
            </a:br>
            <a:r>
              <a:rPr lang="ru-RU" altLang="ru-RU" sz="2200" dirty="0" smtClean="0">
                <a:solidFill>
                  <a:srgbClr val="080808"/>
                </a:solidFill>
              </a:rPr>
              <a:t>на региональной конференции в г. Волгоград, 2018 г.</a:t>
            </a:r>
            <a:endParaRPr lang="ru-RU" altLang="ru-RU" sz="2200" dirty="0" smtClean="0"/>
          </a:p>
        </p:txBody>
      </p:sp>
      <p:sp>
        <p:nvSpPr>
          <p:cNvPr id="111618" name="Прямоугольник 12"/>
          <p:cNvSpPr>
            <a:spLocks noChangeArrowheads="1"/>
          </p:cNvSpPr>
          <p:nvPr/>
        </p:nvSpPr>
        <p:spPr bwMode="auto">
          <a:xfrm>
            <a:off x="333375" y="2659186"/>
            <a:ext cx="7922602" cy="371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sz="1600" b="1" dirty="0">
                <a:solidFill>
                  <a:srgbClr val="080808"/>
                </a:solidFill>
              </a:rPr>
              <a:t>ИТ-архитектура включает комплекс </a:t>
            </a:r>
            <a:br>
              <a:rPr lang="ru-RU" altLang="ru-RU" sz="1600" b="1" dirty="0">
                <a:solidFill>
                  <a:srgbClr val="080808"/>
                </a:solidFill>
              </a:rPr>
            </a:br>
            <a:r>
              <a:rPr lang="ru-RU" altLang="ru-RU" sz="1600" b="1" dirty="0">
                <a:solidFill>
                  <a:srgbClr val="080808"/>
                </a:solidFill>
              </a:rPr>
              <a:t>взаимосвязанных решений на базе</a:t>
            </a:r>
            <a:r>
              <a:rPr lang="en-US" altLang="ru-RU" sz="1600" b="1" dirty="0">
                <a:solidFill>
                  <a:srgbClr val="080808"/>
                </a:solidFill>
              </a:rPr>
              <a:t>:</a:t>
            </a:r>
          </a:p>
          <a:p>
            <a:pPr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080808"/>
                </a:solidFill>
              </a:rPr>
              <a:t>  1С</a:t>
            </a:r>
            <a:r>
              <a:rPr lang="en-US" altLang="ru-RU" sz="1600" b="1" dirty="0">
                <a:solidFill>
                  <a:srgbClr val="080808"/>
                </a:solidFill>
              </a:rPr>
              <a:t>:ERP – </a:t>
            </a:r>
            <a:r>
              <a:rPr lang="ru-RU" altLang="ru-RU" sz="1600" b="1" dirty="0">
                <a:solidFill>
                  <a:srgbClr val="080808"/>
                </a:solidFill>
              </a:rPr>
              <a:t>цеховые кладовки</a:t>
            </a:r>
            <a:r>
              <a:rPr lang="en-US" altLang="ru-RU" sz="1600" b="1" dirty="0">
                <a:solidFill>
                  <a:srgbClr val="080808"/>
                </a:solidFill>
              </a:rPr>
              <a:t>,</a:t>
            </a:r>
            <a:r>
              <a:rPr lang="ru-RU" altLang="ru-RU" sz="1600" b="1" dirty="0">
                <a:solidFill>
                  <a:srgbClr val="080808"/>
                </a:solidFill>
              </a:rPr>
              <a:t> производство</a:t>
            </a:r>
          </a:p>
          <a:p>
            <a:pPr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080808"/>
                </a:solidFill>
              </a:rPr>
              <a:t>  УМК (модуль для </a:t>
            </a:r>
            <a:r>
              <a:rPr lang="en-US" altLang="ru-RU" sz="1600" b="1" dirty="0">
                <a:solidFill>
                  <a:srgbClr val="080808"/>
                </a:solidFill>
              </a:rPr>
              <a:t>ERP) </a:t>
            </a:r>
            <a:r>
              <a:rPr lang="ru-RU" altLang="ru-RU" sz="1600" b="1" dirty="0">
                <a:solidFill>
                  <a:srgbClr val="080808"/>
                </a:solidFill>
              </a:rPr>
              <a:t>– цех термообработки</a:t>
            </a:r>
            <a:r>
              <a:rPr lang="en-US" altLang="ru-RU" sz="1600" b="1" dirty="0">
                <a:solidFill>
                  <a:srgbClr val="080808"/>
                </a:solidFill>
              </a:rPr>
              <a:t>,</a:t>
            </a:r>
            <a:r>
              <a:rPr lang="ru-RU" altLang="ru-RU" sz="1600" b="1" dirty="0">
                <a:solidFill>
                  <a:srgbClr val="080808"/>
                </a:solidFill>
              </a:rPr>
              <a:t> ЦЗЛ</a:t>
            </a:r>
          </a:p>
          <a:p>
            <a:pPr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080808"/>
                </a:solidFill>
              </a:rPr>
              <a:t>  УПП – бухгалтерский и налоговый учет</a:t>
            </a:r>
            <a:r>
              <a:rPr lang="en-US" altLang="ru-RU" sz="1600" b="1" dirty="0">
                <a:solidFill>
                  <a:srgbClr val="080808"/>
                </a:solidFill>
              </a:rPr>
              <a:t>,</a:t>
            </a:r>
            <a:r>
              <a:rPr lang="ru-RU" altLang="ru-RU" sz="1600" b="1" dirty="0">
                <a:solidFill>
                  <a:srgbClr val="080808"/>
                </a:solidFill>
              </a:rPr>
              <a:t> кадровый учет </a:t>
            </a:r>
            <a:r>
              <a:rPr lang="ru-RU" altLang="ru-RU" sz="1600" b="1" dirty="0" smtClean="0">
                <a:solidFill>
                  <a:srgbClr val="080808"/>
                </a:solidFill>
              </a:rPr>
              <a:t>и </a:t>
            </a:r>
            <a:r>
              <a:rPr lang="ru-RU" altLang="ru-RU" sz="1600" b="1" dirty="0">
                <a:solidFill>
                  <a:srgbClr val="080808"/>
                </a:solidFill>
              </a:rPr>
              <a:t>расчет зарплаты</a:t>
            </a:r>
          </a:p>
          <a:p>
            <a:pPr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080808"/>
                </a:solidFill>
              </a:rPr>
              <a:t>  1С</a:t>
            </a:r>
            <a:r>
              <a:rPr lang="en-US" altLang="ru-RU" sz="1600" b="1" dirty="0">
                <a:solidFill>
                  <a:srgbClr val="080808"/>
                </a:solidFill>
              </a:rPr>
              <a:t>:PDM – </a:t>
            </a:r>
            <a:r>
              <a:rPr lang="ru-RU" altLang="ru-RU" sz="1600" b="1" dirty="0">
                <a:solidFill>
                  <a:srgbClr val="080808"/>
                </a:solidFill>
              </a:rPr>
              <a:t>НСИ</a:t>
            </a:r>
            <a:r>
              <a:rPr lang="en-US" altLang="ru-RU" sz="1600" b="1" dirty="0">
                <a:solidFill>
                  <a:srgbClr val="080808"/>
                </a:solidFill>
              </a:rPr>
              <a:t>,</a:t>
            </a:r>
            <a:r>
              <a:rPr lang="ru-RU" altLang="ru-RU" sz="1600" b="1" dirty="0">
                <a:solidFill>
                  <a:srgbClr val="080808"/>
                </a:solidFill>
              </a:rPr>
              <a:t> автоматизация работы технологов</a:t>
            </a:r>
            <a:r>
              <a:rPr lang="en-US" altLang="ru-RU" sz="1600" b="1" dirty="0">
                <a:solidFill>
                  <a:srgbClr val="080808"/>
                </a:solidFill>
              </a:rPr>
              <a:t>,</a:t>
            </a:r>
            <a:r>
              <a:rPr lang="ru-RU" altLang="ru-RU" sz="1600" b="1" dirty="0">
                <a:solidFill>
                  <a:srgbClr val="080808"/>
                </a:solidFill>
              </a:rPr>
              <a:t> </a:t>
            </a:r>
            <a:r>
              <a:rPr lang="ru-RU" altLang="ru-RU" sz="1600" b="1" dirty="0" smtClean="0">
                <a:solidFill>
                  <a:srgbClr val="080808"/>
                </a:solidFill>
              </a:rPr>
              <a:t>формирование </a:t>
            </a:r>
            <a:r>
              <a:rPr lang="en-US" altLang="ru-RU" sz="1600" b="1" dirty="0" smtClean="0">
                <a:solidFill>
                  <a:srgbClr val="080808"/>
                </a:solidFill>
              </a:rPr>
              <a:t/>
            </a:r>
            <a:br>
              <a:rPr lang="en-US" altLang="ru-RU" sz="1600" b="1" dirty="0" smtClean="0">
                <a:solidFill>
                  <a:srgbClr val="080808"/>
                </a:solidFill>
              </a:rPr>
            </a:br>
            <a:r>
              <a:rPr lang="en-US" altLang="ru-RU" sz="1600" b="1" dirty="0" smtClean="0">
                <a:solidFill>
                  <a:srgbClr val="080808"/>
                </a:solidFill>
              </a:rPr>
              <a:t>    </a:t>
            </a:r>
            <a:r>
              <a:rPr lang="ru-RU" altLang="ru-RU" sz="1600" b="1" dirty="0" smtClean="0">
                <a:solidFill>
                  <a:srgbClr val="080808"/>
                </a:solidFill>
              </a:rPr>
              <a:t>отчетов </a:t>
            </a:r>
            <a:r>
              <a:rPr lang="ru-RU" altLang="ru-RU" sz="1600" b="1" dirty="0">
                <a:solidFill>
                  <a:srgbClr val="080808"/>
                </a:solidFill>
              </a:rPr>
              <a:t>по потребностям</a:t>
            </a:r>
          </a:p>
          <a:p>
            <a:pPr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080808"/>
                </a:solidFill>
              </a:rPr>
              <a:t>  1С</a:t>
            </a:r>
            <a:r>
              <a:rPr lang="en-US" altLang="ru-RU" sz="1600" b="1" dirty="0">
                <a:solidFill>
                  <a:srgbClr val="080808"/>
                </a:solidFill>
              </a:rPr>
              <a:t>:</a:t>
            </a:r>
            <a:r>
              <a:rPr lang="ru-RU" altLang="ru-RU" sz="1600" b="1" dirty="0">
                <a:solidFill>
                  <a:srgbClr val="080808"/>
                </a:solidFill>
              </a:rPr>
              <a:t>УАТ – автотранспортный цех</a:t>
            </a:r>
            <a:endParaRPr lang="en-US" altLang="ru-RU" sz="1600" b="1" dirty="0">
              <a:solidFill>
                <a:srgbClr val="080808"/>
              </a:solidFill>
            </a:endParaRPr>
          </a:p>
          <a:p>
            <a:pPr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080808"/>
                </a:solidFill>
              </a:rPr>
              <a:t>  </a:t>
            </a:r>
            <a:r>
              <a:rPr lang="en-US" altLang="ru-RU" sz="1600" b="1" dirty="0">
                <a:solidFill>
                  <a:srgbClr val="080808"/>
                </a:solidFill>
              </a:rPr>
              <a:t>1C:</a:t>
            </a:r>
            <a:r>
              <a:rPr lang="ru-RU" altLang="ru-RU" sz="1600" b="1" dirty="0">
                <a:solidFill>
                  <a:srgbClr val="080808"/>
                </a:solidFill>
              </a:rPr>
              <a:t>Производственная безопасность и охрана труда</a:t>
            </a:r>
            <a:r>
              <a:rPr lang="en-US" altLang="ru-RU" sz="1600" b="1" dirty="0">
                <a:solidFill>
                  <a:srgbClr val="080808"/>
                </a:solidFill>
              </a:rPr>
              <a:t> – </a:t>
            </a:r>
            <a:r>
              <a:rPr lang="ru-RU" altLang="ru-RU" sz="1600" b="1" dirty="0" smtClean="0">
                <a:solidFill>
                  <a:srgbClr val="080808"/>
                </a:solidFill>
              </a:rPr>
              <a:t>в </a:t>
            </a:r>
            <a:r>
              <a:rPr lang="ru-RU" altLang="ru-RU" sz="1600" b="1" dirty="0">
                <a:solidFill>
                  <a:srgbClr val="080808"/>
                </a:solidFill>
              </a:rPr>
              <a:t>стадии внедрения</a:t>
            </a:r>
          </a:p>
          <a:p>
            <a:pPr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080808"/>
                </a:solidFill>
              </a:rPr>
              <a:t>  1С</a:t>
            </a:r>
            <a:r>
              <a:rPr lang="en-US" altLang="ru-RU" sz="1600" b="1" dirty="0">
                <a:solidFill>
                  <a:srgbClr val="080808"/>
                </a:solidFill>
              </a:rPr>
              <a:t>:</a:t>
            </a:r>
            <a:r>
              <a:rPr lang="ru-RU" altLang="ru-RU" sz="1600" b="1" dirty="0">
                <a:solidFill>
                  <a:srgbClr val="080808"/>
                </a:solidFill>
              </a:rPr>
              <a:t>Медицина</a:t>
            </a:r>
            <a:r>
              <a:rPr lang="en-US" altLang="ru-RU" sz="1600" b="1" dirty="0">
                <a:solidFill>
                  <a:srgbClr val="080808"/>
                </a:solidFill>
              </a:rPr>
              <a:t> – </a:t>
            </a:r>
            <a:r>
              <a:rPr lang="ru-RU" altLang="ru-RU" sz="1600" b="1" dirty="0">
                <a:solidFill>
                  <a:srgbClr val="080808"/>
                </a:solidFill>
              </a:rPr>
              <a:t>выполнена первая очередь внедрения</a:t>
            </a:r>
          </a:p>
          <a:p>
            <a:pPr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080808"/>
                </a:solidFill>
              </a:rPr>
              <a:t>  1С</a:t>
            </a:r>
            <a:r>
              <a:rPr lang="en-US" altLang="ru-RU" sz="1600" b="1" dirty="0">
                <a:solidFill>
                  <a:srgbClr val="080808"/>
                </a:solidFill>
              </a:rPr>
              <a:t>:</a:t>
            </a:r>
            <a:r>
              <a:rPr lang="ru-RU" altLang="ru-RU" sz="1600" b="1" dirty="0">
                <a:solidFill>
                  <a:srgbClr val="080808"/>
                </a:solidFill>
              </a:rPr>
              <a:t>Общепит</a:t>
            </a:r>
          </a:p>
          <a:p>
            <a:pPr>
              <a:spcBef>
                <a:spcPct val="30000"/>
              </a:spcBef>
              <a:buClr>
                <a:srgbClr val="D20000"/>
              </a:buClr>
              <a:buFont typeface="Wingdings" pitchFamily="2" charset="2"/>
              <a:buChar char="§"/>
            </a:pPr>
            <a:r>
              <a:rPr lang="ru-RU" altLang="ru-RU" sz="1600" b="1" dirty="0">
                <a:solidFill>
                  <a:srgbClr val="080808"/>
                </a:solidFill>
              </a:rPr>
              <a:t>  АВК</a:t>
            </a:r>
            <a:r>
              <a:rPr lang="en-US" altLang="ru-RU" sz="1600" b="1" dirty="0">
                <a:solidFill>
                  <a:srgbClr val="080808"/>
                </a:solidFill>
              </a:rPr>
              <a:t>: </a:t>
            </a:r>
            <a:r>
              <a:rPr lang="ru-RU" altLang="ru-RU" sz="1600" b="1" dirty="0">
                <a:solidFill>
                  <a:srgbClr val="080808"/>
                </a:solidFill>
              </a:rPr>
              <a:t>Метрология</a:t>
            </a:r>
            <a:endParaRPr lang="en-US" altLang="ru-RU" sz="1600" b="1" dirty="0">
              <a:solidFill>
                <a:srgbClr val="080808"/>
              </a:solidFill>
            </a:endParaRPr>
          </a:p>
        </p:txBody>
      </p:sp>
      <p:pic>
        <p:nvPicPr>
          <p:cNvPr id="111619" name="Picture 6" descr="http://cdbtitan.ru/images/static/logon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1038128"/>
            <a:ext cx="1643706" cy="186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 bwMode="auto">
          <a:xfrm>
            <a:off x="10391775" y="296863"/>
            <a:ext cx="1357313" cy="1357313"/>
          </a:xfrm>
          <a:prstGeom prst="ellipse">
            <a:avLst/>
          </a:prstGeom>
          <a:blipFill dpi="0" rotWithShape="1">
            <a:blip r:embed="rId3" cstate="print">
              <a:extLst/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11621" name="Picture 10" descr="https://static.1c.ru/rus/partners/adv/boxes/new/1CP8_ERP_UP_2.0_left_bez_otrageniy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93138" y="2074864"/>
            <a:ext cx="3201988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2" name="Прямоугольник 13"/>
          <p:cNvSpPr>
            <a:spLocks noChangeArrowheads="1"/>
          </p:cNvSpPr>
          <p:nvPr/>
        </p:nvSpPr>
        <p:spPr bwMode="auto">
          <a:xfrm>
            <a:off x="9022556" y="4833938"/>
            <a:ext cx="2830513" cy="10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sz="1400" b="1" dirty="0">
                <a:solidFill>
                  <a:srgbClr val="080808"/>
                </a:solidFill>
              </a:rPr>
              <a:t>Около </a:t>
            </a:r>
            <a:r>
              <a:rPr lang="ru-RU" altLang="ru-RU" sz="1400" b="1" dirty="0">
                <a:solidFill>
                  <a:srgbClr val="D20000"/>
                </a:solidFill>
              </a:rPr>
              <a:t>6500</a:t>
            </a:r>
            <a:r>
              <a:rPr lang="ru-RU" altLang="ru-RU" sz="1400" b="1" dirty="0">
                <a:solidFill>
                  <a:srgbClr val="080808"/>
                </a:solidFill>
              </a:rPr>
              <a:t> сотрудников</a:t>
            </a:r>
          </a:p>
          <a:p>
            <a:pPr>
              <a:spcBef>
                <a:spcPct val="30000"/>
              </a:spcBef>
            </a:pPr>
            <a:r>
              <a:rPr lang="ru-RU" altLang="ru-RU" sz="1400" b="1" dirty="0">
                <a:solidFill>
                  <a:srgbClr val="080808"/>
                </a:solidFill>
              </a:rPr>
              <a:t>Более </a:t>
            </a:r>
            <a:r>
              <a:rPr lang="ru-RU" altLang="ru-RU" sz="1400" b="1" dirty="0">
                <a:solidFill>
                  <a:srgbClr val="D20000"/>
                </a:solidFill>
              </a:rPr>
              <a:t>600</a:t>
            </a:r>
            <a:r>
              <a:rPr lang="ru-RU" altLang="ru-RU" sz="1400" b="1" dirty="0">
                <a:solidFill>
                  <a:srgbClr val="080808"/>
                </a:solidFill>
              </a:rPr>
              <a:t> пользователей 1С</a:t>
            </a:r>
          </a:p>
          <a:p>
            <a:pPr>
              <a:spcBef>
                <a:spcPct val="30000"/>
              </a:spcBef>
            </a:pPr>
            <a:r>
              <a:rPr lang="ru-RU" altLang="ru-RU" sz="1400" b="1" dirty="0">
                <a:solidFill>
                  <a:srgbClr val="080808"/>
                </a:solidFill>
              </a:rPr>
              <a:t>Интеграция с АСКОН</a:t>
            </a:r>
            <a:r>
              <a:rPr lang="en-US" altLang="ru-RU" sz="1400" b="1" dirty="0">
                <a:solidFill>
                  <a:srgbClr val="080808"/>
                </a:solidFill>
              </a:rPr>
              <a:t>,</a:t>
            </a:r>
            <a:r>
              <a:rPr lang="ru-RU" altLang="ru-RU" sz="1400" b="1" dirty="0">
                <a:solidFill>
                  <a:srgbClr val="080808"/>
                </a:solidFill>
              </a:rPr>
              <a:t> оборудованием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171700" y="291564"/>
            <a:ext cx="9695574" cy="82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D20000"/>
                </a:solidFill>
                <a:cs typeface="Arial" panose="020B0604020202020204" pitchFamily="34" charset="0"/>
              </a:rPr>
              <a:t>Флагманы экономики, заключившие стратегические соглашения и меморандумы о сотрудничестве с 1С</a:t>
            </a:r>
          </a:p>
        </p:txBody>
      </p:sp>
      <p:pic>
        <p:nvPicPr>
          <p:cNvPr id="18" name="Picture 5" descr="лого-Росте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5110" y="1612901"/>
            <a:ext cx="7429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Лого-Роснеф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791" y="1685925"/>
            <a:ext cx="152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 descr="Лого-Россе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6525" y="1949451"/>
            <a:ext cx="15240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 descr="ЛОГО-ОА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5837" y="4449763"/>
            <a:ext cx="1944688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 descr="лого_автоваз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988" y="5580064"/>
            <a:ext cx="152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3" descr="лого_локотех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056" y="3116263"/>
            <a:ext cx="199231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5" descr="лого_уралхим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2680" y="4475163"/>
            <a:ext cx="2230437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8" descr="gazprom_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7988" y="1757364"/>
            <a:ext cx="1684338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9" descr="mmk_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1050" y="3989389"/>
            <a:ext cx="150812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1" descr="OMZ_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38766" y="5584825"/>
            <a:ext cx="1141413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2" descr="logo-OS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5175" y="5484813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3" descr="logo_mech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11896" y="4157663"/>
            <a:ext cx="100806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4" descr="logo-rgd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07988" y="3121026"/>
            <a:ext cx="12954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5" descr="logo_tatnef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3257" y="1876426"/>
            <a:ext cx="1703387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717427" y="3146425"/>
            <a:ext cx="2138363" cy="414338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</p:spPr>
      </p:pic>
      <p:pic>
        <p:nvPicPr>
          <p:cNvPr id="33" name="Picture 7" descr="лого-трансмашхолдинг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90447" y="2905126"/>
            <a:ext cx="18605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3" descr="лого-камаз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176985" y="5276851"/>
            <a:ext cx="79692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4" descr="лого-соллерс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218907" y="5654676"/>
            <a:ext cx="20748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569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трелка вправо 11"/>
          <p:cNvSpPr>
            <a:spLocks noChangeArrowheads="1"/>
          </p:cNvSpPr>
          <p:nvPr/>
        </p:nvSpPr>
        <p:spPr bwMode="auto">
          <a:xfrm rot="-3284498">
            <a:off x="2241954" y="4619370"/>
            <a:ext cx="1221570" cy="220272"/>
          </a:xfrm>
          <a:prstGeom prst="rightArrow">
            <a:avLst>
              <a:gd name="adj1" fmla="val 50000"/>
              <a:gd name="adj2" fmla="val 56776"/>
            </a:avLst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prstClr val="white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2171700" y="196852"/>
            <a:ext cx="8266114" cy="1081088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 smtClean="0">
                <a:solidFill>
                  <a:srgbClr val="080808"/>
                </a:solidFill>
              </a:rPr>
              <a:t>Из выступления </a:t>
            </a:r>
            <a:r>
              <a:rPr lang="ru-RU" altLang="ru-RU" sz="2200" dirty="0" smtClean="0"/>
              <a:t>Насонова Анатолия,</a:t>
            </a:r>
            <a:r>
              <a:rPr lang="en-US" altLang="ru-RU" sz="2200" dirty="0"/>
              <a:t> </a:t>
            </a:r>
            <a:r>
              <a:rPr lang="ru-RU" altLang="ru-RU" sz="2200" dirty="0" smtClean="0"/>
              <a:t>ИТ-директора,</a:t>
            </a:r>
            <a:r>
              <a:rPr lang="en-US" altLang="ru-RU" sz="2200" dirty="0" smtClean="0"/>
              <a:t/>
            </a:r>
            <a:br>
              <a:rPr lang="en-US" altLang="ru-RU" sz="2200" dirty="0" smtClean="0"/>
            </a:br>
            <a:r>
              <a:rPr lang="ru-RU" altLang="ru-RU" sz="2200" dirty="0" smtClean="0"/>
              <a:t>ООО «</a:t>
            </a:r>
            <a:r>
              <a:rPr lang="ru-RU" altLang="ru-RU" sz="2200" dirty="0" err="1" smtClean="0"/>
              <a:t>Абинский</a:t>
            </a:r>
            <a:r>
              <a:rPr lang="ru-RU" altLang="ru-RU" sz="2200" dirty="0" smtClean="0"/>
              <a:t> </a:t>
            </a:r>
            <a:r>
              <a:rPr lang="ru-RU" altLang="ru-RU" sz="2200" dirty="0" err="1" smtClean="0"/>
              <a:t>ЭлектроМеталлургический</a:t>
            </a:r>
            <a:r>
              <a:rPr lang="ru-RU" altLang="ru-RU" sz="2200" dirty="0" smtClean="0"/>
              <a:t> завод»</a:t>
            </a:r>
            <a:r>
              <a:rPr lang="ru-RU" altLang="ru-RU" sz="2200" dirty="0" smtClean="0">
                <a:solidFill>
                  <a:srgbClr val="080808"/>
                </a:solidFill>
              </a:rPr>
              <a:t> </a:t>
            </a:r>
            <a:br>
              <a:rPr lang="ru-RU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>
                <a:solidFill>
                  <a:srgbClr val="080808"/>
                </a:solidFill>
              </a:rPr>
              <a:t>в г. Краснодар, 2019 г.</a:t>
            </a:r>
            <a:endParaRPr lang="ru-RU" altLang="ru-RU" sz="2200" dirty="0" smtClean="0"/>
          </a:p>
        </p:txBody>
      </p:sp>
      <p:sp>
        <p:nvSpPr>
          <p:cNvPr id="112642" name="Скругленный прямоугольник 9"/>
          <p:cNvSpPr>
            <a:spLocks noChangeArrowheads="1"/>
          </p:cNvSpPr>
          <p:nvPr/>
        </p:nvSpPr>
        <p:spPr bwMode="auto">
          <a:xfrm>
            <a:off x="407988" y="2716214"/>
            <a:ext cx="11376025" cy="1450975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r>
              <a:rPr lang="ru-RU" altLang="ru-RU" sz="2400" b="1">
                <a:solidFill>
                  <a:srgbClr val="FFFFFF"/>
                </a:solidFill>
              </a:rPr>
              <a:t>1С:</a:t>
            </a:r>
            <a:r>
              <a:rPr lang="en-US" altLang="ru-RU" sz="2400" b="1">
                <a:solidFill>
                  <a:srgbClr val="FFFFFF"/>
                </a:solidFill>
              </a:rPr>
              <a:t>ERP + </a:t>
            </a:r>
            <a:r>
              <a:rPr lang="ru-RU" altLang="ru-RU" sz="2400" b="1">
                <a:solidFill>
                  <a:srgbClr val="FFFFFF"/>
                </a:solidFill>
              </a:rPr>
              <a:t>отраслевые модули (УАТ, </a:t>
            </a:r>
            <a:r>
              <a:rPr lang="en-US" altLang="ru-RU" sz="2400" b="1">
                <a:solidFill>
                  <a:srgbClr val="FFFFFF"/>
                </a:solidFill>
              </a:rPr>
              <a:t>CRM</a:t>
            </a:r>
            <a:r>
              <a:rPr lang="ru-RU" altLang="ru-RU" sz="2400" b="1">
                <a:solidFill>
                  <a:srgbClr val="FFFFFF"/>
                </a:solidFill>
              </a:rPr>
              <a:t>, ЗУП, производство, бюджетирование, </a:t>
            </a:r>
            <a:r>
              <a:rPr lang="en-US" altLang="ru-RU" sz="2400" b="1">
                <a:solidFill>
                  <a:srgbClr val="FFFFFF"/>
                </a:solidFill>
              </a:rPr>
              <a:t>WMS</a:t>
            </a:r>
            <a:r>
              <a:rPr lang="ru-RU" altLang="ru-RU" sz="2400" b="1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12643" name="Скругленный прямоугольник 10"/>
          <p:cNvSpPr>
            <a:spLocks noChangeArrowheads="1"/>
          </p:cNvSpPr>
          <p:nvPr/>
        </p:nvSpPr>
        <p:spPr bwMode="auto">
          <a:xfrm>
            <a:off x="407988" y="5045075"/>
            <a:ext cx="4656381" cy="1182688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r>
              <a:rPr lang="ru-RU" altLang="ru-RU" sz="2400" b="1">
                <a:solidFill>
                  <a:srgbClr val="FFFFFF"/>
                </a:solidFill>
              </a:rPr>
              <a:t>Цеховые </a:t>
            </a:r>
            <a:r>
              <a:rPr lang="en-US" altLang="ru-RU" sz="2400" b="1">
                <a:solidFill>
                  <a:srgbClr val="FFFFFF"/>
                </a:solidFill>
              </a:rPr>
              <a:t>MES</a:t>
            </a:r>
            <a:endParaRPr lang="ru-RU" altLang="ru-RU" sz="2400" b="1">
              <a:solidFill>
                <a:srgbClr val="FFFFFF"/>
              </a:solidFill>
            </a:endParaRPr>
          </a:p>
        </p:txBody>
      </p:sp>
      <p:sp>
        <p:nvSpPr>
          <p:cNvPr id="112645" name="Скругленный прямоугольник 12"/>
          <p:cNvSpPr>
            <a:spLocks noChangeArrowheads="1"/>
          </p:cNvSpPr>
          <p:nvPr/>
        </p:nvSpPr>
        <p:spPr bwMode="auto">
          <a:xfrm>
            <a:off x="7127632" y="5046664"/>
            <a:ext cx="4656381" cy="1182687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r>
              <a:rPr lang="ru-RU" altLang="ru-RU" sz="2400" b="1">
                <a:solidFill>
                  <a:srgbClr val="FFFFFF"/>
                </a:solidFill>
              </a:rPr>
              <a:t>1С: Документооборот</a:t>
            </a:r>
          </a:p>
        </p:txBody>
      </p:sp>
      <p:cxnSp>
        <p:nvCxnSpPr>
          <p:cNvPr id="112646" name="Прямая со стрелкой 13"/>
          <p:cNvCxnSpPr>
            <a:cxnSpLocks noChangeShapeType="1"/>
          </p:cNvCxnSpPr>
          <p:nvPr/>
        </p:nvCxnSpPr>
        <p:spPr bwMode="auto">
          <a:xfrm>
            <a:off x="8621713" y="3870325"/>
            <a:ext cx="754062" cy="1162050"/>
          </a:xfrm>
          <a:prstGeom prst="straightConnector1">
            <a:avLst/>
          </a:prstGeom>
          <a:noFill/>
          <a:ln w="76200" algn="ctr">
            <a:solidFill>
              <a:srgbClr val="5B9BD5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112647" name="TextBox 14"/>
          <p:cNvSpPr txBox="1">
            <a:spLocks noChangeArrowheads="1"/>
          </p:cNvSpPr>
          <p:nvPr/>
        </p:nvSpPr>
        <p:spPr bwMode="auto">
          <a:xfrm>
            <a:off x="7197726" y="4267200"/>
            <a:ext cx="2092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ru-RU" altLang="ru-RU" sz="1800">
                <a:solidFill>
                  <a:srgbClr val="000000"/>
                </a:solidFill>
              </a:rPr>
              <a:t>Бесшовная интеграция</a:t>
            </a:r>
          </a:p>
        </p:txBody>
      </p:sp>
      <p:sp>
        <p:nvSpPr>
          <p:cNvPr id="14" name="Овал 13"/>
          <p:cNvSpPr/>
          <p:nvPr/>
        </p:nvSpPr>
        <p:spPr bwMode="auto">
          <a:xfrm>
            <a:off x="10391775" y="296863"/>
            <a:ext cx="1357313" cy="1357313"/>
          </a:xfrm>
          <a:prstGeom prst="ellipse">
            <a:avLst/>
          </a:prstGeom>
          <a:blipFill dpi="0" rotWithShape="1">
            <a:blip r:embed="rId2">
              <a:extLst/>
            </a:blip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12649" name="Picture 11" descr="https://www.mcena.ru/media/user/7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988" y="1438275"/>
            <a:ext cx="1023938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71700" y="367185"/>
            <a:ext cx="9694862" cy="935037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>
                <a:solidFill>
                  <a:srgbClr val="080808"/>
                </a:solidFill>
              </a:rPr>
              <a:t>Единая информационно-управленческая система, </a:t>
            </a:r>
            <a:r>
              <a:rPr lang="ru-RU" altLang="ru-RU" sz="2200" dirty="0" smtClean="0">
                <a:solidFill>
                  <a:srgbClr val="080808"/>
                </a:solidFill>
              </a:rPr>
              <a:t>построенная</a:t>
            </a:r>
            <a:r>
              <a:rPr lang="en-US" altLang="ru-RU" sz="2200" dirty="0">
                <a:solidFill>
                  <a:srgbClr val="080808"/>
                </a:solidFill>
              </a:rPr>
              <a:t/>
            </a:r>
            <a:br>
              <a:rPr lang="en-US" altLang="ru-RU" sz="2200" dirty="0">
                <a:solidFill>
                  <a:srgbClr val="080808"/>
                </a:solidFill>
              </a:rPr>
            </a:br>
            <a:r>
              <a:rPr lang="ru-RU" altLang="ru-RU" sz="2200" dirty="0" smtClean="0">
                <a:solidFill>
                  <a:srgbClr val="080808"/>
                </a:solidFill>
              </a:rPr>
              <a:t>на </a:t>
            </a:r>
            <a:r>
              <a:rPr lang="en-US" altLang="ru-RU" sz="2200" dirty="0"/>
              <a:t>1C:ERP</a:t>
            </a:r>
            <a:r>
              <a:rPr lang="ru-RU" altLang="ru-RU" sz="2200" dirty="0">
                <a:solidFill>
                  <a:srgbClr val="080808"/>
                </a:solidFill>
              </a:rPr>
              <a:t> и других решениях системы </a:t>
            </a:r>
            <a:r>
              <a:rPr lang="ru-RU" altLang="ru-RU" sz="2200" dirty="0"/>
              <a:t>«1С:Предприятие 8»</a:t>
            </a:r>
          </a:p>
        </p:txBody>
      </p:sp>
      <p:pic>
        <p:nvPicPr>
          <p:cNvPr id="35843" name="Picture 6" descr="Схема ERP_Презентация_16х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20" y="1872672"/>
            <a:ext cx="11597870" cy="46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04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3"/>
          <p:cNvSpPr>
            <a:spLocks noGrp="1"/>
          </p:cNvSpPr>
          <p:nvPr>
            <p:ph type="title"/>
          </p:nvPr>
        </p:nvSpPr>
        <p:spPr>
          <a:xfrm>
            <a:off x="2183896" y="390109"/>
            <a:ext cx="9695574" cy="677108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200" dirty="0" smtClean="0">
                <a:solidFill>
                  <a:srgbClr val="080808"/>
                </a:solidFill>
              </a:rPr>
              <a:t>Кросс-функциональный бизнес-процесс в распределенном</a:t>
            </a:r>
            <a:r>
              <a:rPr lang="en-US" altLang="ru-RU" sz="2200" dirty="0" smtClean="0">
                <a:solidFill>
                  <a:srgbClr val="080808"/>
                </a:solidFill>
              </a:rPr>
              <a:t/>
            </a:r>
            <a:br>
              <a:rPr lang="en-US" altLang="ru-RU" sz="2200" dirty="0" smtClean="0">
                <a:solidFill>
                  <a:srgbClr val="080808"/>
                </a:solidFill>
              </a:rPr>
            </a:br>
            <a:r>
              <a:rPr lang="ru-RU" altLang="ru-RU" sz="2200" dirty="0" smtClean="0">
                <a:solidFill>
                  <a:srgbClr val="080808"/>
                </a:solidFill>
              </a:rPr>
              <a:t>ИТ-ландшафте современного холдинга</a:t>
            </a:r>
          </a:p>
        </p:txBody>
      </p:sp>
      <p:grpSp>
        <p:nvGrpSpPr>
          <p:cNvPr id="36867" name="Group 71"/>
          <p:cNvGrpSpPr>
            <a:grpSpLocks/>
          </p:cNvGrpSpPr>
          <p:nvPr/>
        </p:nvGrpSpPr>
        <p:grpSpPr bwMode="auto">
          <a:xfrm>
            <a:off x="1345551" y="1574314"/>
            <a:ext cx="9625745" cy="4860483"/>
            <a:chOff x="349" y="739"/>
            <a:chExt cx="4354" cy="2297"/>
          </a:xfrm>
        </p:grpSpPr>
        <p:sp>
          <p:nvSpPr>
            <p:cNvPr id="36868" name="TextBox 49154"/>
            <p:cNvSpPr txBox="1">
              <a:spLocks noChangeArrowheads="1"/>
            </p:cNvSpPr>
            <p:nvPr/>
          </p:nvSpPr>
          <p:spPr bwMode="auto">
            <a:xfrm>
              <a:off x="349" y="2702"/>
              <a:ext cx="1321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  <a:t>Корпоративный </a:t>
              </a:r>
              <a:r>
                <a:rPr lang="en-US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  <a:t/>
              </a:r>
              <a:br>
                <a:rPr lang="en-US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</a:br>
              <a:r>
                <a:rPr lang="ru-RU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  <a:t>шаблон №1 на 1С:</a:t>
              </a:r>
              <a:r>
                <a:rPr lang="en-US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  <a:t>ERP </a:t>
              </a:r>
              <a:br>
                <a:rPr lang="en-US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</a:br>
              <a:r>
                <a:rPr lang="ru-RU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  <a:t>и 1С:Документооборот</a:t>
              </a:r>
            </a:p>
          </p:txBody>
        </p:sp>
        <p:sp>
          <p:nvSpPr>
            <p:cNvPr id="36869" name="TextBox 43"/>
            <p:cNvSpPr txBox="1">
              <a:spLocks noChangeArrowheads="1"/>
            </p:cNvSpPr>
            <p:nvPr/>
          </p:nvSpPr>
          <p:spPr bwMode="auto">
            <a:xfrm>
              <a:off x="1768" y="2702"/>
              <a:ext cx="77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ru-RU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  <a:t>Корпоративный </a:t>
              </a:r>
              <a:r>
                <a:rPr lang="en-US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  <a:t/>
              </a:r>
              <a:br>
                <a:rPr lang="en-US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</a:br>
              <a:r>
                <a:rPr lang="ru-RU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  <a:t>шаблон № 2</a:t>
              </a:r>
            </a:p>
          </p:txBody>
        </p:sp>
        <p:sp>
          <p:nvSpPr>
            <p:cNvPr id="36870" name="TextBox 44"/>
            <p:cNvSpPr txBox="1">
              <a:spLocks noChangeArrowheads="1"/>
            </p:cNvSpPr>
            <p:nvPr/>
          </p:nvSpPr>
          <p:spPr bwMode="auto">
            <a:xfrm>
              <a:off x="2540" y="2702"/>
              <a:ext cx="125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ru-RU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  <a:t>Корпоративный </a:t>
              </a:r>
              <a:r>
                <a:rPr lang="en-US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  <a:t/>
              </a:r>
              <a:br>
                <a:rPr lang="en-US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</a:br>
              <a:r>
                <a:rPr lang="ru-RU" altLang="ru-RU" sz="1333">
                  <a:solidFill>
                    <a:srgbClr val="000000"/>
                  </a:solidFill>
                  <a:cs typeface="Arial" panose="020B0604020202020204" pitchFamily="34" charset="0"/>
                </a:rPr>
                <a:t>шаблон № 3…</a:t>
              </a:r>
            </a:p>
          </p:txBody>
        </p:sp>
        <p:sp>
          <p:nvSpPr>
            <p:cNvPr id="36871" name="AutoShape 22"/>
            <p:cNvSpPr>
              <a:spLocks noChangeArrowheads="1"/>
            </p:cNvSpPr>
            <p:nvPr/>
          </p:nvSpPr>
          <p:spPr bwMode="auto">
            <a:xfrm>
              <a:off x="1844" y="964"/>
              <a:ext cx="348" cy="147"/>
            </a:xfrm>
            <a:prstGeom prst="roundRect">
              <a:avLst>
                <a:gd name="adj" fmla="val 16667"/>
              </a:avLst>
            </a:prstGeom>
            <a:solidFill>
              <a:srgbClr val="C7B2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1С:УХ</a:t>
              </a:r>
            </a:p>
          </p:txBody>
        </p:sp>
        <p:sp>
          <p:nvSpPr>
            <p:cNvPr id="36872" name="AutoShape 23"/>
            <p:cNvSpPr>
              <a:spLocks noChangeArrowheads="1"/>
            </p:cNvSpPr>
            <p:nvPr/>
          </p:nvSpPr>
          <p:spPr bwMode="auto">
            <a:xfrm>
              <a:off x="2192" y="1257"/>
              <a:ext cx="347" cy="146"/>
            </a:xfrm>
            <a:prstGeom prst="roundRect">
              <a:avLst>
                <a:gd name="adj" fmla="val 16667"/>
              </a:avLst>
            </a:prstGeom>
            <a:solidFill>
              <a:srgbClr val="C7B2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1С:УХ</a:t>
              </a:r>
            </a:p>
          </p:txBody>
        </p:sp>
        <p:sp>
          <p:nvSpPr>
            <p:cNvPr id="36873" name="AutoShape 24"/>
            <p:cNvSpPr>
              <a:spLocks noChangeArrowheads="1"/>
            </p:cNvSpPr>
            <p:nvPr/>
          </p:nvSpPr>
          <p:spPr bwMode="auto">
            <a:xfrm>
              <a:off x="1495" y="1257"/>
              <a:ext cx="348" cy="146"/>
            </a:xfrm>
            <a:prstGeom prst="roundRect">
              <a:avLst>
                <a:gd name="adj" fmla="val 16667"/>
              </a:avLst>
            </a:prstGeom>
            <a:solidFill>
              <a:srgbClr val="C7B2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1С:УХ</a:t>
              </a:r>
            </a:p>
          </p:txBody>
        </p:sp>
        <p:sp>
          <p:nvSpPr>
            <p:cNvPr id="36874" name="AutoShape 25"/>
            <p:cNvSpPr>
              <a:spLocks noChangeArrowheads="1"/>
            </p:cNvSpPr>
            <p:nvPr/>
          </p:nvSpPr>
          <p:spPr bwMode="auto">
            <a:xfrm>
              <a:off x="522" y="1841"/>
              <a:ext cx="347" cy="147"/>
            </a:xfrm>
            <a:prstGeom prst="roundRect">
              <a:avLst>
                <a:gd name="adj" fmla="val 16667"/>
              </a:avLst>
            </a:prstGeom>
            <a:solidFill>
              <a:srgbClr val="DBA6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</a:t>
              </a:r>
              <a:r>
                <a:rPr lang="en-US" altLang="ru-RU" sz="1333" b="1">
                  <a:solidFill>
                    <a:srgbClr val="3E5057"/>
                  </a:solidFill>
                </a:rPr>
                <a:t>ERP</a:t>
              </a:r>
              <a:endParaRPr lang="ru-RU" altLang="ru-RU" sz="1333" b="1">
                <a:solidFill>
                  <a:srgbClr val="3E5057"/>
                </a:solidFill>
              </a:endParaRPr>
            </a:p>
          </p:txBody>
        </p:sp>
        <p:sp>
          <p:nvSpPr>
            <p:cNvPr id="36875" name="AutoShape 26"/>
            <p:cNvSpPr>
              <a:spLocks noChangeArrowheads="1"/>
            </p:cNvSpPr>
            <p:nvPr/>
          </p:nvSpPr>
          <p:spPr bwMode="auto">
            <a:xfrm>
              <a:off x="801" y="2135"/>
              <a:ext cx="347" cy="146"/>
            </a:xfrm>
            <a:prstGeom prst="roundRect">
              <a:avLst>
                <a:gd name="adj" fmla="val 16667"/>
              </a:avLst>
            </a:prstGeom>
            <a:solidFill>
              <a:srgbClr val="DBA6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</a:t>
              </a:r>
              <a:r>
                <a:rPr lang="en-US" altLang="ru-RU" sz="1333" b="1">
                  <a:solidFill>
                    <a:srgbClr val="3E5057"/>
                  </a:solidFill>
                </a:rPr>
                <a:t>ERP</a:t>
              </a:r>
              <a:endParaRPr lang="ru-RU" altLang="ru-RU" sz="1333" b="1">
                <a:solidFill>
                  <a:srgbClr val="3E5057"/>
                </a:solidFill>
              </a:endParaRPr>
            </a:p>
          </p:txBody>
        </p:sp>
        <p:sp>
          <p:nvSpPr>
            <p:cNvPr id="36876" name="AutoShape 27"/>
            <p:cNvSpPr>
              <a:spLocks noChangeArrowheads="1"/>
            </p:cNvSpPr>
            <p:nvPr/>
          </p:nvSpPr>
          <p:spPr bwMode="auto">
            <a:xfrm>
              <a:off x="523" y="2427"/>
              <a:ext cx="347" cy="146"/>
            </a:xfrm>
            <a:prstGeom prst="roundRect">
              <a:avLst>
                <a:gd name="adj" fmla="val 16667"/>
              </a:avLst>
            </a:prstGeom>
            <a:solidFill>
              <a:srgbClr val="DBA6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</a:t>
              </a:r>
              <a:r>
                <a:rPr lang="en-US" altLang="ru-RU" sz="1333" b="1">
                  <a:solidFill>
                    <a:srgbClr val="3E5057"/>
                  </a:solidFill>
                </a:rPr>
                <a:t>ERP</a:t>
              </a:r>
              <a:endParaRPr lang="ru-RU" altLang="ru-RU" sz="1333" b="1">
                <a:solidFill>
                  <a:srgbClr val="3E5057"/>
                </a:solidFill>
              </a:endParaRPr>
            </a:p>
          </p:txBody>
        </p:sp>
        <p:sp>
          <p:nvSpPr>
            <p:cNvPr id="36877" name="AutoShape 28"/>
            <p:cNvSpPr>
              <a:spLocks noChangeArrowheads="1"/>
            </p:cNvSpPr>
            <p:nvPr/>
          </p:nvSpPr>
          <p:spPr bwMode="auto">
            <a:xfrm>
              <a:off x="2018" y="1841"/>
              <a:ext cx="347" cy="147"/>
            </a:xfrm>
            <a:prstGeom prst="roundRect">
              <a:avLst>
                <a:gd name="adj" fmla="val 16667"/>
              </a:avLst>
            </a:prstGeom>
            <a:solidFill>
              <a:srgbClr val="6772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chemeClr val="bg1"/>
                  </a:solidFill>
                </a:rPr>
                <a:t>Не 1С</a:t>
              </a:r>
            </a:p>
          </p:txBody>
        </p:sp>
        <p:sp>
          <p:nvSpPr>
            <p:cNvPr id="36878" name="AutoShape 29"/>
            <p:cNvSpPr>
              <a:spLocks noChangeArrowheads="1"/>
            </p:cNvSpPr>
            <p:nvPr/>
          </p:nvSpPr>
          <p:spPr bwMode="auto">
            <a:xfrm>
              <a:off x="2018" y="2135"/>
              <a:ext cx="348" cy="146"/>
            </a:xfrm>
            <a:prstGeom prst="roundRect">
              <a:avLst>
                <a:gd name="adj" fmla="val 16667"/>
              </a:avLst>
            </a:prstGeom>
            <a:solidFill>
              <a:srgbClr val="6772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chemeClr val="bg1"/>
                  </a:solidFill>
                </a:rPr>
                <a:t>Не 1С</a:t>
              </a:r>
            </a:p>
          </p:txBody>
        </p:sp>
        <p:sp>
          <p:nvSpPr>
            <p:cNvPr id="36879" name="AutoShape 30"/>
            <p:cNvSpPr>
              <a:spLocks noChangeArrowheads="1"/>
            </p:cNvSpPr>
            <p:nvPr/>
          </p:nvSpPr>
          <p:spPr bwMode="auto">
            <a:xfrm>
              <a:off x="2018" y="2427"/>
              <a:ext cx="348" cy="146"/>
            </a:xfrm>
            <a:prstGeom prst="roundRect">
              <a:avLst>
                <a:gd name="adj" fmla="val 16667"/>
              </a:avLst>
            </a:prstGeom>
            <a:solidFill>
              <a:srgbClr val="6772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chemeClr val="bg1"/>
                  </a:solidFill>
                </a:rPr>
                <a:t>Не 1С</a:t>
              </a:r>
            </a:p>
          </p:txBody>
        </p:sp>
        <p:sp>
          <p:nvSpPr>
            <p:cNvPr id="36880" name="AutoShape 31"/>
            <p:cNvSpPr>
              <a:spLocks noChangeArrowheads="1"/>
            </p:cNvSpPr>
            <p:nvPr/>
          </p:nvSpPr>
          <p:spPr bwMode="auto">
            <a:xfrm>
              <a:off x="2540" y="1842"/>
              <a:ext cx="347" cy="146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1С:…</a:t>
              </a:r>
            </a:p>
          </p:txBody>
        </p:sp>
        <p:sp>
          <p:nvSpPr>
            <p:cNvPr id="36881" name="AutoShape 32"/>
            <p:cNvSpPr>
              <a:spLocks noChangeArrowheads="1"/>
            </p:cNvSpPr>
            <p:nvPr/>
          </p:nvSpPr>
          <p:spPr bwMode="auto">
            <a:xfrm>
              <a:off x="3235" y="1842"/>
              <a:ext cx="347" cy="146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1С:…</a:t>
              </a:r>
            </a:p>
          </p:txBody>
        </p:sp>
        <p:sp>
          <p:nvSpPr>
            <p:cNvPr id="36882" name="AutoShape 33"/>
            <p:cNvSpPr>
              <a:spLocks noChangeArrowheads="1"/>
            </p:cNvSpPr>
            <p:nvPr/>
          </p:nvSpPr>
          <p:spPr bwMode="auto">
            <a:xfrm>
              <a:off x="3408" y="2135"/>
              <a:ext cx="348" cy="146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1С:…</a:t>
              </a:r>
            </a:p>
          </p:txBody>
        </p:sp>
        <p:sp>
          <p:nvSpPr>
            <p:cNvPr id="36883" name="AutoShape 34"/>
            <p:cNvSpPr>
              <a:spLocks noChangeArrowheads="1"/>
            </p:cNvSpPr>
            <p:nvPr/>
          </p:nvSpPr>
          <p:spPr bwMode="auto">
            <a:xfrm>
              <a:off x="3408" y="2427"/>
              <a:ext cx="348" cy="146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1С:…</a:t>
              </a:r>
            </a:p>
          </p:txBody>
        </p:sp>
        <p:sp>
          <p:nvSpPr>
            <p:cNvPr id="36884" name="Line 35"/>
            <p:cNvSpPr>
              <a:spLocks noChangeShapeType="1"/>
            </p:cNvSpPr>
            <p:nvPr/>
          </p:nvSpPr>
          <p:spPr bwMode="auto">
            <a:xfrm>
              <a:off x="2018" y="1111"/>
              <a:ext cx="0" cy="380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85" name="Line 36"/>
            <p:cNvSpPr>
              <a:spLocks noChangeShapeType="1"/>
            </p:cNvSpPr>
            <p:nvPr/>
          </p:nvSpPr>
          <p:spPr bwMode="auto">
            <a:xfrm>
              <a:off x="1913" y="1696"/>
              <a:ext cx="0" cy="789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86" name="Line 37"/>
            <p:cNvSpPr>
              <a:spLocks noChangeShapeType="1"/>
            </p:cNvSpPr>
            <p:nvPr/>
          </p:nvSpPr>
          <p:spPr bwMode="auto">
            <a:xfrm>
              <a:off x="3305" y="1988"/>
              <a:ext cx="0" cy="497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87" name="Line 38"/>
            <p:cNvSpPr>
              <a:spLocks noChangeShapeType="1"/>
            </p:cNvSpPr>
            <p:nvPr/>
          </p:nvSpPr>
          <p:spPr bwMode="auto">
            <a:xfrm>
              <a:off x="974" y="1491"/>
              <a:ext cx="0" cy="644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88" name="Line 39"/>
            <p:cNvSpPr>
              <a:spLocks noChangeShapeType="1"/>
            </p:cNvSpPr>
            <p:nvPr/>
          </p:nvSpPr>
          <p:spPr bwMode="auto">
            <a:xfrm>
              <a:off x="418" y="2281"/>
              <a:ext cx="0" cy="204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89" name="Line 40"/>
            <p:cNvSpPr>
              <a:spLocks noChangeShapeType="1"/>
            </p:cNvSpPr>
            <p:nvPr/>
          </p:nvSpPr>
          <p:spPr bwMode="auto">
            <a:xfrm>
              <a:off x="1844" y="1315"/>
              <a:ext cx="348" cy="0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90" name="Line 41"/>
            <p:cNvSpPr>
              <a:spLocks noChangeShapeType="1"/>
            </p:cNvSpPr>
            <p:nvPr/>
          </p:nvSpPr>
          <p:spPr bwMode="auto">
            <a:xfrm>
              <a:off x="1913" y="1901"/>
              <a:ext cx="105" cy="0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91" name="Line 42"/>
            <p:cNvSpPr>
              <a:spLocks noChangeShapeType="1"/>
            </p:cNvSpPr>
            <p:nvPr/>
          </p:nvSpPr>
          <p:spPr bwMode="auto">
            <a:xfrm>
              <a:off x="1913" y="2193"/>
              <a:ext cx="105" cy="0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92" name="Line 43"/>
            <p:cNvSpPr>
              <a:spLocks noChangeShapeType="1"/>
            </p:cNvSpPr>
            <p:nvPr/>
          </p:nvSpPr>
          <p:spPr bwMode="auto">
            <a:xfrm>
              <a:off x="1913" y="2485"/>
              <a:ext cx="105" cy="0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93" name="Line 44"/>
            <p:cNvSpPr>
              <a:spLocks noChangeShapeType="1"/>
            </p:cNvSpPr>
            <p:nvPr/>
          </p:nvSpPr>
          <p:spPr bwMode="auto">
            <a:xfrm>
              <a:off x="3305" y="2193"/>
              <a:ext cx="104" cy="0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94" name="Line 45"/>
            <p:cNvSpPr>
              <a:spLocks noChangeShapeType="1"/>
            </p:cNvSpPr>
            <p:nvPr/>
          </p:nvSpPr>
          <p:spPr bwMode="auto">
            <a:xfrm>
              <a:off x="3305" y="2486"/>
              <a:ext cx="104" cy="0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95" name="Line 46"/>
            <p:cNvSpPr>
              <a:spLocks noChangeShapeType="1"/>
            </p:cNvSpPr>
            <p:nvPr/>
          </p:nvSpPr>
          <p:spPr bwMode="auto">
            <a:xfrm>
              <a:off x="2887" y="1901"/>
              <a:ext cx="348" cy="0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96" name="Line 47"/>
            <p:cNvSpPr>
              <a:spLocks noChangeShapeType="1"/>
            </p:cNvSpPr>
            <p:nvPr/>
          </p:nvSpPr>
          <p:spPr bwMode="auto">
            <a:xfrm>
              <a:off x="3061" y="1491"/>
              <a:ext cx="0" cy="410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97" name="Line 48"/>
            <p:cNvSpPr>
              <a:spLocks noChangeShapeType="1"/>
            </p:cNvSpPr>
            <p:nvPr/>
          </p:nvSpPr>
          <p:spPr bwMode="auto">
            <a:xfrm>
              <a:off x="974" y="1491"/>
              <a:ext cx="2087" cy="0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898" name="AutoShape 49"/>
            <p:cNvSpPr>
              <a:spLocks noChangeArrowheads="1"/>
            </p:cNvSpPr>
            <p:nvPr/>
          </p:nvSpPr>
          <p:spPr bwMode="auto">
            <a:xfrm>
              <a:off x="2887" y="1549"/>
              <a:ext cx="347" cy="147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1С:…</a:t>
              </a:r>
            </a:p>
          </p:txBody>
        </p:sp>
        <p:sp>
          <p:nvSpPr>
            <p:cNvPr id="36899" name="AutoShape 50"/>
            <p:cNvSpPr>
              <a:spLocks noChangeArrowheads="1"/>
            </p:cNvSpPr>
            <p:nvPr/>
          </p:nvSpPr>
          <p:spPr bwMode="auto">
            <a:xfrm>
              <a:off x="801" y="1549"/>
              <a:ext cx="347" cy="147"/>
            </a:xfrm>
            <a:prstGeom prst="roundRect">
              <a:avLst>
                <a:gd name="adj" fmla="val 16667"/>
              </a:avLst>
            </a:prstGeom>
            <a:solidFill>
              <a:srgbClr val="DBA6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</a:t>
              </a:r>
              <a:r>
                <a:rPr lang="en-US" altLang="ru-RU" sz="1333" b="1">
                  <a:solidFill>
                    <a:srgbClr val="3E5057"/>
                  </a:solidFill>
                </a:rPr>
                <a:t>ERP</a:t>
              </a:r>
              <a:endParaRPr lang="ru-RU" altLang="ru-RU" sz="1333" b="1">
                <a:solidFill>
                  <a:srgbClr val="3E5057"/>
                </a:solidFill>
              </a:endParaRPr>
            </a:p>
          </p:txBody>
        </p:sp>
        <p:sp>
          <p:nvSpPr>
            <p:cNvPr id="36900" name="Line 51"/>
            <p:cNvSpPr>
              <a:spLocks noChangeShapeType="1"/>
            </p:cNvSpPr>
            <p:nvPr/>
          </p:nvSpPr>
          <p:spPr bwMode="auto">
            <a:xfrm>
              <a:off x="870" y="1901"/>
              <a:ext cx="104" cy="0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01" name="Line 52"/>
            <p:cNvSpPr>
              <a:spLocks noChangeShapeType="1"/>
            </p:cNvSpPr>
            <p:nvPr/>
          </p:nvSpPr>
          <p:spPr bwMode="auto">
            <a:xfrm>
              <a:off x="522" y="2076"/>
              <a:ext cx="973" cy="0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02" name="Line 53"/>
            <p:cNvSpPr>
              <a:spLocks noChangeShapeType="1"/>
            </p:cNvSpPr>
            <p:nvPr/>
          </p:nvSpPr>
          <p:spPr bwMode="auto">
            <a:xfrm>
              <a:off x="1495" y="2076"/>
              <a:ext cx="0" cy="88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03" name="AutoShape 54"/>
            <p:cNvSpPr>
              <a:spLocks noChangeArrowheads="1"/>
            </p:cNvSpPr>
            <p:nvPr/>
          </p:nvSpPr>
          <p:spPr bwMode="auto">
            <a:xfrm>
              <a:off x="1322" y="2134"/>
              <a:ext cx="348" cy="146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1С:ДО</a:t>
              </a:r>
            </a:p>
          </p:txBody>
        </p:sp>
        <p:sp>
          <p:nvSpPr>
            <p:cNvPr id="36904" name="Line 55"/>
            <p:cNvSpPr>
              <a:spLocks noChangeShapeType="1"/>
            </p:cNvSpPr>
            <p:nvPr/>
          </p:nvSpPr>
          <p:spPr bwMode="auto">
            <a:xfrm>
              <a:off x="523" y="2076"/>
              <a:ext cx="0" cy="88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05" name="AutoShape 56"/>
            <p:cNvSpPr>
              <a:spLocks noChangeArrowheads="1"/>
            </p:cNvSpPr>
            <p:nvPr/>
          </p:nvSpPr>
          <p:spPr bwMode="auto">
            <a:xfrm>
              <a:off x="349" y="2135"/>
              <a:ext cx="347" cy="146"/>
            </a:xfrm>
            <a:prstGeom prst="roundRect">
              <a:avLst>
                <a:gd name="adj" fmla="val 16667"/>
              </a:avLst>
            </a:prstGeom>
            <a:solidFill>
              <a:srgbClr val="DBA6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</a:t>
              </a:r>
              <a:r>
                <a:rPr lang="en-US" altLang="ru-RU" sz="1333" b="1">
                  <a:solidFill>
                    <a:srgbClr val="3E5057"/>
                  </a:solidFill>
                </a:rPr>
                <a:t>ERP</a:t>
              </a:r>
              <a:endParaRPr lang="ru-RU" altLang="ru-RU" sz="1333" b="1">
                <a:solidFill>
                  <a:srgbClr val="3E5057"/>
                </a:solidFill>
              </a:endParaRPr>
            </a:p>
          </p:txBody>
        </p:sp>
        <p:sp>
          <p:nvSpPr>
            <p:cNvPr id="36906" name="Line 57"/>
            <p:cNvSpPr>
              <a:spLocks noChangeShapeType="1"/>
            </p:cNvSpPr>
            <p:nvPr/>
          </p:nvSpPr>
          <p:spPr bwMode="auto">
            <a:xfrm>
              <a:off x="418" y="2485"/>
              <a:ext cx="105" cy="0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07" name="Line 58"/>
            <p:cNvSpPr>
              <a:spLocks noChangeShapeType="1"/>
            </p:cNvSpPr>
            <p:nvPr/>
          </p:nvSpPr>
          <p:spPr bwMode="auto">
            <a:xfrm>
              <a:off x="1496" y="1491"/>
              <a:ext cx="0" cy="88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08" name="AutoShape 59"/>
            <p:cNvSpPr>
              <a:spLocks noChangeArrowheads="1"/>
            </p:cNvSpPr>
            <p:nvPr/>
          </p:nvSpPr>
          <p:spPr bwMode="auto">
            <a:xfrm>
              <a:off x="1322" y="1549"/>
              <a:ext cx="348" cy="147"/>
            </a:xfrm>
            <a:prstGeom prst="roundRect">
              <a:avLst>
                <a:gd name="adj" fmla="val 16667"/>
              </a:avLst>
            </a:prstGeom>
            <a:solidFill>
              <a:srgbClr val="DBA6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</a:t>
              </a:r>
              <a:r>
                <a:rPr lang="en-US" altLang="ru-RU" sz="1333" b="1">
                  <a:solidFill>
                    <a:srgbClr val="3E5057"/>
                  </a:solidFill>
                </a:rPr>
                <a:t>ERP</a:t>
              </a:r>
              <a:endParaRPr lang="ru-RU" altLang="ru-RU" sz="1333" b="1">
                <a:solidFill>
                  <a:srgbClr val="3E5057"/>
                </a:solidFill>
              </a:endParaRPr>
            </a:p>
          </p:txBody>
        </p:sp>
        <p:sp>
          <p:nvSpPr>
            <p:cNvPr id="36909" name="Line 60"/>
            <p:cNvSpPr>
              <a:spLocks noChangeShapeType="1"/>
            </p:cNvSpPr>
            <p:nvPr/>
          </p:nvSpPr>
          <p:spPr bwMode="auto">
            <a:xfrm>
              <a:off x="2087" y="1491"/>
              <a:ext cx="0" cy="88"/>
            </a:xfrm>
            <a:prstGeom prst="line">
              <a:avLst/>
            </a:prstGeom>
            <a:noFill/>
            <a:ln w="25400">
              <a:solidFill>
                <a:srgbClr val="6772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10" name="AutoShape 61"/>
            <p:cNvSpPr>
              <a:spLocks noChangeArrowheads="1"/>
            </p:cNvSpPr>
            <p:nvPr/>
          </p:nvSpPr>
          <p:spPr bwMode="auto">
            <a:xfrm>
              <a:off x="1844" y="1549"/>
              <a:ext cx="347" cy="147"/>
            </a:xfrm>
            <a:prstGeom prst="roundRect">
              <a:avLst>
                <a:gd name="adj" fmla="val 16667"/>
              </a:avLst>
            </a:prstGeom>
            <a:solidFill>
              <a:srgbClr val="6772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chemeClr val="bg1"/>
                  </a:solidFill>
                </a:rPr>
                <a:t>Не 1С</a:t>
              </a:r>
            </a:p>
          </p:txBody>
        </p:sp>
        <p:sp>
          <p:nvSpPr>
            <p:cNvPr id="36911" name="Line 62"/>
            <p:cNvSpPr>
              <a:spLocks noChangeShapeType="1"/>
            </p:cNvSpPr>
            <p:nvPr/>
          </p:nvSpPr>
          <p:spPr bwMode="auto">
            <a:xfrm flipH="1" flipV="1">
              <a:off x="870" y="1871"/>
              <a:ext cx="208" cy="556"/>
            </a:xfrm>
            <a:prstGeom prst="line">
              <a:avLst/>
            </a:prstGeom>
            <a:noFill/>
            <a:ln w="25400">
              <a:solidFill>
                <a:srgbClr val="D7192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12" name="Line 63"/>
            <p:cNvSpPr>
              <a:spLocks noChangeShapeType="1"/>
            </p:cNvSpPr>
            <p:nvPr/>
          </p:nvSpPr>
          <p:spPr bwMode="auto">
            <a:xfrm>
              <a:off x="1601" y="1402"/>
              <a:ext cx="417" cy="439"/>
            </a:xfrm>
            <a:prstGeom prst="line">
              <a:avLst/>
            </a:prstGeom>
            <a:noFill/>
            <a:ln w="25400">
              <a:solidFill>
                <a:srgbClr val="D7192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13" name="Line 64"/>
            <p:cNvSpPr>
              <a:spLocks noChangeShapeType="1"/>
            </p:cNvSpPr>
            <p:nvPr/>
          </p:nvSpPr>
          <p:spPr bwMode="auto">
            <a:xfrm flipV="1">
              <a:off x="2018" y="1608"/>
              <a:ext cx="869" cy="233"/>
            </a:xfrm>
            <a:prstGeom prst="line">
              <a:avLst/>
            </a:prstGeom>
            <a:noFill/>
            <a:ln w="25400">
              <a:solidFill>
                <a:srgbClr val="D7192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14" name="Line 65"/>
            <p:cNvSpPr>
              <a:spLocks noChangeShapeType="1"/>
            </p:cNvSpPr>
            <p:nvPr/>
          </p:nvSpPr>
          <p:spPr bwMode="auto">
            <a:xfrm>
              <a:off x="2192" y="1051"/>
              <a:ext cx="695" cy="0"/>
            </a:xfrm>
            <a:prstGeom prst="line">
              <a:avLst/>
            </a:prstGeom>
            <a:noFill/>
            <a:ln w="25400">
              <a:solidFill>
                <a:srgbClr val="D7192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15" name="Oval 66"/>
            <p:cNvSpPr>
              <a:spLocks noChangeAspect="1" noChangeArrowheads="1"/>
            </p:cNvSpPr>
            <p:nvPr/>
          </p:nvSpPr>
          <p:spPr bwMode="auto">
            <a:xfrm>
              <a:off x="800" y="2412"/>
              <a:ext cx="52" cy="44"/>
            </a:xfrm>
            <a:prstGeom prst="ellipse">
              <a:avLst/>
            </a:prstGeom>
            <a:solidFill>
              <a:srgbClr val="D719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666">
                <a:solidFill>
                  <a:schemeClr val="tx1"/>
                </a:solidFill>
              </a:endParaRPr>
            </a:p>
          </p:txBody>
        </p:sp>
        <p:sp>
          <p:nvSpPr>
            <p:cNvPr id="36916" name="Oval 69"/>
            <p:cNvSpPr>
              <a:spLocks noChangeAspect="1" noChangeArrowheads="1"/>
            </p:cNvSpPr>
            <p:nvPr/>
          </p:nvSpPr>
          <p:spPr bwMode="auto">
            <a:xfrm>
              <a:off x="1305" y="1608"/>
              <a:ext cx="52" cy="43"/>
            </a:xfrm>
            <a:prstGeom prst="ellipse">
              <a:avLst/>
            </a:prstGeom>
            <a:solidFill>
              <a:srgbClr val="D719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666">
                <a:solidFill>
                  <a:schemeClr val="tx1"/>
                </a:solidFill>
              </a:endParaRPr>
            </a:p>
          </p:txBody>
        </p:sp>
        <p:sp>
          <p:nvSpPr>
            <p:cNvPr id="36917" name="Oval 72"/>
            <p:cNvSpPr>
              <a:spLocks noChangeAspect="1" noChangeArrowheads="1"/>
            </p:cNvSpPr>
            <p:nvPr/>
          </p:nvSpPr>
          <p:spPr bwMode="auto">
            <a:xfrm>
              <a:off x="2000" y="1827"/>
              <a:ext cx="52" cy="44"/>
            </a:xfrm>
            <a:prstGeom prst="ellipse">
              <a:avLst/>
            </a:prstGeom>
            <a:solidFill>
              <a:srgbClr val="D719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666">
                <a:solidFill>
                  <a:schemeClr val="tx1"/>
                </a:solidFill>
              </a:endParaRPr>
            </a:p>
          </p:txBody>
        </p:sp>
        <p:sp>
          <p:nvSpPr>
            <p:cNvPr id="36918" name="Oval 73"/>
            <p:cNvSpPr>
              <a:spLocks noChangeAspect="1" noChangeArrowheads="1"/>
            </p:cNvSpPr>
            <p:nvPr/>
          </p:nvSpPr>
          <p:spPr bwMode="auto">
            <a:xfrm>
              <a:off x="2869" y="1578"/>
              <a:ext cx="52" cy="44"/>
            </a:xfrm>
            <a:prstGeom prst="ellipse">
              <a:avLst/>
            </a:prstGeom>
            <a:solidFill>
              <a:srgbClr val="D719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666">
                <a:solidFill>
                  <a:schemeClr val="tx1"/>
                </a:solidFill>
              </a:endParaRPr>
            </a:p>
          </p:txBody>
        </p:sp>
        <p:sp>
          <p:nvSpPr>
            <p:cNvPr id="36919" name="AutoShape 74"/>
            <p:cNvSpPr>
              <a:spLocks noChangeArrowheads="1"/>
            </p:cNvSpPr>
            <p:nvPr/>
          </p:nvSpPr>
          <p:spPr bwMode="auto">
            <a:xfrm>
              <a:off x="1044" y="1257"/>
              <a:ext cx="347" cy="146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1С:ДО</a:t>
              </a:r>
            </a:p>
          </p:txBody>
        </p:sp>
        <p:sp>
          <p:nvSpPr>
            <p:cNvPr id="36920" name="AutoShape 75"/>
            <p:cNvSpPr>
              <a:spLocks noChangeArrowheads="1"/>
            </p:cNvSpPr>
            <p:nvPr/>
          </p:nvSpPr>
          <p:spPr bwMode="auto">
            <a:xfrm>
              <a:off x="1322" y="1841"/>
              <a:ext cx="348" cy="147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1С:ДО</a:t>
              </a:r>
            </a:p>
          </p:txBody>
        </p:sp>
        <p:sp>
          <p:nvSpPr>
            <p:cNvPr id="36921" name="AutoShape 76"/>
            <p:cNvSpPr>
              <a:spLocks noChangeArrowheads="1"/>
            </p:cNvSpPr>
            <p:nvPr/>
          </p:nvSpPr>
          <p:spPr bwMode="auto">
            <a:xfrm>
              <a:off x="1009" y="2427"/>
              <a:ext cx="347" cy="146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1С:ДО</a:t>
              </a:r>
            </a:p>
          </p:txBody>
        </p:sp>
        <p:sp>
          <p:nvSpPr>
            <p:cNvPr id="36922" name="Oval 77"/>
            <p:cNvSpPr>
              <a:spLocks noChangeAspect="1" noChangeArrowheads="1"/>
            </p:cNvSpPr>
            <p:nvPr/>
          </p:nvSpPr>
          <p:spPr bwMode="auto">
            <a:xfrm>
              <a:off x="1044" y="2412"/>
              <a:ext cx="52" cy="44"/>
            </a:xfrm>
            <a:prstGeom prst="ellipse">
              <a:avLst/>
            </a:prstGeom>
            <a:solidFill>
              <a:srgbClr val="D719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666">
                <a:solidFill>
                  <a:schemeClr val="tx1"/>
                </a:solidFill>
              </a:endParaRPr>
            </a:p>
          </p:txBody>
        </p:sp>
        <p:sp>
          <p:nvSpPr>
            <p:cNvPr id="36923" name="Line 78"/>
            <p:cNvSpPr>
              <a:spLocks noChangeShapeType="1"/>
            </p:cNvSpPr>
            <p:nvPr/>
          </p:nvSpPr>
          <p:spPr bwMode="auto">
            <a:xfrm flipV="1">
              <a:off x="835" y="2427"/>
              <a:ext cx="243" cy="0"/>
            </a:xfrm>
            <a:prstGeom prst="line">
              <a:avLst/>
            </a:prstGeom>
            <a:noFill/>
            <a:ln w="25400">
              <a:solidFill>
                <a:srgbClr val="D7192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24" name="Oval 79"/>
            <p:cNvSpPr>
              <a:spLocks noChangeAspect="1" noChangeArrowheads="1"/>
            </p:cNvSpPr>
            <p:nvPr/>
          </p:nvSpPr>
          <p:spPr bwMode="auto">
            <a:xfrm>
              <a:off x="835" y="1841"/>
              <a:ext cx="53" cy="44"/>
            </a:xfrm>
            <a:prstGeom prst="ellipse">
              <a:avLst/>
            </a:prstGeom>
            <a:solidFill>
              <a:srgbClr val="D719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666">
                <a:solidFill>
                  <a:schemeClr val="tx1"/>
                </a:solidFill>
              </a:endParaRPr>
            </a:p>
          </p:txBody>
        </p:sp>
        <p:sp>
          <p:nvSpPr>
            <p:cNvPr id="36925" name="Line 80"/>
            <p:cNvSpPr>
              <a:spLocks noChangeShapeType="1"/>
            </p:cNvSpPr>
            <p:nvPr/>
          </p:nvSpPr>
          <p:spPr bwMode="auto">
            <a:xfrm flipV="1">
              <a:off x="870" y="1637"/>
              <a:ext cx="452" cy="234"/>
            </a:xfrm>
            <a:prstGeom prst="line">
              <a:avLst/>
            </a:prstGeom>
            <a:noFill/>
            <a:ln w="25400">
              <a:solidFill>
                <a:srgbClr val="D7192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26" name="Oval 81"/>
            <p:cNvSpPr>
              <a:spLocks noChangeAspect="1" noChangeArrowheads="1"/>
            </p:cNvSpPr>
            <p:nvPr/>
          </p:nvSpPr>
          <p:spPr bwMode="auto">
            <a:xfrm>
              <a:off x="1305" y="1374"/>
              <a:ext cx="52" cy="44"/>
            </a:xfrm>
            <a:prstGeom prst="ellipse">
              <a:avLst/>
            </a:prstGeom>
            <a:solidFill>
              <a:srgbClr val="D719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666">
                <a:solidFill>
                  <a:schemeClr val="tx1"/>
                </a:solidFill>
              </a:endParaRPr>
            </a:p>
          </p:txBody>
        </p:sp>
        <p:sp>
          <p:nvSpPr>
            <p:cNvPr id="36927" name="Line 82"/>
            <p:cNvSpPr>
              <a:spLocks noChangeShapeType="1"/>
            </p:cNvSpPr>
            <p:nvPr/>
          </p:nvSpPr>
          <p:spPr bwMode="auto">
            <a:xfrm flipV="1">
              <a:off x="1322" y="1402"/>
              <a:ext cx="0" cy="235"/>
            </a:xfrm>
            <a:prstGeom prst="line">
              <a:avLst/>
            </a:prstGeom>
            <a:noFill/>
            <a:ln w="25400">
              <a:solidFill>
                <a:srgbClr val="D7192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28" name="Line 83"/>
            <p:cNvSpPr>
              <a:spLocks noChangeShapeType="1"/>
            </p:cNvSpPr>
            <p:nvPr/>
          </p:nvSpPr>
          <p:spPr bwMode="auto">
            <a:xfrm flipV="1">
              <a:off x="1322" y="1402"/>
              <a:ext cx="243" cy="0"/>
            </a:xfrm>
            <a:prstGeom prst="line">
              <a:avLst/>
            </a:prstGeom>
            <a:noFill/>
            <a:ln w="25400">
              <a:solidFill>
                <a:srgbClr val="D7192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36929" name="Oval 84"/>
            <p:cNvSpPr>
              <a:spLocks noChangeAspect="1" noChangeArrowheads="1"/>
            </p:cNvSpPr>
            <p:nvPr/>
          </p:nvSpPr>
          <p:spPr bwMode="auto">
            <a:xfrm>
              <a:off x="1548" y="1374"/>
              <a:ext cx="53" cy="44"/>
            </a:xfrm>
            <a:prstGeom prst="ellipse">
              <a:avLst/>
            </a:prstGeom>
            <a:solidFill>
              <a:srgbClr val="D719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666">
                <a:solidFill>
                  <a:schemeClr val="tx1"/>
                </a:solidFill>
              </a:endParaRPr>
            </a:p>
          </p:txBody>
        </p:sp>
        <p:sp>
          <p:nvSpPr>
            <p:cNvPr id="36930" name="Oval 85"/>
            <p:cNvSpPr>
              <a:spLocks noChangeAspect="1" noChangeArrowheads="1"/>
            </p:cNvSpPr>
            <p:nvPr/>
          </p:nvSpPr>
          <p:spPr bwMode="auto">
            <a:xfrm>
              <a:off x="2156" y="1023"/>
              <a:ext cx="52" cy="44"/>
            </a:xfrm>
            <a:prstGeom prst="ellipse">
              <a:avLst/>
            </a:prstGeom>
            <a:solidFill>
              <a:srgbClr val="D719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666">
                <a:solidFill>
                  <a:schemeClr val="tx1"/>
                </a:solidFill>
              </a:endParaRPr>
            </a:p>
          </p:txBody>
        </p:sp>
        <p:sp>
          <p:nvSpPr>
            <p:cNvPr id="36931" name="Line 86"/>
            <p:cNvSpPr>
              <a:spLocks noChangeShapeType="1"/>
            </p:cNvSpPr>
            <p:nvPr/>
          </p:nvSpPr>
          <p:spPr bwMode="auto">
            <a:xfrm flipH="1" flipV="1">
              <a:off x="2192" y="1051"/>
              <a:ext cx="695" cy="556"/>
            </a:xfrm>
            <a:prstGeom prst="line">
              <a:avLst/>
            </a:prstGeom>
            <a:noFill/>
            <a:ln w="25400">
              <a:solidFill>
                <a:srgbClr val="D7192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pic>
          <p:nvPicPr>
            <p:cNvPr id="36932" name="Picture 87" descr="соты холдинга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" y="739"/>
              <a:ext cx="1851" cy="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98025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 txBox="1">
            <a:spLocks/>
          </p:cNvSpPr>
          <p:nvPr/>
        </p:nvSpPr>
        <p:spPr bwMode="auto">
          <a:xfrm>
            <a:off x="2160215" y="296863"/>
            <a:ext cx="96765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dirty="0">
                <a:solidFill>
                  <a:srgbClr val="080808"/>
                </a:solidFill>
                <a:cs typeface="Arial" panose="020B0604020202020204" pitchFamily="34" charset="0"/>
              </a:rPr>
              <a:t>Для эффективного проектирования корпоративных </a:t>
            </a:r>
            <a:r>
              <a:rPr lang="ru-RU" altLang="ru-RU" b="1" dirty="0" smtClean="0">
                <a:solidFill>
                  <a:srgbClr val="080808"/>
                </a:solidFill>
                <a:cs typeface="Arial" panose="020B0604020202020204" pitchFamily="34" charset="0"/>
              </a:rPr>
              <a:t>шаблонов</a:t>
            </a:r>
            <a:r>
              <a:rPr lang="en-US" altLang="ru-RU" b="1" dirty="0" smtClean="0">
                <a:solidFill>
                  <a:srgbClr val="080808"/>
                </a:solidFill>
                <a:cs typeface="Arial" panose="020B0604020202020204" pitchFamily="34" charset="0"/>
              </a:rPr>
              <a:t/>
            </a:r>
            <a:br>
              <a:rPr lang="en-US" altLang="ru-RU" b="1" dirty="0" smtClean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b="1" dirty="0" smtClean="0">
                <a:solidFill>
                  <a:srgbClr val="080808"/>
                </a:solidFill>
                <a:cs typeface="Arial" panose="020B0604020202020204" pitchFamily="34" charset="0"/>
              </a:rPr>
              <a:t>в </a:t>
            </a:r>
            <a:r>
              <a:rPr lang="ru-RU" altLang="ru-RU" b="1" dirty="0">
                <a:solidFill>
                  <a:srgbClr val="080808"/>
                </a:solidFill>
                <a:cs typeface="Arial" panose="020B0604020202020204" pitchFamily="34" charset="0"/>
              </a:rPr>
              <a:t>поставку включены функциональные модели </a:t>
            </a:r>
            <a:r>
              <a:rPr lang="ru-RU" altLang="ru-RU" b="1" dirty="0" smtClean="0">
                <a:solidFill>
                  <a:srgbClr val="080808"/>
                </a:solidFill>
                <a:cs typeface="Arial" panose="020B0604020202020204" pitchFamily="34" charset="0"/>
              </a:rPr>
              <a:t>конфигураций</a:t>
            </a:r>
            <a:r>
              <a:rPr lang="en-US" altLang="ru-RU" b="1" dirty="0" smtClean="0">
                <a:solidFill>
                  <a:srgbClr val="080808"/>
                </a:solidFill>
                <a:cs typeface="Arial" panose="020B0604020202020204" pitchFamily="34" charset="0"/>
              </a:rPr>
              <a:t/>
            </a:r>
            <a:br>
              <a:rPr lang="en-US" altLang="ru-RU" b="1" dirty="0" smtClean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b="1" dirty="0" smtClean="0">
                <a:solidFill>
                  <a:srgbClr val="080808"/>
                </a:solidFill>
                <a:cs typeface="Arial" panose="020B0604020202020204" pitchFamily="34" charset="0"/>
              </a:rPr>
              <a:t>в </a:t>
            </a:r>
            <a:r>
              <a:rPr lang="ru-RU" altLang="ru-RU" b="1" dirty="0">
                <a:solidFill>
                  <a:srgbClr val="080808"/>
                </a:solidFill>
                <a:cs typeface="Arial" panose="020B0604020202020204" pitchFamily="34" charset="0"/>
              </a:rPr>
              <a:t>1С:СППР</a:t>
            </a: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325632" y="1938269"/>
            <a:ext cx="11519578" cy="45132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66" dirty="0">
                <a:solidFill>
                  <a:srgbClr val="000000"/>
                </a:solidFill>
              </a:rPr>
              <a:t> Эффект синергии от использования включенных в поставку типовых решений достигается благодаря возможности реализации </a:t>
            </a:r>
            <a:r>
              <a:rPr lang="en-US" altLang="ru-RU" sz="1466" dirty="0">
                <a:solidFill>
                  <a:srgbClr val="000000"/>
                </a:solidFill>
              </a:rPr>
              <a:t/>
            </a:r>
            <a:br>
              <a:rPr lang="en-US" altLang="ru-RU" sz="1466" dirty="0">
                <a:solidFill>
                  <a:srgbClr val="000000"/>
                </a:solidFill>
              </a:rPr>
            </a:br>
            <a:r>
              <a:rPr lang="en-US" altLang="ru-RU" sz="1466" dirty="0">
                <a:solidFill>
                  <a:srgbClr val="000000"/>
                </a:solidFill>
              </a:rPr>
              <a:t>   </a:t>
            </a:r>
            <a:r>
              <a:rPr lang="ru-RU" altLang="ru-RU" sz="1466" dirty="0">
                <a:solidFill>
                  <a:srgbClr val="000000"/>
                </a:solidFill>
              </a:rPr>
              <a:t>сквозных бизнес-процессов при выполнении проектов автоматизации предприятий. 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66" dirty="0">
                <a:solidFill>
                  <a:srgbClr val="000000"/>
                </a:solidFill>
              </a:rPr>
              <a:t> Функциональные модели, включенные в поставку, разработаны в прикладном решении «1С:Система проектирования </a:t>
            </a:r>
            <a:r>
              <a:rPr lang="en-US" altLang="ru-RU" sz="1466" dirty="0">
                <a:solidFill>
                  <a:srgbClr val="000000"/>
                </a:solidFill>
              </a:rPr>
              <a:t/>
            </a:r>
            <a:br>
              <a:rPr lang="en-US" altLang="ru-RU" sz="1466" dirty="0">
                <a:solidFill>
                  <a:srgbClr val="000000"/>
                </a:solidFill>
              </a:rPr>
            </a:br>
            <a:r>
              <a:rPr lang="en-US" altLang="ru-RU" sz="1466" dirty="0">
                <a:solidFill>
                  <a:srgbClr val="000000"/>
                </a:solidFill>
              </a:rPr>
              <a:t>   </a:t>
            </a:r>
            <a:r>
              <a:rPr lang="ru-RU" altLang="ru-RU" sz="1466" dirty="0">
                <a:solidFill>
                  <a:srgbClr val="000000"/>
                </a:solidFill>
              </a:rPr>
              <a:t>прикладных решений» в соответствии с методологией IDEF0 (</a:t>
            </a:r>
            <a:r>
              <a:rPr lang="ru-RU" altLang="ru-RU" sz="1466" dirty="0" err="1">
                <a:solidFill>
                  <a:srgbClr val="000000"/>
                </a:solidFill>
              </a:rPr>
              <a:t>Integrated</a:t>
            </a:r>
            <a:r>
              <a:rPr lang="ru-RU" altLang="ru-RU" sz="1466" dirty="0">
                <a:solidFill>
                  <a:srgbClr val="000000"/>
                </a:solidFill>
              </a:rPr>
              <a:t> </a:t>
            </a:r>
            <a:r>
              <a:rPr lang="ru-RU" altLang="ru-RU" sz="1466" dirty="0" err="1">
                <a:solidFill>
                  <a:srgbClr val="000000"/>
                </a:solidFill>
              </a:rPr>
              <a:t>Definition</a:t>
            </a:r>
            <a:r>
              <a:rPr lang="ru-RU" altLang="ru-RU" sz="1466" dirty="0">
                <a:solidFill>
                  <a:srgbClr val="000000"/>
                </a:solidFill>
              </a:rPr>
              <a:t> </a:t>
            </a:r>
            <a:r>
              <a:rPr lang="ru-RU" altLang="ru-RU" sz="1466" dirty="0" err="1">
                <a:solidFill>
                  <a:srgbClr val="000000"/>
                </a:solidFill>
              </a:rPr>
              <a:t>Function</a:t>
            </a:r>
            <a:r>
              <a:rPr lang="ru-RU" altLang="ru-RU" sz="1466" dirty="0">
                <a:solidFill>
                  <a:srgbClr val="000000"/>
                </a:solidFill>
              </a:rPr>
              <a:t> </a:t>
            </a:r>
            <a:r>
              <a:rPr lang="ru-RU" altLang="ru-RU" sz="1466" dirty="0" err="1">
                <a:solidFill>
                  <a:srgbClr val="000000"/>
                </a:solidFill>
              </a:rPr>
              <a:t>Modelling</a:t>
            </a:r>
            <a:r>
              <a:rPr lang="ru-RU" altLang="ru-RU" sz="1466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66" dirty="0">
                <a:solidFill>
                  <a:srgbClr val="000000"/>
                </a:solidFill>
              </a:rPr>
              <a:t> Доступны функциональные модели следующих решений:</a:t>
            </a:r>
          </a:p>
          <a:p>
            <a:pPr lvl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</a:pPr>
            <a:r>
              <a:rPr lang="en-US" altLang="ru-RU" sz="1466" dirty="0">
                <a:solidFill>
                  <a:srgbClr val="000000"/>
                </a:solidFill>
              </a:rPr>
              <a:t> </a:t>
            </a:r>
            <a:r>
              <a:rPr lang="ru-RU" altLang="ru-RU" sz="1466" dirty="0">
                <a:solidFill>
                  <a:srgbClr val="D20000"/>
                </a:solidFill>
              </a:rPr>
              <a:t>1С:ERP Управление предприятием 2</a:t>
            </a:r>
          </a:p>
          <a:p>
            <a:pPr lvl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</a:pPr>
            <a:r>
              <a:rPr lang="en-US" altLang="ru-RU" sz="1466" dirty="0">
                <a:solidFill>
                  <a:srgbClr val="D20000"/>
                </a:solidFill>
              </a:rPr>
              <a:t> </a:t>
            </a:r>
            <a:r>
              <a:rPr lang="ru-RU" altLang="ru-RU" sz="1466" dirty="0">
                <a:solidFill>
                  <a:srgbClr val="D20000"/>
                </a:solidFill>
              </a:rPr>
              <a:t>1С:Документооборот</a:t>
            </a:r>
          </a:p>
          <a:p>
            <a:pPr lvl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</a:pPr>
            <a:r>
              <a:rPr lang="en-US" altLang="ru-RU" sz="1466" dirty="0">
                <a:solidFill>
                  <a:srgbClr val="D20000"/>
                </a:solidFill>
              </a:rPr>
              <a:t> </a:t>
            </a:r>
            <a:r>
              <a:rPr lang="ru-RU" altLang="ru-RU" sz="1466" dirty="0">
                <a:solidFill>
                  <a:srgbClr val="D20000"/>
                </a:solidFill>
              </a:rPr>
              <a:t>1С:Управление холдингом</a:t>
            </a:r>
          </a:p>
          <a:p>
            <a:pPr lvl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</a:pPr>
            <a:r>
              <a:rPr lang="en-US" altLang="ru-RU" sz="1466" dirty="0">
                <a:solidFill>
                  <a:srgbClr val="D20000"/>
                </a:solidFill>
              </a:rPr>
              <a:t> </a:t>
            </a:r>
            <a:r>
              <a:rPr lang="ru-RU" altLang="ru-RU" sz="1466" dirty="0">
                <a:solidFill>
                  <a:srgbClr val="D20000"/>
                </a:solidFill>
              </a:rPr>
              <a:t>Линейка отраслевых и специализированных решений для 1С:ERP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66" dirty="0">
                <a:solidFill>
                  <a:srgbClr val="000000"/>
                </a:solidFill>
              </a:rPr>
              <a:t> Разработаны кейсы сквозных бизнес-процессов:</a:t>
            </a:r>
          </a:p>
          <a:p>
            <a:pPr lvl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</a:pPr>
            <a:r>
              <a:rPr lang="en-US" altLang="ru-RU" sz="1466" dirty="0">
                <a:solidFill>
                  <a:srgbClr val="D20000"/>
                </a:solidFill>
              </a:rPr>
              <a:t> </a:t>
            </a:r>
            <a:r>
              <a:rPr lang="ru-RU" altLang="ru-RU" sz="1466" dirty="0">
                <a:solidFill>
                  <a:srgbClr val="D20000"/>
                </a:solidFill>
              </a:rPr>
              <a:t>Централизованное управление закупками (1С:УХ, 1С:ERP и 1С:ДО)</a:t>
            </a:r>
          </a:p>
          <a:p>
            <a:pPr lvl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</a:pPr>
            <a:r>
              <a:rPr lang="en-US" altLang="ru-RU" sz="1466" dirty="0">
                <a:solidFill>
                  <a:srgbClr val="D20000"/>
                </a:solidFill>
              </a:rPr>
              <a:t> </a:t>
            </a:r>
            <a:r>
              <a:rPr lang="ru-RU" altLang="ru-RU" sz="1466" dirty="0">
                <a:solidFill>
                  <a:srgbClr val="D20000"/>
                </a:solidFill>
              </a:rPr>
              <a:t>Централизованное казначейство (1С:УХ, 1С:ERP и 1С:ДО)</a:t>
            </a:r>
          </a:p>
          <a:p>
            <a:pPr lvl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</a:pPr>
            <a:r>
              <a:rPr lang="ru-RU" altLang="ru-RU" sz="1466" dirty="0">
                <a:solidFill>
                  <a:srgbClr val="D20000"/>
                </a:solidFill>
              </a:rPr>
              <a:t> Консолидация отчетности, бюджетов, МСФО (1С:УХ и 1С:ERP)</a:t>
            </a:r>
          </a:p>
          <a:p>
            <a:pPr lvl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</a:pPr>
            <a:r>
              <a:rPr lang="ru-RU" altLang="ru-RU" sz="1466" dirty="0">
                <a:solidFill>
                  <a:srgbClr val="D20000"/>
                </a:solidFill>
              </a:rPr>
              <a:t> Совместная работа с 1С:Документооборот из интерфейса 1С:ERP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66" dirty="0">
                <a:solidFill>
                  <a:srgbClr val="000000"/>
                </a:solidFill>
              </a:rPr>
              <a:t> Удаленный доступ к функциональным моделям обеспечивает сервис «1С:Облачная карта прикладных решений» </a:t>
            </a:r>
            <a:r>
              <a:rPr lang="en-US" altLang="ru-RU" sz="1466" dirty="0">
                <a:solidFill>
                  <a:srgbClr val="000000"/>
                </a:solidFill>
              </a:rPr>
              <a:t/>
            </a:r>
            <a:br>
              <a:rPr lang="en-US" altLang="ru-RU" sz="1466" dirty="0">
                <a:solidFill>
                  <a:srgbClr val="000000"/>
                </a:solidFill>
              </a:rPr>
            </a:br>
            <a:r>
              <a:rPr lang="en-US" altLang="ru-RU" sz="1466" dirty="0">
                <a:solidFill>
                  <a:srgbClr val="000000"/>
                </a:solidFill>
              </a:rPr>
              <a:t>   </a:t>
            </a:r>
            <a:r>
              <a:rPr lang="ru-RU" altLang="ru-RU" sz="1466" dirty="0">
                <a:solidFill>
                  <a:srgbClr val="0033CC"/>
                </a:solidFill>
              </a:rPr>
              <a:t>http://platform.demo.1c.ru/solutionscloud</a:t>
            </a:r>
          </a:p>
        </p:txBody>
      </p:sp>
    </p:spTree>
    <p:extLst>
      <p:ext uri="{BB962C8B-B14F-4D97-AF65-F5344CB8AC3E}">
        <p14:creationId xmlns:p14="http://schemas.microsoft.com/office/powerpoint/2010/main" val="2079642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 txBox="1">
            <a:spLocks noChangeArrowheads="1"/>
          </p:cNvSpPr>
          <p:nvPr/>
        </p:nvSpPr>
        <p:spPr bwMode="auto">
          <a:xfrm>
            <a:off x="7380421" y="3747461"/>
            <a:ext cx="3559135" cy="338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D20000"/>
                </a:solidFill>
                <a:cs typeface="Arial" panose="020B0604020202020204" pitchFamily="34" charset="0"/>
              </a:rPr>
              <a:t>1С:Документооборот КОРП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9848"/>
          <a:stretch>
            <a:fillRect/>
          </a:stretch>
        </p:blipFill>
        <p:spPr bwMode="auto">
          <a:xfrm>
            <a:off x="7391001" y="4310321"/>
            <a:ext cx="3559135" cy="23995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215" y="296863"/>
            <a:ext cx="9661718" cy="821763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670" dirty="0" smtClean="0">
                <a:solidFill>
                  <a:srgbClr val="080808"/>
                </a:solidFill>
              </a:rPr>
              <a:t>Функциональные модели в СППР</a:t>
            </a:r>
            <a:r>
              <a:rPr lang="en-US" altLang="ru-RU" sz="2670" dirty="0" smtClean="0">
                <a:solidFill>
                  <a:srgbClr val="080808"/>
                </a:solidFill>
              </a:rPr>
              <a:t> </a:t>
            </a:r>
            <a:r>
              <a:rPr lang="ru-RU" altLang="ru-RU" sz="2670" dirty="0" smtClean="0">
                <a:solidFill>
                  <a:srgbClr val="080808"/>
                </a:solidFill>
              </a:rPr>
              <a:t/>
            </a:r>
            <a:br>
              <a:rPr lang="ru-RU" altLang="ru-RU" sz="2670" dirty="0" smtClean="0">
                <a:solidFill>
                  <a:srgbClr val="080808"/>
                </a:solidFill>
              </a:rPr>
            </a:br>
            <a:r>
              <a:rPr lang="ru-RU" altLang="ru-RU" sz="2670" dirty="0" smtClean="0">
                <a:solidFill>
                  <a:srgbClr val="080808"/>
                </a:solidFill>
              </a:rPr>
              <a:t>и 1С:Облачная карта решений</a:t>
            </a:r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58" y="1802844"/>
            <a:ext cx="5876169" cy="19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8" name="Rectangle 2"/>
          <p:cNvSpPr txBox="1">
            <a:spLocks noChangeArrowheads="1"/>
          </p:cNvSpPr>
          <p:nvPr/>
        </p:nvSpPr>
        <p:spPr bwMode="auto">
          <a:xfrm>
            <a:off x="3156858" y="1394453"/>
            <a:ext cx="5876169" cy="33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D20000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599" b="1">
                <a:solidFill>
                  <a:srgbClr val="D20000"/>
                </a:solidFill>
                <a:cs typeface="Arial" panose="020B0604020202020204" pitchFamily="34" charset="0"/>
              </a:rPr>
              <a:t>ERP</a:t>
            </a:r>
            <a:r>
              <a:rPr lang="ru-RU" altLang="ru-RU" sz="1599" b="1">
                <a:solidFill>
                  <a:srgbClr val="D20000"/>
                </a:solidFill>
                <a:cs typeface="Arial" panose="020B0604020202020204" pitchFamily="34" charset="0"/>
              </a:rPr>
              <a:t> Управление предприятием</a:t>
            </a:r>
          </a:p>
        </p:txBody>
      </p:sp>
      <p:sp>
        <p:nvSpPr>
          <p:cNvPr id="38919" name="Rectangle 2"/>
          <p:cNvSpPr txBox="1">
            <a:spLocks noChangeArrowheads="1"/>
          </p:cNvSpPr>
          <p:nvPr/>
        </p:nvSpPr>
        <p:spPr bwMode="auto">
          <a:xfrm>
            <a:off x="1263026" y="3747461"/>
            <a:ext cx="3400434" cy="33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D20000"/>
                </a:solidFill>
                <a:cs typeface="Arial" panose="020B0604020202020204" pitchFamily="34" charset="0"/>
              </a:rPr>
              <a:t>1С:Управление холдингом</a:t>
            </a:r>
          </a:p>
        </p:txBody>
      </p:sp>
      <p:pic>
        <p:nvPicPr>
          <p:cNvPr id="38920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1" r="15396"/>
          <a:stretch>
            <a:fillRect/>
          </a:stretch>
        </p:blipFill>
        <p:spPr bwMode="auto">
          <a:xfrm>
            <a:off x="1263026" y="4327249"/>
            <a:ext cx="3400434" cy="239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2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215" y="305296"/>
            <a:ext cx="9684995" cy="821763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670" dirty="0" smtClean="0">
                <a:solidFill>
                  <a:srgbClr val="080808"/>
                </a:solidFill>
              </a:rPr>
              <a:t>Базовая архитектура управления</a:t>
            </a:r>
            <a:r>
              <a:rPr lang="en-US" altLang="ru-RU" sz="2670" dirty="0" smtClean="0">
                <a:solidFill>
                  <a:srgbClr val="080808"/>
                </a:solidFill>
              </a:rPr>
              <a:t> </a:t>
            </a:r>
            <a:r>
              <a:rPr lang="ru-RU" altLang="ru-RU" sz="2670" dirty="0" smtClean="0">
                <a:solidFill>
                  <a:srgbClr val="080808"/>
                </a:solidFill>
              </a:rPr>
              <a:t>холдингом </a:t>
            </a:r>
            <a:br>
              <a:rPr lang="ru-RU" altLang="ru-RU" sz="2670" dirty="0" smtClean="0">
                <a:solidFill>
                  <a:srgbClr val="080808"/>
                </a:solidFill>
              </a:rPr>
            </a:br>
            <a:r>
              <a:rPr lang="ru-RU" altLang="ru-RU" sz="2670" dirty="0" smtClean="0">
                <a:solidFill>
                  <a:srgbClr val="080808"/>
                </a:solidFill>
              </a:rPr>
              <a:t>с использованием</a:t>
            </a:r>
            <a:r>
              <a:rPr lang="ru-RU" altLang="ru-RU" sz="2670" dirty="0" smtClean="0">
                <a:solidFill>
                  <a:srgbClr val="292929"/>
                </a:solidFill>
              </a:rPr>
              <a:t> </a:t>
            </a:r>
            <a:r>
              <a:rPr lang="en-US" altLang="ru-RU" sz="2670" dirty="0" smtClean="0"/>
              <a:t>1</a:t>
            </a:r>
            <a:r>
              <a:rPr lang="ru-RU" altLang="ru-RU" sz="2670" dirty="0" smtClean="0"/>
              <a:t>С:</a:t>
            </a:r>
            <a:r>
              <a:rPr lang="en-US" altLang="ru-RU" sz="2670" dirty="0" smtClean="0"/>
              <a:t>ERP</a:t>
            </a:r>
            <a:r>
              <a:rPr lang="ru-RU" altLang="ru-RU" sz="2670" dirty="0" smtClean="0"/>
              <a:t>, 1С:УХ и 1С:ДО</a:t>
            </a:r>
          </a:p>
        </p:txBody>
      </p:sp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4142920" y="5948115"/>
            <a:ext cx="7776349" cy="3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66">
                <a:solidFill>
                  <a:srgbClr val="0033CC"/>
                </a:solidFill>
                <a:cs typeface="Arial" panose="020B0604020202020204" pitchFamily="34" charset="0"/>
                <a:hlinkClick r:id="rId2"/>
              </a:rPr>
              <a:t>Функциональная модель в сервисе 1С:Облачная карта решений </a:t>
            </a:r>
            <a:r>
              <a:rPr lang="en-US" altLang="ru-RU" sz="1866">
                <a:solidFill>
                  <a:srgbClr val="0033CC"/>
                </a:solidFill>
                <a:cs typeface="Arial" panose="020B0604020202020204" pitchFamily="34" charset="0"/>
                <a:hlinkClick r:id="rId2"/>
              </a:rPr>
              <a:t>&gt;&gt;</a:t>
            </a:r>
            <a:r>
              <a:rPr lang="en-US" altLang="ru-RU" sz="1866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endParaRPr lang="ru-RU" altLang="ru-RU" sz="1866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pic>
        <p:nvPicPr>
          <p:cNvPr id="39940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897" y="1521415"/>
            <a:ext cx="8639683" cy="390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6" descr="C:\Users\Fursova_A\Desktop\фофанов\shutterstock_2099124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4"/>
          <a:stretch>
            <a:fillRect/>
          </a:stretch>
        </p:blipFill>
        <p:spPr bwMode="auto">
          <a:xfrm>
            <a:off x="336211" y="5347168"/>
            <a:ext cx="1449470" cy="130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8024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 txBox="1">
            <a:spLocks noChangeArrowheads="1"/>
          </p:cNvSpPr>
          <p:nvPr/>
        </p:nvSpPr>
        <p:spPr bwMode="auto">
          <a:xfrm>
            <a:off x="2160215" y="220807"/>
            <a:ext cx="9651139" cy="123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Возможные проектные кейсы автоматизации сквозных бизнес-процессов с</a:t>
            </a:r>
            <a:r>
              <a:rPr lang="en-US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 </a:t>
            </a: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использованием решений</a:t>
            </a:r>
            <a:r>
              <a:rPr lang="ru-RU" altLang="ru-RU" sz="2666" b="1" dirty="0">
                <a:solidFill>
                  <a:srgbClr val="292929"/>
                </a:solidFill>
                <a:cs typeface="Arial" panose="020B0604020202020204" pitchFamily="34" charset="0"/>
              </a:rPr>
              <a:t> </a:t>
            </a:r>
            <a:r>
              <a:rPr lang="ru-RU" altLang="ru-RU" sz="2666" b="1" dirty="0">
                <a:solidFill>
                  <a:srgbClr val="D20000"/>
                </a:solidFill>
                <a:cs typeface="Arial" panose="020B0604020202020204" pitchFamily="34" charset="0"/>
              </a:rPr>
              <a:t>1С:КОРПОРАЦИЯ</a:t>
            </a:r>
          </a:p>
        </p:txBody>
      </p:sp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317168" y="1917108"/>
            <a:ext cx="5768253" cy="112594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en-US" altLang="ru-RU" sz="1599" b="1">
                <a:solidFill>
                  <a:srgbClr val="D20000"/>
                </a:solidFill>
              </a:rPr>
              <a:t> </a:t>
            </a:r>
            <a:r>
              <a:rPr lang="ru-RU" altLang="ru-RU" sz="1599" b="1">
                <a:solidFill>
                  <a:srgbClr val="D20000"/>
                </a:solidFill>
              </a:rPr>
              <a:t>Централизованное управление закупками</a:t>
            </a:r>
            <a:r>
              <a:rPr lang="ru-RU" altLang="ru-RU" sz="1599">
                <a:solidFill>
                  <a:srgbClr val="000000"/>
                </a:solidFill>
              </a:rPr>
              <a:t> </a:t>
            </a:r>
            <a:r>
              <a:rPr lang="en-US" altLang="ru-RU" sz="1599">
                <a:solidFill>
                  <a:srgbClr val="000000"/>
                </a:solidFill>
              </a:rPr>
              <a:t/>
            </a:r>
            <a:br>
              <a:rPr lang="en-US" altLang="ru-RU" sz="1599">
                <a:solidFill>
                  <a:srgbClr val="000000"/>
                </a:solidFill>
              </a:rPr>
            </a:br>
            <a:r>
              <a:rPr lang="en-US" altLang="ru-RU" sz="1599">
                <a:solidFill>
                  <a:srgbClr val="000000"/>
                </a:solidFill>
              </a:rPr>
              <a:t>   </a:t>
            </a:r>
            <a:r>
              <a:rPr lang="ru-RU" altLang="ru-RU" sz="1599">
                <a:solidFill>
                  <a:srgbClr val="000000"/>
                </a:solidFill>
              </a:rPr>
              <a:t>(1С:УХ, 1С:ERP и 1С:ДО)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en-US" altLang="ru-RU" sz="1599" b="1">
                <a:solidFill>
                  <a:srgbClr val="D20000"/>
                </a:solidFill>
              </a:rPr>
              <a:t> </a:t>
            </a:r>
            <a:r>
              <a:rPr lang="ru-RU" altLang="ru-RU" sz="1599" b="1">
                <a:solidFill>
                  <a:srgbClr val="D20000"/>
                </a:solidFill>
              </a:rPr>
              <a:t>Централизованное казначейство</a:t>
            </a:r>
            <a:r>
              <a:rPr lang="ru-RU" altLang="ru-RU" sz="1599">
                <a:solidFill>
                  <a:srgbClr val="000000"/>
                </a:solidFill>
              </a:rPr>
              <a:t> </a:t>
            </a:r>
            <a:r>
              <a:rPr lang="en-US" altLang="ru-RU" sz="1599">
                <a:solidFill>
                  <a:srgbClr val="000000"/>
                </a:solidFill>
              </a:rPr>
              <a:t/>
            </a:r>
            <a:br>
              <a:rPr lang="en-US" altLang="ru-RU" sz="1599">
                <a:solidFill>
                  <a:srgbClr val="000000"/>
                </a:solidFill>
              </a:rPr>
            </a:br>
            <a:r>
              <a:rPr lang="en-US" altLang="ru-RU" sz="1599">
                <a:solidFill>
                  <a:srgbClr val="000000"/>
                </a:solidFill>
              </a:rPr>
              <a:t>   </a:t>
            </a:r>
            <a:r>
              <a:rPr lang="ru-RU" altLang="ru-RU" sz="1599">
                <a:solidFill>
                  <a:srgbClr val="000000"/>
                </a:solidFill>
              </a:rPr>
              <a:t>(1С:УХ, 1С:ERP и 1С:ДО)</a:t>
            </a:r>
          </a:p>
        </p:txBody>
      </p:sp>
      <p:pic>
        <p:nvPicPr>
          <p:cNvPr id="40964" name="Picture 8" descr="слайд 20_схема шестеренки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77" y="3195180"/>
            <a:ext cx="7344684" cy="347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6085421" y="1917108"/>
            <a:ext cx="5725933" cy="112594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en-US" altLang="ru-RU" sz="1599" b="1">
                <a:solidFill>
                  <a:srgbClr val="D20000"/>
                </a:solidFill>
              </a:rPr>
              <a:t> </a:t>
            </a:r>
            <a:r>
              <a:rPr lang="ru-RU" altLang="ru-RU" sz="1599" b="1">
                <a:solidFill>
                  <a:srgbClr val="D20000"/>
                </a:solidFill>
              </a:rPr>
              <a:t>Консолидация отчетности, бюджетов, МСФО</a:t>
            </a:r>
            <a:r>
              <a:rPr lang="ru-RU" altLang="ru-RU" sz="1599">
                <a:solidFill>
                  <a:srgbClr val="000000"/>
                </a:solidFill>
              </a:rPr>
              <a:t> </a:t>
            </a:r>
            <a:r>
              <a:rPr lang="en-US" altLang="ru-RU" sz="1599">
                <a:solidFill>
                  <a:srgbClr val="000000"/>
                </a:solidFill>
              </a:rPr>
              <a:t/>
            </a:r>
            <a:br>
              <a:rPr lang="en-US" altLang="ru-RU" sz="1599">
                <a:solidFill>
                  <a:srgbClr val="000000"/>
                </a:solidFill>
              </a:rPr>
            </a:br>
            <a:r>
              <a:rPr lang="en-US" altLang="ru-RU" sz="1599">
                <a:solidFill>
                  <a:srgbClr val="000000"/>
                </a:solidFill>
              </a:rPr>
              <a:t>   </a:t>
            </a:r>
            <a:r>
              <a:rPr lang="ru-RU" altLang="ru-RU" sz="1599">
                <a:solidFill>
                  <a:srgbClr val="000000"/>
                </a:solidFill>
              </a:rPr>
              <a:t>(1С:УХ и 1С:ERP)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en-US" altLang="ru-RU" sz="1599" b="1">
                <a:solidFill>
                  <a:srgbClr val="D20000"/>
                </a:solidFill>
              </a:rPr>
              <a:t> </a:t>
            </a:r>
            <a:r>
              <a:rPr lang="ru-RU" altLang="ru-RU" sz="1599" b="1">
                <a:solidFill>
                  <a:srgbClr val="D20000"/>
                </a:solidFill>
              </a:rPr>
              <a:t>Совместная работа с 1С:Документооборот</a:t>
            </a:r>
            <a:r>
              <a:rPr lang="ru-RU" altLang="ru-RU" sz="1599">
                <a:solidFill>
                  <a:srgbClr val="000000"/>
                </a:solidFill>
              </a:rPr>
              <a:t> </a:t>
            </a:r>
            <a:r>
              <a:rPr lang="en-US" altLang="ru-RU" sz="1599">
                <a:solidFill>
                  <a:srgbClr val="000000"/>
                </a:solidFill>
              </a:rPr>
              <a:t/>
            </a:r>
            <a:br>
              <a:rPr lang="en-US" altLang="ru-RU" sz="1599">
                <a:solidFill>
                  <a:srgbClr val="000000"/>
                </a:solidFill>
              </a:rPr>
            </a:br>
            <a:r>
              <a:rPr lang="en-US" altLang="ru-RU" sz="1599">
                <a:solidFill>
                  <a:srgbClr val="000000"/>
                </a:solidFill>
              </a:rPr>
              <a:t>   </a:t>
            </a:r>
            <a:r>
              <a:rPr lang="ru-RU" altLang="ru-RU" sz="1599">
                <a:solidFill>
                  <a:srgbClr val="000000"/>
                </a:solidFill>
              </a:rPr>
              <a:t>из интерфейса 1С:ERP</a:t>
            </a:r>
          </a:p>
        </p:txBody>
      </p:sp>
    </p:spTree>
    <p:extLst>
      <p:ext uri="{BB962C8B-B14F-4D97-AF65-F5344CB8AC3E}">
        <p14:creationId xmlns:p14="http://schemas.microsoft.com/office/powerpoint/2010/main" val="390847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4"/>
          <p:cNvSpPr>
            <a:spLocks noChangeArrowheads="1"/>
          </p:cNvSpPr>
          <p:nvPr/>
        </p:nvSpPr>
        <p:spPr bwMode="auto">
          <a:xfrm>
            <a:off x="3478493" y="2771977"/>
            <a:ext cx="8254568" cy="3565484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  <a:ln w="12700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2666">
              <a:latin typeface="+mn-lt"/>
            </a:endParaRP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6815444" y="188326"/>
            <a:ext cx="4621374" cy="45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9963" tIns="62381" rIns="119963" bIns="62381">
            <a:spAutoFit/>
          </a:bodyPr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ru-RU" sz="2399">
              <a:solidFill>
                <a:srgbClr val="5F0000"/>
              </a:solidFill>
              <a:latin typeface="+mn-lt"/>
            </a:endParaRPr>
          </a:p>
        </p:txBody>
      </p:sp>
      <p:sp>
        <p:nvSpPr>
          <p:cNvPr id="23556" name="Заголовок 3"/>
          <p:cNvSpPr>
            <a:spLocks noGrp="1"/>
          </p:cNvSpPr>
          <p:nvPr>
            <p:ph type="title"/>
          </p:nvPr>
        </p:nvSpPr>
        <p:spPr>
          <a:xfrm>
            <a:off x="2160216" y="488612"/>
            <a:ext cx="8925345" cy="410882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ru-RU" altLang="ru-RU" sz="2670" kern="1200" dirty="0">
                <a:solidFill>
                  <a:srgbClr val="080808"/>
                </a:solidFill>
                <a:latin typeface="+mn-lt"/>
                <a:ea typeface="+mn-ea"/>
                <a:cs typeface="Arial" charset="0"/>
              </a:rPr>
              <a:t>Централизованные закупки</a:t>
            </a:r>
          </a:p>
        </p:txBody>
      </p:sp>
      <p:sp>
        <p:nvSpPr>
          <p:cNvPr id="41989" name="TextBox 93"/>
          <p:cNvSpPr txBox="1">
            <a:spLocks noChangeArrowheads="1"/>
          </p:cNvSpPr>
          <p:nvPr/>
        </p:nvSpPr>
        <p:spPr bwMode="auto">
          <a:xfrm>
            <a:off x="270615" y="5239250"/>
            <a:ext cx="2327615" cy="3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1599" b="1">
                <a:solidFill>
                  <a:srgbClr val="3E5057"/>
                </a:solidFill>
                <a:cs typeface="Arial" panose="020B0604020202020204" pitchFamily="34" charset="0"/>
              </a:rPr>
              <a:t>SCM WMS</a:t>
            </a:r>
            <a:r>
              <a:rPr lang="ru-RU" altLang="ru-RU" sz="1599" b="1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en-US" altLang="ru-RU" sz="1599" b="1">
                <a:solidFill>
                  <a:srgbClr val="3E5057"/>
                </a:solidFill>
                <a:cs typeface="Arial" panose="020B0604020202020204" pitchFamily="34" charset="0"/>
              </a:rPr>
              <a:t> EAM TMS </a:t>
            </a:r>
            <a:endParaRPr lang="ru-RU" altLang="ru-RU" sz="1599" b="1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cxnSp>
        <p:nvCxnSpPr>
          <p:cNvPr id="41990" name="Прямая соединительная линия 3"/>
          <p:cNvCxnSpPr>
            <a:cxnSpLocks noChangeShapeType="1"/>
          </p:cNvCxnSpPr>
          <p:nvPr/>
        </p:nvCxnSpPr>
        <p:spPr bwMode="auto">
          <a:xfrm>
            <a:off x="3012969" y="2697918"/>
            <a:ext cx="0" cy="3639543"/>
          </a:xfrm>
          <a:prstGeom prst="line">
            <a:avLst/>
          </a:prstGeom>
          <a:noFill/>
          <a:ln w="25400" algn="ctr">
            <a:solidFill>
              <a:srgbClr val="7F7F7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991" name="Picture 7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84" y="1390221"/>
            <a:ext cx="590367" cy="89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26" descr="Company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7" y="1377525"/>
            <a:ext cx="878146" cy="8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Заголовок 1"/>
          <p:cNvSpPr>
            <a:spLocks/>
          </p:cNvSpPr>
          <p:nvPr/>
        </p:nvSpPr>
        <p:spPr bwMode="auto">
          <a:xfrm>
            <a:off x="926580" y="1596345"/>
            <a:ext cx="3167672" cy="32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66" b="1">
                <a:solidFill>
                  <a:srgbClr val="CC0000"/>
                </a:solidFill>
                <a:cs typeface="Arial" panose="020B0604020202020204" pitchFamily="34" charset="0"/>
              </a:rPr>
              <a:t>Дочерние общества</a:t>
            </a:r>
          </a:p>
        </p:txBody>
      </p:sp>
      <p:sp>
        <p:nvSpPr>
          <p:cNvPr id="41994" name="Заголовок 1"/>
          <p:cNvSpPr>
            <a:spLocks/>
          </p:cNvSpPr>
          <p:nvPr/>
        </p:nvSpPr>
        <p:spPr bwMode="auto">
          <a:xfrm>
            <a:off x="5414644" y="1596345"/>
            <a:ext cx="5660337" cy="32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66" b="1">
                <a:solidFill>
                  <a:srgbClr val="CC0000"/>
                </a:solidFill>
                <a:cs typeface="Arial" panose="020B0604020202020204" pitchFamily="34" charset="0"/>
              </a:rPr>
              <a:t>Управляющая компания или ОЦО</a:t>
            </a:r>
          </a:p>
        </p:txBody>
      </p:sp>
      <p:sp>
        <p:nvSpPr>
          <p:cNvPr id="41995" name="TextBox 132"/>
          <p:cNvSpPr txBox="1">
            <a:spLocks noChangeArrowheads="1"/>
          </p:cNvSpPr>
          <p:nvPr/>
        </p:nvSpPr>
        <p:spPr bwMode="auto">
          <a:xfrm>
            <a:off x="5179767" y="2361471"/>
            <a:ext cx="4737754" cy="3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C70000"/>
                </a:solidFill>
                <a:cs typeface="Arial" panose="020B0604020202020204" pitchFamily="34" charset="0"/>
              </a:rPr>
              <a:t>1С:Управление холдингом 8</a:t>
            </a:r>
          </a:p>
        </p:txBody>
      </p:sp>
      <p:sp>
        <p:nvSpPr>
          <p:cNvPr id="41996" name="TextBox 57"/>
          <p:cNvSpPr txBox="1">
            <a:spLocks noChangeArrowheads="1"/>
          </p:cNvSpPr>
          <p:nvPr/>
        </p:nvSpPr>
        <p:spPr bwMode="auto">
          <a:xfrm>
            <a:off x="25158" y="2401676"/>
            <a:ext cx="2877778" cy="2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599" b="1">
                <a:solidFill>
                  <a:srgbClr val="C70000"/>
                </a:solidFill>
                <a:cs typeface="Arial" panose="020B0604020202020204" pitchFamily="34" charset="0"/>
              </a:rPr>
              <a:t>Внешние системы</a:t>
            </a:r>
            <a:endParaRPr lang="en-US" altLang="ru-RU" sz="1599" b="1">
              <a:solidFill>
                <a:srgbClr val="C70000"/>
              </a:solidFill>
              <a:cs typeface="Arial" panose="020B0604020202020204" pitchFamily="34" charset="0"/>
            </a:endParaRPr>
          </a:p>
        </p:txBody>
      </p:sp>
      <p:sp>
        <p:nvSpPr>
          <p:cNvPr id="13344" name="Стрелка вправо 127"/>
          <p:cNvSpPr>
            <a:spLocks noChangeArrowheads="1"/>
          </p:cNvSpPr>
          <p:nvPr/>
        </p:nvSpPr>
        <p:spPr bwMode="auto">
          <a:xfrm rot="-5400000">
            <a:off x="4313259" y="5100650"/>
            <a:ext cx="431667" cy="4803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BC6DD"/>
          </a:solidFill>
          <a:ln w="19050" algn="ctr">
            <a:solidFill>
              <a:srgbClr val="3E5057"/>
            </a:solidFill>
            <a:round/>
            <a:headEnd/>
            <a:tailEnd/>
          </a:ln>
        </p:spPr>
        <p:txBody>
          <a:bodyPr vert="eaVert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2666">
              <a:solidFill>
                <a:srgbClr val="5F0000"/>
              </a:solidFill>
              <a:latin typeface="+mn-lt"/>
            </a:endParaRPr>
          </a:p>
        </p:txBody>
      </p:sp>
      <p:cxnSp>
        <p:nvCxnSpPr>
          <p:cNvPr id="41998" name="Прямая со стрелкой 94"/>
          <p:cNvCxnSpPr>
            <a:cxnSpLocks noChangeShapeType="1"/>
          </p:cNvCxnSpPr>
          <p:nvPr/>
        </p:nvCxnSpPr>
        <p:spPr bwMode="auto">
          <a:xfrm flipH="1" flipV="1">
            <a:off x="1453466" y="4168547"/>
            <a:ext cx="2117" cy="1677999"/>
          </a:xfrm>
          <a:prstGeom prst="straightConnector1">
            <a:avLst/>
          </a:prstGeom>
          <a:noFill/>
          <a:ln w="25400" algn="ctr">
            <a:solidFill>
              <a:srgbClr val="3E5057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1999" name="Группа 5"/>
          <p:cNvGrpSpPr>
            <a:grpSpLocks/>
          </p:cNvGrpSpPr>
          <p:nvPr/>
        </p:nvGrpSpPr>
        <p:grpSpPr bwMode="auto">
          <a:xfrm>
            <a:off x="556277" y="4615027"/>
            <a:ext cx="1775336" cy="416854"/>
            <a:chOff x="655591" y="3933056"/>
            <a:chExt cx="1985962" cy="646087"/>
          </a:xfrm>
        </p:grpSpPr>
        <p:grpSp>
          <p:nvGrpSpPr>
            <p:cNvPr id="42044" name="Группа 1"/>
            <p:cNvGrpSpPr>
              <a:grpSpLocks/>
            </p:cNvGrpSpPr>
            <p:nvPr/>
          </p:nvGrpSpPr>
          <p:grpSpPr bwMode="auto">
            <a:xfrm>
              <a:off x="1414322" y="4077361"/>
              <a:ext cx="1227231" cy="501782"/>
              <a:chOff x="174051" y="5559589"/>
              <a:chExt cx="1227836" cy="501711"/>
            </a:xfrm>
          </p:grpSpPr>
          <p:sp>
            <p:nvSpPr>
              <p:cNvPr id="23617" name="AutoShape 4"/>
              <p:cNvSpPr>
                <a:spLocks noChangeArrowheads="1"/>
              </p:cNvSpPr>
              <p:nvPr/>
            </p:nvSpPr>
            <p:spPr bwMode="auto">
              <a:xfrm>
                <a:off x="539854" y="5559587"/>
                <a:ext cx="862033" cy="318079"/>
              </a:xfrm>
              <a:prstGeom prst="can">
                <a:avLst>
                  <a:gd name="adj" fmla="val 25000"/>
                </a:avLst>
              </a:prstGeom>
              <a:solidFill>
                <a:srgbClr val="92D050"/>
              </a:solidFill>
              <a:ln w="19050">
                <a:solidFill>
                  <a:srgbClr val="3E5057">
                    <a:alpha val="5294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itchFamily="2" charset="2"/>
                  <a:buChar char="n"/>
                  <a:defRPr sz="2200">
                    <a:solidFill>
                      <a:srgbClr val="5B0917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itchFamily="2" charset="2"/>
                  <a:buChar char="§"/>
                  <a:defRPr sz="2000">
                    <a:solidFill>
                      <a:srgbClr val="5B0917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rgbClr val="5B0917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itchFamily="18" charset="0"/>
                  <a:buChar char="▪"/>
                  <a:defRPr sz="1600">
                    <a:solidFill>
                      <a:srgbClr val="5B0917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ru-RU" altLang="ru-RU" sz="2133" b="1">
                  <a:solidFill>
                    <a:srgbClr val="992600"/>
                  </a:solidFill>
                  <a:latin typeface="+mn-lt"/>
                </a:endParaRPr>
              </a:p>
            </p:txBody>
          </p:sp>
          <p:sp>
            <p:nvSpPr>
              <p:cNvPr id="23618" name="AutoShape 27"/>
              <p:cNvSpPr>
                <a:spLocks noChangeArrowheads="1"/>
              </p:cNvSpPr>
              <p:nvPr/>
            </p:nvSpPr>
            <p:spPr bwMode="auto">
              <a:xfrm>
                <a:off x="175147" y="5743221"/>
                <a:ext cx="869137" cy="318079"/>
              </a:xfrm>
              <a:prstGeom prst="can">
                <a:avLst>
                  <a:gd name="adj" fmla="val 25000"/>
                </a:avLst>
              </a:prstGeom>
              <a:solidFill>
                <a:srgbClr val="FFC000"/>
              </a:solidFill>
              <a:ln w="19050">
                <a:solidFill>
                  <a:srgbClr val="3E5057">
                    <a:alpha val="5294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itchFamily="2" charset="2"/>
                  <a:buChar char="n"/>
                  <a:defRPr sz="2200">
                    <a:solidFill>
                      <a:srgbClr val="5B0917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itchFamily="2" charset="2"/>
                  <a:buChar char="§"/>
                  <a:defRPr sz="2000">
                    <a:solidFill>
                      <a:srgbClr val="5B0917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rgbClr val="5B0917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itchFamily="18" charset="0"/>
                  <a:buChar char="▪"/>
                  <a:defRPr sz="1600">
                    <a:solidFill>
                      <a:srgbClr val="5B0917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ru-RU" altLang="ru-RU" sz="2133" b="1">
                  <a:solidFill>
                    <a:srgbClr val="992600"/>
                  </a:solidFill>
                  <a:latin typeface="+mn-lt"/>
                </a:endParaRPr>
              </a:p>
            </p:txBody>
          </p:sp>
        </p:grpSp>
        <p:grpSp>
          <p:nvGrpSpPr>
            <p:cNvPr id="42045" name="Группа 141"/>
            <p:cNvGrpSpPr>
              <a:grpSpLocks/>
            </p:cNvGrpSpPr>
            <p:nvPr/>
          </p:nvGrpSpPr>
          <p:grpSpPr bwMode="auto">
            <a:xfrm>
              <a:off x="655591" y="3933056"/>
              <a:ext cx="1221773" cy="462027"/>
              <a:chOff x="179512" y="5559326"/>
              <a:chExt cx="1222375" cy="461962"/>
            </a:xfrm>
          </p:grpSpPr>
          <p:sp>
            <p:nvSpPr>
              <p:cNvPr id="23615" name="AutoShape 4"/>
              <p:cNvSpPr>
                <a:spLocks noChangeArrowheads="1"/>
              </p:cNvSpPr>
              <p:nvPr/>
            </p:nvSpPr>
            <p:spPr bwMode="auto">
              <a:xfrm>
                <a:off x="537115" y="5559326"/>
                <a:ext cx="864401" cy="318079"/>
              </a:xfrm>
              <a:prstGeom prst="can">
                <a:avLst>
                  <a:gd name="adj" fmla="val 25000"/>
                </a:avLst>
              </a:prstGeom>
              <a:solidFill>
                <a:srgbClr val="00B0F0"/>
              </a:solidFill>
              <a:ln w="19050">
                <a:solidFill>
                  <a:srgbClr val="3E5057">
                    <a:alpha val="5294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itchFamily="2" charset="2"/>
                  <a:buChar char="n"/>
                  <a:defRPr sz="2200">
                    <a:solidFill>
                      <a:srgbClr val="5B0917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itchFamily="2" charset="2"/>
                  <a:buChar char="§"/>
                  <a:defRPr sz="2000">
                    <a:solidFill>
                      <a:srgbClr val="5B0917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rgbClr val="5B0917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itchFamily="18" charset="0"/>
                  <a:buChar char="▪"/>
                  <a:defRPr sz="1600">
                    <a:solidFill>
                      <a:srgbClr val="5B0917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ru-RU" altLang="ru-RU" sz="2133" b="1">
                  <a:solidFill>
                    <a:srgbClr val="992600"/>
                  </a:solidFill>
                  <a:latin typeface="+mn-lt"/>
                </a:endParaRPr>
              </a:p>
            </p:txBody>
          </p:sp>
          <p:sp>
            <p:nvSpPr>
              <p:cNvPr id="23616" name="AutoShape 27"/>
              <p:cNvSpPr>
                <a:spLocks noChangeArrowheads="1"/>
              </p:cNvSpPr>
              <p:nvPr/>
            </p:nvSpPr>
            <p:spPr bwMode="auto">
              <a:xfrm>
                <a:off x="179512" y="5703610"/>
                <a:ext cx="864402" cy="318079"/>
              </a:xfrm>
              <a:prstGeom prst="can">
                <a:avLst>
                  <a:gd name="adj" fmla="val 25000"/>
                </a:avLst>
              </a:prstGeom>
              <a:solidFill>
                <a:srgbClr val="FFF753"/>
              </a:solidFill>
              <a:ln w="19050">
                <a:solidFill>
                  <a:srgbClr val="3E5057">
                    <a:alpha val="52940"/>
                  </a:srgb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itchFamily="2" charset="2"/>
                  <a:buChar char="n"/>
                  <a:defRPr sz="2200">
                    <a:solidFill>
                      <a:srgbClr val="5B0917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itchFamily="2" charset="2"/>
                  <a:buChar char="§"/>
                  <a:defRPr sz="2000">
                    <a:solidFill>
                      <a:srgbClr val="5B0917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rgbClr val="5B0917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itchFamily="18" charset="0"/>
                  <a:buChar char="▪"/>
                  <a:defRPr sz="1600">
                    <a:solidFill>
                      <a:srgbClr val="5B0917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charset="0"/>
                  <a:buChar char="∙"/>
                  <a:defRPr sz="1400">
                    <a:solidFill>
                      <a:srgbClr val="5B0917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ru-RU" altLang="ru-RU" sz="2133" b="1">
                  <a:solidFill>
                    <a:srgbClr val="992600"/>
                  </a:solidFill>
                  <a:latin typeface="+mn-lt"/>
                </a:endParaRPr>
              </a:p>
            </p:txBody>
          </p:sp>
        </p:grpSp>
      </p:grpSp>
      <p:pic>
        <p:nvPicPr>
          <p:cNvPr id="42000" name="Рисунок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017" y="2353007"/>
            <a:ext cx="859102" cy="115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001" name="Прямая со стрелкой 94"/>
          <p:cNvCxnSpPr>
            <a:cxnSpLocks noChangeShapeType="1"/>
          </p:cNvCxnSpPr>
          <p:nvPr/>
        </p:nvCxnSpPr>
        <p:spPr bwMode="auto">
          <a:xfrm flipH="1">
            <a:off x="1455583" y="4177010"/>
            <a:ext cx="9907176" cy="2014445"/>
          </a:xfrm>
          <a:prstGeom prst="bentConnector4">
            <a:avLst>
              <a:gd name="adj1" fmla="val -4977"/>
              <a:gd name="adj2" fmla="val 112079"/>
            </a:avLst>
          </a:prstGeom>
          <a:noFill/>
          <a:ln w="25400" algn="ctr">
            <a:solidFill>
              <a:srgbClr val="3E5057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02" name="TextBox 93"/>
          <p:cNvSpPr txBox="1">
            <a:spLocks noChangeArrowheads="1"/>
          </p:cNvSpPr>
          <p:nvPr/>
        </p:nvSpPr>
        <p:spPr bwMode="auto">
          <a:xfrm>
            <a:off x="291776" y="5008605"/>
            <a:ext cx="672892" cy="3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1599" b="1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599" b="1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sp>
        <p:nvSpPr>
          <p:cNvPr id="42003" name="AutoShape 15"/>
          <p:cNvSpPr>
            <a:spLocks noChangeArrowheads="1"/>
          </p:cNvSpPr>
          <p:nvPr/>
        </p:nvSpPr>
        <p:spPr bwMode="auto">
          <a:xfrm flipH="1">
            <a:off x="3582177" y="2913752"/>
            <a:ext cx="1775336" cy="681356"/>
          </a:xfrm>
          <a:prstGeom prst="roundRect">
            <a:avLst>
              <a:gd name="adj" fmla="val 8264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Сервисы</a:t>
            </a:r>
          </a:p>
        </p:txBody>
      </p:sp>
      <p:sp>
        <p:nvSpPr>
          <p:cNvPr id="42004" name="AutoShape 15"/>
          <p:cNvSpPr>
            <a:spLocks noChangeArrowheads="1"/>
          </p:cNvSpPr>
          <p:nvPr/>
        </p:nvSpPr>
        <p:spPr bwMode="auto">
          <a:xfrm flipH="1">
            <a:off x="5602969" y="2905288"/>
            <a:ext cx="1775335" cy="689820"/>
          </a:xfrm>
          <a:prstGeom prst="roundRect">
            <a:avLst>
              <a:gd name="adj" fmla="val 11569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Аккредитация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поставщиков</a:t>
            </a:r>
          </a:p>
        </p:txBody>
      </p:sp>
      <p:sp>
        <p:nvSpPr>
          <p:cNvPr id="42005" name="AutoShape 15"/>
          <p:cNvSpPr>
            <a:spLocks noChangeArrowheads="1"/>
          </p:cNvSpPr>
          <p:nvPr/>
        </p:nvSpPr>
        <p:spPr bwMode="auto">
          <a:xfrm flipH="1">
            <a:off x="7623762" y="2905288"/>
            <a:ext cx="1775336" cy="689820"/>
          </a:xfrm>
          <a:prstGeom prst="roundRect">
            <a:avLst>
              <a:gd name="adj" fmla="val 991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Квалификация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поставщиков</a:t>
            </a:r>
          </a:p>
        </p:txBody>
      </p:sp>
      <p:sp>
        <p:nvSpPr>
          <p:cNvPr id="42006" name="AutoShape 15"/>
          <p:cNvSpPr>
            <a:spLocks noChangeArrowheads="1"/>
          </p:cNvSpPr>
          <p:nvPr/>
        </p:nvSpPr>
        <p:spPr bwMode="auto">
          <a:xfrm flipH="1">
            <a:off x="3582177" y="3770736"/>
            <a:ext cx="1775336" cy="577672"/>
          </a:xfrm>
          <a:prstGeom prst="roundRect">
            <a:avLst>
              <a:gd name="adj" fmla="val 9917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Консолидация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потребности</a:t>
            </a:r>
          </a:p>
        </p:txBody>
      </p:sp>
      <p:sp>
        <p:nvSpPr>
          <p:cNvPr id="42007" name="AutoShape 15"/>
          <p:cNvSpPr>
            <a:spLocks noChangeArrowheads="1"/>
          </p:cNvSpPr>
          <p:nvPr/>
        </p:nvSpPr>
        <p:spPr bwMode="auto">
          <a:xfrm flipH="1">
            <a:off x="5613550" y="3768620"/>
            <a:ext cx="1775336" cy="575556"/>
          </a:xfrm>
          <a:prstGeom prst="roundRect">
            <a:avLst>
              <a:gd name="adj" fmla="val 11569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Подготовка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к закупкам</a:t>
            </a:r>
          </a:p>
        </p:txBody>
      </p:sp>
      <p:grpSp>
        <p:nvGrpSpPr>
          <p:cNvPr id="11" name="Группа 125"/>
          <p:cNvGrpSpPr>
            <a:grpSpLocks/>
          </p:cNvGrpSpPr>
          <p:nvPr/>
        </p:nvGrpSpPr>
        <p:grpSpPr bwMode="auto">
          <a:xfrm>
            <a:off x="6029356" y="3657158"/>
            <a:ext cx="258404" cy="233473"/>
            <a:chOff x="583316" y="5349231"/>
            <a:chExt cx="1460106" cy="1337327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1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28" name="TextBox 127"/>
            <p:cNvSpPr txBox="1"/>
            <p:nvPr/>
          </p:nvSpPr>
          <p:spPr>
            <a:xfrm>
              <a:off x="583316" y="5452501"/>
              <a:ext cx="1460106" cy="123405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Э</a:t>
              </a:r>
            </a:p>
          </p:txBody>
        </p:sp>
      </p:grpSp>
      <p:grpSp>
        <p:nvGrpSpPr>
          <p:cNvPr id="8" name="Группа 110"/>
          <p:cNvGrpSpPr>
            <a:grpSpLocks/>
          </p:cNvGrpSpPr>
          <p:nvPr/>
        </p:nvGrpSpPr>
        <p:grpSpPr bwMode="auto">
          <a:xfrm>
            <a:off x="5686583" y="3660552"/>
            <a:ext cx="242374" cy="216976"/>
            <a:chOff x="603102" y="5349231"/>
            <a:chExt cx="1347722" cy="12430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11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14" name="TextBox 113"/>
            <p:cNvSpPr txBox="1"/>
            <p:nvPr/>
          </p:nvSpPr>
          <p:spPr>
            <a:xfrm>
              <a:off x="603102" y="5405708"/>
              <a:ext cx="1347722" cy="1115956"/>
            </a:xfrm>
            <a:prstGeom prst="rect">
              <a:avLst/>
            </a:prstGeom>
            <a:noFill/>
          </p:spPr>
          <p:txBody>
            <a:bodyPr wrap="none" anchor="ctr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algn="ctr">
                <a:defRPr/>
              </a:pPr>
              <a:r>
                <a:rPr lang="en-US" sz="666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E</a:t>
              </a:r>
              <a:endParaRPr lang="ru-RU" sz="666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42010" name="AutoShape 15"/>
          <p:cNvSpPr>
            <a:spLocks noChangeArrowheads="1"/>
          </p:cNvSpPr>
          <p:nvPr/>
        </p:nvSpPr>
        <p:spPr bwMode="auto">
          <a:xfrm flipH="1">
            <a:off x="7636459" y="3770736"/>
            <a:ext cx="1775336" cy="577672"/>
          </a:xfrm>
          <a:prstGeom prst="roundRect">
            <a:avLst>
              <a:gd name="adj" fmla="val 11569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Отбор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поставщика</a:t>
            </a:r>
          </a:p>
        </p:txBody>
      </p:sp>
      <p:grpSp>
        <p:nvGrpSpPr>
          <p:cNvPr id="7" name="Группа 101"/>
          <p:cNvGrpSpPr>
            <a:grpSpLocks/>
          </p:cNvGrpSpPr>
          <p:nvPr/>
        </p:nvGrpSpPr>
        <p:grpSpPr bwMode="auto">
          <a:xfrm>
            <a:off x="7727359" y="3668483"/>
            <a:ext cx="258404" cy="233163"/>
            <a:chOff x="583316" y="5349231"/>
            <a:chExt cx="1460106" cy="1358971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05" name="TextBox 104"/>
            <p:cNvSpPr txBox="1"/>
            <p:nvPr/>
          </p:nvSpPr>
          <p:spPr>
            <a:xfrm>
              <a:off x="583316" y="5452505"/>
              <a:ext cx="1460106" cy="125569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Э</a:t>
              </a:r>
            </a:p>
          </p:txBody>
        </p:sp>
      </p:grpSp>
      <p:sp>
        <p:nvSpPr>
          <p:cNvPr id="42012" name="AutoShape 15"/>
          <p:cNvSpPr>
            <a:spLocks noChangeArrowheads="1"/>
          </p:cNvSpPr>
          <p:nvPr/>
        </p:nvSpPr>
        <p:spPr bwMode="auto">
          <a:xfrm flipH="1">
            <a:off x="3580060" y="4521921"/>
            <a:ext cx="1775335" cy="575556"/>
          </a:xfrm>
          <a:prstGeom prst="roundRect">
            <a:avLst>
              <a:gd name="adj" fmla="val 8264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Управление способами покрытия</a:t>
            </a:r>
          </a:p>
        </p:txBody>
      </p:sp>
      <p:sp>
        <p:nvSpPr>
          <p:cNvPr id="42013" name="AutoShape 15"/>
          <p:cNvSpPr>
            <a:spLocks noChangeArrowheads="1"/>
          </p:cNvSpPr>
          <p:nvPr/>
        </p:nvSpPr>
        <p:spPr bwMode="auto">
          <a:xfrm flipH="1">
            <a:off x="5611433" y="4519805"/>
            <a:ext cx="1775335" cy="575556"/>
          </a:xfrm>
          <a:prstGeom prst="roundRect">
            <a:avLst>
              <a:gd name="adj" fmla="val 11569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Подготовка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к закупкам</a:t>
            </a:r>
          </a:p>
        </p:txBody>
      </p:sp>
      <p:sp>
        <p:nvSpPr>
          <p:cNvPr id="42014" name="AutoShape 15"/>
          <p:cNvSpPr>
            <a:spLocks noChangeArrowheads="1"/>
          </p:cNvSpPr>
          <p:nvPr/>
        </p:nvSpPr>
        <p:spPr bwMode="auto">
          <a:xfrm flipH="1">
            <a:off x="7634342" y="4521921"/>
            <a:ext cx="1775335" cy="575556"/>
          </a:xfrm>
          <a:prstGeom prst="roundRect">
            <a:avLst>
              <a:gd name="adj" fmla="val 13222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Отбор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поставщика</a:t>
            </a:r>
          </a:p>
        </p:txBody>
      </p:sp>
      <p:grpSp>
        <p:nvGrpSpPr>
          <p:cNvPr id="12" name="Группа 128"/>
          <p:cNvGrpSpPr>
            <a:grpSpLocks/>
          </p:cNvGrpSpPr>
          <p:nvPr/>
        </p:nvGrpSpPr>
        <p:grpSpPr bwMode="auto">
          <a:xfrm>
            <a:off x="7714605" y="4432347"/>
            <a:ext cx="242374" cy="214891"/>
            <a:chOff x="586004" y="5349231"/>
            <a:chExt cx="1381917" cy="12430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130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31" name="TextBox 130"/>
            <p:cNvSpPr txBox="1"/>
            <p:nvPr/>
          </p:nvSpPr>
          <p:spPr>
            <a:xfrm>
              <a:off x="586004" y="5400296"/>
              <a:ext cx="1381917" cy="1126783"/>
            </a:xfrm>
            <a:prstGeom prst="rect">
              <a:avLst/>
            </a:prstGeom>
            <a:noFill/>
          </p:spPr>
          <p:txBody>
            <a:bodyPr wrap="none" anchor="ctr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algn="ctr">
                <a:defRPr/>
              </a:pPr>
              <a:r>
                <a:rPr lang="en-US" sz="666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E</a:t>
              </a:r>
              <a:endParaRPr lang="ru-RU" sz="666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9" name="Группа 114"/>
          <p:cNvGrpSpPr>
            <a:grpSpLocks/>
          </p:cNvGrpSpPr>
          <p:nvPr/>
        </p:nvGrpSpPr>
        <p:grpSpPr bwMode="auto">
          <a:xfrm>
            <a:off x="5680526" y="4440178"/>
            <a:ext cx="242374" cy="215400"/>
            <a:chOff x="592368" y="5349231"/>
            <a:chExt cx="1369181" cy="12430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11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19" name="TextBox 118"/>
            <p:cNvSpPr txBox="1"/>
            <p:nvPr/>
          </p:nvSpPr>
          <p:spPr>
            <a:xfrm>
              <a:off x="592368" y="5401620"/>
              <a:ext cx="1369181" cy="1124118"/>
            </a:xfrm>
            <a:prstGeom prst="rect">
              <a:avLst/>
            </a:prstGeom>
            <a:noFill/>
          </p:spPr>
          <p:txBody>
            <a:bodyPr wrap="none" anchor="ctr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algn="ctr">
                <a:defRPr/>
              </a:pPr>
              <a:r>
                <a:rPr lang="en-US" sz="666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E</a:t>
              </a:r>
              <a:endParaRPr lang="ru-RU" sz="666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42017" name="AutoShape 15"/>
          <p:cNvSpPr>
            <a:spLocks noChangeArrowheads="1"/>
          </p:cNvSpPr>
          <p:nvPr/>
        </p:nvSpPr>
        <p:spPr bwMode="auto">
          <a:xfrm flipH="1">
            <a:off x="9695340" y="3770737"/>
            <a:ext cx="1919224" cy="1324624"/>
          </a:xfrm>
          <a:prstGeom prst="roundRect">
            <a:avLst>
              <a:gd name="adj" fmla="val 6477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Исполнение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договора</a:t>
            </a:r>
          </a:p>
        </p:txBody>
      </p:sp>
      <p:grpSp>
        <p:nvGrpSpPr>
          <p:cNvPr id="10" name="Группа 119"/>
          <p:cNvGrpSpPr>
            <a:grpSpLocks/>
          </p:cNvGrpSpPr>
          <p:nvPr/>
        </p:nvGrpSpPr>
        <p:grpSpPr bwMode="auto">
          <a:xfrm>
            <a:off x="9761348" y="3662654"/>
            <a:ext cx="242374" cy="219156"/>
            <a:chOff x="603094" y="5349231"/>
            <a:chExt cx="1347729" cy="12430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12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25" name="TextBox 124"/>
            <p:cNvSpPr txBox="1"/>
            <p:nvPr/>
          </p:nvSpPr>
          <p:spPr>
            <a:xfrm>
              <a:off x="603094" y="5411261"/>
              <a:ext cx="1347729" cy="1104852"/>
            </a:xfrm>
            <a:prstGeom prst="rect">
              <a:avLst/>
            </a:prstGeom>
            <a:noFill/>
          </p:spPr>
          <p:txBody>
            <a:bodyPr wrap="none" anchor="ctr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algn="ctr">
                <a:defRPr/>
              </a:pPr>
              <a:r>
                <a:rPr lang="en-US" sz="666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E</a:t>
              </a:r>
              <a:endParaRPr lang="ru-RU" sz="666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42019" name="AutoShape 15"/>
          <p:cNvSpPr>
            <a:spLocks noChangeArrowheads="1"/>
          </p:cNvSpPr>
          <p:nvPr/>
        </p:nvSpPr>
        <p:spPr bwMode="auto">
          <a:xfrm flipH="1">
            <a:off x="334096" y="2907402"/>
            <a:ext cx="2213350" cy="287778"/>
          </a:xfrm>
          <a:prstGeom prst="roundRect">
            <a:avLst>
              <a:gd name="adj" fmla="val 23208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3E5057"/>
                </a:solidFill>
                <a:cs typeface="Arial" panose="020B0604020202020204" pitchFamily="34" charset="0"/>
              </a:rPr>
              <a:t>ЕИС</a:t>
            </a:r>
          </a:p>
        </p:txBody>
      </p:sp>
      <p:grpSp>
        <p:nvGrpSpPr>
          <p:cNvPr id="5" name="Группа 74"/>
          <p:cNvGrpSpPr>
            <a:grpSpLocks/>
          </p:cNvGrpSpPr>
          <p:nvPr/>
        </p:nvGrpSpPr>
        <p:grpSpPr bwMode="auto">
          <a:xfrm>
            <a:off x="424098" y="2808718"/>
            <a:ext cx="242374" cy="217009"/>
            <a:chOff x="592368" y="5349231"/>
            <a:chExt cx="1369181" cy="12430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77" name="TextBox 76"/>
            <p:cNvSpPr txBox="1"/>
            <p:nvPr/>
          </p:nvSpPr>
          <p:spPr>
            <a:xfrm>
              <a:off x="592368" y="5405790"/>
              <a:ext cx="1369181" cy="1115785"/>
            </a:xfrm>
            <a:prstGeom prst="rect">
              <a:avLst/>
            </a:prstGeom>
            <a:noFill/>
          </p:spPr>
          <p:txBody>
            <a:bodyPr wrap="none" anchor="ctr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algn="ctr">
                <a:defRPr/>
              </a:pPr>
              <a:r>
                <a:rPr lang="en-US" sz="666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E</a:t>
              </a:r>
              <a:endParaRPr lang="ru-RU" sz="666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42021" name="AutoShape 15"/>
          <p:cNvSpPr>
            <a:spLocks noChangeArrowheads="1"/>
          </p:cNvSpPr>
          <p:nvPr/>
        </p:nvSpPr>
        <p:spPr bwMode="auto">
          <a:xfrm flipH="1">
            <a:off x="334096" y="3307329"/>
            <a:ext cx="2213350" cy="287778"/>
          </a:xfrm>
          <a:prstGeom prst="roundRect">
            <a:avLst>
              <a:gd name="adj" fmla="val 23208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3E5057"/>
                </a:solidFill>
                <a:cs typeface="Arial" panose="020B0604020202020204" pitchFamily="34" charset="0"/>
              </a:rPr>
              <a:t>ЭТП</a:t>
            </a:r>
          </a:p>
        </p:txBody>
      </p:sp>
      <p:grpSp>
        <p:nvGrpSpPr>
          <p:cNvPr id="6" name="Группа 77"/>
          <p:cNvGrpSpPr>
            <a:grpSpLocks/>
          </p:cNvGrpSpPr>
          <p:nvPr/>
        </p:nvGrpSpPr>
        <p:grpSpPr bwMode="auto">
          <a:xfrm>
            <a:off x="399223" y="3202320"/>
            <a:ext cx="258404" cy="233339"/>
            <a:chOff x="583316" y="5349231"/>
            <a:chExt cx="1460106" cy="1346539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7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80" name="TextBox 79"/>
            <p:cNvSpPr txBox="1"/>
            <p:nvPr/>
          </p:nvSpPr>
          <p:spPr>
            <a:xfrm>
              <a:off x="583316" y="5452498"/>
              <a:ext cx="1460106" cy="1243272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Э</a:t>
              </a:r>
            </a:p>
          </p:txBody>
        </p:sp>
      </p:grpSp>
      <p:sp>
        <p:nvSpPr>
          <p:cNvPr id="42023" name="AutoShape 15"/>
          <p:cNvSpPr>
            <a:spLocks noChangeArrowheads="1"/>
          </p:cNvSpPr>
          <p:nvPr/>
        </p:nvSpPr>
        <p:spPr bwMode="auto">
          <a:xfrm flipH="1">
            <a:off x="338328" y="3770736"/>
            <a:ext cx="2209118" cy="569208"/>
          </a:xfrm>
          <a:prstGeom prst="roundRect">
            <a:avLst>
              <a:gd name="adj" fmla="val 9917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Планирование потребности</a:t>
            </a:r>
          </a:p>
        </p:txBody>
      </p:sp>
      <p:sp>
        <p:nvSpPr>
          <p:cNvPr id="42024" name="AutoShape 15"/>
          <p:cNvSpPr>
            <a:spLocks noChangeArrowheads="1"/>
          </p:cNvSpPr>
          <p:nvPr/>
        </p:nvSpPr>
        <p:spPr bwMode="auto">
          <a:xfrm flipH="1">
            <a:off x="323515" y="5592625"/>
            <a:ext cx="2209118" cy="611527"/>
          </a:xfrm>
          <a:prstGeom prst="roundRect">
            <a:avLst>
              <a:gd name="adj" fmla="val 9917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запасами</a:t>
            </a:r>
          </a:p>
        </p:txBody>
      </p:sp>
      <p:sp>
        <p:nvSpPr>
          <p:cNvPr id="42025" name="Line 113"/>
          <p:cNvSpPr>
            <a:spLocks noChangeShapeType="1"/>
          </p:cNvSpPr>
          <p:nvPr/>
        </p:nvSpPr>
        <p:spPr bwMode="auto">
          <a:xfrm flipV="1">
            <a:off x="2547447" y="3055523"/>
            <a:ext cx="994526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42026" name="Line 113"/>
          <p:cNvSpPr>
            <a:spLocks noChangeShapeType="1"/>
          </p:cNvSpPr>
          <p:nvPr/>
        </p:nvSpPr>
        <p:spPr bwMode="auto">
          <a:xfrm flipV="1">
            <a:off x="2545330" y="4073326"/>
            <a:ext cx="1098212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42027" name="AutoShape 15"/>
          <p:cNvSpPr>
            <a:spLocks noChangeArrowheads="1"/>
          </p:cNvSpPr>
          <p:nvPr/>
        </p:nvSpPr>
        <p:spPr bwMode="auto">
          <a:xfrm flipH="1">
            <a:off x="3582177" y="5586275"/>
            <a:ext cx="1775336" cy="611529"/>
          </a:xfrm>
          <a:prstGeom prst="roundRect">
            <a:avLst>
              <a:gd name="adj" fmla="val 8264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ЛИМИТИРОВАНИЕ</a:t>
            </a:r>
          </a:p>
          <a:p>
            <a:pPr algn="ctr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</a:rPr>
              <a:t>БДР, БДДС</a:t>
            </a:r>
          </a:p>
        </p:txBody>
      </p:sp>
      <p:sp>
        <p:nvSpPr>
          <p:cNvPr id="42028" name="AutoShape 15"/>
          <p:cNvSpPr>
            <a:spLocks noChangeArrowheads="1"/>
          </p:cNvSpPr>
          <p:nvPr/>
        </p:nvSpPr>
        <p:spPr bwMode="auto">
          <a:xfrm flipH="1">
            <a:off x="5615665" y="5594740"/>
            <a:ext cx="1775335" cy="609412"/>
          </a:xfrm>
          <a:prstGeom prst="roundRect">
            <a:avLst>
              <a:gd name="adj" fmla="val 8264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КОНТРОЛЬ</a:t>
            </a:r>
          </a:p>
          <a:p>
            <a:pPr algn="ctr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</a:rPr>
              <a:t>Цены, сроки, объемы</a:t>
            </a:r>
          </a:p>
        </p:txBody>
      </p:sp>
      <p:sp>
        <p:nvSpPr>
          <p:cNvPr id="42029" name="AutoShape 15"/>
          <p:cNvSpPr>
            <a:spLocks noChangeArrowheads="1"/>
          </p:cNvSpPr>
          <p:nvPr/>
        </p:nvSpPr>
        <p:spPr bwMode="auto">
          <a:xfrm flipH="1">
            <a:off x="7649155" y="5594740"/>
            <a:ext cx="1775336" cy="609412"/>
          </a:xfrm>
          <a:prstGeom prst="roundRect">
            <a:avLst>
              <a:gd name="adj" fmla="val 8264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КОНТРОЛЬ</a:t>
            </a:r>
          </a:p>
          <a:p>
            <a:pPr algn="ctr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</a:rPr>
              <a:t>Цены, сроки, объемы</a:t>
            </a:r>
          </a:p>
        </p:txBody>
      </p:sp>
      <p:sp>
        <p:nvSpPr>
          <p:cNvPr id="42030" name="AutoShape 15"/>
          <p:cNvSpPr>
            <a:spLocks noChangeArrowheads="1"/>
          </p:cNvSpPr>
          <p:nvPr/>
        </p:nvSpPr>
        <p:spPr bwMode="auto">
          <a:xfrm flipH="1">
            <a:off x="9720732" y="5594740"/>
            <a:ext cx="1919224" cy="609412"/>
          </a:xfrm>
          <a:prstGeom prst="roundRect">
            <a:avLst>
              <a:gd name="adj" fmla="val 8264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КОНТРОЛЬ</a:t>
            </a:r>
          </a:p>
          <a:p>
            <a:pPr algn="ctr">
              <a:lnSpc>
                <a:spcPct val="8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>
                <a:solidFill>
                  <a:srgbClr val="3E5057"/>
                </a:solidFill>
                <a:cs typeface="Arial" panose="020B0604020202020204" pitchFamily="34" charset="0"/>
              </a:rPr>
              <a:t>Поставщик, цены, объемы</a:t>
            </a:r>
          </a:p>
        </p:txBody>
      </p:sp>
      <p:sp>
        <p:nvSpPr>
          <p:cNvPr id="2" name="Стрелка вправо 127"/>
          <p:cNvSpPr>
            <a:spLocks noChangeArrowheads="1"/>
          </p:cNvSpPr>
          <p:nvPr/>
        </p:nvSpPr>
        <p:spPr bwMode="auto">
          <a:xfrm rot="-5400000">
            <a:off x="6279035" y="5107000"/>
            <a:ext cx="431667" cy="4803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BC6DD"/>
          </a:solidFill>
          <a:ln w="19050" algn="ctr">
            <a:solidFill>
              <a:srgbClr val="3E5057"/>
            </a:solidFill>
            <a:round/>
            <a:headEnd/>
            <a:tailEnd/>
          </a:ln>
        </p:spPr>
        <p:txBody>
          <a:bodyPr vert="eaVert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2666">
              <a:solidFill>
                <a:srgbClr val="5F0000"/>
              </a:solidFill>
              <a:latin typeface="+mn-lt"/>
            </a:endParaRPr>
          </a:p>
        </p:txBody>
      </p:sp>
      <p:sp>
        <p:nvSpPr>
          <p:cNvPr id="3" name="Стрелка вправо 127"/>
          <p:cNvSpPr>
            <a:spLocks noChangeArrowheads="1"/>
          </p:cNvSpPr>
          <p:nvPr/>
        </p:nvSpPr>
        <p:spPr bwMode="auto">
          <a:xfrm rot="-5400000">
            <a:off x="8282901" y="5117578"/>
            <a:ext cx="431667" cy="4803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BC6DD"/>
          </a:solidFill>
          <a:ln w="19050" algn="ctr">
            <a:solidFill>
              <a:srgbClr val="3E5057"/>
            </a:solidFill>
            <a:round/>
            <a:headEnd/>
            <a:tailEnd/>
          </a:ln>
        </p:spPr>
        <p:txBody>
          <a:bodyPr vert="eaVert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2666">
              <a:solidFill>
                <a:srgbClr val="5F0000"/>
              </a:solidFill>
              <a:latin typeface="+mn-lt"/>
            </a:endParaRPr>
          </a:p>
        </p:txBody>
      </p:sp>
      <p:sp>
        <p:nvSpPr>
          <p:cNvPr id="4" name="Стрелка вправо 127"/>
          <p:cNvSpPr>
            <a:spLocks noChangeArrowheads="1"/>
          </p:cNvSpPr>
          <p:nvPr/>
        </p:nvSpPr>
        <p:spPr bwMode="auto">
          <a:xfrm rot="-5400000">
            <a:off x="10443350" y="5113347"/>
            <a:ext cx="431667" cy="4803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BC6DD"/>
          </a:solidFill>
          <a:ln w="19050" algn="ctr">
            <a:solidFill>
              <a:srgbClr val="3E5057"/>
            </a:solidFill>
            <a:round/>
            <a:headEnd/>
            <a:tailEnd/>
          </a:ln>
        </p:spPr>
        <p:txBody>
          <a:bodyPr vert="eaVert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ru-RU" altLang="ru-RU" sz="2666">
              <a:solidFill>
                <a:srgbClr val="5F0000"/>
              </a:solidFill>
              <a:latin typeface="+mn-lt"/>
            </a:endParaRPr>
          </a:p>
        </p:txBody>
      </p:sp>
      <p:sp>
        <p:nvSpPr>
          <p:cNvPr id="42034" name="Line 113"/>
          <p:cNvSpPr>
            <a:spLocks noChangeShapeType="1"/>
          </p:cNvSpPr>
          <p:nvPr/>
        </p:nvSpPr>
        <p:spPr bwMode="auto">
          <a:xfrm flipV="1">
            <a:off x="2532634" y="3434290"/>
            <a:ext cx="994526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42035" name="Line 113"/>
          <p:cNvSpPr>
            <a:spLocks noChangeShapeType="1"/>
          </p:cNvSpPr>
          <p:nvPr/>
        </p:nvSpPr>
        <p:spPr bwMode="auto">
          <a:xfrm>
            <a:off x="6517087" y="3595108"/>
            <a:ext cx="0" cy="173513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42036" name="Line 113"/>
          <p:cNvSpPr>
            <a:spLocks noChangeShapeType="1"/>
          </p:cNvSpPr>
          <p:nvPr/>
        </p:nvSpPr>
        <p:spPr bwMode="auto">
          <a:xfrm>
            <a:off x="8381295" y="3595108"/>
            <a:ext cx="0" cy="173513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42037" name="Line 113"/>
          <p:cNvSpPr>
            <a:spLocks noChangeShapeType="1"/>
          </p:cNvSpPr>
          <p:nvPr/>
        </p:nvSpPr>
        <p:spPr bwMode="auto">
          <a:xfrm>
            <a:off x="8635216" y="3595108"/>
            <a:ext cx="0" cy="173513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42038" name="Line 113"/>
          <p:cNvSpPr>
            <a:spLocks noChangeShapeType="1"/>
          </p:cNvSpPr>
          <p:nvPr/>
        </p:nvSpPr>
        <p:spPr bwMode="auto">
          <a:xfrm>
            <a:off x="8501908" y="4346292"/>
            <a:ext cx="0" cy="173513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42039" name="Line 113"/>
          <p:cNvSpPr>
            <a:spLocks noChangeShapeType="1"/>
          </p:cNvSpPr>
          <p:nvPr/>
        </p:nvSpPr>
        <p:spPr bwMode="auto">
          <a:xfrm>
            <a:off x="6514971" y="4346292"/>
            <a:ext cx="0" cy="173513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42040" name="Line 113"/>
          <p:cNvSpPr>
            <a:spLocks noChangeShapeType="1"/>
          </p:cNvSpPr>
          <p:nvPr/>
        </p:nvSpPr>
        <p:spPr bwMode="auto">
          <a:xfrm>
            <a:off x="4500526" y="4354755"/>
            <a:ext cx="0" cy="171398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42041" name="Line 113"/>
          <p:cNvSpPr>
            <a:spLocks noChangeShapeType="1"/>
          </p:cNvSpPr>
          <p:nvPr/>
        </p:nvSpPr>
        <p:spPr bwMode="auto">
          <a:xfrm>
            <a:off x="5357512" y="4820279"/>
            <a:ext cx="253922" cy="6349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42042" name="Line 113"/>
          <p:cNvSpPr>
            <a:spLocks noChangeShapeType="1"/>
          </p:cNvSpPr>
          <p:nvPr/>
        </p:nvSpPr>
        <p:spPr bwMode="auto">
          <a:xfrm>
            <a:off x="9399098" y="4826627"/>
            <a:ext cx="296242" cy="6347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42043" name="Line 113"/>
          <p:cNvSpPr>
            <a:spLocks noChangeShapeType="1"/>
          </p:cNvSpPr>
          <p:nvPr/>
        </p:nvSpPr>
        <p:spPr bwMode="auto">
          <a:xfrm>
            <a:off x="7395232" y="4066978"/>
            <a:ext cx="253922" cy="6349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non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</p:spTree>
    <p:extLst>
      <p:ext uri="{BB962C8B-B14F-4D97-AF65-F5344CB8AC3E}">
        <p14:creationId xmlns:p14="http://schemas.microsoft.com/office/powerpoint/2010/main" val="4061191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2160216" y="467639"/>
            <a:ext cx="9695574" cy="416974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ru-RU" altLang="ru-RU" sz="2670" dirty="0" smtClean="0"/>
              <a:t>1С:КОРПОРАЦИЯ. </a:t>
            </a:r>
            <a:r>
              <a:rPr lang="ru-RU" altLang="ru-RU" sz="2670" dirty="0" smtClean="0">
                <a:solidFill>
                  <a:srgbClr val="080808"/>
                </a:solidFill>
              </a:rPr>
              <a:t>Централизованные закупки</a:t>
            </a:r>
          </a:p>
        </p:txBody>
      </p:sp>
      <p:pic>
        <p:nvPicPr>
          <p:cNvPr id="43011" name="Picture 6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33" y="1267493"/>
            <a:ext cx="7344684" cy="531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09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006761" y="419514"/>
            <a:ext cx="9937000" cy="50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Гибридная архитектура </a:t>
            </a:r>
            <a:r>
              <a:rPr lang="ru-RU" altLang="ru-RU" sz="2666" b="1" dirty="0" smtClean="0">
                <a:solidFill>
                  <a:srgbClr val="080808"/>
                </a:solidFill>
                <a:cs typeface="Arial" panose="020B0604020202020204" pitchFamily="34" charset="0"/>
              </a:rPr>
              <a:t>централизованного </a:t>
            </a: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казначейства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336212" y="1843049"/>
            <a:ext cx="4464789" cy="4826626"/>
          </a:xfrm>
          <a:prstGeom prst="rect">
            <a:avLst/>
          </a:prstGeom>
          <a:noFill/>
          <a:ln w="25400" algn="ctr">
            <a:solidFill>
              <a:srgbClr val="D7192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133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336212" y="1502369"/>
            <a:ext cx="432090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080808"/>
                </a:solidFill>
                <a:cs typeface="Arial" panose="020B0604020202020204" pitchFamily="34" charset="0"/>
              </a:rPr>
              <a:t>1С:Управление холдингом 8</a:t>
            </a: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8055429" y="2348775"/>
            <a:ext cx="3800360" cy="2896823"/>
          </a:xfrm>
          <a:prstGeom prst="rect">
            <a:avLst/>
          </a:prstGeom>
          <a:noFill/>
          <a:ln w="25400" algn="ctr">
            <a:solidFill>
              <a:srgbClr val="D7192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133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4038" name="Text Box 11"/>
          <p:cNvSpPr txBox="1">
            <a:spLocks noChangeArrowheads="1"/>
          </p:cNvSpPr>
          <p:nvPr/>
        </p:nvSpPr>
        <p:spPr bwMode="auto">
          <a:xfrm>
            <a:off x="8015226" y="1677999"/>
            <a:ext cx="3802476" cy="50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000000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333" b="1">
                <a:solidFill>
                  <a:srgbClr val="000000"/>
                </a:solidFill>
                <a:cs typeface="Arial" panose="020B0604020202020204" pitchFamily="34" charset="0"/>
              </a:rPr>
              <a:t>ERP </a:t>
            </a:r>
            <a:r>
              <a:rPr lang="ru-RU" altLang="ru-RU" sz="1333" b="1">
                <a:solidFill>
                  <a:srgbClr val="000000"/>
                </a:solidFill>
                <a:cs typeface="Arial" panose="020B0604020202020204" pitchFamily="34" charset="0"/>
              </a:rPr>
              <a:t>Управление предприятием 2 </a:t>
            </a:r>
            <a:r>
              <a:rPr lang="en-US" altLang="ru-RU" sz="1333" b="1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ru-RU" sz="1333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000000"/>
                </a:solidFill>
                <a:cs typeface="Arial" panose="020B0604020202020204" pitchFamily="34" charset="0"/>
              </a:rPr>
              <a:t>и др. системы учета и управления</a:t>
            </a:r>
          </a:p>
        </p:txBody>
      </p:sp>
      <p:sp>
        <p:nvSpPr>
          <p:cNvPr id="44039" name="AutoShape 16"/>
          <p:cNvSpPr>
            <a:spLocks noChangeArrowheads="1"/>
          </p:cNvSpPr>
          <p:nvPr/>
        </p:nvSpPr>
        <p:spPr bwMode="auto">
          <a:xfrm>
            <a:off x="8402455" y="4524037"/>
            <a:ext cx="3076684" cy="431667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Взаиморасчеты</a:t>
            </a:r>
          </a:p>
        </p:txBody>
      </p:sp>
      <p:sp>
        <p:nvSpPr>
          <p:cNvPr id="44040" name="Text Box 19"/>
          <p:cNvSpPr txBox="1">
            <a:spLocks noChangeArrowheads="1"/>
          </p:cNvSpPr>
          <p:nvPr/>
        </p:nvSpPr>
        <p:spPr bwMode="auto">
          <a:xfrm>
            <a:off x="336212" y="1271724"/>
            <a:ext cx="432090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D20000"/>
                </a:solidFill>
                <a:cs typeface="Arial" panose="020B0604020202020204" pitchFamily="34" charset="0"/>
              </a:rPr>
              <a:t>Управляющая компания</a:t>
            </a:r>
          </a:p>
        </p:txBody>
      </p:sp>
      <p:sp>
        <p:nvSpPr>
          <p:cNvPr id="44041" name="Text Box 20"/>
          <p:cNvSpPr txBox="1">
            <a:spLocks noChangeArrowheads="1"/>
          </p:cNvSpPr>
          <p:nvPr/>
        </p:nvSpPr>
        <p:spPr bwMode="auto">
          <a:xfrm>
            <a:off x="8055429" y="1335205"/>
            <a:ext cx="3762272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D20000"/>
                </a:solidFill>
                <a:cs typeface="Arial" panose="020B0604020202020204" pitchFamily="34" charset="0"/>
              </a:rPr>
              <a:t>Дочерние и зависимые общества</a:t>
            </a:r>
          </a:p>
        </p:txBody>
      </p:sp>
      <p:sp>
        <p:nvSpPr>
          <p:cNvPr id="44042" name="Двойная стрелка влево/вправо 1"/>
          <p:cNvSpPr>
            <a:spLocks noChangeArrowheads="1"/>
          </p:cNvSpPr>
          <p:nvPr/>
        </p:nvSpPr>
        <p:spPr bwMode="auto">
          <a:xfrm>
            <a:off x="4963934" y="5990435"/>
            <a:ext cx="4380148" cy="679240"/>
          </a:xfrm>
          <a:prstGeom prst="leftRightArrow">
            <a:avLst>
              <a:gd name="adj1" fmla="val 50000"/>
              <a:gd name="adj2" fmla="val 78219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Интеграция с банками</a:t>
            </a:r>
          </a:p>
        </p:txBody>
      </p:sp>
      <p:sp>
        <p:nvSpPr>
          <p:cNvPr id="44043" name="AutoShape 9"/>
          <p:cNvSpPr>
            <a:spLocks noChangeArrowheads="1"/>
          </p:cNvSpPr>
          <p:nvPr/>
        </p:nvSpPr>
        <p:spPr bwMode="auto">
          <a:xfrm>
            <a:off x="8402455" y="2678873"/>
            <a:ext cx="3076684" cy="431667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Договоры</a:t>
            </a:r>
          </a:p>
        </p:txBody>
      </p:sp>
      <p:sp>
        <p:nvSpPr>
          <p:cNvPr id="44044" name="AutoShape 12"/>
          <p:cNvSpPr>
            <a:spLocks noChangeArrowheads="1"/>
          </p:cNvSpPr>
          <p:nvPr/>
        </p:nvSpPr>
        <p:spPr bwMode="auto">
          <a:xfrm flipH="1">
            <a:off x="2642667" y="2600582"/>
            <a:ext cx="1773219" cy="518423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БДР</a:t>
            </a:r>
          </a:p>
        </p:txBody>
      </p:sp>
      <p:sp>
        <p:nvSpPr>
          <p:cNvPr id="44045" name="AutoShape 15"/>
          <p:cNvSpPr>
            <a:spLocks noChangeArrowheads="1"/>
          </p:cNvSpPr>
          <p:nvPr/>
        </p:nvSpPr>
        <p:spPr bwMode="auto">
          <a:xfrm flipH="1">
            <a:off x="2642667" y="1970010"/>
            <a:ext cx="1773219" cy="512075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БДДС</a:t>
            </a:r>
          </a:p>
        </p:txBody>
      </p:sp>
      <p:sp>
        <p:nvSpPr>
          <p:cNvPr id="44046" name="AutoShape 17"/>
          <p:cNvSpPr>
            <a:spLocks noChangeArrowheads="1"/>
          </p:cNvSpPr>
          <p:nvPr/>
        </p:nvSpPr>
        <p:spPr bwMode="auto">
          <a:xfrm>
            <a:off x="626105" y="3237501"/>
            <a:ext cx="3789780" cy="541699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Ввод, импорт заявок на расходы </a:t>
            </a:r>
            <a:r>
              <a:rPr lang="en-US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/>
            </a:r>
            <a:br>
              <a:rPr lang="en-US" altLang="ru-RU" sz="1333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и платежи</a:t>
            </a:r>
          </a:p>
        </p:txBody>
      </p:sp>
      <p:sp>
        <p:nvSpPr>
          <p:cNvPr id="44047" name="AutoShape 25"/>
          <p:cNvSpPr>
            <a:spLocks noChangeArrowheads="1"/>
          </p:cNvSpPr>
          <p:nvPr/>
        </p:nvSpPr>
        <p:spPr bwMode="auto">
          <a:xfrm>
            <a:off x="626105" y="5010721"/>
            <a:ext cx="3789780" cy="539584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Централизованное управление ликвидностью холдинга</a:t>
            </a:r>
          </a:p>
        </p:txBody>
      </p:sp>
      <p:sp>
        <p:nvSpPr>
          <p:cNvPr id="44048" name="AutoShape 18"/>
          <p:cNvSpPr>
            <a:spLocks noChangeArrowheads="1"/>
          </p:cNvSpPr>
          <p:nvPr/>
        </p:nvSpPr>
        <p:spPr bwMode="auto">
          <a:xfrm flipH="1">
            <a:off x="626106" y="1970010"/>
            <a:ext cx="1724550" cy="512075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Управление договорами</a:t>
            </a:r>
          </a:p>
        </p:txBody>
      </p:sp>
      <p:sp>
        <p:nvSpPr>
          <p:cNvPr id="44049" name="AutoShape 18"/>
          <p:cNvSpPr>
            <a:spLocks noChangeArrowheads="1"/>
          </p:cNvSpPr>
          <p:nvPr/>
        </p:nvSpPr>
        <p:spPr bwMode="auto">
          <a:xfrm flipH="1">
            <a:off x="626106" y="2600582"/>
            <a:ext cx="1724550" cy="518423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Финансовые инструменты</a:t>
            </a:r>
          </a:p>
        </p:txBody>
      </p:sp>
      <p:sp>
        <p:nvSpPr>
          <p:cNvPr id="44050" name="AutoShape 15"/>
          <p:cNvSpPr>
            <a:spLocks noChangeArrowheads="1"/>
          </p:cNvSpPr>
          <p:nvPr/>
        </p:nvSpPr>
        <p:spPr bwMode="auto">
          <a:xfrm>
            <a:off x="577437" y="6130092"/>
            <a:ext cx="3838449" cy="480334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Исполнение платежей </a:t>
            </a:r>
            <a:b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в едином центре</a:t>
            </a:r>
          </a:p>
        </p:txBody>
      </p:sp>
      <p:sp>
        <p:nvSpPr>
          <p:cNvPr id="44051" name="AutoShape 16"/>
          <p:cNvSpPr>
            <a:spLocks noChangeArrowheads="1"/>
          </p:cNvSpPr>
          <p:nvPr/>
        </p:nvSpPr>
        <p:spPr bwMode="auto">
          <a:xfrm>
            <a:off x="8402455" y="3294633"/>
            <a:ext cx="3076684" cy="431667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Заказы поставщикам</a:t>
            </a:r>
          </a:p>
        </p:txBody>
      </p:sp>
      <p:sp>
        <p:nvSpPr>
          <p:cNvPr id="44052" name="AutoShape 21"/>
          <p:cNvSpPr>
            <a:spLocks noChangeArrowheads="1"/>
          </p:cNvSpPr>
          <p:nvPr/>
        </p:nvSpPr>
        <p:spPr bwMode="auto">
          <a:xfrm flipH="1">
            <a:off x="4963934" y="2348775"/>
            <a:ext cx="2968766" cy="645385"/>
          </a:xfrm>
          <a:prstGeom prst="rightArrow">
            <a:avLst>
              <a:gd name="adj1" fmla="val 50000"/>
              <a:gd name="adj2" fmla="val 84951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Взаиморасчеты</a:t>
            </a:r>
          </a:p>
        </p:txBody>
      </p:sp>
      <p:sp>
        <p:nvSpPr>
          <p:cNvPr id="44053" name="AutoShape 21"/>
          <p:cNvSpPr>
            <a:spLocks noChangeArrowheads="1"/>
          </p:cNvSpPr>
          <p:nvPr/>
        </p:nvSpPr>
        <p:spPr bwMode="auto">
          <a:xfrm flipH="1">
            <a:off x="4963934" y="3224804"/>
            <a:ext cx="2968766" cy="645385"/>
          </a:xfrm>
          <a:prstGeom prst="rightArrow">
            <a:avLst>
              <a:gd name="adj1" fmla="val 50000"/>
              <a:gd name="adj2" fmla="val 84951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Заявки на оплату</a:t>
            </a:r>
          </a:p>
        </p:txBody>
      </p:sp>
      <p:sp>
        <p:nvSpPr>
          <p:cNvPr id="44054" name="AutoShape 17"/>
          <p:cNvSpPr>
            <a:spLocks noChangeArrowheads="1"/>
          </p:cNvSpPr>
          <p:nvPr/>
        </p:nvSpPr>
        <p:spPr bwMode="auto">
          <a:xfrm>
            <a:off x="600713" y="3889233"/>
            <a:ext cx="3815172" cy="539584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Контроль бюджетных лимитов </a:t>
            </a:r>
            <a:r>
              <a:rPr lang="en-US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/>
            </a:r>
            <a:br>
              <a:rPr lang="en-US" altLang="ru-RU" sz="1333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и лимитов задолженности </a:t>
            </a:r>
          </a:p>
        </p:txBody>
      </p:sp>
      <p:sp>
        <p:nvSpPr>
          <p:cNvPr id="44055" name="AutoShape 21"/>
          <p:cNvSpPr>
            <a:spLocks noChangeArrowheads="1"/>
          </p:cNvSpPr>
          <p:nvPr/>
        </p:nvSpPr>
        <p:spPr bwMode="auto">
          <a:xfrm>
            <a:off x="4963934" y="4600214"/>
            <a:ext cx="2968766" cy="647500"/>
          </a:xfrm>
          <a:prstGeom prst="rightArrow">
            <a:avLst>
              <a:gd name="adj1" fmla="val 50000"/>
              <a:gd name="adj2" fmla="val 84673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Факт ДДС</a:t>
            </a:r>
          </a:p>
        </p:txBody>
      </p:sp>
      <p:sp>
        <p:nvSpPr>
          <p:cNvPr id="44056" name="Freeform 99"/>
          <p:cNvSpPr>
            <a:spLocks noChangeAspect="1" noEditPoints="1"/>
          </p:cNvSpPr>
          <p:nvPr/>
        </p:nvSpPr>
        <p:spPr bwMode="auto">
          <a:xfrm>
            <a:off x="9344081" y="5793645"/>
            <a:ext cx="1182851" cy="876030"/>
          </a:xfrm>
          <a:custGeom>
            <a:avLst/>
            <a:gdLst>
              <a:gd name="T0" fmla="*/ 2147483647 w 4826"/>
              <a:gd name="T1" fmla="*/ 2147483647 h 4763"/>
              <a:gd name="T2" fmla="*/ 2147483647 w 4826"/>
              <a:gd name="T3" fmla="*/ 2147483647 h 4763"/>
              <a:gd name="T4" fmla="*/ 2147483647 w 4826"/>
              <a:gd name="T5" fmla="*/ 2147483647 h 4763"/>
              <a:gd name="T6" fmla="*/ 2147483647 w 4826"/>
              <a:gd name="T7" fmla="*/ 2147483647 h 4763"/>
              <a:gd name="T8" fmla="*/ 2147483647 w 4826"/>
              <a:gd name="T9" fmla="*/ 2147483647 h 4763"/>
              <a:gd name="T10" fmla="*/ 2147483647 w 4826"/>
              <a:gd name="T11" fmla="*/ 2147483647 h 4763"/>
              <a:gd name="T12" fmla="*/ 2147483647 w 4826"/>
              <a:gd name="T13" fmla="*/ 2147483647 h 4763"/>
              <a:gd name="T14" fmla="*/ 2147483647 w 4826"/>
              <a:gd name="T15" fmla="*/ 2147483647 h 4763"/>
              <a:gd name="T16" fmla="*/ 2147483647 w 4826"/>
              <a:gd name="T17" fmla="*/ 2147483647 h 4763"/>
              <a:gd name="T18" fmla="*/ 2147483647 w 4826"/>
              <a:gd name="T19" fmla="*/ 2147483647 h 4763"/>
              <a:gd name="T20" fmla="*/ 2147483647 w 4826"/>
              <a:gd name="T21" fmla="*/ 2147483647 h 4763"/>
              <a:gd name="T22" fmla="*/ 2147483647 w 4826"/>
              <a:gd name="T23" fmla="*/ 2147483647 h 4763"/>
              <a:gd name="T24" fmla="*/ 2147483647 w 4826"/>
              <a:gd name="T25" fmla="*/ 2147483647 h 4763"/>
              <a:gd name="T26" fmla="*/ 2147483647 w 4826"/>
              <a:gd name="T27" fmla="*/ 2147483647 h 4763"/>
              <a:gd name="T28" fmla="*/ 2147483647 w 4826"/>
              <a:gd name="T29" fmla="*/ 2147483647 h 4763"/>
              <a:gd name="T30" fmla="*/ 2147483647 w 4826"/>
              <a:gd name="T31" fmla="*/ 2147483647 h 4763"/>
              <a:gd name="T32" fmla="*/ 2147483647 w 4826"/>
              <a:gd name="T33" fmla="*/ 2147483647 h 4763"/>
              <a:gd name="T34" fmla="*/ 2147483647 w 4826"/>
              <a:gd name="T35" fmla="*/ 2147483647 h 4763"/>
              <a:gd name="T36" fmla="*/ 2147483647 w 4826"/>
              <a:gd name="T37" fmla="*/ 2147483647 h 4763"/>
              <a:gd name="T38" fmla="*/ 2147483647 w 4826"/>
              <a:gd name="T39" fmla="*/ 2147483647 h 4763"/>
              <a:gd name="T40" fmla="*/ 2147483647 w 4826"/>
              <a:gd name="T41" fmla="*/ 2147483647 h 4763"/>
              <a:gd name="T42" fmla="*/ 2147483647 w 4826"/>
              <a:gd name="T43" fmla="*/ 2147483647 h 4763"/>
              <a:gd name="T44" fmla="*/ 2147483647 w 4826"/>
              <a:gd name="T45" fmla="*/ 2147483647 h 4763"/>
              <a:gd name="T46" fmla="*/ 2147483647 w 4826"/>
              <a:gd name="T47" fmla="*/ 2147483647 h 4763"/>
              <a:gd name="T48" fmla="*/ 2147483647 w 4826"/>
              <a:gd name="T49" fmla="*/ 2147483647 h 4763"/>
              <a:gd name="T50" fmla="*/ 2147483647 w 4826"/>
              <a:gd name="T51" fmla="*/ 2147483647 h 4763"/>
              <a:gd name="T52" fmla="*/ 2147483647 w 4826"/>
              <a:gd name="T53" fmla="*/ 2147483647 h 4763"/>
              <a:gd name="T54" fmla="*/ 2147483647 w 4826"/>
              <a:gd name="T55" fmla="*/ 2147483647 h 4763"/>
              <a:gd name="T56" fmla="*/ 2147483647 w 4826"/>
              <a:gd name="T57" fmla="*/ 2147483647 h 4763"/>
              <a:gd name="T58" fmla="*/ 2147483647 w 4826"/>
              <a:gd name="T59" fmla="*/ 2147483647 h 4763"/>
              <a:gd name="T60" fmla="*/ 2147483647 w 4826"/>
              <a:gd name="T61" fmla="*/ 2147483647 h 4763"/>
              <a:gd name="T62" fmla="*/ 2147483647 w 4826"/>
              <a:gd name="T63" fmla="*/ 2147483647 h 4763"/>
              <a:gd name="T64" fmla="*/ 2147483647 w 4826"/>
              <a:gd name="T65" fmla="*/ 2147483647 h 4763"/>
              <a:gd name="T66" fmla="*/ 2147483647 w 4826"/>
              <a:gd name="T67" fmla="*/ 2147483647 h 4763"/>
              <a:gd name="T68" fmla="*/ 2147483647 w 4826"/>
              <a:gd name="T69" fmla="*/ 2147483647 h 4763"/>
              <a:gd name="T70" fmla="*/ 2147483647 w 4826"/>
              <a:gd name="T71" fmla="*/ 2147483647 h 4763"/>
              <a:gd name="T72" fmla="*/ 2147483647 w 4826"/>
              <a:gd name="T73" fmla="*/ 2147483647 h 4763"/>
              <a:gd name="T74" fmla="*/ 2147483647 w 4826"/>
              <a:gd name="T75" fmla="*/ 2147483647 h 4763"/>
              <a:gd name="T76" fmla="*/ 2147483647 w 4826"/>
              <a:gd name="T77" fmla="*/ 2147483647 h 4763"/>
              <a:gd name="T78" fmla="*/ 2147483647 w 4826"/>
              <a:gd name="T79" fmla="*/ 2147483647 h 4763"/>
              <a:gd name="T80" fmla="*/ 2147483647 w 4826"/>
              <a:gd name="T81" fmla="*/ 2147483647 h 4763"/>
              <a:gd name="T82" fmla="*/ 2147483647 w 4826"/>
              <a:gd name="T83" fmla="*/ 2147483647 h 4763"/>
              <a:gd name="T84" fmla="*/ 2147483647 w 4826"/>
              <a:gd name="T85" fmla="*/ 2147483647 h 4763"/>
              <a:gd name="T86" fmla="*/ 2147483647 w 4826"/>
              <a:gd name="T87" fmla="*/ 2147483647 h 4763"/>
              <a:gd name="T88" fmla="*/ 2147483647 w 4826"/>
              <a:gd name="T89" fmla="*/ 2147483647 h 4763"/>
              <a:gd name="T90" fmla="*/ 2147483647 w 4826"/>
              <a:gd name="T91" fmla="*/ 2147483647 h 4763"/>
              <a:gd name="T92" fmla="*/ 2147483647 w 4826"/>
              <a:gd name="T93" fmla="*/ 2147483647 h 4763"/>
              <a:gd name="T94" fmla="*/ 2147483647 w 4826"/>
              <a:gd name="T95" fmla="*/ 2147483647 h 4763"/>
              <a:gd name="T96" fmla="*/ 2147483647 w 4826"/>
              <a:gd name="T97" fmla="*/ 2147483647 h 4763"/>
              <a:gd name="T98" fmla="*/ 2147483647 w 4826"/>
              <a:gd name="T99" fmla="*/ 2147483647 h 4763"/>
              <a:gd name="T100" fmla="*/ 2147483647 w 4826"/>
              <a:gd name="T101" fmla="*/ 2147483647 h 4763"/>
              <a:gd name="T102" fmla="*/ 2147483647 w 4826"/>
              <a:gd name="T103" fmla="*/ 2147483647 h 4763"/>
              <a:gd name="T104" fmla="*/ 2147483647 w 4826"/>
              <a:gd name="T105" fmla="*/ 2147483647 h 4763"/>
              <a:gd name="T106" fmla="*/ 2147483647 w 4826"/>
              <a:gd name="T107" fmla="*/ 2147483647 h 4763"/>
              <a:gd name="T108" fmla="*/ 2147483647 w 4826"/>
              <a:gd name="T109" fmla="*/ 2147483647 h 4763"/>
              <a:gd name="T110" fmla="*/ 2147483647 w 4826"/>
              <a:gd name="T111" fmla="*/ 2147483647 h 4763"/>
              <a:gd name="T112" fmla="*/ 2147483647 w 4826"/>
              <a:gd name="T113" fmla="*/ 2147483647 h 4763"/>
              <a:gd name="T114" fmla="*/ 2147483647 w 4826"/>
              <a:gd name="T115" fmla="*/ 2147483647 h 4763"/>
              <a:gd name="T116" fmla="*/ 2147483647 w 4826"/>
              <a:gd name="T117" fmla="*/ 2147483647 h 4763"/>
              <a:gd name="T118" fmla="*/ 2147483647 w 4826"/>
              <a:gd name="T119" fmla="*/ 2147483647 h 4763"/>
              <a:gd name="T120" fmla="*/ 2147483647 w 4826"/>
              <a:gd name="T121" fmla="*/ 2147483647 h 476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26"/>
              <a:gd name="T184" fmla="*/ 0 h 4763"/>
              <a:gd name="T185" fmla="*/ 4826 w 4826"/>
              <a:gd name="T186" fmla="*/ 4763 h 476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26" h="4763">
                <a:moveTo>
                  <a:pt x="3865" y="1076"/>
                </a:moveTo>
                <a:lnTo>
                  <a:pt x="4826" y="1489"/>
                </a:lnTo>
                <a:lnTo>
                  <a:pt x="4710" y="1916"/>
                </a:lnTo>
                <a:lnTo>
                  <a:pt x="116" y="1916"/>
                </a:lnTo>
                <a:lnTo>
                  <a:pt x="0" y="1489"/>
                </a:lnTo>
                <a:lnTo>
                  <a:pt x="2409" y="448"/>
                </a:lnTo>
                <a:lnTo>
                  <a:pt x="2862" y="644"/>
                </a:lnTo>
                <a:lnTo>
                  <a:pt x="2873" y="620"/>
                </a:lnTo>
                <a:lnTo>
                  <a:pt x="2885" y="595"/>
                </a:lnTo>
                <a:lnTo>
                  <a:pt x="2899" y="573"/>
                </a:lnTo>
                <a:lnTo>
                  <a:pt x="2913" y="549"/>
                </a:lnTo>
                <a:lnTo>
                  <a:pt x="2929" y="528"/>
                </a:lnTo>
                <a:lnTo>
                  <a:pt x="2946" y="505"/>
                </a:lnTo>
                <a:lnTo>
                  <a:pt x="2965" y="486"/>
                </a:lnTo>
                <a:lnTo>
                  <a:pt x="2985" y="466"/>
                </a:lnTo>
                <a:lnTo>
                  <a:pt x="3005" y="446"/>
                </a:lnTo>
                <a:lnTo>
                  <a:pt x="3027" y="428"/>
                </a:lnTo>
                <a:lnTo>
                  <a:pt x="3048" y="412"/>
                </a:lnTo>
                <a:lnTo>
                  <a:pt x="3072" y="397"/>
                </a:lnTo>
                <a:lnTo>
                  <a:pt x="3095" y="383"/>
                </a:lnTo>
                <a:lnTo>
                  <a:pt x="3118" y="370"/>
                </a:lnTo>
                <a:lnTo>
                  <a:pt x="3143" y="359"/>
                </a:lnTo>
                <a:lnTo>
                  <a:pt x="3167" y="349"/>
                </a:lnTo>
                <a:lnTo>
                  <a:pt x="3192" y="340"/>
                </a:lnTo>
                <a:lnTo>
                  <a:pt x="3218" y="332"/>
                </a:lnTo>
                <a:lnTo>
                  <a:pt x="3243" y="325"/>
                </a:lnTo>
                <a:lnTo>
                  <a:pt x="3269" y="320"/>
                </a:lnTo>
                <a:lnTo>
                  <a:pt x="3295" y="316"/>
                </a:lnTo>
                <a:lnTo>
                  <a:pt x="3321" y="314"/>
                </a:lnTo>
                <a:lnTo>
                  <a:pt x="3347" y="312"/>
                </a:lnTo>
                <a:lnTo>
                  <a:pt x="3373" y="312"/>
                </a:lnTo>
                <a:lnTo>
                  <a:pt x="3399" y="314"/>
                </a:lnTo>
                <a:lnTo>
                  <a:pt x="3426" y="316"/>
                </a:lnTo>
                <a:lnTo>
                  <a:pt x="3452" y="319"/>
                </a:lnTo>
                <a:lnTo>
                  <a:pt x="3477" y="324"/>
                </a:lnTo>
                <a:lnTo>
                  <a:pt x="3503" y="330"/>
                </a:lnTo>
                <a:lnTo>
                  <a:pt x="3528" y="337"/>
                </a:lnTo>
                <a:lnTo>
                  <a:pt x="3553" y="346"/>
                </a:lnTo>
                <a:lnTo>
                  <a:pt x="3577" y="356"/>
                </a:lnTo>
                <a:lnTo>
                  <a:pt x="3601" y="367"/>
                </a:lnTo>
                <a:lnTo>
                  <a:pt x="3625" y="378"/>
                </a:lnTo>
                <a:lnTo>
                  <a:pt x="3648" y="392"/>
                </a:lnTo>
                <a:lnTo>
                  <a:pt x="3671" y="407"/>
                </a:lnTo>
                <a:lnTo>
                  <a:pt x="3693" y="423"/>
                </a:lnTo>
                <a:lnTo>
                  <a:pt x="3714" y="441"/>
                </a:lnTo>
                <a:lnTo>
                  <a:pt x="3736" y="459"/>
                </a:lnTo>
                <a:lnTo>
                  <a:pt x="3755" y="478"/>
                </a:lnTo>
                <a:lnTo>
                  <a:pt x="3770" y="494"/>
                </a:lnTo>
                <a:lnTo>
                  <a:pt x="3784" y="510"/>
                </a:lnTo>
                <a:lnTo>
                  <a:pt x="3797" y="527"/>
                </a:lnTo>
                <a:lnTo>
                  <a:pt x="3809" y="543"/>
                </a:lnTo>
                <a:lnTo>
                  <a:pt x="3820" y="560"/>
                </a:lnTo>
                <a:lnTo>
                  <a:pt x="3831" y="578"/>
                </a:lnTo>
                <a:lnTo>
                  <a:pt x="3841" y="595"/>
                </a:lnTo>
                <a:lnTo>
                  <a:pt x="3850" y="612"/>
                </a:lnTo>
                <a:lnTo>
                  <a:pt x="3859" y="631"/>
                </a:lnTo>
                <a:lnTo>
                  <a:pt x="3868" y="650"/>
                </a:lnTo>
                <a:lnTo>
                  <a:pt x="3881" y="687"/>
                </a:lnTo>
                <a:lnTo>
                  <a:pt x="3892" y="726"/>
                </a:lnTo>
                <a:lnTo>
                  <a:pt x="3900" y="764"/>
                </a:lnTo>
                <a:lnTo>
                  <a:pt x="3906" y="803"/>
                </a:lnTo>
                <a:lnTo>
                  <a:pt x="3909" y="843"/>
                </a:lnTo>
                <a:lnTo>
                  <a:pt x="3909" y="883"/>
                </a:lnTo>
                <a:lnTo>
                  <a:pt x="3905" y="922"/>
                </a:lnTo>
                <a:lnTo>
                  <a:pt x="3900" y="961"/>
                </a:lnTo>
                <a:lnTo>
                  <a:pt x="3891" y="1000"/>
                </a:lnTo>
                <a:lnTo>
                  <a:pt x="3879" y="1038"/>
                </a:lnTo>
                <a:lnTo>
                  <a:pt x="3865" y="1076"/>
                </a:lnTo>
                <a:close/>
                <a:moveTo>
                  <a:pt x="238" y="1605"/>
                </a:moveTo>
                <a:lnTo>
                  <a:pt x="268" y="1717"/>
                </a:lnTo>
                <a:lnTo>
                  <a:pt x="4558" y="1717"/>
                </a:lnTo>
                <a:lnTo>
                  <a:pt x="4588" y="1605"/>
                </a:lnTo>
                <a:lnTo>
                  <a:pt x="3653" y="1196"/>
                </a:lnTo>
                <a:lnTo>
                  <a:pt x="3673" y="1178"/>
                </a:lnTo>
                <a:lnTo>
                  <a:pt x="3690" y="1161"/>
                </a:lnTo>
                <a:lnTo>
                  <a:pt x="3704" y="1144"/>
                </a:lnTo>
                <a:lnTo>
                  <a:pt x="3718" y="1127"/>
                </a:lnTo>
                <a:lnTo>
                  <a:pt x="3732" y="1109"/>
                </a:lnTo>
                <a:lnTo>
                  <a:pt x="3743" y="1091"/>
                </a:lnTo>
                <a:lnTo>
                  <a:pt x="3754" y="1072"/>
                </a:lnTo>
                <a:lnTo>
                  <a:pt x="3764" y="1052"/>
                </a:lnTo>
                <a:lnTo>
                  <a:pt x="3773" y="1032"/>
                </a:lnTo>
                <a:lnTo>
                  <a:pt x="3782" y="1012"/>
                </a:lnTo>
                <a:lnTo>
                  <a:pt x="3788" y="992"/>
                </a:lnTo>
                <a:lnTo>
                  <a:pt x="3794" y="971"/>
                </a:lnTo>
                <a:lnTo>
                  <a:pt x="3799" y="950"/>
                </a:lnTo>
                <a:lnTo>
                  <a:pt x="3803" y="929"/>
                </a:lnTo>
                <a:lnTo>
                  <a:pt x="3807" y="908"/>
                </a:lnTo>
                <a:lnTo>
                  <a:pt x="3808" y="886"/>
                </a:lnTo>
                <a:lnTo>
                  <a:pt x="3809" y="865"/>
                </a:lnTo>
                <a:lnTo>
                  <a:pt x="3809" y="844"/>
                </a:lnTo>
                <a:lnTo>
                  <a:pt x="3808" y="823"/>
                </a:lnTo>
                <a:lnTo>
                  <a:pt x="3805" y="802"/>
                </a:lnTo>
                <a:lnTo>
                  <a:pt x="3803" y="779"/>
                </a:lnTo>
                <a:lnTo>
                  <a:pt x="3798" y="759"/>
                </a:lnTo>
                <a:lnTo>
                  <a:pt x="3793" y="738"/>
                </a:lnTo>
                <a:lnTo>
                  <a:pt x="3787" y="717"/>
                </a:lnTo>
                <a:lnTo>
                  <a:pt x="3779" y="697"/>
                </a:lnTo>
                <a:lnTo>
                  <a:pt x="3770" y="677"/>
                </a:lnTo>
                <a:lnTo>
                  <a:pt x="3762" y="657"/>
                </a:lnTo>
                <a:lnTo>
                  <a:pt x="3752" y="637"/>
                </a:lnTo>
                <a:lnTo>
                  <a:pt x="3739" y="619"/>
                </a:lnTo>
                <a:lnTo>
                  <a:pt x="3727" y="600"/>
                </a:lnTo>
                <a:lnTo>
                  <a:pt x="3714" y="583"/>
                </a:lnTo>
                <a:lnTo>
                  <a:pt x="3699" y="565"/>
                </a:lnTo>
                <a:lnTo>
                  <a:pt x="3685" y="548"/>
                </a:lnTo>
                <a:lnTo>
                  <a:pt x="3667" y="532"/>
                </a:lnTo>
                <a:lnTo>
                  <a:pt x="3651" y="517"/>
                </a:lnTo>
                <a:lnTo>
                  <a:pt x="3634" y="503"/>
                </a:lnTo>
                <a:lnTo>
                  <a:pt x="3615" y="489"/>
                </a:lnTo>
                <a:lnTo>
                  <a:pt x="3596" y="477"/>
                </a:lnTo>
                <a:lnTo>
                  <a:pt x="3577" y="467"/>
                </a:lnTo>
                <a:lnTo>
                  <a:pt x="3558" y="457"/>
                </a:lnTo>
                <a:lnTo>
                  <a:pt x="3539" y="447"/>
                </a:lnTo>
                <a:lnTo>
                  <a:pt x="3518" y="439"/>
                </a:lnTo>
                <a:lnTo>
                  <a:pt x="3498" y="432"/>
                </a:lnTo>
                <a:lnTo>
                  <a:pt x="3477" y="426"/>
                </a:lnTo>
                <a:lnTo>
                  <a:pt x="3457" y="422"/>
                </a:lnTo>
                <a:lnTo>
                  <a:pt x="3436" y="417"/>
                </a:lnTo>
                <a:lnTo>
                  <a:pt x="3414" y="415"/>
                </a:lnTo>
                <a:lnTo>
                  <a:pt x="3392" y="412"/>
                </a:lnTo>
                <a:lnTo>
                  <a:pt x="3371" y="412"/>
                </a:lnTo>
                <a:lnTo>
                  <a:pt x="3350" y="412"/>
                </a:lnTo>
                <a:lnTo>
                  <a:pt x="3329" y="413"/>
                </a:lnTo>
                <a:lnTo>
                  <a:pt x="3307" y="416"/>
                </a:lnTo>
                <a:lnTo>
                  <a:pt x="3286" y="418"/>
                </a:lnTo>
                <a:lnTo>
                  <a:pt x="3265" y="423"/>
                </a:lnTo>
                <a:lnTo>
                  <a:pt x="3244" y="428"/>
                </a:lnTo>
                <a:lnTo>
                  <a:pt x="3224" y="434"/>
                </a:lnTo>
                <a:lnTo>
                  <a:pt x="3203" y="442"/>
                </a:lnTo>
                <a:lnTo>
                  <a:pt x="3183" y="449"/>
                </a:lnTo>
                <a:lnTo>
                  <a:pt x="3163" y="459"/>
                </a:lnTo>
                <a:lnTo>
                  <a:pt x="3144" y="469"/>
                </a:lnTo>
                <a:lnTo>
                  <a:pt x="3124" y="481"/>
                </a:lnTo>
                <a:lnTo>
                  <a:pt x="3107" y="493"/>
                </a:lnTo>
                <a:lnTo>
                  <a:pt x="3088" y="507"/>
                </a:lnTo>
                <a:lnTo>
                  <a:pt x="3071" y="522"/>
                </a:lnTo>
                <a:lnTo>
                  <a:pt x="3053" y="537"/>
                </a:lnTo>
                <a:lnTo>
                  <a:pt x="3036" y="555"/>
                </a:lnTo>
                <a:lnTo>
                  <a:pt x="3020" y="574"/>
                </a:lnTo>
                <a:lnTo>
                  <a:pt x="3005" y="594"/>
                </a:lnTo>
                <a:lnTo>
                  <a:pt x="2990" y="614"/>
                </a:lnTo>
                <a:lnTo>
                  <a:pt x="2978" y="635"/>
                </a:lnTo>
                <a:lnTo>
                  <a:pt x="2966" y="656"/>
                </a:lnTo>
                <a:lnTo>
                  <a:pt x="2955" y="677"/>
                </a:lnTo>
                <a:lnTo>
                  <a:pt x="2946" y="700"/>
                </a:lnTo>
                <a:lnTo>
                  <a:pt x="2939" y="722"/>
                </a:lnTo>
                <a:lnTo>
                  <a:pt x="2933" y="746"/>
                </a:lnTo>
                <a:lnTo>
                  <a:pt x="2926" y="768"/>
                </a:lnTo>
                <a:lnTo>
                  <a:pt x="2923" y="792"/>
                </a:lnTo>
                <a:lnTo>
                  <a:pt x="2920" y="815"/>
                </a:lnTo>
                <a:lnTo>
                  <a:pt x="2918" y="839"/>
                </a:lnTo>
                <a:lnTo>
                  <a:pt x="2918" y="863"/>
                </a:lnTo>
                <a:lnTo>
                  <a:pt x="2919" y="886"/>
                </a:lnTo>
                <a:lnTo>
                  <a:pt x="2409" y="665"/>
                </a:lnTo>
                <a:lnTo>
                  <a:pt x="238" y="1605"/>
                </a:lnTo>
                <a:close/>
                <a:moveTo>
                  <a:pt x="3194" y="1376"/>
                </a:moveTo>
                <a:lnTo>
                  <a:pt x="3194" y="1376"/>
                </a:lnTo>
                <a:lnTo>
                  <a:pt x="3170" y="1368"/>
                </a:lnTo>
                <a:lnTo>
                  <a:pt x="3148" y="1358"/>
                </a:lnTo>
                <a:lnTo>
                  <a:pt x="3126" y="1348"/>
                </a:lnTo>
                <a:lnTo>
                  <a:pt x="3103" y="1337"/>
                </a:lnTo>
                <a:lnTo>
                  <a:pt x="2447" y="1054"/>
                </a:lnTo>
                <a:lnTo>
                  <a:pt x="2526" y="871"/>
                </a:lnTo>
                <a:lnTo>
                  <a:pt x="3864" y="1447"/>
                </a:lnTo>
                <a:lnTo>
                  <a:pt x="3785" y="1630"/>
                </a:lnTo>
                <a:lnTo>
                  <a:pt x="3194" y="1376"/>
                </a:lnTo>
                <a:close/>
                <a:moveTo>
                  <a:pt x="3139" y="619"/>
                </a:moveTo>
                <a:lnTo>
                  <a:pt x="3139" y="619"/>
                </a:lnTo>
                <a:lnTo>
                  <a:pt x="3152" y="608"/>
                </a:lnTo>
                <a:lnTo>
                  <a:pt x="3164" y="598"/>
                </a:lnTo>
                <a:lnTo>
                  <a:pt x="3178" y="588"/>
                </a:lnTo>
                <a:lnTo>
                  <a:pt x="3192" y="578"/>
                </a:lnTo>
                <a:lnTo>
                  <a:pt x="3205" y="570"/>
                </a:lnTo>
                <a:lnTo>
                  <a:pt x="3219" y="561"/>
                </a:lnTo>
                <a:lnTo>
                  <a:pt x="3234" y="555"/>
                </a:lnTo>
                <a:lnTo>
                  <a:pt x="3249" y="549"/>
                </a:lnTo>
                <a:lnTo>
                  <a:pt x="3264" y="544"/>
                </a:lnTo>
                <a:lnTo>
                  <a:pt x="3279" y="539"/>
                </a:lnTo>
                <a:lnTo>
                  <a:pt x="3295" y="535"/>
                </a:lnTo>
                <a:lnTo>
                  <a:pt x="3310" y="532"/>
                </a:lnTo>
                <a:lnTo>
                  <a:pt x="3326" y="529"/>
                </a:lnTo>
                <a:lnTo>
                  <a:pt x="3341" y="528"/>
                </a:lnTo>
                <a:lnTo>
                  <a:pt x="3357" y="528"/>
                </a:lnTo>
                <a:lnTo>
                  <a:pt x="3372" y="527"/>
                </a:lnTo>
                <a:lnTo>
                  <a:pt x="3388" y="528"/>
                </a:lnTo>
                <a:lnTo>
                  <a:pt x="3404" y="529"/>
                </a:lnTo>
                <a:lnTo>
                  <a:pt x="3419" y="532"/>
                </a:lnTo>
                <a:lnTo>
                  <a:pt x="3436" y="534"/>
                </a:lnTo>
                <a:lnTo>
                  <a:pt x="3451" y="538"/>
                </a:lnTo>
                <a:lnTo>
                  <a:pt x="3465" y="543"/>
                </a:lnTo>
                <a:lnTo>
                  <a:pt x="3480" y="548"/>
                </a:lnTo>
                <a:lnTo>
                  <a:pt x="3495" y="553"/>
                </a:lnTo>
                <a:lnTo>
                  <a:pt x="3510" y="560"/>
                </a:lnTo>
                <a:lnTo>
                  <a:pt x="3524" y="568"/>
                </a:lnTo>
                <a:lnTo>
                  <a:pt x="3539" y="575"/>
                </a:lnTo>
                <a:lnTo>
                  <a:pt x="3553" y="584"/>
                </a:lnTo>
                <a:lnTo>
                  <a:pt x="3565" y="594"/>
                </a:lnTo>
                <a:lnTo>
                  <a:pt x="3579" y="604"/>
                </a:lnTo>
                <a:lnTo>
                  <a:pt x="3591" y="615"/>
                </a:lnTo>
                <a:lnTo>
                  <a:pt x="3602" y="627"/>
                </a:lnTo>
                <a:lnTo>
                  <a:pt x="3207" y="1010"/>
                </a:lnTo>
                <a:lnTo>
                  <a:pt x="3051" y="945"/>
                </a:lnTo>
                <a:lnTo>
                  <a:pt x="3046" y="924"/>
                </a:lnTo>
                <a:lnTo>
                  <a:pt x="3042" y="903"/>
                </a:lnTo>
                <a:lnTo>
                  <a:pt x="3040" y="880"/>
                </a:lnTo>
                <a:lnTo>
                  <a:pt x="3039" y="859"/>
                </a:lnTo>
                <a:lnTo>
                  <a:pt x="3040" y="837"/>
                </a:lnTo>
                <a:lnTo>
                  <a:pt x="3041" y="815"/>
                </a:lnTo>
                <a:lnTo>
                  <a:pt x="3045" y="794"/>
                </a:lnTo>
                <a:lnTo>
                  <a:pt x="3050" y="772"/>
                </a:lnTo>
                <a:lnTo>
                  <a:pt x="3056" y="752"/>
                </a:lnTo>
                <a:lnTo>
                  <a:pt x="3063" y="731"/>
                </a:lnTo>
                <a:lnTo>
                  <a:pt x="3072" y="711"/>
                </a:lnTo>
                <a:lnTo>
                  <a:pt x="3083" y="691"/>
                </a:lnTo>
                <a:lnTo>
                  <a:pt x="3095" y="672"/>
                </a:lnTo>
                <a:lnTo>
                  <a:pt x="3108" y="654"/>
                </a:lnTo>
                <a:lnTo>
                  <a:pt x="3123" y="636"/>
                </a:lnTo>
                <a:lnTo>
                  <a:pt x="3139" y="619"/>
                </a:lnTo>
                <a:close/>
                <a:moveTo>
                  <a:pt x="3693" y="828"/>
                </a:moveTo>
                <a:lnTo>
                  <a:pt x="3414" y="1098"/>
                </a:lnTo>
                <a:lnTo>
                  <a:pt x="3310" y="1053"/>
                </a:lnTo>
                <a:lnTo>
                  <a:pt x="3662" y="712"/>
                </a:lnTo>
                <a:lnTo>
                  <a:pt x="3675" y="741"/>
                </a:lnTo>
                <a:lnTo>
                  <a:pt x="3683" y="769"/>
                </a:lnTo>
                <a:lnTo>
                  <a:pt x="3690" y="798"/>
                </a:lnTo>
                <a:lnTo>
                  <a:pt x="3693" y="828"/>
                </a:lnTo>
                <a:close/>
                <a:moveTo>
                  <a:pt x="2628" y="2374"/>
                </a:moveTo>
                <a:lnTo>
                  <a:pt x="2134" y="2868"/>
                </a:lnTo>
                <a:lnTo>
                  <a:pt x="2134" y="4108"/>
                </a:lnTo>
                <a:lnTo>
                  <a:pt x="2628" y="4108"/>
                </a:lnTo>
                <a:lnTo>
                  <a:pt x="2628" y="2374"/>
                </a:lnTo>
                <a:close/>
                <a:moveTo>
                  <a:pt x="2034" y="2374"/>
                </a:moveTo>
                <a:lnTo>
                  <a:pt x="1964" y="2374"/>
                </a:lnTo>
                <a:lnTo>
                  <a:pt x="1949" y="2373"/>
                </a:lnTo>
                <a:lnTo>
                  <a:pt x="1934" y="2368"/>
                </a:lnTo>
                <a:lnTo>
                  <a:pt x="1922" y="2362"/>
                </a:lnTo>
                <a:lnTo>
                  <a:pt x="1909" y="2354"/>
                </a:lnTo>
                <a:lnTo>
                  <a:pt x="1901" y="2344"/>
                </a:lnTo>
                <a:lnTo>
                  <a:pt x="1893" y="2333"/>
                </a:lnTo>
                <a:lnTo>
                  <a:pt x="1891" y="2327"/>
                </a:lnTo>
                <a:lnTo>
                  <a:pt x="1888" y="2319"/>
                </a:lnTo>
                <a:lnTo>
                  <a:pt x="1887" y="2313"/>
                </a:lnTo>
                <a:lnTo>
                  <a:pt x="1887" y="2306"/>
                </a:lnTo>
                <a:lnTo>
                  <a:pt x="1887" y="2012"/>
                </a:lnTo>
                <a:lnTo>
                  <a:pt x="2034" y="2012"/>
                </a:lnTo>
                <a:lnTo>
                  <a:pt x="2727" y="2012"/>
                </a:lnTo>
                <a:lnTo>
                  <a:pt x="2873" y="2012"/>
                </a:lnTo>
                <a:lnTo>
                  <a:pt x="2873" y="2306"/>
                </a:lnTo>
                <a:lnTo>
                  <a:pt x="2873" y="2313"/>
                </a:lnTo>
                <a:lnTo>
                  <a:pt x="2872" y="2319"/>
                </a:lnTo>
                <a:lnTo>
                  <a:pt x="2870" y="2327"/>
                </a:lnTo>
                <a:lnTo>
                  <a:pt x="2867" y="2333"/>
                </a:lnTo>
                <a:lnTo>
                  <a:pt x="2860" y="2344"/>
                </a:lnTo>
                <a:lnTo>
                  <a:pt x="2851" y="2354"/>
                </a:lnTo>
                <a:lnTo>
                  <a:pt x="2839" y="2362"/>
                </a:lnTo>
                <a:lnTo>
                  <a:pt x="2826" y="2368"/>
                </a:lnTo>
                <a:lnTo>
                  <a:pt x="2812" y="2373"/>
                </a:lnTo>
                <a:lnTo>
                  <a:pt x="2796" y="2374"/>
                </a:lnTo>
                <a:lnTo>
                  <a:pt x="2727" y="2374"/>
                </a:lnTo>
                <a:lnTo>
                  <a:pt x="2727" y="4108"/>
                </a:lnTo>
                <a:lnTo>
                  <a:pt x="3347" y="4108"/>
                </a:lnTo>
                <a:lnTo>
                  <a:pt x="3347" y="2374"/>
                </a:lnTo>
                <a:lnTo>
                  <a:pt x="3279" y="2374"/>
                </a:lnTo>
                <a:lnTo>
                  <a:pt x="3263" y="2373"/>
                </a:lnTo>
                <a:lnTo>
                  <a:pt x="3249" y="2368"/>
                </a:lnTo>
                <a:lnTo>
                  <a:pt x="3235" y="2362"/>
                </a:lnTo>
                <a:lnTo>
                  <a:pt x="3224" y="2354"/>
                </a:lnTo>
                <a:lnTo>
                  <a:pt x="3214" y="2344"/>
                </a:lnTo>
                <a:lnTo>
                  <a:pt x="3208" y="2333"/>
                </a:lnTo>
                <a:lnTo>
                  <a:pt x="3204" y="2327"/>
                </a:lnTo>
                <a:lnTo>
                  <a:pt x="3203" y="2319"/>
                </a:lnTo>
                <a:lnTo>
                  <a:pt x="3202" y="2313"/>
                </a:lnTo>
                <a:lnTo>
                  <a:pt x="3202" y="2306"/>
                </a:lnTo>
                <a:lnTo>
                  <a:pt x="3202" y="2012"/>
                </a:lnTo>
                <a:lnTo>
                  <a:pt x="3347" y="2012"/>
                </a:lnTo>
                <a:lnTo>
                  <a:pt x="4097" y="2012"/>
                </a:lnTo>
                <a:lnTo>
                  <a:pt x="4342" y="2012"/>
                </a:lnTo>
                <a:lnTo>
                  <a:pt x="4342" y="2292"/>
                </a:lnTo>
                <a:lnTo>
                  <a:pt x="4342" y="2311"/>
                </a:lnTo>
                <a:lnTo>
                  <a:pt x="4338" y="2329"/>
                </a:lnTo>
                <a:lnTo>
                  <a:pt x="4333" y="2345"/>
                </a:lnTo>
                <a:lnTo>
                  <a:pt x="4327" y="2362"/>
                </a:lnTo>
                <a:lnTo>
                  <a:pt x="4318" y="2377"/>
                </a:lnTo>
                <a:lnTo>
                  <a:pt x="4308" y="2390"/>
                </a:lnTo>
                <a:lnTo>
                  <a:pt x="4297" y="2403"/>
                </a:lnTo>
                <a:lnTo>
                  <a:pt x="4286" y="2414"/>
                </a:lnTo>
                <a:lnTo>
                  <a:pt x="4272" y="2425"/>
                </a:lnTo>
                <a:lnTo>
                  <a:pt x="4258" y="2434"/>
                </a:lnTo>
                <a:lnTo>
                  <a:pt x="4243" y="2441"/>
                </a:lnTo>
                <a:lnTo>
                  <a:pt x="4229" y="2447"/>
                </a:lnTo>
                <a:lnTo>
                  <a:pt x="4212" y="2452"/>
                </a:lnTo>
                <a:lnTo>
                  <a:pt x="4197" y="2456"/>
                </a:lnTo>
                <a:lnTo>
                  <a:pt x="4181" y="2457"/>
                </a:lnTo>
                <a:lnTo>
                  <a:pt x="4165" y="2459"/>
                </a:lnTo>
                <a:lnTo>
                  <a:pt x="4146" y="2459"/>
                </a:lnTo>
                <a:lnTo>
                  <a:pt x="4146" y="4108"/>
                </a:lnTo>
                <a:lnTo>
                  <a:pt x="4512" y="4108"/>
                </a:lnTo>
                <a:lnTo>
                  <a:pt x="4512" y="4464"/>
                </a:lnTo>
                <a:lnTo>
                  <a:pt x="4413" y="4464"/>
                </a:lnTo>
                <a:lnTo>
                  <a:pt x="4413" y="4208"/>
                </a:lnTo>
                <a:lnTo>
                  <a:pt x="4097" y="4208"/>
                </a:lnTo>
                <a:lnTo>
                  <a:pt x="3347" y="4208"/>
                </a:lnTo>
                <a:lnTo>
                  <a:pt x="2727" y="4208"/>
                </a:lnTo>
                <a:lnTo>
                  <a:pt x="2034" y="4208"/>
                </a:lnTo>
                <a:lnTo>
                  <a:pt x="1413" y="4208"/>
                </a:lnTo>
                <a:lnTo>
                  <a:pt x="667" y="4208"/>
                </a:lnTo>
                <a:lnTo>
                  <a:pt x="413" y="4208"/>
                </a:lnTo>
                <a:lnTo>
                  <a:pt x="413" y="4464"/>
                </a:lnTo>
                <a:lnTo>
                  <a:pt x="314" y="4464"/>
                </a:lnTo>
                <a:lnTo>
                  <a:pt x="314" y="4108"/>
                </a:lnTo>
                <a:lnTo>
                  <a:pt x="617" y="4108"/>
                </a:lnTo>
                <a:lnTo>
                  <a:pt x="617" y="2459"/>
                </a:lnTo>
                <a:lnTo>
                  <a:pt x="599" y="2459"/>
                </a:lnTo>
                <a:lnTo>
                  <a:pt x="583" y="2457"/>
                </a:lnTo>
                <a:lnTo>
                  <a:pt x="566" y="2456"/>
                </a:lnTo>
                <a:lnTo>
                  <a:pt x="551" y="2452"/>
                </a:lnTo>
                <a:lnTo>
                  <a:pt x="535" y="2447"/>
                </a:lnTo>
                <a:lnTo>
                  <a:pt x="520" y="2441"/>
                </a:lnTo>
                <a:lnTo>
                  <a:pt x="505" y="2434"/>
                </a:lnTo>
                <a:lnTo>
                  <a:pt x="492" y="2425"/>
                </a:lnTo>
                <a:lnTo>
                  <a:pt x="478" y="2414"/>
                </a:lnTo>
                <a:lnTo>
                  <a:pt x="466" y="2403"/>
                </a:lnTo>
                <a:lnTo>
                  <a:pt x="456" y="2390"/>
                </a:lnTo>
                <a:lnTo>
                  <a:pt x="446" y="2377"/>
                </a:lnTo>
                <a:lnTo>
                  <a:pt x="437" y="2362"/>
                </a:lnTo>
                <a:lnTo>
                  <a:pt x="431" y="2345"/>
                </a:lnTo>
                <a:lnTo>
                  <a:pt x="426" y="2329"/>
                </a:lnTo>
                <a:lnTo>
                  <a:pt x="422" y="2311"/>
                </a:lnTo>
                <a:lnTo>
                  <a:pt x="421" y="2292"/>
                </a:lnTo>
                <a:lnTo>
                  <a:pt x="421" y="2012"/>
                </a:lnTo>
                <a:lnTo>
                  <a:pt x="667" y="2012"/>
                </a:lnTo>
                <a:lnTo>
                  <a:pt x="1413" y="2012"/>
                </a:lnTo>
                <a:lnTo>
                  <a:pt x="1560" y="2012"/>
                </a:lnTo>
                <a:lnTo>
                  <a:pt x="1560" y="2306"/>
                </a:lnTo>
                <a:lnTo>
                  <a:pt x="1560" y="2313"/>
                </a:lnTo>
                <a:lnTo>
                  <a:pt x="1558" y="2319"/>
                </a:lnTo>
                <a:lnTo>
                  <a:pt x="1556" y="2327"/>
                </a:lnTo>
                <a:lnTo>
                  <a:pt x="1553" y="2333"/>
                </a:lnTo>
                <a:lnTo>
                  <a:pt x="1546" y="2344"/>
                </a:lnTo>
                <a:lnTo>
                  <a:pt x="1537" y="2354"/>
                </a:lnTo>
                <a:lnTo>
                  <a:pt x="1525" y="2362"/>
                </a:lnTo>
                <a:lnTo>
                  <a:pt x="1512" y="2368"/>
                </a:lnTo>
                <a:lnTo>
                  <a:pt x="1497" y="2373"/>
                </a:lnTo>
                <a:lnTo>
                  <a:pt x="1481" y="2374"/>
                </a:lnTo>
                <a:lnTo>
                  <a:pt x="1413" y="2374"/>
                </a:lnTo>
                <a:lnTo>
                  <a:pt x="1413" y="4108"/>
                </a:lnTo>
                <a:lnTo>
                  <a:pt x="2034" y="4108"/>
                </a:lnTo>
                <a:lnTo>
                  <a:pt x="2034" y="2374"/>
                </a:lnTo>
                <a:close/>
                <a:moveTo>
                  <a:pt x="1313" y="2386"/>
                </a:moveTo>
                <a:lnTo>
                  <a:pt x="817" y="2883"/>
                </a:lnTo>
                <a:lnTo>
                  <a:pt x="817" y="4108"/>
                </a:lnTo>
                <a:lnTo>
                  <a:pt x="1313" y="4108"/>
                </a:lnTo>
                <a:lnTo>
                  <a:pt x="1313" y="2386"/>
                </a:lnTo>
                <a:close/>
                <a:moveTo>
                  <a:pt x="3947" y="4108"/>
                </a:moveTo>
                <a:lnTo>
                  <a:pt x="3947" y="2394"/>
                </a:lnTo>
                <a:lnTo>
                  <a:pt x="3447" y="2894"/>
                </a:lnTo>
                <a:lnTo>
                  <a:pt x="3447" y="4108"/>
                </a:lnTo>
                <a:lnTo>
                  <a:pt x="3947" y="4108"/>
                </a:lnTo>
                <a:close/>
                <a:moveTo>
                  <a:pt x="97" y="4564"/>
                </a:moveTo>
                <a:lnTo>
                  <a:pt x="4729" y="4564"/>
                </a:lnTo>
                <a:lnTo>
                  <a:pt x="4729" y="4763"/>
                </a:lnTo>
                <a:lnTo>
                  <a:pt x="97" y="4763"/>
                </a:lnTo>
                <a:lnTo>
                  <a:pt x="97" y="4564"/>
                </a:lnTo>
                <a:close/>
                <a:moveTo>
                  <a:pt x="4336" y="144"/>
                </a:moveTo>
                <a:lnTo>
                  <a:pt x="4336" y="144"/>
                </a:lnTo>
                <a:lnTo>
                  <a:pt x="4353" y="163"/>
                </a:lnTo>
                <a:lnTo>
                  <a:pt x="4368" y="182"/>
                </a:lnTo>
                <a:lnTo>
                  <a:pt x="4383" y="200"/>
                </a:lnTo>
                <a:lnTo>
                  <a:pt x="4395" y="220"/>
                </a:lnTo>
                <a:lnTo>
                  <a:pt x="4408" y="240"/>
                </a:lnTo>
                <a:lnTo>
                  <a:pt x="4419" y="261"/>
                </a:lnTo>
                <a:lnTo>
                  <a:pt x="4429" y="283"/>
                </a:lnTo>
                <a:lnTo>
                  <a:pt x="4438" y="304"/>
                </a:lnTo>
                <a:lnTo>
                  <a:pt x="4445" y="326"/>
                </a:lnTo>
                <a:lnTo>
                  <a:pt x="4453" y="347"/>
                </a:lnTo>
                <a:lnTo>
                  <a:pt x="4458" y="370"/>
                </a:lnTo>
                <a:lnTo>
                  <a:pt x="4463" y="392"/>
                </a:lnTo>
                <a:lnTo>
                  <a:pt x="4465" y="415"/>
                </a:lnTo>
                <a:lnTo>
                  <a:pt x="4468" y="438"/>
                </a:lnTo>
                <a:lnTo>
                  <a:pt x="4469" y="461"/>
                </a:lnTo>
                <a:lnTo>
                  <a:pt x="4469" y="483"/>
                </a:lnTo>
                <a:lnTo>
                  <a:pt x="4469" y="507"/>
                </a:lnTo>
                <a:lnTo>
                  <a:pt x="4466" y="529"/>
                </a:lnTo>
                <a:lnTo>
                  <a:pt x="4464" y="551"/>
                </a:lnTo>
                <a:lnTo>
                  <a:pt x="4459" y="574"/>
                </a:lnTo>
                <a:lnTo>
                  <a:pt x="4454" y="596"/>
                </a:lnTo>
                <a:lnTo>
                  <a:pt x="4448" y="619"/>
                </a:lnTo>
                <a:lnTo>
                  <a:pt x="4440" y="640"/>
                </a:lnTo>
                <a:lnTo>
                  <a:pt x="4431" y="661"/>
                </a:lnTo>
                <a:lnTo>
                  <a:pt x="4421" y="682"/>
                </a:lnTo>
                <a:lnTo>
                  <a:pt x="4411" y="703"/>
                </a:lnTo>
                <a:lnTo>
                  <a:pt x="4399" y="723"/>
                </a:lnTo>
                <a:lnTo>
                  <a:pt x="4387" y="743"/>
                </a:lnTo>
                <a:lnTo>
                  <a:pt x="4373" y="763"/>
                </a:lnTo>
                <a:lnTo>
                  <a:pt x="4358" y="782"/>
                </a:lnTo>
                <a:lnTo>
                  <a:pt x="4342" y="799"/>
                </a:lnTo>
                <a:lnTo>
                  <a:pt x="4324" y="817"/>
                </a:lnTo>
                <a:lnTo>
                  <a:pt x="4307" y="833"/>
                </a:lnTo>
                <a:lnTo>
                  <a:pt x="4290" y="848"/>
                </a:lnTo>
                <a:lnTo>
                  <a:pt x="4271" y="861"/>
                </a:lnTo>
                <a:lnTo>
                  <a:pt x="4252" y="874"/>
                </a:lnTo>
                <a:lnTo>
                  <a:pt x="4233" y="886"/>
                </a:lnTo>
                <a:lnTo>
                  <a:pt x="4214" y="898"/>
                </a:lnTo>
                <a:lnTo>
                  <a:pt x="4194" y="906"/>
                </a:lnTo>
                <a:lnTo>
                  <a:pt x="4172" y="915"/>
                </a:lnTo>
                <a:lnTo>
                  <a:pt x="4153" y="924"/>
                </a:lnTo>
                <a:lnTo>
                  <a:pt x="4131" y="930"/>
                </a:lnTo>
                <a:lnTo>
                  <a:pt x="4110" y="936"/>
                </a:lnTo>
                <a:lnTo>
                  <a:pt x="4089" y="941"/>
                </a:lnTo>
                <a:lnTo>
                  <a:pt x="4067" y="945"/>
                </a:lnTo>
                <a:lnTo>
                  <a:pt x="4046" y="947"/>
                </a:lnTo>
                <a:lnTo>
                  <a:pt x="4023" y="950"/>
                </a:lnTo>
                <a:lnTo>
                  <a:pt x="4002" y="950"/>
                </a:lnTo>
                <a:lnTo>
                  <a:pt x="4006" y="925"/>
                </a:lnTo>
                <a:lnTo>
                  <a:pt x="4007" y="900"/>
                </a:lnTo>
                <a:lnTo>
                  <a:pt x="4008" y="875"/>
                </a:lnTo>
                <a:lnTo>
                  <a:pt x="4008" y="850"/>
                </a:lnTo>
                <a:lnTo>
                  <a:pt x="4042" y="848"/>
                </a:lnTo>
                <a:lnTo>
                  <a:pt x="4059" y="845"/>
                </a:lnTo>
                <a:lnTo>
                  <a:pt x="4075" y="842"/>
                </a:lnTo>
                <a:lnTo>
                  <a:pt x="4092" y="838"/>
                </a:lnTo>
                <a:lnTo>
                  <a:pt x="4108" y="833"/>
                </a:lnTo>
                <a:lnTo>
                  <a:pt x="4124" y="828"/>
                </a:lnTo>
                <a:lnTo>
                  <a:pt x="4139" y="822"/>
                </a:lnTo>
                <a:lnTo>
                  <a:pt x="4155" y="814"/>
                </a:lnTo>
                <a:lnTo>
                  <a:pt x="4170" y="807"/>
                </a:lnTo>
                <a:lnTo>
                  <a:pt x="4185" y="799"/>
                </a:lnTo>
                <a:lnTo>
                  <a:pt x="4200" y="789"/>
                </a:lnTo>
                <a:lnTo>
                  <a:pt x="4215" y="779"/>
                </a:lnTo>
                <a:lnTo>
                  <a:pt x="4229" y="769"/>
                </a:lnTo>
                <a:lnTo>
                  <a:pt x="4242" y="757"/>
                </a:lnTo>
                <a:lnTo>
                  <a:pt x="4255" y="746"/>
                </a:lnTo>
                <a:lnTo>
                  <a:pt x="4268" y="732"/>
                </a:lnTo>
                <a:lnTo>
                  <a:pt x="4281" y="717"/>
                </a:lnTo>
                <a:lnTo>
                  <a:pt x="4293" y="702"/>
                </a:lnTo>
                <a:lnTo>
                  <a:pt x="4304" y="687"/>
                </a:lnTo>
                <a:lnTo>
                  <a:pt x="4314" y="671"/>
                </a:lnTo>
                <a:lnTo>
                  <a:pt x="4323" y="656"/>
                </a:lnTo>
                <a:lnTo>
                  <a:pt x="4332" y="639"/>
                </a:lnTo>
                <a:lnTo>
                  <a:pt x="4339" y="622"/>
                </a:lnTo>
                <a:lnTo>
                  <a:pt x="4347" y="605"/>
                </a:lnTo>
                <a:lnTo>
                  <a:pt x="4352" y="589"/>
                </a:lnTo>
                <a:lnTo>
                  <a:pt x="4358" y="571"/>
                </a:lnTo>
                <a:lnTo>
                  <a:pt x="4362" y="553"/>
                </a:lnTo>
                <a:lnTo>
                  <a:pt x="4365" y="535"/>
                </a:lnTo>
                <a:lnTo>
                  <a:pt x="4368" y="518"/>
                </a:lnTo>
                <a:lnTo>
                  <a:pt x="4369" y="499"/>
                </a:lnTo>
                <a:lnTo>
                  <a:pt x="4369" y="482"/>
                </a:lnTo>
                <a:lnTo>
                  <a:pt x="4369" y="463"/>
                </a:lnTo>
                <a:lnTo>
                  <a:pt x="4369" y="446"/>
                </a:lnTo>
                <a:lnTo>
                  <a:pt x="4367" y="428"/>
                </a:lnTo>
                <a:lnTo>
                  <a:pt x="4364" y="410"/>
                </a:lnTo>
                <a:lnTo>
                  <a:pt x="4360" y="392"/>
                </a:lnTo>
                <a:lnTo>
                  <a:pt x="4355" y="375"/>
                </a:lnTo>
                <a:lnTo>
                  <a:pt x="4350" y="357"/>
                </a:lnTo>
                <a:lnTo>
                  <a:pt x="4344" y="340"/>
                </a:lnTo>
                <a:lnTo>
                  <a:pt x="4338" y="322"/>
                </a:lnTo>
                <a:lnTo>
                  <a:pt x="4329" y="306"/>
                </a:lnTo>
                <a:lnTo>
                  <a:pt x="4321" y="290"/>
                </a:lnTo>
                <a:lnTo>
                  <a:pt x="4312" y="274"/>
                </a:lnTo>
                <a:lnTo>
                  <a:pt x="4301" y="258"/>
                </a:lnTo>
                <a:lnTo>
                  <a:pt x="4290" y="243"/>
                </a:lnTo>
                <a:lnTo>
                  <a:pt x="4277" y="228"/>
                </a:lnTo>
                <a:lnTo>
                  <a:pt x="4265" y="214"/>
                </a:lnTo>
                <a:lnTo>
                  <a:pt x="4251" y="200"/>
                </a:lnTo>
                <a:lnTo>
                  <a:pt x="4236" y="188"/>
                </a:lnTo>
                <a:lnTo>
                  <a:pt x="4221" y="176"/>
                </a:lnTo>
                <a:lnTo>
                  <a:pt x="4206" y="164"/>
                </a:lnTo>
                <a:lnTo>
                  <a:pt x="4191" y="154"/>
                </a:lnTo>
                <a:lnTo>
                  <a:pt x="4175" y="146"/>
                </a:lnTo>
                <a:lnTo>
                  <a:pt x="4159" y="137"/>
                </a:lnTo>
                <a:lnTo>
                  <a:pt x="4141" y="129"/>
                </a:lnTo>
                <a:lnTo>
                  <a:pt x="4124" y="123"/>
                </a:lnTo>
                <a:lnTo>
                  <a:pt x="4108" y="117"/>
                </a:lnTo>
                <a:lnTo>
                  <a:pt x="4090" y="112"/>
                </a:lnTo>
                <a:lnTo>
                  <a:pt x="4072" y="107"/>
                </a:lnTo>
                <a:lnTo>
                  <a:pt x="4054" y="105"/>
                </a:lnTo>
                <a:lnTo>
                  <a:pt x="4037" y="102"/>
                </a:lnTo>
                <a:lnTo>
                  <a:pt x="4018" y="100"/>
                </a:lnTo>
                <a:lnTo>
                  <a:pt x="4001" y="100"/>
                </a:lnTo>
                <a:lnTo>
                  <a:pt x="3982" y="100"/>
                </a:lnTo>
                <a:lnTo>
                  <a:pt x="3965" y="101"/>
                </a:lnTo>
                <a:lnTo>
                  <a:pt x="3947" y="102"/>
                </a:lnTo>
                <a:lnTo>
                  <a:pt x="3929" y="105"/>
                </a:lnTo>
                <a:lnTo>
                  <a:pt x="3911" y="108"/>
                </a:lnTo>
                <a:lnTo>
                  <a:pt x="3894" y="113"/>
                </a:lnTo>
                <a:lnTo>
                  <a:pt x="3876" y="118"/>
                </a:lnTo>
                <a:lnTo>
                  <a:pt x="3859" y="124"/>
                </a:lnTo>
                <a:lnTo>
                  <a:pt x="3841" y="132"/>
                </a:lnTo>
                <a:lnTo>
                  <a:pt x="3825" y="139"/>
                </a:lnTo>
                <a:lnTo>
                  <a:pt x="3809" y="148"/>
                </a:lnTo>
                <a:lnTo>
                  <a:pt x="3793" y="158"/>
                </a:lnTo>
                <a:lnTo>
                  <a:pt x="3778" y="168"/>
                </a:lnTo>
                <a:lnTo>
                  <a:pt x="3762" y="179"/>
                </a:lnTo>
                <a:lnTo>
                  <a:pt x="3747" y="192"/>
                </a:lnTo>
                <a:lnTo>
                  <a:pt x="3733" y="205"/>
                </a:lnTo>
                <a:lnTo>
                  <a:pt x="3714" y="224"/>
                </a:lnTo>
                <a:lnTo>
                  <a:pt x="3698" y="244"/>
                </a:lnTo>
                <a:lnTo>
                  <a:pt x="3682" y="265"/>
                </a:lnTo>
                <a:lnTo>
                  <a:pt x="3668" y="286"/>
                </a:lnTo>
                <a:lnTo>
                  <a:pt x="3646" y="275"/>
                </a:lnTo>
                <a:lnTo>
                  <a:pt x="3624" y="265"/>
                </a:lnTo>
                <a:lnTo>
                  <a:pt x="3601" y="255"/>
                </a:lnTo>
                <a:lnTo>
                  <a:pt x="3577" y="246"/>
                </a:lnTo>
                <a:lnTo>
                  <a:pt x="3595" y="217"/>
                </a:lnTo>
                <a:lnTo>
                  <a:pt x="3616" y="187"/>
                </a:lnTo>
                <a:lnTo>
                  <a:pt x="3638" y="159"/>
                </a:lnTo>
                <a:lnTo>
                  <a:pt x="3663" y="133"/>
                </a:lnTo>
                <a:lnTo>
                  <a:pt x="3682" y="117"/>
                </a:lnTo>
                <a:lnTo>
                  <a:pt x="3701" y="101"/>
                </a:lnTo>
                <a:lnTo>
                  <a:pt x="3719" y="87"/>
                </a:lnTo>
                <a:lnTo>
                  <a:pt x="3739" y="73"/>
                </a:lnTo>
                <a:lnTo>
                  <a:pt x="3759" y="61"/>
                </a:lnTo>
                <a:lnTo>
                  <a:pt x="3780" y="50"/>
                </a:lnTo>
                <a:lnTo>
                  <a:pt x="3802" y="40"/>
                </a:lnTo>
                <a:lnTo>
                  <a:pt x="3823" y="31"/>
                </a:lnTo>
                <a:lnTo>
                  <a:pt x="3845" y="24"/>
                </a:lnTo>
                <a:lnTo>
                  <a:pt x="3866" y="17"/>
                </a:lnTo>
                <a:lnTo>
                  <a:pt x="3889" y="11"/>
                </a:lnTo>
                <a:lnTo>
                  <a:pt x="3911" y="7"/>
                </a:lnTo>
                <a:lnTo>
                  <a:pt x="3933" y="4"/>
                </a:lnTo>
                <a:lnTo>
                  <a:pt x="3957" y="1"/>
                </a:lnTo>
                <a:lnTo>
                  <a:pt x="3980" y="0"/>
                </a:lnTo>
                <a:lnTo>
                  <a:pt x="4002" y="0"/>
                </a:lnTo>
                <a:lnTo>
                  <a:pt x="4026" y="1"/>
                </a:lnTo>
                <a:lnTo>
                  <a:pt x="4048" y="2"/>
                </a:lnTo>
                <a:lnTo>
                  <a:pt x="4070" y="6"/>
                </a:lnTo>
                <a:lnTo>
                  <a:pt x="4093" y="10"/>
                </a:lnTo>
                <a:lnTo>
                  <a:pt x="4115" y="15"/>
                </a:lnTo>
                <a:lnTo>
                  <a:pt x="4138" y="22"/>
                </a:lnTo>
                <a:lnTo>
                  <a:pt x="4159" y="29"/>
                </a:lnTo>
                <a:lnTo>
                  <a:pt x="4180" y="37"/>
                </a:lnTo>
                <a:lnTo>
                  <a:pt x="4201" y="47"/>
                </a:lnTo>
                <a:lnTo>
                  <a:pt x="4222" y="59"/>
                </a:lnTo>
                <a:lnTo>
                  <a:pt x="4242" y="70"/>
                </a:lnTo>
                <a:lnTo>
                  <a:pt x="4262" y="82"/>
                </a:lnTo>
                <a:lnTo>
                  <a:pt x="4282" y="97"/>
                </a:lnTo>
                <a:lnTo>
                  <a:pt x="4301" y="112"/>
                </a:lnTo>
                <a:lnTo>
                  <a:pt x="4318" y="128"/>
                </a:lnTo>
                <a:lnTo>
                  <a:pt x="4336" y="144"/>
                </a:lnTo>
                <a:close/>
                <a:moveTo>
                  <a:pt x="3803" y="269"/>
                </a:moveTo>
                <a:lnTo>
                  <a:pt x="3803" y="269"/>
                </a:lnTo>
                <a:lnTo>
                  <a:pt x="3825" y="250"/>
                </a:lnTo>
                <a:lnTo>
                  <a:pt x="3848" y="234"/>
                </a:lnTo>
                <a:lnTo>
                  <a:pt x="3873" y="220"/>
                </a:lnTo>
                <a:lnTo>
                  <a:pt x="3897" y="209"/>
                </a:lnTo>
                <a:lnTo>
                  <a:pt x="3924" y="200"/>
                </a:lnTo>
                <a:lnTo>
                  <a:pt x="3950" y="194"/>
                </a:lnTo>
                <a:lnTo>
                  <a:pt x="3977" y="192"/>
                </a:lnTo>
                <a:lnTo>
                  <a:pt x="4003" y="190"/>
                </a:lnTo>
                <a:lnTo>
                  <a:pt x="4031" y="192"/>
                </a:lnTo>
                <a:lnTo>
                  <a:pt x="4058" y="197"/>
                </a:lnTo>
                <a:lnTo>
                  <a:pt x="4084" y="203"/>
                </a:lnTo>
                <a:lnTo>
                  <a:pt x="4109" y="213"/>
                </a:lnTo>
                <a:lnTo>
                  <a:pt x="4134" y="225"/>
                </a:lnTo>
                <a:lnTo>
                  <a:pt x="4158" y="239"/>
                </a:lnTo>
                <a:lnTo>
                  <a:pt x="4180" y="256"/>
                </a:lnTo>
                <a:lnTo>
                  <a:pt x="4201" y="276"/>
                </a:lnTo>
                <a:lnTo>
                  <a:pt x="3927" y="542"/>
                </a:lnTo>
                <a:lnTo>
                  <a:pt x="3906" y="505"/>
                </a:lnTo>
                <a:lnTo>
                  <a:pt x="3882" y="472"/>
                </a:lnTo>
                <a:lnTo>
                  <a:pt x="3856" y="438"/>
                </a:lnTo>
                <a:lnTo>
                  <a:pt x="3828" y="407"/>
                </a:lnTo>
                <a:lnTo>
                  <a:pt x="3809" y="388"/>
                </a:lnTo>
                <a:lnTo>
                  <a:pt x="3790" y="371"/>
                </a:lnTo>
                <a:lnTo>
                  <a:pt x="3770" y="355"/>
                </a:lnTo>
                <a:lnTo>
                  <a:pt x="3751" y="339"/>
                </a:lnTo>
                <a:lnTo>
                  <a:pt x="3762" y="320"/>
                </a:lnTo>
                <a:lnTo>
                  <a:pt x="3774" y="303"/>
                </a:lnTo>
                <a:lnTo>
                  <a:pt x="3788" y="285"/>
                </a:lnTo>
                <a:lnTo>
                  <a:pt x="3803" y="269"/>
                </a:lnTo>
                <a:close/>
                <a:moveTo>
                  <a:pt x="4280" y="448"/>
                </a:moveTo>
                <a:lnTo>
                  <a:pt x="3996" y="723"/>
                </a:lnTo>
                <a:lnTo>
                  <a:pt x="3990" y="698"/>
                </a:lnTo>
                <a:lnTo>
                  <a:pt x="3983" y="673"/>
                </a:lnTo>
                <a:lnTo>
                  <a:pt x="3976" y="650"/>
                </a:lnTo>
                <a:lnTo>
                  <a:pt x="3967" y="626"/>
                </a:lnTo>
                <a:lnTo>
                  <a:pt x="4252" y="350"/>
                </a:lnTo>
                <a:lnTo>
                  <a:pt x="4263" y="373"/>
                </a:lnTo>
                <a:lnTo>
                  <a:pt x="4271" y="398"/>
                </a:lnTo>
                <a:lnTo>
                  <a:pt x="4276" y="423"/>
                </a:lnTo>
                <a:lnTo>
                  <a:pt x="4280" y="448"/>
                </a:lnTo>
                <a:close/>
              </a:path>
            </a:pathLst>
          </a:custGeom>
          <a:solidFill>
            <a:srgbClr val="9BC6DD"/>
          </a:solidFill>
          <a:ln w="9525">
            <a:solidFill>
              <a:srgbClr val="9BC6DD"/>
            </a:solidFill>
            <a:round/>
            <a:headEnd/>
            <a:tailEnd/>
          </a:ln>
        </p:spPr>
        <p:txBody>
          <a:bodyPr/>
          <a:lstStyle/>
          <a:p>
            <a:endParaRPr lang="ru-RU" sz="2666"/>
          </a:p>
        </p:txBody>
      </p:sp>
      <p:sp>
        <p:nvSpPr>
          <p:cNvPr id="44057" name="AutoShape 15"/>
          <p:cNvSpPr>
            <a:spLocks noChangeArrowheads="1"/>
          </p:cNvSpPr>
          <p:nvPr/>
        </p:nvSpPr>
        <p:spPr bwMode="auto">
          <a:xfrm>
            <a:off x="600714" y="5660337"/>
            <a:ext cx="3838449" cy="359722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Анализ финансовых рисков</a:t>
            </a:r>
          </a:p>
        </p:txBody>
      </p:sp>
      <p:sp>
        <p:nvSpPr>
          <p:cNvPr id="44058" name="AutoShape 15"/>
          <p:cNvSpPr>
            <a:spLocks noChangeArrowheads="1"/>
          </p:cNvSpPr>
          <p:nvPr/>
        </p:nvSpPr>
        <p:spPr bwMode="auto">
          <a:xfrm>
            <a:off x="626106" y="4538850"/>
            <a:ext cx="3838449" cy="359722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Согласование заявок</a:t>
            </a:r>
          </a:p>
        </p:txBody>
      </p:sp>
      <p:sp>
        <p:nvSpPr>
          <p:cNvPr id="44059" name="AutoShape 16"/>
          <p:cNvSpPr>
            <a:spLocks noChangeArrowheads="1"/>
          </p:cNvSpPr>
          <p:nvPr/>
        </p:nvSpPr>
        <p:spPr bwMode="auto">
          <a:xfrm>
            <a:off x="8402455" y="3908277"/>
            <a:ext cx="3076684" cy="431667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Поступление / реализация товаров и услуг</a:t>
            </a:r>
          </a:p>
        </p:txBody>
      </p:sp>
    </p:spTree>
    <p:extLst>
      <p:ext uri="{BB962C8B-B14F-4D97-AF65-F5344CB8AC3E}">
        <p14:creationId xmlns:p14="http://schemas.microsoft.com/office/powerpoint/2010/main" val="5402216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160215" y="318422"/>
            <a:ext cx="7975256" cy="82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 smtClean="0">
                <a:solidFill>
                  <a:srgbClr val="D20000"/>
                </a:solidFill>
              </a:rPr>
              <a:t>1С:КОРПОРАЦИЯ</a:t>
            </a:r>
            <a:br>
              <a:rPr lang="ru-RU" altLang="ru-RU" sz="2666" b="1" dirty="0" smtClean="0">
                <a:solidFill>
                  <a:srgbClr val="D20000"/>
                </a:solidFill>
              </a:rPr>
            </a:br>
            <a:r>
              <a:rPr lang="ru-RU" altLang="ru-RU" sz="2666" b="1" dirty="0" smtClean="0">
                <a:solidFill>
                  <a:srgbClr val="D20000"/>
                </a:solidFill>
              </a:rPr>
              <a:t>Современный </a:t>
            </a:r>
            <a:r>
              <a:rPr lang="ru-RU" altLang="ru-RU" sz="2666" b="1" dirty="0">
                <a:solidFill>
                  <a:srgbClr val="D20000"/>
                </a:solidFill>
              </a:rPr>
              <a:t>тренд </a:t>
            </a:r>
            <a:r>
              <a:rPr lang="ru-RU" altLang="ru-RU" sz="2666" b="1" dirty="0" err="1">
                <a:solidFill>
                  <a:srgbClr val="D20000"/>
                </a:solidFill>
              </a:rPr>
              <a:t>цифровизации</a:t>
            </a:r>
            <a:endParaRPr lang="ru-RU" altLang="ru-RU" sz="2666" b="1" dirty="0">
              <a:solidFill>
                <a:srgbClr val="080808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762125" y="5778291"/>
            <a:ext cx="86566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100" b="1">
                <a:solidFill>
                  <a:srgbClr val="333333"/>
                </a:solidFill>
              </a:rPr>
              <a:t>ОТРАСЛЕВЫЕ РЕШЕНИЯ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07988" y="1567439"/>
            <a:ext cx="1404124" cy="4884041"/>
            <a:chOff x="407988" y="3840161"/>
            <a:chExt cx="769937" cy="2678114"/>
          </a:xfrm>
        </p:grpSpPr>
        <p:pic>
          <p:nvPicPr>
            <p:cNvPr id="12" name="Picture 7" descr="ojsNpU6KHJxZqOnXob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2750" y="3840161"/>
              <a:ext cx="765175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5938" y="5022849"/>
              <a:ext cx="530225" cy="550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4" descr="relejnaya-zashita-1024x65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50" y="6157912"/>
              <a:ext cx="7651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88" y="5602286"/>
              <a:ext cx="757237" cy="47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2750" y="4324350"/>
              <a:ext cx="765175" cy="642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Группа 1"/>
          <p:cNvGrpSpPr/>
          <p:nvPr/>
        </p:nvGrpSpPr>
        <p:grpSpPr>
          <a:xfrm>
            <a:off x="10467544" y="1567440"/>
            <a:ext cx="1349808" cy="4882784"/>
            <a:chOff x="11087102" y="1567440"/>
            <a:chExt cx="730250" cy="2641600"/>
          </a:xfrm>
        </p:grpSpPr>
        <p:pic>
          <p:nvPicPr>
            <p:cNvPr id="17" name="Рисунок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3940" y="1567440"/>
              <a:ext cx="557213" cy="414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9"/>
            <a:srcRect b="13708"/>
            <a:stretch>
              <a:fillRect/>
            </a:stretch>
          </p:blipFill>
          <p:spPr bwMode="auto">
            <a:xfrm>
              <a:off x="11099802" y="3205739"/>
              <a:ext cx="715962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10"/>
            <a:srcRect l="24448" r="23219" b="43353"/>
            <a:stretch>
              <a:fillRect/>
            </a:stretch>
          </p:blipFill>
          <p:spPr bwMode="auto">
            <a:xfrm>
              <a:off x="11099802" y="3702627"/>
              <a:ext cx="715962" cy="506413"/>
            </a:xfrm>
            <a:prstGeom prst="rect">
              <a:avLst/>
            </a:prstGeom>
            <a:noFill/>
            <a:ln w="44450" algn="ctr">
              <a:noFill/>
              <a:miter lim="800000"/>
              <a:headEnd/>
              <a:tailEnd/>
            </a:ln>
          </p:spPr>
        </p:pic>
        <p:pic>
          <p:nvPicPr>
            <p:cNvPr id="20" name="Рисунок 8"/>
            <p:cNvPicPr>
              <a:picLocks noChangeAspect="1"/>
            </p:cNvPicPr>
            <p:nvPr/>
          </p:nvPicPr>
          <p:blipFill>
            <a:blip r:embed="rId11"/>
            <a:srcRect l="48022" t="1067" r="23985" b="76884"/>
            <a:stretch>
              <a:fillRect/>
            </a:stretch>
          </p:blipFill>
          <p:spPr bwMode="auto">
            <a:xfrm>
              <a:off x="11099802" y="2658052"/>
              <a:ext cx="717550" cy="44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0" descr="Professional-Weather-Stations-and-How-They-Can-Benefit-Your-Business-1024x683"/>
            <p:cNvPicPr>
              <a:picLocks noChangeAspect="1" noChangeArrowheads="1"/>
            </p:cNvPicPr>
            <p:nvPr/>
          </p:nvPicPr>
          <p:blipFill>
            <a:blip r:embed="rId12"/>
            <a:srcRect l="40500" t="12839" b="23805"/>
            <a:stretch>
              <a:fillRect/>
            </a:stretch>
          </p:blipFill>
          <p:spPr bwMode="auto">
            <a:xfrm>
              <a:off x="11087102" y="2065915"/>
              <a:ext cx="7302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oup 36"/>
          <p:cNvGrpSpPr>
            <a:grpSpLocks/>
          </p:cNvGrpSpPr>
          <p:nvPr/>
        </p:nvGrpSpPr>
        <p:grpSpPr bwMode="auto">
          <a:xfrm>
            <a:off x="2388973" y="1079157"/>
            <a:ext cx="7232821" cy="3260475"/>
            <a:chOff x="3" y="780"/>
            <a:chExt cx="5763" cy="2369"/>
          </a:xfrm>
        </p:grpSpPr>
        <p:pic>
          <p:nvPicPr>
            <p:cNvPr id="23" name="Picture 18" descr="ОБЛАКО_ДО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" y="1893"/>
              <a:ext cx="2446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Group 35"/>
            <p:cNvGrpSpPr>
              <a:grpSpLocks/>
            </p:cNvGrpSpPr>
            <p:nvPr/>
          </p:nvGrpSpPr>
          <p:grpSpPr bwMode="auto">
            <a:xfrm>
              <a:off x="1000" y="780"/>
              <a:ext cx="4766" cy="2363"/>
              <a:chOff x="1000" y="780"/>
              <a:chExt cx="4766" cy="2363"/>
            </a:xfrm>
          </p:grpSpPr>
          <p:pic>
            <p:nvPicPr>
              <p:cNvPr id="25" name="Picture 16" descr="ОБЛАКО-ERP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2812" y="1697"/>
                <a:ext cx="2861" cy="1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17" descr="ОБЛАКО-УХ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1000" y="780"/>
                <a:ext cx="2442" cy="1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20" descr="ЯРЛЫК_ERP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4449" y="1638"/>
                <a:ext cx="1317" cy="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21" descr="ЯРЛЫК-ДО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7" y="2127"/>
                <a:ext cx="891" cy="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22" descr="ЯРЛЫК-УХ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8" y="898"/>
                <a:ext cx="1050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762125" y="4327316"/>
            <a:ext cx="86550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100" b="1">
                <a:solidFill>
                  <a:srgbClr val="333333"/>
                </a:solidFill>
              </a:rPr>
              <a:t>СПЕЦИАЛИЗИРОВАННЫЕ РЕШЕНИЯ</a:t>
            </a:r>
          </a:p>
        </p:txBody>
      </p:sp>
      <p:pic>
        <p:nvPicPr>
          <p:cNvPr id="31" name="Picture 38" descr="специализированнеы решения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214" y="4578141"/>
            <a:ext cx="6713537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9" descr="отраслевые решения_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214" y="6095791"/>
            <a:ext cx="676433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233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216" y="520176"/>
            <a:ext cx="9407796" cy="416974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ru-RU" altLang="ru-RU" sz="2670" dirty="0" smtClean="0"/>
              <a:t>1С:КОРПОРАЦИЯ.</a:t>
            </a:r>
            <a:r>
              <a:rPr lang="ru-RU" altLang="ru-RU" sz="2670" dirty="0" smtClean="0">
                <a:solidFill>
                  <a:srgbClr val="CC0000"/>
                </a:solidFill>
              </a:rPr>
              <a:t> </a:t>
            </a:r>
            <a:r>
              <a:rPr lang="ru-RU" altLang="ru-RU" sz="2670" dirty="0" smtClean="0">
                <a:solidFill>
                  <a:srgbClr val="080808"/>
                </a:solidFill>
              </a:rPr>
              <a:t>Централизованное казначейство</a:t>
            </a:r>
          </a:p>
        </p:txBody>
      </p:sp>
      <p:pic>
        <p:nvPicPr>
          <p:cNvPr id="45059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85" y="1267493"/>
            <a:ext cx="7166939" cy="532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16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065947" y="243601"/>
            <a:ext cx="9588873" cy="91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Гибридная </a:t>
            </a:r>
            <a:r>
              <a:rPr lang="ru-RU" altLang="ru-RU" sz="2666" b="1" dirty="0" smtClean="0">
                <a:solidFill>
                  <a:srgbClr val="080808"/>
                </a:solidFill>
                <a:cs typeface="Arial" panose="020B0604020202020204" pitchFamily="34" charset="0"/>
              </a:rPr>
              <a:t>архитектура</a:t>
            </a:r>
            <a:r>
              <a:rPr lang="en-US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 </a:t>
            </a:r>
            <a:r>
              <a:rPr lang="ru-RU" altLang="ru-RU" sz="2666" b="1" dirty="0" smtClean="0">
                <a:solidFill>
                  <a:srgbClr val="080808"/>
                </a:solidFill>
                <a:cs typeface="Arial" panose="020B0604020202020204" pitchFamily="34" charset="0"/>
              </a:rPr>
              <a:t>децентрализованного </a:t>
            </a: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казначейства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336212" y="1948849"/>
            <a:ext cx="4464789" cy="2147753"/>
          </a:xfrm>
          <a:prstGeom prst="rect">
            <a:avLst/>
          </a:prstGeom>
          <a:noFill/>
          <a:ln w="25400" algn="ctr">
            <a:solidFill>
              <a:srgbClr val="D7192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133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336212" y="1587010"/>
            <a:ext cx="432090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080808"/>
                </a:solidFill>
                <a:cs typeface="Arial" panose="020B0604020202020204" pitchFamily="34" charset="0"/>
              </a:rPr>
              <a:t>1С:Управление холдингом 8</a:t>
            </a: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8055429" y="2276830"/>
            <a:ext cx="3840565" cy="4316668"/>
          </a:xfrm>
          <a:prstGeom prst="rect">
            <a:avLst/>
          </a:prstGeom>
          <a:noFill/>
          <a:ln w="25400" algn="ctr">
            <a:solidFill>
              <a:srgbClr val="D7192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133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6086" name="Text Box 11"/>
          <p:cNvSpPr txBox="1">
            <a:spLocks noChangeArrowheads="1"/>
          </p:cNvSpPr>
          <p:nvPr/>
        </p:nvSpPr>
        <p:spPr bwMode="auto">
          <a:xfrm>
            <a:off x="8015225" y="1629330"/>
            <a:ext cx="3840564" cy="50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000000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333" b="1">
                <a:solidFill>
                  <a:srgbClr val="000000"/>
                </a:solidFill>
                <a:cs typeface="Arial" panose="020B0604020202020204" pitchFamily="34" charset="0"/>
              </a:rPr>
              <a:t>ERP </a:t>
            </a:r>
            <a:r>
              <a:rPr lang="ru-RU" altLang="ru-RU" sz="1333" b="1">
                <a:solidFill>
                  <a:srgbClr val="000000"/>
                </a:solidFill>
                <a:cs typeface="Arial" panose="020B0604020202020204" pitchFamily="34" charset="0"/>
              </a:rPr>
              <a:t>Управление предприятием 2 </a:t>
            </a:r>
            <a:r>
              <a:rPr lang="en-US" altLang="ru-RU" sz="1333" b="1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US" altLang="ru-RU" sz="1333" b="1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333" b="1">
                <a:solidFill>
                  <a:srgbClr val="000000"/>
                </a:solidFill>
                <a:cs typeface="Arial" panose="020B0604020202020204" pitchFamily="34" charset="0"/>
              </a:rPr>
              <a:t>и др. системы учета и управления</a:t>
            </a:r>
          </a:p>
        </p:txBody>
      </p:sp>
      <p:sp>
        <p:nvSpPr>
          <p:cNvPr id="46087" name="AutoShape 16"/>
          <p:cNvSpPr>
            <a:spLocks noChangeArrowheads="1"/>
          </p:cNvSpPr>
          <p:nvPr/>
        </p:nvSpPr>
        <p:spPr bwMode="auto">
          <a:xfrm>
            <a:off x="8402455" y="4187591"/>
            <a:ext cx="3076684" cy="431667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Взаиморасчеты</a:t>
            </a:r>
          </a:p>
        </p:txBody>
      </p:sp>
      <p:sp>
        <p:nvSpPr>
          <p:cNvPr id="46088" name="Text Box 19"/>
          <p:cNvSpPr txBox="1">
            <a:spLocks noChangeArrowheads="1"/>
          </p:cNvSpPr>
          <p:nvPr/>
        </p:nvSpPr>
        <p:spPr bwMode="auto">
          <a:xfrm>
            <a:off x="336212" y="1366944"/>
            <a:ext cx="432090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D20000"/>
                </a:solidFill>
                <a:cs typeface="Arial" panose="020B0604020202020204" pitchFamily="34" charset="0"/>
              </a:rPr>
              <a:t>Управляющая компания</a:t>
            </a:r>
          </a:p>
        </p:txBody>
      </p:sp>
      <p:sp>
        <p:nvSpPr>
          <p:cNvPr id="46089" name="Text Box 20"/>
          <p:cNvSpPr txBox="1">
            <a:spLocks noChangeArrowheads="1"/>
          </p:cNvSpPr>
          <p:nvPr/>
        </p:nvSpPr>
        <p:spPr bwMode="auto">
          <a:xfrm>
            <a:off x="8055429" y="1388105"/>
            <a:ext cx="3762272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D20000"/>
                </a:solidFill>
                <a:cs typeface="Arial" panose="020B0604020202020204" pitchFamily="34" charset="0"/>
              </a:rPr>
              <a:t>Дочерние и зависимые общества</a:t>
            </a:r>
          </a:p>
        </p:txBody>
      </p:sp>
      <p:sp>
        <p:nvSpPr>
          <p:cNvPr id="46090" name="AutoShape 9"/>
          <p:cNvSpPr>
            <a:spLocks noChangeArrowheads="1"/>
          </p:cNvSpPr>
          <p:nvPr/>
        </p:nvSpPr>
        <p:spPr bwMode="auto">
          <a:xfrm>
            <a:off x="8402455" y="2433415"/>
            <a:ext cx="3076684" cy="431667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Договоры</a:t>
            </a:r>
          </a:p>
        </p:txBody>
      </p:sp>
      <p:sp>
        <p:nvSpPr>
          <p:cNvPr id="46091" name="AutoShape 15"/>
          <p:cNvSpPr>
            <a:spLocks noChangeArrowheads="1"/>
          </p:cNvSpPr>
          <p:nvPr/>
        </p:nvSpPr>
        <p:spPr bwMode="auto">
          <a:xfrm flipH="1">
            <a:off x="600713" y="2099085"/>
            <a:ext cx="3815172" cy="509960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Бюджетное планирование</a:t>
            </a:r>
          </a:p>
        </p:txBody>
      </p:sp>
      <p:sp>
        <p:nvSpPr>
          <p:cNvPr id="46092" name="AutoShape 16"/>
          <p:cNvSpPr>
            <a:spLocks noChangeArrowheads="1"/>
          </p:cNvSpPr>
          <p:nvPr/>
        </p:nvSpPr>
        <p:spPr bwMode="auto">
          <a:xfrm>
            <a:off x="8402455" y="3019552"/>
            <a:ext cx="3076684" cy="431667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Заказы поставщикам</a:t>
            </a:r>
          </a:p>
        </p:txBody>
      </p:sp>
      <p:sp>
        <p:nvSpPr>
          <p:cNvPr id="46093" name="AutoShape 21"/>
          <p:cNvSpPr>
            <a:spLocks noChangeArrowheads="1"/>
          </p:cNvSpPr>
          <p:nvPr/>
        </p:nvSpPr>
        <p:spPr bwMode="auto">
          <a:xfrm flipH="1">
            <a:off x="4963934" y="2454575"/>
            <a:ext cx="2968766" cy="645385"/>
          </a:xfrm>
          <a:prstGeom prst="rightArrow">
            <a:avLst>
              <a:gd name="adj1" fmla="val 50000"/>
              <a:gd name="adj2" fmla="val 84951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Планы производства, продаж, закупок</a:t>
            </a:r>
          </a:p>
        </p:txBody>
      </p:sp>
      <p:sp>
        <p:nvSpPr>
          <p:cNvPr id="46094" name="AutoShape 21"/>
          <p:cNvSpPr>
            <a:spLocks noChangeArrowheads="1"/>
          </p:cNvSpPr>
          <p:nvPr/>
        </p:nvSpPr>
        <p:spPr bwMode="auto">
          <a:xfrm>
            <a:off x="4963934" y="3216341"/>
            <a:ext cx="2968766" cy="647500"/>
          </a:xfrm>
          <a:prstGeom prst="rightArrow">
            <a:avLst>
              <a:gd name="adj1" fmla="val 50000"/>
              <a:gd name="adj2" fmla="val 84673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Лимиты ДДС</a:t>
            </a:r>
          </a:p>
        </p:txBody>
      </p:sp>
      <p:sp>
        <p:nvSpPr>
          <p:cNvPr id="46095" name="AutoShape 15"/>
          <p:cNvSpPr>
            <a:spLocks noChangeArrowheads="1"/>
          </p:cNvSpPr>
          <p:nvPr/>
        </p:nvSpPr>
        <p:spPr bwMode="auto">
          <a:xfrm>
            <a:off x="577437" y="3400435"/>
            <a:ext cx="3838449" cy="501495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Бизнес-анализ</a:t>
            </a:r>
          </a:p>
        </p:txBody>
      </p:sp>
      <p:sp>
        <p:nvSpPr>
          <p:cNvPr id="46096" name="AutoShape 16"/>
          <p:cNvSpPr>
            <a:spLocks noChangeArrowheads="1"/>
          </p:cNvSpPr>
          <p:nvPr/>
        </p:nvSpPr>
        <p:spPr bwMode="auto">
          <a:xfrm>
            <a:off x="8402455" y="3603571"/>
            <a:ext cx="3076684" cy="431667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Поступление / реализация товаров и услуг</a:t>
            </a:r>
          </a:p>
        </p:txBody>
      </p:sp>
      <p:sp>
        <p:nvSpPr>
          <p:cNvPr id="46097" name="AutoShape 15"/>
          <p:cNvSpPr>
            <a:spLocks noChangeArrowheads="1"/>
          </p:cNvSpPr>
          <p:nvPr/>
        </p:nvSpPr>
        <p:spPr bwMode="auto">
          <a:xfrm flipH="1">
            <a:off x="588017" y="2748703"/>
            <a:ext cx="3815172" cy="512075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Согласование бюджетов</a:t>
            </a:r>
          </a:p>
        </p:txBody>
      </p:sp>
      <p:sp>
        <p:nvSpPr>
          <p:cNvPr id="46098" name="Freeform 99"/>
          <p:cNvSpPr>
            <a:spLocks noChangeAspect="1" noEditPoints="1"/>
          </p:cNvSpPr>
          <p:nvPr/>
        </p:nvSpPr>
        <p:spPr bwMode="auto">
          <a:xfrm>
            <a:off x="1976122" y="5747093"/>
            <a:ext cx="1182851" cy="873914"/>
          </a:xfrm>
          <a:custGeom>
            <a:avLst/>
            <a:gdLst>
              <a:gd name="T0" fmla="*/ 2147483647 w 4826"/>
              <a:gd name="T1" fmla="*/ 2147483647 h 4763"/>
              <a:gd name="T2" fmla="*/ 2147483647 w 4826"/>
              <a:gd name="T3" fmla="*/ 2147483647 h 4763"/>
              <a:gd name="T4" fmla="*/ 2147483647 w 4826"/>
              <a:gd name="T5" fmla="*/ 2147483647 h 4763"/>
              <a:gd name="T6" fmla="*/ 2147483647 w 4826"/>
              <a:gd name="T7" fmla="*/ 2147483647 h 4763"/>
              <a:gd name="T8" fmla="*/ 2147483647 w 4826"/>
              <a:gd name="T9" fmla="*/ 2147483647 h 4763"/>
              <a:gd name="T10" fmla="*/ 2147483647 w 4826"/>
              <a:gd name="T11" fmla="*/ 2147483647 h 4763"/>
              <a:gd name="T12" fmla="*/ 2147483647 w 4826"/>
              <a:gd name="T13" fmla="*/ 2147483647 h 4763"/>
              <a:gd name="T14" fmla="*/ 2147483647 w 4826"/>
              <a:gd name="T15" fmla="*/ 2147483647 h 4763"/>
              <a:gd name="T16" fmla="*/ 2147483647 w 4826"/>
              <a:gd name="T17" fmla="*/ 2147483647 h 4763"/>
              <a:gd name="T18" fmla="*/ 2147483647 w 4826"/>
              <a:gd name="T19" fmla="*/ 2147483647 h 4763"/>
              <a:gd name="T20" fmla="*/ 2147483647 w 4826"/>
              <a:gd name="T21" fmla="*/ 2147483647 h 4763"/>
              <a:gd name="T22" fmla="*/ 2147483647 w 4826"/>
              <a:gd name="T23" fmla="*/ 2147483647 h 4763"/>
              <a:gd name="T24" fmla="*/ 2147483647 w 4826"/>
              <a:gd name="T25" fmla="*/ 2147483647 h 4763"/>
              <a:gd name="T26" fmla="*/ 2147483647 w 4826"/>
              <a:gd name="T27" fmla="*/ 2147483647 h 4763"/>
              <a:gd name="T28" fmla="*/ 2147483647 w 4826"/>
              <a:gd name="T29" fmla="*/ 2147483647 h 4763"/>
              <a:gd name="T30" fmla="*/ 2147483647 w 4826"/>
              <a:gd name="T31" fmla="*/ 2147483647 h 4763"/>
              <a:gd name="T32" fmla="*/ 2147483647 w 4826"/>
              <a:gd name="T33" fmla="*/ 2147483647 h 4763"/>
              <a:gd name="T34" fmla="*/ 2147483647 w 4826"/>
              <a:gd name="T35" fmla="*/ 2147483647 h 4763"/>
              <a:gd name="T36" fmla="*/ 2147483647 w 4826"/>
              <a:gd name="T37" fmla="*/ 2147483647 h 4763"/>
              <a:gd name="T38" fmla="*/ 2147483647 w 4826"/>
              <a:gd name="T39" fmla="*/ 2147483647 h 4763"/>
              <a:gd name="T40" fmla="*/ 2147483647 w 4826"/>
              <a:gd name="T41" fmla="*/ 2147483647 h 4763"/>
              <a:gd name="T42" fmla="*/ 2147483647 w 4826"/>
              <a:gd name="T43" fmla="*/ 2147483647 h 4763"/>
              <a:gd name="T44" fmla="*/ 2147483647 w 4826"/>
              <a:gd name="T45" fmla="*/ 2147483647 h 4763"/>
              <a:gd name="T46" fmla="*/ 2147483647 w 4826"/>
              <a:gd name="T47" fmla="*/ 2147483647 h 4763"/>
              <a:gd name="T48" fmla="*/ 2147483647 w 4826"/>
              <a:gd name="T49" fmla="*/ 2147483647 h 4763"/>
              <a:gd name="T50" fmla="*/ 2147483647 w 4826"/>
              <a:gd name="T51" fmla="*/ 2147483647 h 4763"/>
              <a:gd name="T52" fmla="*/ 2147483647 w 4826"/>
              <a:gd name="T53" fmla="*/ 2147483647 h 4763"/>
              <a:gd name="T54" fmla="*/ 2147483647 w 4826"/>
              <a:gd name="T55" fmla="*/ 2147483647 h 4763"/>
              <a:gd name="T56" fmla="*/ 2147483647 w 4826"/>
              <a:gd name="T57" fmla="*/ 2147483647 h 4763"/>
              <a:gd name="T58" fmla="*/ 2147483647 w 4826"/>
              <a:gd name="T59" fmla="*/ 2147483647 h 4763"/>
              <a:gd name="T60" fmla="*/ 2147483647 w 4826"/>
              <a:gd name="T61" fmla="*/ 2147483647 h 4763"/>
              <a:gd name="T62" fmla="*/ 2147483647 w 4826"/>
              <a:gd name="T63" fmla="*/ 2147483647 h 4763"/>
              <a:gd name="T64" fmla="*/ 2147483647 w 4826"/>
              <a:gd name="T65" fmla="*/ 2147483647 h 4763"/>
              <a:gd name="T66" fmla="*/ 2147483647 w 4826"/>
              <a:gd name="T67" fmla="*/ 2147483647 h 4763"/>
              <a:gd name="T68" fmla="*/ 2147483647 w 4826"/>
              <a:gd name="T69" fmla="*/ 2147483647 h 4763"/>
              <a:gd name="T70" fmla="*/ 2147483647 w 4826"/>
              <a:gd name="T71" fmla="*/ 2147483647 h 4763"/>
              <a:gd name="T72" fmla="*/ 2147483647 w 4826"/>
              <a:gd name="T73" fmla="*/ 2147483647 h 4763"/>
              <a:gd name="T74" fmla="*/ 2147483647 w 4826"/>
              <a:gd name="T75" fmla="*/ 2147483647 h 4763"/>
              <a:gd name="T76" fmla="*/ 2147483647 w 4826"/>
              <a:gd name="T77" fmla="*/ 2147483647 h 4763"/>
              <a:gd name="T78" fmla="*/ 2147483647 w 4826"/>
              <a:gd name="T79" fmla="*/ 2147483647 h 4763"/>
              <a:gd name="T80" fmla="*/ 2147483647 w 4826"/>
              <a:gd name="T81" fmla="*/ 2147483647 h 4763"/>
              <a:gd name="T82" fmla="*/ 2147483647 w 4826"/>
              <a:gd name="T83" fmla="*/ 2147483647 h 4763"/>
              <a:gd name="T84" fmla="*/ 2147483647 w 4826"/>
              <a:gd name="T85" fmla="*/ 2147483647 h 4763"/>
              <a:gd name="T86" fmla="*/ 2147483647 w 4826"/>
              <a:gd name="T87" fmla="*/ 2147483647 h 4763"/>
              <a:gd name="T88" fmla="*/ 2147483647 w 4826"/>
              <a:gd name="T89" fmla="*/ 2147483647 h 4763"/>
              <a:gd name="T90" fmla="*/ 2147483647 w 4826"/>
              <a:gd name="T91" fmla="*/ 2147483647 h 4763"/>
              <a:gd name="T92" fmla="*/ 2147483647 w 4826"/>
              <a:gd name="T93" fmla="*/ 2147483647 h 4763"/>
              <a:gd name="T94" fmla="*/ 2147483647 w 4826"/>
              <a:gd name="T95" fmla="*/ 2147483647 h 4763"/>
              <a:gd name="T96" fmla="*/ 2147483647 w 4826"/>
              <a:gd name="T97" fmla="*/ 2147483647 h 4763"/>
              <a:gd name="T98" fmla="*/ 2147483647 w 4826"/>
              <a:gd name="T99" fmla="*/ 2147483647 h 4763"/>
              <a:gd name="T100" fmla="*/ 2147483647 w 4826"/>
              <a:gd name="T101" fmla="*/ 2147483647 h 4763"/>
              <a:gd name="T102" fmla="*/ 2147483647 w 4826"/>
              <a:gd name="T103" fmla="*/ 2147483647 h 4763"/>
              <a:gd name="T104" fmla="*/ 2147483647 w 4826"/>
              <a:gd name="T105" fmla="*/ 2147483647 h 4763"/>
              <a:gd name="T106" fmla="*/ 2147483647 w 4826"/>
              <a:gd name="T107" fmla="*/ 2147483647 h 4763"/>
              <a:gd name="T108" fmla="*/ 2147483647 w 4826"/>
              <a:gd name="T109" fmla="*/ 2147483647 h 4763"/>
              <a:gd name="T110" fmla="*/ 2147483647 w 4826"/>
              <a:gd name="T111" fmla="*/ 2147483647 h 4763"/>
              <a:gd name="T112" fmla="*/ 2147483647 w 4826"/>
              <a:gd name="T113" fmla="*/ 2147483647 h 4763"/>
              <a:gd name="T114" fmla="*/ 2147483647 w 4826"/>
              <a:gd name="T115" fmla="*/ 2147483647 h 4763"/>
              <a:gd name="T116" fmla="*/ 2147483647 w 4826"/>
              <a:gd name="T117" fmla="*/ 2147483647 h 4763"/>
              <a:gd name="T118" fmla="*/ 2147483647 w 4826"/>
              <a:gd name="T119" fmla="*/ 2147483647 h 4763"/>
              <a:gd name="T120" fmla="*/ 2147483647 w 4826"/>
              <a:gd name="T121" fmla="*/ 2147483647 h 476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26"/>
              <a:gd name="T184" fmla="*/ 0 h 4763"/>
              <a:gd name="T185" fmla="*/ 4826 w 4826"/>
              <a:gd name="T186" fmla="*/ 4763 h 476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26" h="4763">
                <a:moveTo>
                  <a:pt x="3865" y="1076"/>
                </a:moveTo>
                <a:lnTo>
                  <a:pt x="4826" y="1489"/>
                </a:lnTo>
                <a:lnTo>
                  <a:pt x="4710" y="1916"/>
                </a:lnTo>
                <a:lnTo>
                  <a:pt x="116" y="1916"/>
                </a:lnTo>
                <a:lnTo>
                  <a:pt x="0" y="1489"/>
                </a:lnTo>
                <a:lnTo>
                  <a:pt x="2409" y="448"/>
                </a:lnTo>
                <a:lnTo>
                  <a:pt x="2862" y="644"/>
                </a:lnTo>
                <a:lnTo>
                  <a:pt x="2873" y="620"/>
                </a:lnTo>
                <a:lnTo>
                  <a:pt x="2885" y="595"/>
                </a:lnTo>
                <a:lnTo>
                  <a:pt x="2899" y="573"/>
                </a:lnTo>
                <a:lnTo>
                  <a:pt x="2913" y="549"/>
                </a:lnTo>
                <a:lnTo>
                  <a:pt x="2929" y="528"/>
                </a:lnTo>
                <a:lnTo>
                  <a:pt x="2946" y="505"/>
                </a:lnTo>
                <a:lnTo>
                  <a:pt x="2965" y="486"/>
                </a:lnTo>
                <a:lnTo>
                  <a:pt x="2985" y="466"/>
                </a:lnTo>
                <a:lnTo>
                  <a:pt x="3005" y="446"/>
                </a:lnTo>
                <a:lnTo>
                  <a:pt x="3027" y="428"/>
                </a:lnTo>
                <a:lnTo>
                  <a:pt x="3048" y="412"/>
                </a:lnTo>
                <a:lnTo>
                  <a:pt x="3072" y="397"/>
                </a:lnTo>
                <a:lnTo>
                  <a:pt x="3095" y="383"/>
                </a:lnTo>
                <a:lnTo>
                  <a:pt x="3118" y="370"/>
                </a:lnTo>
                <a:lnTo>
                  <a:pt x="3143" y="359"/>
                </a:lnTo>
                <a:lnTo>
                  <a:pt x="3167" y="349"/>
                </a:lnTo>
                <a:lnTo>
                  <a:pt x="3192" y="340"/>
                </a:lnTo>
                <a:lnTo>
                  <a:pt x="3218" y="332"/>
                </a:lnTo>
                <a:lnTo>
                  <a:pt x="3243" y="325"/>
                </a:lnTo>
                <a:lnTo>
                  <a:pt x="3269" y="320"/>
                </a:lnTo>
                <a:lnTo>
                  <a:pt x="3295" y="316"/>
                </a:lnTo>
                <a:lnTo>
                  <a:pt x="3321" y="314"/>
                </a:lnTo>
                <a:lnTo>
                  <a:pt x="3347" y="312"/>
                </a:lnTo>
                <a:lnTo>
                  <a:pt x="3373" y="312"/>
                </a:lnTo>
                <a:lnTo>
                  <a:pt x="3399" y="314"/>
                </a:lnTo>
                <a:lnTo>
                  <a:pt x="3426" y="316"/>
                </a:lnTo>
                <a:lnTo>
                  <a:pt x="3452" y="319"/>
                </a:lnTo>
                <a:lnTo>
                  <a:pt x="3477" y="324"/>
                </a:lnTo>
                <a:lnTo>
                  <a:pt x="3503" y="330"/>
                </a:lnTo>
                <a:lnTo>
                  <a:pt x="3528" y="337"/>
                </a:lnTo>
                <a:lnTo>
                  <a:pt x="3553" y="346"/>
                </a:lnTo>
                <a:lnTo>
                  <a:pt x="3577" y="356"/>
                </a:lnTo>
                <a:lnTo>
                  <a:pt x="3601" y="367"/>
                </a:lnTo>
                <a:lnTo>
                  <a:pt x="3625" y="378"/>
                </a:lnTo>
                <a:lnTo>
                  <a:pt x="3648" y="392"/>
                </a:lnTo>
                <a:lnTo>
                  <a:pt x="3671" y="407"/>
                </a:lnTo>
                <a:lnTo>
                  <a:pt x="3693" y="423"/>
                </a:lnTo>
                <a:lnTo>
                  <a:pt x="3714" y="441"/>
                </a:lnTo>
                <a:lnTo>
                  <a:pt x="3736" y="459"/>
                </a:lnTo>
                <a:lnTo>
                  <a:pt x="3755" y="478"/>
                </a:lnTo>
                <a:lnTo>
                  <a:pt x="3770" y="494"/>
                </a:lnTo>
                <a:lnTo>
                  <a:pt x="3784" y="510"/>
                </a:lnTo>
                <a:lnTo>
                  <a:pt x="3797" y="527"/>
                </a:lnTo>
                <a:lnTo>
                  <a:pt x="3809" y="543"/>
                </a:lnTo>
                <a:lnTo>
                  <a:pt x="3820" y="560"/>
                </a:lnTo>
                <a:lnTo>
                  <a:pt x="3831" y="578"/>
                </a:lnTo>
                <a:lnTo>
                  <a:pt x="3841" y="595"/>
                </a:lnTo>
                <a:lnTo>
                  <a:pt x="3850" y="612"/>
                </a:lnTo>
                <a:lnTo>
                  <a:pt x="3859" y="631"/>
                </a:lnTo>
                <a:lnTo>
                  <a:pt x="3868" y="650"/>
                </a:lnTo>
                <a:lnTo>
                  <a:pt x="3881" y="687"/>
                </a:lnTo>
                <a:lnTo>
                  <a:pt x="3892" y="726"/>
                </a:lnTo>
                <a:lnTo>
                  <a:pt x="3900" y="764"/>
                </a:lnTo>
                <a:lnTo>
                  <a:pt x="3906" y="803"/>
                </a:lnTo>
                <a:lnTo>
                  <a:pt x="3909" y="843"/>
                </a:lnTo>
                <a:lnTo>
                  <a:pt x="3909" y="883"/>
                </a:lnTo>
                <a:lnTo>
                  <a:pt x="3905" y="922"/>
                </a:lnTo>
                <a:lnTo>
                  <a:pt x="3900" y="961"/>
                </a:lnTo>
                <a:lnTo>
                  <a:pt x="3891" y="1000"/>
                </a:lnTo>
                <a:lnTo>
                  <a:pt x="3879" y="1038"/>
                </a:lnTo>
                <a:lnTo>
                  <a:pt x="3865" y="1076"/>
                </a:lnTo>
                <a:close/>
                <a:moveTo>
                  <a:pt x="238" y="1605"/>
                </a:moveTo>
                <a:lnTo>
                  <a:pt x="268" y="1717"/>
                </a:lnTo>
                <a:lnTo>
                  <a:pt x="4558" y="1717"/>
                </a:lnTo>
                <a:lnTo>
                  <a:pt x="4588" y="1605"/>
                </a:lnTo>
                <a:lnTo>
                  <a:pt x="3653" y="1196"/>
                </a:lnTo>
                <a:lnTo>
                  <a:pt x="3673" y="1178"/>
                </a:lnTo>
                <a:lnTo>
                  <a:pt x="3690" y="1161"/>
                </a:lnTo>
                <a:lnTo>
                  <a:pt x="3704" y="1144"/>
                </a:lnTo>
                <a:lnTo>
                  <a:pt x="3718" y="1127"/>
                </a:lnTo>
                <a:lnTo>
                  <a:pt x="3732" y="1109"/>
                </a:lnTo>
                <a:lnTo>
                  <a:pt x="3743" y="1091"/>
                </a:lnTo>
                <a:lnTo>
                  <a:pt x="3754" y="1072"/>
                </a:lnTo>
                <a:lnTo>
                  <a:pt x="3764" y="1052"/>
                </a:lnTo>
                <a:lnTo>
                  <a:pt x="3773" y="1032"/>
                </a:lnTo>
                <a:lnTo>
                  <a:pt x="3782" y="1012"/>
                </a:lnTo>
                <a:lnTo>
                  <a:pt x="3788" y="992"/>
                </a:lnTo>
                <a:lnTo>
                  <a:pt x="3794" y="971"/>
                </a:lnTo>
                <a:lnTo>
                  <a:pt x="3799" y="950"/>
                </a:lnTo>
                <a:lnTo>
                  <a:pt x="3803" y="929"/>
                </a:lnTo>
                <a:lnTo>
                  <a:pt x="3807" y="908"/>
                </a:lnTo>
                <a:lnTo>
                  <a:pt x="3808" y="886"/>
                </a:lnTo>
                <a:lnTo>
                  <a:pt x="3809" y="865"/>
                </a:lnTo>
                <a:lnTo>
                  <a:pt x="3809" y="844"/>
                </a:lnTo>
                <a:lnTo>
                  <a:pt x="3808" y="823"/>
                </a:lnTo>
                <a:lnTo>
                  <a:pt x="3805" y="802"/>
                </a:lnTo>
                <a:lnTo>
                  <a:pt x="3803" y="779"/>
                </a:lnTo>
                <a:lnTo>
                  <a:pt x="3798" y="759"/>
                </a:lnTo>
                <a:lnTo>
                  <a:pt x="3793" y="738"/>
                </a:lnTo>
                <a:lnTo>
                  <a:pt x="3787" y="717"/>
                </a:lnTo>
                <a:lnTo>
                  <a:pt x="3779" y="697"/>
                </a:lnTo>
                <a:lnTo>
                  <a:pt x="3770" y="677"/>
                </a:lnTo>
                <a:lnTo>
                  <a:pt x="3762" y="657"/>
                </a:lnTo>
                <a:lnTo>
                  <a:pt x="3752" y="637"/>
                </a:lnTo>
                <a:lnTo>
                  <a:pt x="3739" y="619"/>
                </a:lnTo>
                <a:lnTo>
                  <a:pt x="3727" y="600"/>
                </a:lnTo>
                <a:lnTo>
                  <a:pt x="3714" y="583"/>
                </a:lnTo>
                <a:lnTo>
                  <a:pt x="3699" y="565"/>
                </a:lnTo>
                <a:lnTo>
                  <a:pt x="3685" y="548"/>
                </a:lnTo>
                <a:lnTo>
                  <a:pt x="3667" y="532"/>
                </a:lnTo>
                <a:lnTo>
                  <a:pt x="3651" y="517"/>
                </a:lnTo>
                <a:lnTo>
                  <a:pt x="3634" y="503"/>
                </a:lnTo>
                <a:lnTo>
                  <a:pt x="3615" y="489"/>
                </a:lnTo>
                <a:lnTo>
                  <a:pt x="3596" y="477"/>
                </a:lnTo>
                <a:lnTo>
                  <a:pt x="3577" y="467"/>
                </a:lnTo>
                <a:lnTo>
                  <a:pt x="3558" y="457"/>
                </a:lnTo>
                <a:lnTo>
                  <a:pt x="3539" y="447"/>
                </a:lnTo>
                <a:lnTo>
                  <a:pt x="3518" y="439"/>
                </a:lnTo>
                <a:lnTo>
                  <a:pt x="3498" y="432"/>
                </a:lnTo>
                <a:lnTo>
                  <a:pt x="3477" y="426"/>
                </a:lnTo>
                <a:lnTo>
                  <a:pt x="3457" y="422"/>
                </a:lnTo>
                <a:lnTo>
                  <a:pt x="3436" y="417"/>
                </a:lnTo>
                <a:lnTo>
                  <a:pt x="3414" y="415"/>
                </a:lnTo>
                <a:lnTo>
                  <a:pt x="3392" y="412"/>
                </a:lnTo>
                <a:lnTo>
                  <a:pt x="3371" y="412"/>
                </a:lnTo>
                <a:lnTo>
                  <a:pt x="3350" y="412"/>
                </a:lnTo>
                <a:lnTo>
                  <a:pt x="3329" y="413"/>
                </a:lnTo>
                <a:lnTo>
                  <a:pt x="3307" y="416"/>
                </a:lnTo>
                <a:lnTo>
                  <a:pt x="3286" y="418"/>
                </a:lnTo>
                <a:lnTo>
                  <a:pt x="3265" y="423"/>
                </a:lnTo>
                <a:lnTo>
                  <a:pt x="3244" y="428"/>
                </a:lnTo>
                <a:lnTo>
                  <a:pt x="3224" y="434"/>
                </a:lnTo>
                <a:lnTo>
                  <a:pt x="3203" y="442"/>
                </a:lnTo>
                <a:lnTo>
                  <a:pt x="3183" y="449"/>
                </a:lnTo>
                <a:lnTo>
                  <a:pt x="3163" y="459"/>
                </a:lnTo>
                <a:lnTo>
                  <a:pt x="3144" y="469"/>
                </a:lnTo>
                <a:lnTo>
                  <a:pt x="3124" y="481"/>
                </a:lnTo>
                <a:lnTo>
                  <a:pt x="3107" y="493"/>
                </a:lnTo>
                <a:lnTo>
                  <a:pt x="3088" y="507"/>
                </a:lnTo>
                <a:lnTo>
                  <a:pt x="3071" y="522"/>
                </a:lnTo>
                <a:lnTo>
                  <a:pt x="3053" y="537"/>
                </a:lnTo>
                <a:lnTo>
                  <a:pt x="3036" y="555"/>
                </a:lnTo>
                <a:lnTo>
                  <a:pt x="3020" y="574"/>
                </a:lnTo>
                <a:lnTo>
                  <a:pt x="3005" y="594"/>
                </a:lnTo>
                <a:lnTo>
                  <a:pt x="2990" y="614"/>
                </a:lnTo>
                <a:lnTo>
                  <a:pt x="2978" y="635"/>
                </a:lnTo>
                <a:lnTo>
                  <a:pt x="2966" y="656"/>
                </a:lnTo>
                <a:lnTo>
                  <a:pt x="2955" y="677"/>
                </a:lnTo>
                <a:lnTo>
                  <a:pt x="2946" y="700"/>
                </a:lnTo>
                <a:lnTo>
                  <a:pt x="2939" y="722"/>
                </a:lnTo>
                <a:lnTo>
                  <a:pt x="2933" y="746"/>
                </a:lnTo>
                <a:lnTo>
                  <a:pt x="2926" y="768"/>
                </a:lnTo>
                <a:lnTo>
                  <a:pt x="2923" y="792"/>
                </a:lnTo>
                <a:lnTo>
                  <a:pt x="2920" y="815"/>
                </a:lnTo>
                <a:lnTo>
                  <a:pt x="2918" y="839"/>
                </a:lnTo>
                <a:lnTo>
                  <a:pt x="2918" y="863"/>
                </a:lnTo>
                <a:lnTo>
                  <a:pt x="2919" y="886"/>
                </a:lnTo>
                <a:lnTo>
                  <a:pt x="2409" y="665"/>
                </a:lnTo>
                <a:lnTo>
                  <a:pt x="238" y="1605"/>
                </a:lnTo>
                <a:close/>
                <a:moveTo>
                  <a:pt x="3194" y="1376"/>
                </a:moveTo>
                <a:lnTo>
                  <a:pt x="3194" y="1376"/>
                </a:lnTo>
                <a:lnTo>
                  <a:pt x="3170" y="1368"/>
                </a:lnTo>
                <a:lnTo>
                  <a:pt x="3148" y="1358"/>
                </a:lnTo>
                <a:lnTo>
                  <a:pt x="3126" y="1348"/>
                </a:lnTo>
                <a:lnTo>
                  <a:pt x="3103" y="1337"/>
                </a:lnTo>
                <a:lnTo>
                  <a:pt x="2447" y="1054"/>
                </a:lnTo>
                <a:lnTo>
                  <a:pt x="2526" y="871"/>
                </a:lnTo>
                <a:lnTo>
                  <a:pt x="3864" y="1447"/>
                </a:lnTo>
                <a:lnTo>
                  <a:pt x="3785" y="1630"/>
                </a:lnTo>
                <a:lnTo>
                  <a:pt x="3194" y="1376"/>
                </a:lnTo>
                <a:close/>
                <a:moveTo>
                  <a:pt x="3139" y="619"/>
                </a:moveTo>
                <a:lnTo>
                  <a:pt x="3139" y="619"/>
                </a:lnTo>
                <a:lnTo>
                  <a:pt x="3152" y="608"/>
                </a:lnTo>
                <a:lnTo>
                  <a:pt x="3164" y="598"/>
                </a:lnTo>
                <a:lnTo>
                  <a:pt x="3178" y="588"/>
                </a:lnTo>
                <a:lnTo>
                  <a:pt x="3192" y="578"/>
                </a:lnTo>
                <a:lnTo>
                  <a:pt x="3205" y="570"/>
                </a:lnTo>
                <a:lnTo>
                  <a:pt x="3219" y="561"/>
                </a:lnTo>
                <a:lnTo>
                  <a:pt x="3234" y="555"/>
                </a:lnTo>
                <a:lnTo>
                  <a:pt x="3249" y="549"/>
                </a:lnTo>
                <a:lnTo>
                  <a:pt x="3264" y="544"/>
                </a:lnTo>
                <a:lnTo>
                  <a:pt x="3279" y="539"/>
                </a:lnTo>
                <a:lnTo>
                  <a:pt x="3295" y="535"/>
                </a:lnTo>
                <a:lnTo>
                  <a:pt x="3310" y="532"/>
                </a:lnTo>
                <a:lnTo>
                  <a:pt x="3326" y="529"/>
                </a:lnTo>
                <a:lnTo>
                  <a:pt x="3341" y="528"/>
                </a:lnTo>
                <a:lnTo>
                  <a:pt x="3357" y="528"/>
                </a:lnTo>
                <a:lnTo>
                  <a:pt x="3372" y="527"/>
                </a:lnTo>
                <a:lnTo>
                  <a:pt x="3388" y="528"/>
                </a:lnTo>
                <a:lnTo>
                  <a:pt x="3404" y="529"/>
                </a:lnTo>
                <a:lnTo>
                  <a:pt x="3419" y="532"/>
                </a:lnTo>
                <a:lnTo>
                  <a:pt x="3436" y="534"/>
                </a:lnTo>
                <a:lnTo>
                  <a:pt x="3451" y="538"/>
                </a:lnTo>
                <a:lnTo>
                  <a:pt x="3465" y="543"/>
                </a:lnTo>
                <a:lnTo>
                  <a:pt x="3480" y="548"/>
                </a:lnTo>
                <a:lnTo>
                  <a:pt x="3495" y="553"/>
                </a:lnTo>
                <a:lnTo>
                  <a:pt x="3510" y="560"/>
                </a:lnTo>
                <a:lnTo>
                  <a:pt x="3524" y="568"/>
                </a:lnTo>
                <a:lnTo>
                  <a:pt x="3539" y="575"/>
                </a:lnTo>
                <a:lnTo>
                  <a:pt x="3553" y="584"/>
                </a:lnTo>
                <a:lnTo>
                  <a:pt x="3565" y="594"/>
                </a:lnTo>
                <a:lnTo>
                  <a:pt x="3579" y="604"/>
                </a:lnTo>
                <a:lnTo>
                  <a:pt x="3591" y="615"/>
                </a:lnTo>
                <a:lnTo>
                  <a:pt x="3602" y="627"/>
                </a:lnTo>
                <a:lnTo>
                  <a:pt x="3207" y="1010"/>
                </a:lnTo>
                <a:lnTo>
                  <a:pt x="3051" y="945"/>
                </a:lnTo>
                <a:lnTo>
                  <a:pt x="3046" y="924"/>
                </a:lnTo>
                <a:lnTo>
                  <a:pt x="3042" y="903"/>
                </a:lnTo>
                <a:lnTo>
                  <a:pt x="3040" y="880"/>
                </a:lnTo>
                <a:lnTo>
                  <a:pt x="3039" y="859"/>
                </a:lnTo>
                <a:lnTo>
                  <a:pt x="3040" y="837"/>
                </a:lnTo>
                <a:lnTo>
                  <a:pt x="3041" y="815"/>
                </a:lnTo>
                <a:lnTo>
                  <a:pt x="3045" y="794"/>
                </a:lnTo>
                <a:lnTo>
                  <a:pt x="3050" y="772"/>
                </a:lnTo>
                <a:lnTo>
                  <a:pt x="3056" y="752"/>
                </a:lnTo>
                <a:lnTo>
                  <a:pt x="3063" y="731"/>
                </a:lnTo>
                <a:lnTo>
                  <a:pt x="3072" y="711"/>
                </a:lnTo>
                <a:lnTo>
                  <a:pt x="3083" y="691"/>
                </a:lnTo>
                <a:lnTo>
                  <a:pt x="3095" y="672"/>
                </a:lnTo>
                <a:lnTo>
                  <a:pt x="3108" y="654"/>
                </a:lnTo>
                <a:lnTo>
                  <a:pt x="3123" y="636"/>
                </a:lnTo>
                <a:lnTo>
                  <a:pt x="3139" y="619"/>
                </a:lnTo>
                <a:close/>
                <a:moveTo>
                  <a:pt x="3693" y="828"/>
                </a:moveTo>
                <a:lnTo>
                  <a:pt x="3414" y="1098"/>
                </a:lnTo>
                <a:lnTo>
                  <a:pt x="3310" y="1053"/>
                </a:lnTo>
                <a:lnTo>
                  <a:pt x="3662" y="712"/>
                </a:lnTo>
                <a:lnTo>
                  <a:pt x="3675" y="741"/>
                </a:lnTo>
                <a:lnTo>
                  <a:pt x="3683" y="769"/>
                </a:lnTo>
                <a:lnTo>
                  <a:pt x="3690" y="798"/>
                </a:lnTo>
                <a:lnTo>
                  <a:pt x="3693" y="828"/>
                </a:lnTo>
                <a:close/>
                <a:moveTo>
                  <a:pt x="2628" y="2374"/>
                </a:moveTo>
                <a:lnTo>
                  <a:pt x="2134" y="2868"/>
                </a:lnTo>
                <a:lnTo>
                  <a:pt x="2134" y="4108"/>
                </a:lnTo>
                <a:lnTo>
                  <a:pt x="2628" y="4108"/>
                </a:lnTo>
                <a:lnTo>
                  <a:pt x="2628" y="2374"/>
                </a:lnTo>
                <a:close/>
                <a:moveTo>
                  <a:pt x="2034" y="2374"/>
                </a:moveTo>
                <a:lnTo>
                  <a:pt x="1964" y="2374"/>
                </a:lnTo>
                <a:lnTo>
                  <a:pt x="1949" y="2373"/>
                </a:lnTo>
                <a:lnTo>
                  <a:pt x="1934" y="2368"/>
                </a:lnTo>
                <a:lnTo>
                  <a:pt x="1922" y="2362"/>
                </a:lnTo>
                <a:lnTo>
                  <a:pt x="1909" y="2354"/>
                </a:lnTo>
                <a:lnTo>
                  <a:pt x="1901" y="2344"/>
                </a:lnTo>
                <a:lnTo>
                  <a:pt x="1893" y="2333"/>
                </a:lnTo>
                <a:lnTo>
                  <a:pt x="1891" y="2327"/>
                </a:lnTo>
                <a:lnTo>
                  <a:pt x="1888" y="2319"/>
                </a:lnTo>
                <a:lnTo>
                  <a:pt x="1887" y="2313"/>
                </a:lnTo>
                <a:lnTo>
                  <a:pt x="1887" y="2306"/>
                </a:lnTo>
                <a:lnTo>
                  <a:pt x="1887" y="2012"/>
                </a:lnTo>
                <a:lnTo>
                  <a:pt x="2034" y="2012"/>
                </a:lnTo>
                <a:lnTo>
                  <a:pt x="2727" y="2012"/>
                </a:lnTo>
                <a:lnTo>
                  <a:pt x="2873" y="2012"/>
                </a:lnTo>
                <a:lnTo>
                  <a:pt x="2873" y="2306"/>
                </a:lnTo>
                <a:lnTo>
                  <a:pt x="2873" y="2313"/>
                </a:lnTo>
                <a:lnTo>
                  <a:pt x="2872" y="2319"/>
                </a:lnTo>
                <a:lnTo>
                  <a:pt x="2870" y="2327"/>
                </a:lnTo>
                <a:lnTo>
                  <a:pt x="2867" y="2333"/>
                </a:lnTo>
                <a:lnTo>
                  <a:pt x="2860" y="2344"/>
                </a:lnTo>
                <a:lnTo>
                  <a:pt x="2851" y="2354"/>
                </a:lnTo>
                <a:lnTo>
                  <a:pt x="2839" y="2362"/>
                </a:lnTo>
                <a:lnTo>
                  <a:pt x="2826" y="2368"/>
                </a:lnTo>
                <a:lnTo>
                  <a:pt x="2812" y="2373"/>
                </a:lnTo>
                <a:lnTo>
                  <a:pt x="2796" y="2374"/>
                </a:lnTo>
                <a:lnTo>
                  <a:pt x="2727" y="2374"/>
                </a:lnTo>
                <a:lnTo>
                  <a:pt x="2727" y="4108"/>
                </a:lnTo>
                <a:lnTo>
                  <a:pt x="3347" y="4108"/>
                </a:lnTo>
                <a:lnTo>
                  <a:pt x="3347" y="2374"/>
                </a:lnTo>
                <a:lnTo>
                  <a:pt x="3279" y="2374"/>
                </a:lnTo>
                <a:lnTo>
                  <a:pt x="3263" y="2373"/>
                </a:lnTo>
                <a:lnTo>
                  <a:pt x="3249" y="2368"/>
                </a:lnTo>
                <a:lnTo>
                  <a:pt x="3235" y="2362"/>
                </a:lnTo>
                <a:lnTo>
                  <a:pt x="3224" y="2354"/>
                </a:lnTo>
                <a:lnTo>
                  <a:pt x="3214" y="2344"/>
                </a:lnTo>
                <a:lnTo>
                  <a:pt x="3208" y="2333"/>
                </a:lnTo>
                <a:lnTo>
                  <a:pt x="3204" y="2327"/>
                </a:lnTo>
                <a:lnTo>
                  <a:pt x="3203" y="2319"/>
                </a:lnTo>
                <a:lnTo>
                  <a:pt x="3202" y="2313"/>
                </a:lnTo>
                <a:lnTo>
                  <a:pt x="3202" y="2306"/>
                </a:lnTo>
                <a:lnTo>
                  <a:pt x="3202" y="2012"/>
                </a:lnTo>
                <a:lnTo>
                  <a:pt x="3347" y="2012"/>
                </a:lnTo>
                <a:lnTo>
                  <a:pt x="4097" y="2012"/>
                </a:lnTo>
                <a:lnTo>
                  <a:pt x="4342" y="2012"/>
                </a:lnTo>
                <a:lnTo>
                  <a:pt x="4342" y="2292"/>
                </a:lnTo>
                <a:lnTo>
                  <a:pt x="4342" y="2311"/>
                </a:lnTo>
                <a:lnTo>
                  <a:pt x="4338" y="2329"/>
                </a:lnTo>
                <a:lnTo>
                  <a:pt x="4333" y="2345"/>
                </a:lnTo>
                <a:lnTo>
                  <a:pt x="4327" y="2362"/>
                </a:lnTo>
                <a:lnTo>
                  <a:pt x="4318" y="2377"/>
                </a:lnTo>
                <a:lnTo>
                  <a:pt x="4308" y="2390"/>
                </a:lnTo>
                <a:lnTo>
                  <a:pt x="4297" y="2403"/>
                </a:lnTo>
                <a:lnTo>
                  <a:pt x="4286" y="2414"/>
                </a:lnTo>
                <a:lnTo>
                  <a:pt x="4272" y="2425"/>
                </a:lnTo>
                <a:lnTo>
                  <a:pt x="4258" y="2434"/>
                </a:lnTo>
                <a:lnTo>
                  <a:pt x="4243" y="2441"/>
                </a:lnTo>
                <a:lnTo>
                  <a:pt x="4229" y="2447"/>
                </a:lnTo>
                <a:lnTo>
                  <a:pt x="4212" y="2452"/>
                </a:lnTo>
                <a:lnTo>
                  <a:pt x="4197" y="2456"/>
                </a:lnTo>
                <a:lnTo>
                  <a:pt x="4181" y="2457"/>
                </a:lnTo>
                <a:lnTo>
                  <a:pt x="4165" y="2459"/>
                </a:lnTo>
                <a:lnTo>
                  <a:pt x="4146" y="2459"/>
                </a:lnTo>
                <a:lnTo>
                  <a:pt x="4146" y="4108"/>
                </a:lnTo>
                <a:lnTo>
                  <a:pt x="4512" y="4108"/>
                </a:lnTo>
                <a:lnTo>
                  <a:pt x="4512" y="4464"/>
                </a:lnTo>
                <a:lnTo>
                  <a:pt x="4413" y="4464"/>
                </a:lnTo>
                <a:lnTo>
                  <a:pt x="4413" y="4208"/>
                </a:lnTo>
                <a:lnTo>
                  <a:pt x="4097" y="4208"/>
                </a:lnTo>
                <a:lnTo>
                  <a:pt x="3347" y="4208"/>
                </a:lnTo>
                <a:lnTo>
                  <a:pt x="2727" y="4208"/>
                </a:lnTo>
                <a:lnTo>
                  <a:pt x="2034" y="4208"/>
                </a:lnTo>
                <a:lnTo>
                  <a:pt x="1413" y="4208"/>
                </a:lnTo>
                <a:lnTo>
                  <a:pt x="667" y="4208"/>
                </a:lnTo>
                <a:lnTo>
                  <a:pt x="413" y="4208"/>
                </a:lnTo>
                <a:lnTo>
                  <a:pt x="413" y="4464"/>
                </a:lnTo>
                <a:lnTo>
                  <a:pt x="314" y="4464"/>
                </a:lnTo>
                <a:lnTo>
                  <a:pt x="314" y="4108"/>
                </a:lnTo>
                <a:lnTo>
                  <a:pt x="617" y="4108"/>
                </a:lnTo>
                <a:lnTo>
                  <a:pt x="617" y="2459"/>
                </a:lnTo>
                <a:lnTo>
                  <a:pt x="599" y="2459"/>
                </a:lnTo>
                <a:lnTo>
                  <a:pt x="583" y="2457"/>
                </a:lnTo>
                <a:lnTo>
                  <a:pt x="566" y="2456"/>
                </a:lnTo>
                <a:lnTo>
                  <a:pt x="551" y="2452"/>
                </a:lnTo>
                <a:lnTo>
                  <a:pt x="535" y="2447"/>
                </a:lnTo>
                <a:lnTo>
                  <a:pt x="520" y="2441"/>
                </a:lnTo>
                <a:lnTo>
                  <a:pt x="505" y="2434"/>
                </a:lnTo>
                <a:lnTo>
                  <a:pt x="492" y="2425"/>
                </a:lnTo>
                <a:lnTo>
                  <a:pt x="478" y="2414"/>
                </a:lnTo>
                <a:lnTo>
                  <a:pt x="466" y="2403"/>
                </a:lnTo>
                <a:lnTo>
                  <a:pt x="456" y="2390"/>
                </a:lnTo>
                <a:lnTo>
                  <a:pt x="446" y="2377"/>
                </a:lnTo>
                <a:lnTo>
                  <a:pt x="437" y="2362"/>
                </a:lnTo>
                <a:lnTo>
                  <a:pt x="431" y="2345"/>
                </a:lnTo>
                <a:lnTo>
                  <a:pt x="426" y="2329"/>
                </a:lnTo>
                <a:lnTo>
                  <a:pt x="422" y="2311"/>
                </a:lnTo>
                <a:lnTo>
                  <a:pt x="421" y="2292"/>
                </a:lnTo>
                <a:lnTo>
                  <a:pt x="421" y="2012"/>
                </a:lnTo>
                <a:lnTo>
                  <a:pt x="667" y="2012"/>
                </a:lnTo>
                <a:lnTo>
                  <a:pt x="1413" y="2012"/>
                </a:lnTo>
                <a:lnTo>
                  <a:pt x="1560" y="2012"/>
                </a:lnTo>
                <a:lnTo>
                  <a:pt x="1560" y="2306"/>
                </a:lnTo>
                <a:lnTo>
                  <a:pt x="1560" y="2313"/>
                </a:lnTo>
                <a:lnTo>
                  <a:pt x="1558" y="2319"/>
                </a:lnTo>
                <a:lnTo>
                  <a:pt x="1556" y="2327"/>
                </a:lnTo>
                <a:lnTo>
                  <a:pt x="1553" y="2333"/>
                </a:lnTo>
                <a:lnTo>
                  <a:pt x="1546" y="2344"/>
                </a:lnTo>
                <a:lnTo>
                  <a:pt x="1537" y="2354"/>
                </a:lnTo>
                <a:lnTo>
                  <a:pt x="1525" y="2362"/>
                </a:lnTo>
                <a:lnTo>
                  <a:pt x="1512" y="2368"/>
                </a:lnTo>
                <a:lnTo>
                  <a:pt x="1497" y="2373"/>
                </a:lnTo>
                <a:lnTo>
                  <a:pt x="1481" y="2374"/>
                </a:lnTo>
                <a:lnTo>
                  <a:pt x="1413" y="2374"/>
                </a:lnTo>
                <a:lnTo>
                  <a:pt x="1413" y="4108"/>
                </a:lnTo>
                <a:lnTo>
                  <a:pt x="2034" y="4108"/>
                </a:lnTo>
                <a:lnTo>
                  <a:pt x="2034" y="2374"/>
                </a:lnTo>
                <a:close/>
                <a:moveTo>
                  <a:pt x="1313" y="2386"/>
                </a:moveTo>
                <a:lnTo>
                  <a:pt x="817" y="2883"/>
                </a:lnTo>
                <a:lnTo>
                  <a:pt x="817" y="4108"/>
                </a:lnTo>
                <a:lnTo>
                  <a:pt x="1313" y="4108"/>
                </a:lnTo>
                <a:lnTo>
                  <a:pt x="1313" y="2386"/>
                </a:lnTo>
                <a:close/>
                <a:moveTo>
                  <a:pt x="3947" y="4108"/>
                </a:moveTo>
                <a:lnTo>
                  <a:pt x="3947" y="2394"/>
                </a:lnTo>
                <a:lnTo>
                  <a:pt x="3447" y="2894"/>
                </a:lnTo>
                <a:lnTo>
                  <a:pt x="3447" y="4108"/>
                </a:lnTo>
                <a:lnTo>
                  <a:pt x="3947" y="4108"/>
                </a:lnTo>
                <a:close/>
                <a:moveTo>
                  <a:pt x="97" y="4564"/>
                </a:moveTo>
                <a:lnTo>
                  <a:pt x="4729" y="4564"/>
                </a:lnTo>
                <a:lnTo>
                  <a:pt x="4729" y="4763"/>
                </a:lnTo>
                <a:lnTo>
                  <a:pt x="97" y="4763"/>
                </a:lnTo>
                <a:lnTo>
                  <a:pt x="97" y="4564"/>
                </a:lnTo>
                <a:close/>
                <a:moveTo>
                  <a:pt x="4336" y="144"/>
                </a:moveTo>
                <a:lnTo>
                  <a:pt x="4336" y="144"/>
                </a:lnTo>
                <a:lnTo>
                  <a:pt x="4353" y="163"/>
                </a:lnTo>
                <a:lnTo>
                  <a:pt x="4368" y="182"/>
                </a:lnTo>
                <a:lnTo>
                  <a:pt x="4383" y="200"/>
                </a:lnTo>
                <a:lnTo>
                  <a:pt x="4395" y="220"/>
                </a:lnTo>
                <a:lnTo>
                  <a:pt x="4408" y="240"/>
                </a:lnTo>
                <a:lnTo>
                  <a:pt x="4419" y="261"/>
                </a:lnTo>
                <a:lnTo>
                  <a:pt x="4429" y="283"/>
                </a:lnTo>
                <a:lnTo>
                  <a:pt x="4438" y="304"/>
                </a:lnTo>
                <a:lnTo>
                  <a:pt x="4445" y="326"/>
                </a:lnTo>
                <a:lnTo>
                  <a:pt x="4453" y="347"/>
                </a:lnTo>
                <a:lnTo>
                  <a:pt x="4458" y="370"/>
                </a:lnTo>
                <a:lnTo>
                  <a:pt x="4463" y="392"/>
                </a:lnTo>
                <a:lnTo>
                  <a:pt x="4465" y="415"/>
                </a:lnTo>
                <a:lnTo>
                  <a:pt x="4468" y="438"/>
                </a:lnTo>
                <a:lnTo>
                  <a:pt x="4469" y="461"/>
                </a:lnTo>
                <a:lnTo>
                  <a:pt x="4469" y="483"/>
                </a:lnTo>
                <a:lnTo>
                  <a:pt x="4469" y="507"/>
                </a:lnTo>
                <a:lnTo>
                  <a:pt x="4466" y="529"/>
                </a:lnTo>
                <a:lnTo>
                  <a:pt x="4464" y="551"/>
                </a:lnTo>
                <a:lnTo>
                  <a:pt x="4459" y="574"/>
                </a:lnTo>
                <a:lnTo>
                  <a:pt x="4454" y="596"/>
                </a:lnTo>
                <a:lnTo>
                  <a:pt x="4448" y="619"/>
                </a:lnTo>
                <a:lnTo>
                  <a:pt x="4440" y="640"/>
                </a:lnTo>
                <a:lnTo>
                  <a:pt x="4431" y="661"/>
                </a:lnTo>
                <a:lnTo>
                  <a:pt x="4421" y="682"/>
                </a:lnTo>
                <a:lnTo>
                  <a:pt x="4411" y="703"/>
                </a:lnTo>
                <a:lnTo>
                  <a:pt x="4399" y="723"/>
                </a:lnTo>
                <a:lnTo>
                  <a:pt x="4387" y="743"/>
                </a:lnTo>
                <a:lnTo>
                  <a:pt x="4373" y="763"/>
                </a:lnTo>
                <a:lnTo>
                  <a:pt x="4358" y="782"/>
                </a:lnTo>
                <a:lnTo>
                  <a:pt x="4342" y="799"/>
                </a:lnTo>
                <a:lnTo>
                  <a:pt x="4324" y="817"/>
                </a:lnTo>
                <a:lnTo>
                  <a:pt x="4307" y="833"/>
                </a:lnTo>
                <a:lnTo>
                  <a:pt x="4290" y="848"/>
                </a:lnTo>
                <a:lnTo>
                  <a:pt x="4271" y="861"/>
                </a:lnTo>
                <a:lnTo>
                  <a:pt x="4252" y="874"/>
                </a:lnTo>
                <a:lnTo>
                  <a:pt x="4233" y="886"/>
                </a:lnTo>
                <a:lnTo>
                  <a:pt x="4214" y="898"/>
                </a:lnTo>
                <a:lnTo>
                  <a:pt x="4194" y="906"/>
                </a:lnTo>
                <a:lnTo>
                  <a:pt x="4172" y="915"/>
                </a:lnTo>
                <a:lnTo>
                  <a:pt x="4153" y="924"/>
                </a:lnTo>
                <a:lnTo>
                  <a:pt x="4131" y="930"/>
                </a:lnTo>
                <a:lnTo>
                  <a:pt x="4110" y="936"/>
                </a:lnTo>
                <a:lnTo>
                  <a:pt x="4089" y="941"/>
                </a:lnTo>
                <a:lnTo>
                  <a:pt x="4067" y="945"/>
                </a:lnTo>
                <a:lnTo>
                  <a:pt x="4046" y="947"/>
                </a:lnTo>
                <a:lnTo>
                  <a:pt x="4023" y="950"/>
                </a:lnTo>
                <a:lnTo>
                  <a:pt x="4002" y="950"/>
                </a:lnTo>
                <a:lnTo>
                  <a:pt x="4006" y="925"/>
                </a:lnTo>
                <a:lnTo>
                  <a:pt x="4007" y="900"/>
                </a:lnTo>
                <a:lnTo>
                  <a:pt x="4008" y="875"/>
                </a:lnTo>
                <a:lnTo>
                  <a:pt x="4008" y="850"/>
                </a:lnTo>
                <a:lnTo>
                  <a:pt x="4042" y="848"/>
                </a:lnTo>
                <a:lnTo>
                  <a:pt x="4059" y="845"/>
                </a:lnTo>
                <a:lnTo>
                  <a:pt x="4075" y="842"/>
                </a:lnTo>
                <a:lnTo>
                  <a:pt x="4092" y="838"/>
                </a:lnTo>
                <a:lnTo>
                  <a:pt x="4108" y="833"/>
                </a:lnTo>
                <a:lnTo>
                  <a:pt x="4124" y="828"/>
                </a:lnTo>
                <a:lnTo>
                  <a:pt x="4139" y="822"/>
                </a:lnTo>
                <a:lnTo>
                  <a:pt x="4155" y="814"/>
                </a:lnTo>
                <a:lnTo>
                  <a:pt x="4170" y="807"/>
                </a:lnTo>
                <a:lnTo>
                  <a:pt x="4185" y="799"/>
                </a:lnTo>
                <a:lnTo>
                  <a:pt x="4200" y="789"/>
                </a:lnTo>
                <a:lnTo>
                  <a:pt x="4215" y="779"/>
                </a:lnTo>
                <a:lnTo>
                  <a:pt x="4229" y="769"/>
                </a:lnTo>
                <a:lnTo>
                  <a:pt x="4242" y="757"/>
                </a:lnTo>
                <a:lnTo>
                  <a:pt x="4255" y="746"/>
                </a:lnTo>
                <a:lnTo>
                  <a:pt x="4268" y="732"/>
                </a:lnTo>
                <a:lnTo>
                  <a:pt x="4281" y="717"/>
                </a:lnTo>
                <a:lnTo>
                  <a:pt x="4293" y="702"/>
                </a:lnTo>
                <a:lnTo>
                  <a:pt x="4304" y="687"/>
                </a:lnTo>
                <a:lnTo>
                  <a:pt x="4314" y="671"/>
                </a:lnTo>
                <a:lnTo>
                  <a:pt x="4323" y="656"/>
                </a:lnTo>
                <a:lnTo>
                  <a:pt x="4332" y="639"/>
                </a:lnTo>
                <a:lnTo>
                  <a:pt x="4339" y="622"/>
                </a:lnTo>
                <a:lnTo>
                  <a:pt x="4347" y="605"/>
                </a:lnTo>
                <a:lnTo>
                  <a:pt x="4352" y="589"/>
                </a:lnTo>
                <a:lnTo>
                  <a:pt x="4358" y="571"/>
                </a:lnTo>
                <a:lnTo>
                  <a:pt x="4362" y="553"/>
                </a:lnTo>
                <a:lnTo>
                  <a:pt x="4365" y="535"/>
                </a:lnTo>
                <a:lnTo>
                  <a:pt x="4368" y="518"/>
                </a:lnTo>
                <a:lnTo>
                  <a:pt x="4369" y="499"/>
                </a:lnTo>
                <a:lnTo>
                  <a:pt x="4369" y="482"/>
                </a:lnTo>
                <a:lnTo>
                  <a:pt x="4369" y="463"/>
                </a:lnTo>
                <a:lnTo>
                  <a:pt x="4369" y="446"/>
                </a:lnTo>
                <a:lnTo>
                  <a:pt x="4367" y="428"/>
                </a:lnTo>
                <a:lnTo>
                  <a:pt x="4364" y="410"/>
                </a:lnTo>
                <a:lnTo>
                  <a:pt x="4360" y="392"/>
                </a:lnTo>
                <a:lnTo>
                  <a:pt x="4355" y="375"/>
                </a:lnTo>
                <a:lnTo>
                  <a:pt x="4350" y="357"/>
                </a:lnTo>
                <a:lnTo>
                  <a:pt x="4344" y="340"/>
                </a:lnTo>
                <a:lnTo>
                  <a:pt x="4338" y="322"/>
                </a:lnTo>
                <a:lnTo>
                  <a:pt x="4329" y="306"/>
                </a:lnTo>
                <a:lnTo>
                  <a:pt x="4321" y="290"/>
                </a:lnTo>
                <a:lnTo>
                  <a:pt x="4312" y="274"/>
                </a:lnTo>
                <a:lnTo>
                  <a:pt x="4301" y="258"/>
                </a:lnTo>
                <a:lnTo>
                  <a:pt x="4290" y="243"/>
                </a:lnTo>
                <a:lnTo>
                  <a:pt x="4277" y="228"/>
                </a:lnTo>
                <a:lnTo>
                  <a:pt x="4265" y="214"/>
                </a:lnTo>
                <a:lnTo>
                  <a:pt x="4251" y="200"/>
                </a:lnTo>
                <a:lnTo>
                  <a:pt x="4236" y="188"/>
                </a:lnTo>
                <a:lnTo>
                  <a:pt x="4221" y="176"/>
                </a:lnTo>
                <a:lnTo>
                  <a:pt x="4206" y="164"/>
                </a:lnTo>
                <a:lnTo>
                  <a:pt x="4191" y="154"/>
                </a:lnTo>
                <a:lnTo>
                  <a:pt x="4175" y="146"/>
                </a:lnTo>
                <a:lnTo>
                  <a:pt x="4159" y="137"/>
                </a:lnTo>
                <a:lnTo>
                  <a:pt x="4141" y="129"/>
                </a:lnTo>
                <a:lnTo>
                  <a:pt x="4124" y="123"/>
                </a:lnTo>
                <a:lnTo>
                  <a:pt x="4108" y="117"/>
                </a:lnTo>
                <a:lnTo>
                  <a:pt x="4090" y="112"/>
                </a:lnTo>
                <a:lnTo>
                  <a:pt x="4072" y="107"/>
                </a:lnTo>
                <a:lnTo>
                  <a:pt x="4054" y="105"/>
                </a:lnTo>
                <a:lnTo>
                  <a:pt x="4037" y="102"/>
                </a:lnTo>
                <a:lnTo>
                  <a:pt x="4018" y="100"/>
                </a:lnTo>
                <a:lnTo>
                  <a:pt x="4001" y="100"/>
                </a:lnTo>
                <a:lnTo>
                  <a:pt x="3982" y="100"/>
                </a:lnTo>
                <a:lnTo>
                  <a:pt x="3965" y="101"/>
                </a:lnTo>
                <a:lnTo>
                  <a:pt x="3947" y="102"/>
                </a:lnTo>
                <a:lnTo>
                  <a:pt x="3929" y="105"/>
                </a:lnTo>
                <a:lnTo>
                  <a:pt x="3911" y="108"/>
                </a:lnTo>
                <a:lnTo>
                  <a:pt x="3894" y="113"/>
                </a:lnTo>
                <a:lnTo>
                  <a:pt x="3876" y="118"/>
                </a:lnTo>
                <a:lnTo>
                  <a:pt x="3859" y="124"/>
                </a:lnTo>
                <a:lnTo>
                  <a:pt x="3841" y="132"/>
                </a:lnTo>
                <a:lnTo>
                  <a:pt x="3825" y="139"/>
                </a:lnTo>
                <a:lnTo>
                  <a:pt x="3809" y="148"/>
                </a:lnTo>
                <a:lnTo>
                  <a:pt x="3793" y="158"/>
                </a:lnTo>
                <a:lnTo>
                  <a:pt x="3778" y="168"/>
                </a:lnTo>
                <a:lnTo>
                  <a:pt x="3762" y="179"/>
                </a:lnTo>
                <a:lnTo>
                  <a:pt x="3747" y="192"/>
                </a:lnTo>
                <a:lnTo>
                  <a:pt x="3733" y="205"/>
                </a:lnTo>
                <a:lnTo>
                  <a:pt x="3714" y="224"/>
                </a:lnTo>
                <a:lnTo>
                  <a:pt x="3698" y="244"/>
                </a:lnTo>
                <a:lnTo>
                  <a:pt x="3682" y="265"/>
                </a:lnTo>
                <a:lnTo>
                  <a:pt x="3668" y="286"/>
                </a:lnTo>
                <a:lnTo>
                  <a:pt x="3646" y="275"/>
                </a:lnTo>
                <a:lnTo>
                  <a:pt x="3624" y="265"/>
                </a:lnTo>
                <a:lnTo>
                  <a:pt x="3601" y="255"/>
                </a:lnTo>
                <a:lnTo>
                  <a:pt x="3577" y="246"/>
                </a:lnTo>
                <a:lnTo>
                  <a:pt x="3595" y="217"/>
                </a:lnTo>
                <a:lnTo>
                  <a:pt x="3616" y="187"/>
                </a:lnTo>
                <a:lnTo>
                  <a:pt x="3638" y="159"/>
                </a:lnTo>
                <a:lnTo>
                  <a:pt x="3663" y="133"/>
                </a:lnTo>
                <a:lnTo>
                  <a:pt x="3682" y="117"/>
                </a:lnTo>
                <a:lnTo>
                  <a:pt x="3701" y="101"/>
                </a:lnTo>
                <a:lnTo>
                  <a:pt x="3719" y="87"/>
                </a:lnTo>
                <a:lnTo>
                  <a:pt x="3739" y="73"/>
                </a:lnTo>
                <a:lnTo>
                  <a:pt x="3759" y="61"/>
                </a:lnTo>
                <a:lnTo>
                  <a:pt x="3780" y="50"/>
                </a:lnTo>
                <a:lnTo>
                  <a:pt x="3802" y="40"/>
                </a:lnTo>
                <a:lnTo>
                  <a:pt x="3823" y="31"/>
                </a:lnTo>
                <a:lnTo>
                  <a:pt x="3845" y="24"/>
                </a:lnTo>
                <a:lnTo>
                  <a:pt x="3866" y="17"/>
                </a:lnTo>
                <a:lnTo>
                  <a:pt x="3889" y="11"/>
                </a:lnTo>
                <a:lnTo>
                  <a:pt x="3911" y="7"/>
                </a:lnTo>
                <a:lnTo>
                  <a:pt x="3933" y="4"/>
                </a:lnTo>
                <a:lnTo>
                  <a:pt x="3957" y="1"/>
                </a:lnTo>
                <a:lnTo>
                  <a:pt x="3980" y="0"/>
                </a:lnTo>
                <a:lnTo>
                  <a:pt x="4002" y="0"/>
                </a:lnTo>
                <a:lnTo>
                  <a:pt x="4026" y="1"/>
                </a:lnTo>
                <a:lnTo>
                  <a:pt x="4048" y="2"/>
                </a:lnTo>
                <a:lnTo>
                  <a:pt x="4070" y="6"/>
                </a:lnTo>
                <a:lnTo>
                  <a:pt x="4093" y="10"/>
                </a:lnTo>
                <a:lnTo>
                  <a:pt x="4115" y="15"/>
                </a:lnTo>
                <a:lnTo>
                  <a:pt x="4138" y="22"/>
                </a:lnTo>
                <a:lnTo>
                  <a:pt x="4159" y="29"/>
                </a:lnTo>
                <a:lnTo>
                  <a:pt x="4180" y="37"/>
                </a:lnTo>
                <a:lnTo>
                  <a:pt x="4201" y="47"/>
                </a:lnTo>
                <a:lnTo>
                  <a:pt x="4222" y="59"/>
                </a:lnTo>
                <a:lnTo>
                  <a:pt x="4242" y="70"/>
                </a:lnTo>
                <a:lnTo>
                  <a:pt x="4262" y="82"/>
                </a:lnTo>
                <a:lnTo>
                  <a:pt x="4282" y="97"/>
                </a:lnTo>
                <a:lnTo>
                  <a:pt x="4301" y="112"/>
                </a:lnTo>
                <a:lnTo>
                  <a:pt x="4318" y="128"/>
                </a:lnTo>
                <a:lnTo>
                  <a:pt x="4336" y="144"/>
                </a:lnTo>
                <a:close/>
                <a:moveTo>
                  <a:pt x="3803" y="269"/>
                </a:moveTo>
                <a:lnTo>
                  <a:pt x="3803" y="269"/>
                </a:lnTo>
                <a:lnTo>
                  <a:pt x="3825" y="250"/>
                </a:lnTo>
                <a:lnTo>
                  <a:pt x="3848" y="234"/>
                </a:lnTo>
                <a:lnTo>
                  <a:pt x="3873" y="220"/>
                </a:lnTo>
                <a:lnTo>
                  <a:pt x="3897" y="209"/>
                </a:lnTo>
                <a:lnTo>
                  <a:pt x="3924" y="200"/>
                </a:lnTo>
                <a:lnTo>
                  <a:pt x="3950" y="194"/>
                </a:lnTo>
                <a:lnTo>
                  <a:pt x="3977" y="192"/>
                </a:lnTo>
                <a:lnTo>
                  <a:pt x="4003" y="190"/>
                </a:lnTo>
                <a:lnTo>
                  <a:pt x="4031" y="192"/>
                </a:lnTo>
                <a:lnTo>
                  <a:pt x="4058" y="197"/>
                </a:lnTo>
                <a:lnTo>
                  <a:pt x="4084" y="203"/>
                </a:lnTo>
                <a:lnTo>
                  <a:pt x="4109" y="213"/>
                </a:lnTo>
                <a:lnTo>
                  <a:pt x="4134" y="225"/>
                </a:lnTo>
                <a:lnTo>
                  <a:pt x="4158" y="239"/>
                </a:lnTo>
                <a:lnTo>
                  <a:pt x="4180" y="256"/>
                </a:lnTo>
                <a:lnTo>
                  <a:pt x="4201" y="276"/>
                </a:lnTo>
                <a:lnTo>
                  <a:pt x="3927" y="542"/>
                </a:lnTo>
                <a:lnTo>
                  <a:pt x="3906" y="505"/>
                </a:lnTo>
                <a:lnTo>
                  <a:pt x="3882" y="472"/>
                </a:lnTo>
                <a:lnTo>
                  <a:pt x="3856" y="438"/>
                </a:lnTo>
                <a:lnTo>
                  <a:pt x="3828" y="407"/>
                </a:lnTo>
                <a:lnTo>
                  <a:pt x="3809" y="388"/>
                </a:lnTo>
                <a:lnTo>
                  <a:pt x="3790" y="371"/>
                </a:lnTo>
                <a:lnTo>
                  <a:pt x="3770" y="355"/>
                </a:lnTo>
                <a:lnTo>
                  <a:pt x="3751" y="339"/>
                </a:lnTo>
                <a:lnTo>
                  <a:pt x="3762" y="320"/>
                </a:lnTo>
                <a:lnTo>
                  <a:pt x="3774" y="303"/>
                </a:lnTo>
                <a:lnTo>
                  <a:pt x="3788" y="285"/>
                </a:lnTo>
                <a:lnTo>
                  <a:pt x="3803" y="269"/>
                </a:lnTo>
                <a:close/>
                <a:moveTo>
                  <a:pt x="4280" y="448"/>
                </a:moveTo>
                <a:lnTo>
                  <a:pt x="3996" y="723"/>
                </a:lnTo>
                <a:lnTo>
                  <a:pt x="3990" y="698"/>
                </a:lnTo>
                <a:lnTo>
                  <a:pt x="3983" y="673"/>
                </a:lnTo>
                <a:lnTo>
                  <a:pt x="3976" y="650"/>
                </a:lnTo>
                <a:lnTo>
                  <a:pt x="3967" y="626"/>
                </a:lnTo>
                <a:lnTo>
                  <a:pt x="4252" y="350"/>
                </a:lnTo>
                <a:lnTo>
                  <a:pt x="4263" y="373"/>
                </a:lnTo>
                <a:lnTo>
                  <a:pt x="4271" y="398"/>
                </a:lnTo>
                <a:lnTo>
                  <a:pt x="4276" y="423"/>
                </a:lnTo>
                <a:lnTo>
                  <a:pt x="4280" y="448"/>
                </a:lnTo>
                <a:close/>
              </a:path>
            </a:pathLst>
          </a:custGeom>
          <a:solidFill>
            <a:srgbClr val="9BC6DD"/>
          </a:solidFill>
          <a:ln w="9525">
            <a:solidFill>
              <a:srgbClr val="9BC6DD"/>
            </a:solidFill>
            <a:round/>
            <a:headEnd/>
            <a:tailEnd/>
          </a:ln>
        </p:spPr>
        <p:txBody>
          <a:bodyPr/>
          <a:lstStyle/>
          <a:p>
            <a:endParaRPr lang="ru-RU" sz="2666"/>
          </a:p>
        </p:txBody>
      </p:sp>
      <p:sp>
        <p:nvSpPr>
          <p:cNvPr id="46099" name="AutoShape 16"/>
          <p:cNvSpPr>
            <a:spLocks noChangeArrowheads="1"/>
          </p:cNvSpPr>
          <p:nvPr/>
        </p:nvSpPr>
        <p:spPr bwMode="auto">
          <a:xfrm>
            <a:off x="8402455" y="4771611"/>
            <a:ext cx="3076684" cy="431667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Ввод заявок на оплату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395460" y="4676390"/>
            <a:ext cx="4464789" cy="704633"/>
          </a:xfrm>
          <a:prstGeom prst="rect">
            <a:avLst/>
          </a:prstGeom>
          <a:noFill/>
          <a:ln w="25400" algn="ctr">
            <a:solidFill>
              <a:srgbClr val="D7192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133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6101" name="Text Box 5"/>
          <p:cNvSpPr txBox="1">
            <a:spLocks noChangeArrowheads="1"/>
          </p:cNvSpPr>
          <p:nvPr/>
        </p:nvSpPr>
        <p:spPr bwMode="auto">
          <a:xfrm>
            <a:off x="395460" y="4314552"/>
            <a:ext cx="432090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080808"/>
                </a:solidFill>
                <a:cs typeface="Arial" panose="020B0604020202020204" pitchFamily="34" charset="0"/>
              </a:rPr>
              <a:t>1С:Документооборот</a:t>
            </a:r>
          </a:p>
        </p:txBody>
      </p:sp>
      <p:sp>
        <p:nvSpPr>
          <p:cNvPr id="46102" name="AutoShape 15"/>
          <p:cNvSpPr>
            <a:spLocks noChangeArrowheads="1"/>
          </p:cNvSpPr>
          <p:nvPr/>
        </p:nvSpPr>
        <p:spPr bwMode="auto">
          <a:xfrm flipH="1">
            <a:off x="719210" y="4771612"/>
            <a:ext cx="3815172" cy="512075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Согласование заявок на оплату</a:t>
            </a:r>
          </a:p>
        </p:txBody>
      </p:sp>
      <p:sp>
        <p:nvSpPr>
          <p:cNvPr id="46103" name="AutoShape 16"/>
          <p:cNvSpPr>
            <a:spLocks noChangeArrowheads="1"/>
          </p:cNvSpPr>
          <p:nvPr/>
        </p:nvSpPr>
        <p:spPr bwMode="auto">
          <a:xfrm>
            <a:off x="8372831" y="5357746"/>
            <a:ext cx="3076684" cy="431667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Управление платежной позицией ДЗО</a:t>
            </a:r>
          </a:p>
        </p:txBody>
      </p:sp>
      <p:sp>
        <p:nvSpPr>
          <p:cNvPr id="46104" name="AutoShape 16"/>
          <p:cNvSpPr>
            <a:spLocks noChangeArrowheads="1"/>
          </p:cNvSpPr>
          <p:nvPr/>
        </p:nvSpPr>
        <p:spPr bwMode="auto">
          <a:xfrm>
            <a:off x="8372831" y="5941766"/>
            <a:ext cx="3076684" cy="431667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Исполнение платежей</a:t>
            </a:r>
          </a:p>
        </p:txBody>
      </p:sp>
      <p:sp>
        <p:nvSpPr>
          <p:cNvPr id="46105" name="Двойная стрелка влево/вправо 1"/>
          <p:cNvSpPr>
            <a:spLocks noChangeArrowheads="1"/>
          </p:cNvSpPr>
          <p:nvPr/>
        </p:nvSpPr>
        <p:spPr bwMode="auto">
          <a:xfrm>
            <a:off x="3442520" y="5916374"/>
            <a:ext cx="4490181" cy="677124"/>
          </a:xfrm>
          <a:prstGeom prst="leftRightArrow">
            <a:avLst>
              <a:gd name="adj1" fmla="val 50000"/>
              <a:gd name="adj2" fmla="val 78470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Интеграция с банками</a:t>
            </a:r>
          </a:p>
        </p:txBody>
      </p:sp>
      <p:sp>
        <p:nvSpPr>
          <p:cNvPr id="46106" name="Двойная стрелка влево/вправо 1"/>
          <p:cNvSpPr>
            <a:spLocks noChangeArrowheads="1"/>
          </p:cNvSpPr>
          <p:nvPr/>
        </p:nvSpPr>
        <p:spPr bwMode="auto">
          <a:xfrm>
            <a:off x="4980862" y="4691203"/>
            <a:ext cx="2968766" cy="677124"/>
          </a:xfrm>
          <a:prstGeom prst="leftRightArrow">
            <a:avLst>
              <a:gd name="adj1" fmla="val 50000"/>
              <a:gd name="adj2" fmla="val 78472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Заявки на оплату</a:t>
            </a:r>
          </a:p>
        </p:txBody>
      </p:sp>
    </p:spTree>
    <p:extLst>
      <p:ext uri="{BB962C8B-B14F-4D97-AF65-F5344CB8AC3E}">
        <p14:creationId xmlns:p14="http://schemas.microsoft.com/office/powerpoint/2010/main" val="488263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7"/>
          <p:cNvSpPr>
            <a:spLocks noChangeArrowheads="1"/>
          </p:cNvSpPr>
          <p:nvPr/>
        </p:nvSpPr>
        <p:spPr bwMode="auto">
          <a:xfrm>
            <a:off x="2165472" y="467640"/>
            <a:ext cx="9505133" cy="41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Консолидация отчетности, бюджетов, МСФО</a:t>
            </a:r>
          </a:p>
        </p:txBody>
      </p:sp>
      <p:grpSp>
        <p:nvGrpSpPr>
          <p:cNvPr id="47107" name="Group 340"/>
          <p:cNvGrpSpPr>
            <a:grpSpLocks/>
          </p:cNvGrpSpPr>
          <p:nvPr/>
        </p:nvGrpSpPr>
        <p:grpSpPr bwMode="auto">
          <a:xfrm>
            <a:off x="1396335" y="1447354"/>
            <a:ext cx="9359127" cy="5150378"/>
            <a:chOff x="274" y="694"/>
            <a:chExt cx="5204" cy="2434"/>
          </a:xfrm>
        </p:grpSpPr>
        <p:sp>
          <p:nvSpPr>
            <p:cNvPr id="47108" name="AutoShape 70"/>
            <p:cNvSpPr>
              <a:spLocks noChangeArrowheads="1"/>
            </p:cNvSpPr>
            <p:nvPr/>
          </p:nvSpPr>
          <p:spPr bwMode="auto">
            <a:xfrm>
              <a:off x="4182" y="1834"/>
              <a:ext cx="1296" cy="237"/>
            </a:xfrm>
            <a:prstGeom prst="roundRect">
              <a:avLst>
                <a:gd name="adj" fmla="val 16667"/>
              </a:avLst>
            </a:prstGeom>
            <a:solidFill>
              <a:srgbClr val="C7B29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Элиминационные поправки</a:t>
              </a:r>
            </a:p>
          </p:txBody>
        </p:sp>
        <p:sp>
          <p:nvSpPr>
            <p:cNvPr id="47109" name="AutoShape 70"/>
            <p:cNvSpPr>
              <a:spLocks noChangeArrowheads="1"/>
            </p:cNvSpPr>
            <p:nvPr/>
          </p:nvSpPr>
          <p:spPr bwMode="auto">
            <a:xfrm>
              <a:off x="4176" y="1284"/>
              <a:ext cx="1296" cy="238"/>
            </a:xfrm>
            <a:prstGeom prst="roundRect">
              <a:avLst>
                <a:gd name="adj" fmla="val 16667"/>
              </a:avLst>
            </a:prstGeom>
            <a:solidFill>
              <a:srgbClr val="C7B29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Консолидационные поправки</a:t>
              </a:r>
            </a:p>
          </p:txBody>
        </p:sp>
        <p:sp>
          <p:nvSpPr>
            <p:cNvPr id="47110" name="AutoShape 70"/>
            <p:cNvSpPr>
              <a:spLocks noChangeArrowheads="1"/>
            </p:cNvSpPr>
            <p:nvPr/>
          </p:nvSpPr>
          <p:spPr bwMode="auto">
            <a:xfrm>
              <a:off x="2017" y="1834"/>
              <a:ext cx="1296" cy="237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Транзакционная модель учета</a:t>
              </a:r>
            </a:p>
          </p:txBody>
        </p:sp>
        <p:sp>
          <p:nvSpPr>
            <p:cNvPr id="47111" name="AutoShape 70"/>
            <p:cNvSpPr>
              <a:spLocks noChangeArrowheads="1"/>
            </p:cNvSpPr>
            <p:nvPr/>
          </p:nvSpPr>
          <p:spPr bwMode="auto">
            <a:xfrm>
              <a:off x="2017" y="2314"/>
              <a:ext cx="1296" cy="238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Трансформационная модель учета</a:t>
              </a:r>
            </a:p>
          </p:txBody>
        </p:sp>
        <p:sp>
          <p:nvSpPr>
            <p:cNvPr id="47112" name="TextBox 2"/>
            <p:cNvSpPr txBox="1">
              <a:spLocks noChangeArrowheads="1"/>
            </p:cNvSpPr>
            <p:nvPr/>
          </p:nvSpPr>
          <p:spPr bwMode="auto">
            <a:xfrm>
              <a:off x="2446" y="2140"/>
              <a:ext cx="428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ИЛИ</a:t>
              </a:r>
            </a:p>
          </p:txBody>
        </p:sp>
        <p:sp>
          <p:nvSpPr>
            <p:cNvPr id="33804" name="AutoShape 27"/>
            <p:cNvSpPr>
              <a:spLocks noChangeArrowheads="1"/>
            </p:cNvSpPr>
            <p:nvPr/>
          </p:nvSpPr>
          <p:spPr bwMode="auto">
            <a:xfrm>
              <a:off x="279" y="1804"/>
              <a:ext cx="1298" cy="237"/>
            </a:xfrm>
            <a:prstGeom prst="can">
              <a:avLst>
                <a:gd name="adj" fmla="val 25000"/>
              </a:avLst>
            </a:prstGeom>
            <a:solidFill>
              <a:srgbClr val="9BC6DD"/>
            </a:solidFill>
            <a:ln w="19050" algn="ctr">
              <a:solidFill>
                <a:srgbClr val="3E505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itchFamily="2" charset="2"/>
                <a:buChar char="n"/>
                <a:defRPr sz="2200">
                  <a:solidFill>
                    <a:srgbClr val="5B0917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itchFamily="2" charset="2"/>
                <a:buChar char="§"/>
                <a:defRPr sz="2000">
                  <a:solidFill>
                    <a:srgbClr val="5B0917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itchFamily="2" charset="2"/>
                <a:buChar char="§"/>
                <a:defRPr>
                  <a:solidFill>
                    <a:srgbClr val="5B0917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itchFamily="18" charset="0"/>
                <a:buChar char="▪"/>
                <a:defRPr sz="1600">
                  <a:solidFill>
                    <a:srgbClr val="5B0917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itchFamily="34" charset="0"/>
                <a:buChar char="∙"/>
                <a:defRPr sz="1400">
                  <a:solidFill>
                    <a:srgbClr val="5B0917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itchFamily="34" charset="0"/>
                <a:buChar char="∙"/>
                <a:defRPr sz="1400">
                  <a:solidFill>
                    <a:srgbClr val="5B0917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itchFamily="34" charset="0"/>
                <a:buChar char="∙"/>
                <a:defRPr sz="1400">
                  <a:solidFill>
                    <a:srgbClr val="5B0917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itchFamily="34" charset="0"/>
                <a:buChar char="∙"/>
                <a:defRPr sz="1400">
                  <a:solidFill>
                    <a:srgbClr val="5B0917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itchFamily="34" charset="0"/>
                <a:buChar char="∙"/>
                <a:defRPr sz="1400">
                  <a:solidFill>
                    <a:srgbClr val="5B0917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ru-RU" altLang="ru-RU" sz="2399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47114" name="TextBox 55"/>
            <p:cNvSpPr txBox="1">
              <a:spLocks noChangeArrowheads="1"/>
            </p:cNvSpPr>
            <p:nvPr/>
          </p:nvSpPr>
          <p:spPr bwMode="auto">
            <a:xfrm>
              <a:off x="4181" y="2987"/>
              <a:ext cx="129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Trial Balance </a:t>
              </a:r>
              <a:r>
                <a:rPr lang="ru-RU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ДЗО</a:t>
              </a:r>
            </a:p>
          </p:txBody>
        </p:sp>
        <p:sp>
          <p:nvSpPr>
            <p:cNvPr id="47115" name="TextBox 119"/>
            <p:cNvSpPr txBox="1">
              <a:spLocks noChangeArrowheads="1"/>
            </p:cNvSpPr>
            <p:nvPr/>
          </p:nvSpPr>
          <p:spPr bwMode="auto">
            <a:xfrm>
              <a:off x="2020" y="694"/>
              <a:ext cx="1287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Консолидированный </a:t>
              </a:r>
              <a:r>
                <a:rPr lang="en-US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Trial Balance</a:t>
              </a:r>
              <a:endParaRPr lang="ru-RU" altLang="ru-RU" sz="1333" b="1">
                <a:solidFill>
                  <a:srgbClr val="3E5057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116" name="TextBox 137"/>
            <p:cNvSpPr txBox="1">
              <a:spLocks noChangeArrowheads="1"/>
            </p:cNvSpPr>
            <p:nvPr/>
          </p:nvSpPr>
          <p:spPr bwMode="auto">
            <a:xfrm>
              <a:off x="298" y="694"/>
              <a:ext cx="1278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Отчетность МСФО</a:t>
              </a:r>
            </a:p>
          </p:txBody>
        </p:sp>
        <p:sp>
          <p:nvSpPr>
            <p:cNvPr id="47117" name="TextBox 4"/>
            <p:cNvSpPr txBox="1">
              <a:spLocks noChangeArrowheads="1"/>
            </p:cNvSpPr>
            <p:nvPr/>
          </p:nvSpPr>
          <p:spPr bwMode="auto">
            <a:xfrm>
              <a:off x="318" y="2090"/>
              <a:ext cx="1258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Внешние УС</a:t>
              </a:r>
            </a:p>
          </p:txBody>
        </p:sp>
        <p:grpSp>
          <p:nvGrpSpPr>
            <p:cNvPr id="47118" name="Group 386"/>
            <p:cNvGrpSpPr>
              <a:grpSpLocks/>
            </p:cNvGrpSpPr>
            <p:nvPr/>
          </p:nvGrpSpPr>
          <p:grpSpPr bwMode="auto">
            <a:xfrm>
              <a:off x="302" y="2272"/>
              <a:ext cx="1275" cy="302"/>
              <a:chOff x="27" y="3343"/>
              <a:chExt cx="1251" cy="382"/>
            </a:xfrm>
          </p:grpSpPr>
          <p:grpSp>
            <p:nvGrpSpPr>
              <p:cNvPr id="47151" name="Группа 1"/>
              <p:cNvGrpSpPr>
                <a:grpSpLocks/>
              </p:cNvGrpSpPr>
              <p:nvPr/>
            </p:nvGrpSpPr>
            <p:grpSpPr bwMode="auto">
              <a:xfrm>
                <a:off x="508" y="3434"/>
                <a:ext cx="770" cy="291"/>
                <a:chOff x="179512" y="5559326"/>
                <a:chExt cx="1222375" cy="461962"/>
              </a:xfrm>
            </p:grpSpPr>
            <p:sp>
              <p:nvSpPr>
                <p:cNvPr id="33835" name="AutoShape 4"/>
                <p:cNvSpPr>
                  <a:spLocks noChangeArrowheads="1"/>
                </p:cNvSpPr>
                <p:nvPr/>
              </p:nvSpPr>
              <p:spPr bwMode="auto">
                <a:xfrm>
                  <a:off x="536048" y="5559441"/>
                  <a:ext cx="865014" cy="319277"/>
                </a:xfrm>
                <a:prstGeom prst="can">
                  <a:avLst>
                    <a:gd name="adj" fmla="val 25000"/>
                  </a:avLst>
                </a:prstGeom>
                <a:solidFill>
                  <a:srgbClr val="3E5057"/>
                </a:solidFill>
                <a:ln w="19050">
                  <a:solidFill>
                    <a:srgbClr val="9BC6D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ru-RU" altLang="ru-RU" sz="1999" b="1">
                    <a:solidFill>
                      <a:srgbClr val="000000"/>
                    </a:solidFill>
                    <a:latin typeface="+mn-lt"/>
                    <a:cs typeface="Arial" pitchFamily="34" charset="0"/>
                  </a:endParaRPr>
                </a:p>
              </p:txBody>
            </p:sp>
            <p:sp>
              <p:nvSpPr>
                <p:cNvPr id="33836" name="AutoShape 27"/>
                <p:cNvSpPr>
                  <a:spLocks noChangeArrowheads="1"/>
                </p:cNvSpPr>
                <p:nvPr/>
              </p:nvSpPr>
              <p:spPr bwMode="auto">
                <a:xfrm>
                  <a:off x="178681" y="5702012"/>
                  <a:ext cx="865014" cy="319276"/>
                </a:xfrm>
                <a:prstGeom prst="can">
                  <a:avLst>
                    <a:gd name="adj" fmla="val 25000"/>
                  </a:avLst>
                </a:prstGeom>
                <a:solidFill>
                  <a:srgbClr val="3E5057"/>
                </a:solidFill>
                <a:ln w="19050">
                  <a:solidFill>
                    <a:srgbClr val="9BC6D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ru-RU" altLang="ru-RU" sz="1999" b="1">
                    <a:solidFill>
                      <a:srgbClr val="000000"/>
                    </a:solidFill>
                    <a:latin typeface="+mn-lt"/>
                    <a:cs typeface="Arial" pitchFamily="34" charset="0"/>
                  </a:endParaRPr>
                </a:p>
              </p:txBody>
            </p:sp>
          </p:grpSp>
          <p:grpSp>
            <p:nvGrpSpPr>
              <p:cNvPr id="47152" name="Группа 141"/>
              <p:cNvGrpSpPr>
                <a:grpSpLocks/>
              </p:cNvGrpSpPr>
              <p:nvPr/>
            </p:nvGrpSpPr>
            <p:grpSpPr bwMode="auto">
              <a:xfrm>
                <a:off x="27" y="3343"/>
                <a:ext cx="770" cy="291"/>
                <a:chOff x="179512" y="5559326"/>
                <a:chExt cx="1222375" cy="461962"/>
              </a:xfrm>
            </p:grpSpPr>
            <p:sp>
              <p:nvSpPr>
                <p:cNvPr id="33833" name="AutoShape 4"/>
                <p:cNvSpPr>
                  <a:spLocks noChangeArrowheads="1"/>
                </p:cNvSpPr>
                <p:nvPr/>
              </p:nvSpPr>
              <p:spPr bwMode="auto">
                <a:xfrm>
                  <a:off x="539083" y="5559326"/>
                  <a:ext cx="863181" cy="319277"/>
                </a:xfrm>
                <a:prstGeom prst="can">
                  <a:avLst>
                    <a:gd name="adj" fmla="val 25000"/>
                  </a:avLst>
                </a:prstGeom>
                <a:solidFill>
                  <a:srgbClr val="3E5057"/>
                </a:solidFill>
                <a:ln w="19050">
                  <a:solidFill>
                    <a:srgbClr val="9BC6D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ru-RU" altLang="ru-RU" sz="1999" b="1">
                    <a:solidFill>
                      <a:srgbClr val="000000"/>
                    </a:solidFill>
                    <a:latin typeface="+mn-lt"/>
                    <a:cs typeface="Arial" pitchFamily="34" charset="0"/>
                  </a:endParaRPr>
                </a:p>
              </p:txBody>
            </p:sp>
            <p:sp>
              <p:nvSpPr>
                <p:cNvPr id="33834" name="AutoShape 27"/>
                <p:cNvSpPr>
                  <a:spLocks noChangeArrowheads="1"/>
                </p:cNvSpPr>
                <p:nvPr/>
              </p:nvSpPr>
              <p:spPr bwMode="auto">
                <a:xfrm>
                  <a:off x="179883" y="5701897"/>
                  <a:ext cx="865014" cy="319276"/>
                </a:xfrm>
                <a:prstGeom prst="can">
                  <a:avLst>
                    <a:gd name="adj" fmla="val 25000"/>
                  </a:avLst>
                </a:prstGeom>
                <a:solidFill>
                  <a:srgbClr val="3E5057"/>
                </a:solidFill>
                <a:ln w="19050">
                  <a:solidFill>
                    <a:srgbClr val="9BC6DD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ru-RU" altLang="ru-RU" sz="1999" b="1">
                    <a:solidFill>
                      <a:srgbClr val="000000"/>
                    </a:solidFill>
                    <a:latin typeface="+mn-lt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47119" name="TextBox 11"/>
            <p:cNvSpPr txBox="1">
              <a:spLocks noChangeArrowheads="1"/>
            </p:cNvSpPr>
            <p:nvPr/>
          </p:nvSpPr>
          <p:spPr bwMode="auto">
            <a:xfrm>
              <a:off x="298" y="2622"/>
              <a:ext cx="1278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ФСД</a:t>
              </a:r>
            </a:p>
          </p:txBody>
        </p:sp>
        <p:sp>
          <p:nvSpPr>
            <p:cNvPr id="47120" name="TextBox 11"/>
            <p:cNvSpPr txBox="1">
              <a:spLocks noChangeArrowheads="1"/>
            </p:cNvSpPr>
            <p:nvPr/>
          </p:nvSpPr>
          <p:spPr bwMode="auto">
            <a:xfrm>
              <a:off x="274" y="1647"/>
              <a:ext cx="1302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Подсистема РСБУ УХ</a:t>
              </a:r>
            </a:p>
          </p:txBody>
        </p:sp>
        <p:sp>
          <p:nvSpPr>
            <p:cNvPr id="47121" name="AutoShape 70"/>
            <p:cNvSpPr>
              <a:spLocks noChangeArrowheads="1"/>
            </p:cNvSpPr>
            <p:nvPr/>
          </p:nvSpPr>
          <p:spPr bwMode="auto">
            <a:xfrm>
              <a:off x="4176" y="731"/>
              <a:ext cx="1296" cy="238"/>
            </a:xfrm>
            <a:prstGeom prst="roundRect">
              <a:avLst>
                <a:gd name="adj" fmla="val 16667"/>
              </a:avLst>
            </a:prstGeom>
            <a:solidFill>
              <a:srgbClr val="C7B29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  <a:cs typeface="Arial" panose="020B0604020202020204" pitchFamily="34" charset="0"/>
                </a:rPr>
                <a:t>Портал сверки ВГО</a:t>
              </a:r>
            </a:p>
          </p:txBody>
        </p:sp>
        <p:sp>
          <p:nvSpPr>
            <p:cNvPr id="47122" name="Line 87"/>
            <p:cNvSpPr>
              <a:spLocks noChangeShapeType="1"/>
            </p:cNvSpPr>
            <p:nvPr/>
          </p:nvSpPr>
          <p:spPr bwMode="auto">
            <a:xfrm>
              <a:off x="4818" y="968"/>
              <a:ext cx="0" cy="316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47123" name="Line 89"/>
            <p:cNvSpPr>
              <a:spLocks noChangeShapeType="1"/>
            </p:cNvSpPr>
            <p:nvPr/>
          </p:nvSpPr>
          <p:spPr bwMode="auto">
            <a:xfrm flipV="1">
              <a:off x="4825" y="1520"/>
              <a:ext cx="0" cy="315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47124" name="Line 90"/>
            <p:cNvSpPr>
              <a:spLocks noChangeShapeType="1"/>
            </p:cNvSpPr>
            <p:nvPr/>
          </p:nvSpPr>
          <p:spPr bwMode="auto">
            <a:xfrm flipV="1">
              <a:off x="4824" y="2065"/>
              <a:ext cx="0" cy="315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47125" name="Line 376"/>
            <p:cNvSpPr>
              <a:spLocks noChangeShapeType="1"/>
            </p:cNvSpPr>
            <p:nvPr/>
          </p:nvSpPr>
          <p:spPr bwMode="auto">
            <a:xfrm flipH="1">
              <a:off x="3079" y="1396"/>
              <a:ext cx="1097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grpSp>
          <p:nvGrpSpPr>
            <p:cNvPr id="47126" name="Group 391"/>
            <p:cNvGrpSpPr>
              <a:grpSpLocks/>
            </p:cNvGrpSpPr>
            <p:nvPr/>
          </p:nvGrpSpPr>
          <p:grpSpPr bwMode="auto">
            <a:xfrm>
              <a:off x="297" y="969"/>
              <a:ext cx="1280" cy="622"/>
              <a:chOff x="166" y="1258"/>
              <a:chExt cx="1343" cy="889"/>
            </a:xfrm>
          </p:grpSpPr>
          <p:grpSp>
            <p:nvGrpSpPr>
              <p:cNvPr id="47139" name="Group 377"/>
              <p:cNvGrpSpPr>
                <a:grpSpLocks/>
              </p:cNvGrpSpPr>
              <p:nvPr/>
            </p:nvGrpSpPr>
            <p:grpSpPr bwMode="auto">
              <a:xfrm>
                <a:off x="564" y="1258"/>
                <a:ext cx="540" cy="609"/>
                <a:chOff x="570" y="1198"/>
                <a:chExt cx="540" cy="609"/>
              </a:xfrm>
            </p:grpSpPr>
            <p:sp>
              <p:nvSpPr>
                <p:cNvPr id="2" name="Загнутый угол 125"/>
                <p:cNvSpPr>
                  <a:spLocks noChangeArrowheads="1"/>
                </p:cNvSpPr>
                <p:nvPr/>
              </p:nvSpPr>
              <p:spPr bwMode="auto">
                <a:xfrm>
                  <a:off x="687" y="1327"/>
                  <a:ext cx="421" cy="480"/>
                </a:xfrm>
                <a:prstGeom prst="foldedCorner">
                  <a:avLst>
                    <a:gd name="adj" fmla="val 39588"/>
                  </a:avLst>
                </a:prstGeom>
                <a:solidFill>
                  <a:srgbClr val="9BC6DD"/>
                </a:solidFill>
                <a:ln w="19050" algn="ctr">
                  <a:solidFill>
                    <a:srgbClr val="3E5057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ru-RU" altLang="ru-RU" sz="2399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  <p:sp>
              <p:nvSpPr>
                <p:cNvPr id="3" name="Загнутый угол 124"/>
                <p:cNvSpPr>
                  <a:spLocks noChangeArrowheads="1"/>
                </p:cNvSpPr>
                <p:nvPr/>
              </p:nvSpPr>
              <p:spPr bwMode="auto">
                <a:xfrm>
                  <a:off x="624" y="1265"/>
                  <a:ext cx="417" cy="479"/>
                </a:xfrm>
                <a:prstGeom prst="foldedCorner">
                  <a:avLst>
                    <a:gd name="adj" fmla="val 39588"/>
                  </a:avLst>
                </a:prstGeom>
                <a:solidFill>
                  <a:srgbClr val="9BC6DD"/>
                </a:solidFill>
                <a:ln w="19050" algn="ctr">
                  <a:solidFill>
                    <a:srgbClr val="3E5057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ru-RU" altLang="ru-RU" sz="2399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  <p:sp>
              <p:nvSpPr>
                <p:cNvPr id="4" name="Загнутый угол 123"/>
                <p:cNvSpPr>
                  <a:spLocks noChangeArrowheads="1"/>
                </p:cNvSpPr>
                <p:nvPr/>
              </p:nvSpPr>
              <p:spPr bwMode="auto">
                <a:xfrm>
                  <a:off x="570" y="1198"/>
                  <a:ext cx="422" cy="480"/>
                </a:xfrm>
                <a:prstGeom prst="foldedCorner">
                  <a:avLst>
                    <a:gd name="adj" fmla="val 39588"/>
                  </a:avLst>
                </a:prstGeom>
                <a:solidFill>
                  <a:srgbClr val="9BC6DD"/>
                </a:solidFill>
                <a:ln w="19050" algn="ctr">
                  <a:solidFill>
                    <a:srgbClr val="3E5057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ru-RU" altLang="ru-RU" sz="2399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</p:grpSp>
          <p:grpSp>
            <p:nvGrpSpPr>
              <p:cNvPr id="47140" name="Group 378"/>
              <p:cNvGrpSpPr>
                <a:grpSpLocks/>
              </p:cNvGrpSpPr>
              <p:nvPr/>
            </p:nvGrpSpPr>
            <p:grpSpPr bwMode="auto">
              <a:xfrm>
                <a:off x="166" y="1724"/>
                <a:ext cx="363" cy="409"/>
                <a:chOff x="570" y="1198"/>
                <a:chExt cx="540" cy="609"/>
              </a:xfrm>
            </p:grpSpPr>
            <p:sp>
              <p:nvSpPr>
                <p:cNvPr id="5" name="Загнутый угол 125"/>
                <p:cNvSpPr>
                  <a:spLocks noChangeArrowheads="1"/>
                </p:cNvSpPr>
                <p:nvPr/>
              </p:nvSpPr>
              <p:spPr bwMode="auto">
                <a:xfrm>
                  <a:off x="692" y="1332"/>
                  <a:ext cx="421" cy="481"/>
                </a:xfrm>
                <a:prstGeom prst="foldedCorner">
                  <a:avLst>
                    <a:gd name="adj" fmla="val 39588"/>
                  </a:avLst>
                </a:prstGeom>
                <a:solidFill>
                  <a:srgbClr val="9BC6DD"/>
                </a:solidFill>
                <a:ln w="19050" algn="ctr">
                  <a:solidFill>
                    <a:srgbClr val="3E5057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ru-RU" altLang="ru-RU" sz="2399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  <p:sp>
              <p:nvSpPr>
                <p:cNvPr id="6" name="Загнутый угол 124"/>
                <p:cNvSpPr>
                  <a:spLocks noChangeArrowheads="1"/>
                </p:cNvSpPr>
                <p:nvPr/>
              </p:nvSpPr>
              <p:spPr bwMode="auto">
                <a:xfrm>
                  <a:off x="626" y="1283"/>
                  <a:ext cx="421" cy="464"/>
                </a:xfrm>
                <a:prstGeom prst="foldedCorner">
                  <a:avLst>
                    <a:gd name="adj" fmla="val 39588"/>
                  </a:avLst>
                </a:prstGeom>
                <a:solidFill>
                  <a:srgbClr val="9BC6DD"/>
                </a:solidFill>
                <a:ln w="19050" algn="ctr">
                  <a:solidFill>
                    <a:srgbClr val="3E5057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ru-RU" altLang="ru-RU" sz="2399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  <p:sp>
              <p:nvSpPr>
                <p:cNvPr id="7" name="Загнутый угол 123"/>
                <p:cNvSpPr>
                  <a:spLocks noChangeArrowheads="1"/>
                </p:cNvSpPr>
                <p:nvPr/>
              </p:nvSpPr>
              <p:spPr bwMode="auto">
                <a:xfrm>
                  <a:off x="573" y="1217"/>
                  <a:ext cx="419" cy="475"/>
                </a:xfrm>
                <a:prstGeom prst="foldedCorner">
                  <a:avLst>
                    <a:gd name="adj" fmla="val 39588"/>
                  </a:avLst>
                </a:prstGeom>
                <a:solidFill>
                  <a:srgbClr val="9BC6DD"/>
                </a:solidFill>
                <a:ln w="19050" algn="ctr">
                  <a:solidFill>
                    <a:srgbClr val="3E5057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ru-RU" altLang="ru-RU" sz="2399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</p:grpSp>
          <p:grpSp>
            <p:nvGrpSpPr>
              <p:cNvPr id="47141" name="Group 382"/>
              <p:cNvGrpSpPr>
                <a:grpSpLocks/>
              </p:cNvGrpSpPr>
              <p:nvPr/>
            </p:nvGrpSpPr>
            <p:grpSpPr bwMode="auto">
              <a:xfrm>
                <a:off x="1146" y="1738"/>
                <a:ext cx="363" cy="409"/>
                <a:chOff x="570" y="1198"/>
                <a:chExt cx="540" cy="609"/>
              </a:xfrm>
            </p:grpSpPr>
            <p:sp>
              <p:nvSpPr>
                <p:cNvPr id="8" name="Загнутый угол 125"/>
                <p:cNvSpPr>
                  <a:spLocks noChangeArrowheads="1"/>
                </p:cNvSpPr>
                <p:nvPr/>
              </p:nvSpPr>
              <p:spPr bwMode="auto">
                <a:xfrm>
                  <a:off x="689" y="1332"/>
                  <a:ext cx="419" cy="481"/>
                </a:xfrm>
                <a:prstGeom prst="foldedCorner">
                  <a:avLst>
                    <a:gd name="adj" fmla="val 39588"/>
                  </a:avLst>
                </a:prstGeom>
                <a:solidFill>
                  <a:srgbClr val="9BC6DD"/>
                </a:solidFill>
                <a:ln w="19050" algn="ctr">
                  <a:solidFill>
                    <a:srgbClr val="3E5057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ru-RU" altLang="ru-RU" sz="2399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  <p:sp>
              <p:nvSpPr>
                <p:cNvPr id="9" name="Загнутый угол 124"/>
                <p:cNvSpPr>
                  <a:spLocks noChangeArrowheads="1"/>
                </p:cNvSpPr>
                <p:nvPr/>
              </p:nvSpPr>
              <p:spPr bwMode="auto">
                <a:xfrm>
                  <a:off x="623" y="1269"/>
                  <a:ext cx="421" cy="477"/>
                </a:xfrm>
                <a:prstGeom prst="foldedCorner">
                  <a:avLst>
                    <a:gd name="adj" fmla="val 39588"/>
                  </a:avLst>
                </a:prstGeom>
                <a:solidFill>
                  <a:srgbClr val="9BC6DD"/>
                </a:solidFill>
                <a:ln w="19050" algn="ctr">
                  <a:solidFill>
                    <a:srgbClr val="3E5057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ru-RU" altLang="ru-RU" sz="2399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  <p:sp>
              <p:nvSpPr>
                <p:cNvPr id="10" name="Загнутый угол 123"/>
                <p:cNvSpPr>
                  <a:spLocks noChangeArrowheads="1"/>
                </p:cNvSpPr>
                <p:nvPr/>
              </p:nvSpPr>
              <p:spPr bwMode="auto">
                <a:xfrm>
                  <a:off x="567" y="1217"/>
                  <a:ext cx="421" cy="466"/>
                </a:xfrm>
                <a:prstGeom prst="foldedCorner">
                  <a:avLst>
                    <a:gd name="adj" fmla="val 39588"/>
                  </a:avLst>
                </a:prstGeom>
                <a:solidFill>
                  <a:srgbClr val="9BC6DD"/>
                </a:solidFill>
                <a:ln w="19050" algn="ctr">
                  <a:solidFill>
                    <a:srgbClr val="3E5057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spcAft>
                      <a:spcPct val="50000"/>
                    </a:spcAft>
                    <a:buClr>
                      <a:srgbClr val="CC0000"/>
                    </a:buClr>
                    <a:buSzPct val="60000"/>
                    <a:buFont typeface="Wingdings" pitchFamily="2" charset="2"/>
                    <a:buChar char="n"/>
                    <a:defRPr sz="2200">
                      <a:solidFill>
                        <a:srgbClr val="5B0917"/>
                      </a:solidFill>
                      <a:latin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ct val="30000"/>
                    </a:spcAft>
                    <a:buClr>
                      <a:srgbClr val="CC0000"/>
                    </a:buClr>
                    <a:buFont typeface="Wingdings" pitchFamily="2" charset="2"/>
                    <a:buChar char="§"/>
                    <a:defRPr sz="2000">
                      <a:solidFill>
                        <a:srgbClr val="5B0917"/>
                      </a:solidFill>
                      <a:latin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SzPct val="80000"/>
                    <a:buFont typeface="Wingdings" pitchFamily="2" charset="2"/>
                    <a:buChar char="§"/>
                    <a:defRPr>
                      <a:solidFill>
                        <a:srgbClr val="5B0917"/>
                      </a:solidFill>
                      <a:latin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CC0000"/>
                    </a:buClr>
                    <a:buFont typeface="Times New Roman" pitchFamily="18" charset="0"/>
                    <a:buChar char="▪"/>
                    <a:defRPr sz="1600">
                      <a:solidFill>
                        <a:srgbClr val="5B0917"/>
                      </a:solidFill>
                      <a:latin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Font typeface="Arial" pitchFamily="34" charset="0"/>
                    <a:buChar char="∙"/>
                    <a:defRPr sz="1400">
                      <a:solidFill>
                        <a:srgbClr val="5B0917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lang="ru-RU" altLang="ru-RU" sz="2399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47127" name="Group 387"/>
            <p:cNvGrpSpPr>
              <a:grpSpLocks/>
            </p:cNvGrpSpPr>
            <p:nvPr/>
          </p:nvGrpSpPr>
          <p:grpSpPr bwMode="auto">
            <a:xfrm>
              <a:off x="758" y="2780"/>
              <a:ext cx="346" cy="287"/>
              <a:chOff x="570" y="1198"/>
              <a:chExt cx="540" cy="609"/>
            </a:xfrm>
          </p:grpSpPr>
          <p:sp>
            <p:nvSpPr>
              <p:cNvPr id="33809" name="Загнутый угол 125"/>
              <p:cNvSpPr>
                <a:spLocks noChangeArrowheads="1"/>
              </p:cNvSpPr>
              <p:nvPr/>
            </p:nvSpPr>
            <p:spPr bwMode="auto">
              <a:xfrm>
                <a:off x="691" y="1325"/>
                <a:ext cx="417" cy="482"/>
              </a:xfrm>
              <a:prstGeom prst="foldedCorner">
                <a:avLst>
                  <a:gd name="adj" fmla="val 39588"/>
                </a:avLst>
              </a:prstGeom>
              <a:solidFill>
                <a:srgbClr val="9BC6DD"/>
              </a:solidFill>
              <a:ln w="19050" algn="ctr">
                <a:solidFill>
                  <a:srgbClr val="3E505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itchFamily="2" charset="2"/>
                  <a:buChar char="n"/>
                  <a:defRPr sz="2200">
                    <a:solidFill>
                      <a:srgbClr val="5B0917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itchFamily="2" charset="2"/>
                  <a:buChar char="§"/>
                  <a:defRPr sz="2000">
                    <a:solidFill>
                      <a:srgbClr val="5B0917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rgbClr val="5B0917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itchFamily="18" charset="0"/>
                  <a:buChar char="▪"/>
                  <a:defRPr sz="1600">
                    <a:solidFill>
                      <a:srgbClr val="5B0917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ru-RU" altLang="ru-RU" sz="2399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33810" name="Загнутый угол 124"/>
              <p:cNvSpPr>
                <a:spLocks noChangeArrowheads="1"/>
              </p:cNvSpPr>
              <p:nvPr/>
            </p:nvSpPr>
            <p:spPr bwMode="auto">
              <a:xfrm>
                <a:off x="623" y="1264"/>
                <a:ext cx="417" cy="480"/>
              </a:xfrm>
              <a:prstGeom prst="foldedCorner">
                <a:avLst>
                  <a:gd name="adj" fmla="val 39588"/>
                </a:avLst>
              </a:prstGeom>
              <a:solidFill>
                <a:srgbClr val="9BC6DD"/>
              </a:solidFill>
              <a:ln w="19050" algn="ctr">
                <a:solidFill>
                  <a:srgbClr val="3E505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itchFamily="2" charset="2"/>
                  <a:buChar char="n"/>
                  <a:defRPr sz="2200">
                    <a:solidFill>
                      <a:srgbClr val="5B0917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itchFamily="2" charset="2"/>
                  <a:buChar char="§"/>
                  <a:defRPr sz="2000">
                    <a:solidFill>
                      <a:srgbClr val="5B0917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rgbClr val="5B0917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itchFamily="18" charset="0"/>
                  <a:buChar char="▪"/>
                  <a:defRPr sz="1600">
                    <a:solidFill>
                      <a:srgbClr val="5B0917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ru-RU" altLang="ru-RU" sz="2399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33811" name="Загнутый угол 123"/>
              <p:cNvSpPr>
                <a:spLocks noChangeArrowheads="1"/>
              </p:cNvSpPr>
              <p:nvPr/>
            </p:nvSpPr>
            <p:spPr bwMode="auto">
              <a:xfrm>
                <a:off x="567" y="1198"/>
                <a:ext cx="421" cy="482"/>
              </a:xfrm>
              <a:prstGeom prst="foldedCorner">
                <a:avLst>
                  <a:gd name="adj" fmla="val 39588"/>
                </a:avLst>
              </a:prstGeom>
              <a:solidFill>
                <a:srgbClr val="9BC6DD"/>
              </a:solidFill>
              <a:ln w="19050" algn="ctr">
                <a:solidFill>
                  <a:srgbClr val="3E5057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itchFamily="2" charset="2"/>
                  <a:buChar char="n"/>
                  <a:defRPr sz="2200">
                    <a:solidFill>
                      <a:srgbClr val="5B0917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itchFamily="2" charset="2"/>
                  <a:buChar char="§"/>
                  <a:defRPr sz="2000">
                    <a:solidFill>
                      <a:srgbClr val="5B0917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itchFamily="2" charset="2"/>
                  <a:buChar char="§"/>
                  <a:defRPr>
                    <a:solidFill>
                      <a:srgbClr val="5B0917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itchFamily="18" charset="0"/>
                  <a:buChar char="▪"/>
                  <a:defRPr sz="1600">
                    <a:solidFill>
                      <a:srgbClr val="5B0917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itchFamily="34" charset="0"/>
                  <a:buChar char="∙"/>
                  <a:defRPr sz="1400">
                    <a:solidFill>
                      <a:srgbClr val="5B0917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ru-RU" altLang="ru-RU" sz="2399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sp>
          <p:nvSpPr>
            <p:cNvPr id="47128" name="Line 393"/>
            <p:cNvSpPr>
              <a:spLocks noChangeShapeType="1"/>
            </p:cNvSpPr>
            <p:nvPr/>
          </p:nvSpPr>
          <p:spPr bwMode="auto">
            <a:xfrm flipH="1">
              <a:off x="1663" y="1395"/>
              <a:ext cx="540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non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47129" name="Line 394"/>
            <p:cNvSpPr>
              <a:spLocks noChangeShapeType="1"/>
            </p:cNvSpPr>
            <p:nvPr/>
          </p:nvSpPr>
          <p:spPr bwMode="auto">
            <a:xfrm flipH="1">
              <a:off x="1646" y="1928"/>
              <a:ext cx="324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47130" name="Line 395"/>
            <p:cNvSpPr>
              <a:spLocks noChangeShapeType="1"/>
            </p:cNvSpPr>
            <p:nvPr/>
          </p:nvSpPr>
          <p:spPr bwMode="auto">
            <a:xfrm flipH="1">
              <a:off x="1641" y="2065"/>
              <a:ext cx="376" cy="361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47131" name="Line 396"/>
            <p:cNvSpPr>
              <a:spLocks noChangeShapeType="1"/>
            </p:cNvSpPr>
            <p:nvPr/>
          </p:nvSpPr>
          <p:spPr bwMode="auto">
            <a:xfrm flipH="1">
              <a:off x="1641" y="2486"/>
              <a:ext cx="324" cy="0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47132" name="Line 397"/>
            <p:cNvSpPr>
              <a:spLocks noChangeShapeType="1"/>
            </p:cNvSpPr>
            <p:nvPr/>
          </p:nvSpPr>
          <p:spPr bwMode="auto">
            <a:xfrm flipH="1" flipV="1">
              <a:off x="3359" y="1961"/>
              <a:ext cx="1113" cy="495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47133" name="Line 398"/>
            <p:cNvSpPr>
              <a:spLocks noChangeShapeType="1"/>
            </p:cNvSpPr>
            <p:nvPr/>
          </p:nvSpPr>
          <p:spPr bwMode="auto">
            <a:xfrm flipH="1" flipV="1">
              <a:off x="3359" y="2431"/>
              <a:ext cx="1029" cy="277"/>
            </a:xfrm>
            <a:prstGeom prst="line">
              <a:avLst/>
            </a:prstGeom>
            <a:noFill/>
            <a:ln w="25400">
              <a:solidFill>
                <a:srgbClr val="3E5057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666"/>
            </a:p>
          </p:txBody>
        </p:sp>
        <p:pic>
          <p:nvPicPr>
            <p:cNvPr id="47134" name="Picture 338" descr="кубики_желтый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" y="1113"/>
              <a:ext cx="678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5" name="Picture 339" descr="кубики_бежевый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2431"/>
              <a:ext cx="678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1009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Прямоугольник 34"/>
          <p:cNvGrpSpPr>
            <a:grpSpLocks/>
          </p:cNvGrpSpPr>
          <p:nvPr/>
        </p:nvGrpSpPr>
        <p:grpSpPr bwMode="auto">
          <a:xfrm>
            <a:off x="331980" y="1883252"/>
            <a:ext cx="11492070" cy="2090621"/>
            <a:chOff x="-4" y="1033"/>
            <a:chExt cx="5768" cy="1317"/>
          </a:xfrm>
        </p:grpSpPr>
        <p:pic>
          <p:nvPicPr>
            <p:cNvPr id="48153" name="Прямоугольник 3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1033"/>
              <a:ext cx="5768" cy="1317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</p:pic>
        <p:sp>
          <p:nvSpPr>
            <p:cNvPr id="48154" name="Text Box 6"/>
            <p:cNvSpPr txBox="1">
              <a:spLocks noChangeArrowheads="1"/>
            </p:cNvSpPr>
            <p:nvPr/>
          </p:nvSpPr>
          <p:spPr bwMode="auto">
            <a:xfrm>
              <a:off x="0" y="1038"/>
              <a:ext cx="5760" cy="130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666">
                <a:solidFill>
                  <a:schemeClr val="tx1"/>
                </a:solidFill>
              </a:endParaRPr>
            </a:p>
          </p:txBody>
        </p:sp>
      </p:grp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213116" y="2270483"/>
            <a:ext cx="3427942" cy="1445237"/>
          </a:xfrm>
          <a:prstGeom prst="rect">
            <a:avLst/>
          </a:prstGeom>
          <a:noFill/>
          <a:ln w="25400" cap="rnd" algn="ctr">
            <a:solidFill>
              <a:srgbClr val="D7192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133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8132" name="AutoShape 15"/>
          <p:cNvSpPr>
            <a:spLocks noChangeArrowheads="1"/>
          </p:cNvSpPr>
          <p:nvPr/>
        </p:nvSpPr>
        <p:spPr bwMode="auto">
          <a:xfrm>
            <a:off x="7285199" y="2606929"/>
            <a:ext cx="2008098" cy="808317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Консолидация отчетности, бюджетов, МСФО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6510739" y="2270484"/>
            <a:ext cx="3275589" cy="1424076"/>
          </a:xfrm>
          <a:prstGeom prst="rect">
            <a:avLst/>
          </a:prstGeom>
          <a:noFill/>
          <a:ln w="25400" cap="rnd" algn="ctr">
            <a:solidFill>
              <a:srgbClr val="D7192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133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6510739" y="1942501"/>
            <a:ext cx="3275589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1С:Управление холдингом 8</a:t>
            </a:r>
          </a:p>
        </p:txBody>
      </p:sp>
      <p:sp>
        <p:nvSpPr>
          <p:cNvPr id="48135" name="Text Box 5"/>
          <p:cNvSpPr txBox="1">
            <a:spLocks noChangeArrowheads="1"/>
          </p:cNvSpPr>
          <p:nvPr/>
        </p:nvSpPr>
        <p:spPr bwMode="auto">
          <a:xfrm>
            <a:off x="2213116" y="1942500"/>
            <a:ext cx="3427942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333" b="1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sp>
        <p:nvSpPr>
          <p:cNvPr id="48136" name="AutoShape 9"/>
          <p:cNvSpPr>
            <a:spLocks noChangeArrowheads="1"/>
          </p:cNvSpPr>
          <p:nvPr/>
        </p:nvSpPr>
        <p:spPr bwMode="auto">
          <a:xfrm>
            <a:off x="2558025" y="2503245"/>
            <a:ext cx="2420720" cy="1009338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Производственный учет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+</a:t>
            </a:r>
            <a:endParaRPr lang="ru-RU" altLang="ru-RU" sz="1333" b="1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Бухгалтерский учет по РСБУ</a:t>
            </a:r>
            <a:endParaRPr lang="en-US" altLang="ru-RU" sz="1333" b="1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sp>
        <p:nvSpPr>
          <p:cNvPr id="48137" name="AutoShape 21"/>
          <p:cNvSpPr>
            <a:spLocks noChangeArrowheads="1"/>
          </p:cNvSpPr>
          <p:nvPr/>
        </p:nvSpPr>
        <p:spPr bwMode="auto">
          <a:xfrm>
            <a:off x="5184000" y="2403791"/>
            <a:ext cx="1942500" cy="1176504"/>
          </a:xfrm>
          <a:prstGeom prst="rightArrow">
            <a:avLst>
              <a:gd name="adj1" fmla="val 50000"/>
              <a:gd name="adj2" fmla="val 84893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Средства интеграции 1С:УХ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081054" y="254085"/>
            <a:ext cx="8821661" cy="133645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ru-RU" altLang="ru-RU" sz="2666" b="1" dirty="0">
                <a:solidFill>
                  <a:srgbClr val="080808"/>
                </a:solidFill>
              </a:rPr>
              <a:t>Варианты архитектуры </a:t>
            </a:r>
            <a:r>
              <a:rPr lang="ru-RU" altLang="ru-RU" sz="2666" b="1" dirty="0">
                <a:solidFill>
                  <a:srgbClr val="D20000"/>
                </a:solidFill>
                <a:latin typeface="+mj-lt"/>
                <a:ea typeface="+mj-ea"/>
                <a:cs typeface="+mj-cs"/>
              </a:rPr>
              <a:t>1С:КОРПОРАЦИЯ</a:t>
            </a:r>
            <a:r>
              <a:rPr lang="en-US" altLang="ru-RU" sz="2666" b="1" dirty="0">
                <a:solidFill>
                  <a:srgbClr val="080808"/>
                </a:solidFill>
              </a:rPr>
              <a:t/>
            </a:r>
            <a:br>
              <a:rPr lang="en-US" altLang="ru-RU" sz="2666" b="1" dirty="0">
                <a:solidFill>
                  <a:srgbClr val="080808"/>
                </a:solidFill>
              </a:rPr>
            </a:br>
            <a:r>
              <a:rPr lang="ru-RU" altLang="ru-RU" sz="2666" b="1" dirty="0">
                <a:solidFill>
                  <a:srgbClr val="080808"/>
                </a:solidFill>
              </a:rPr>
              <a:t>для консолидации отчетности, бюджетов, МСФО</a:t>
            </a:r>
          </a:p>
        </p:txBody>
      </p:sp>
      <p:sp>
        <p:nvSpPr>
          <p:cNvPr id="48139" name="TextBox 33"/>
          <p:cNvSpPr txBox="1">
            <a:spLocks noChangeArrowheads="1"/>
          </p:cNvSpPr>
          <p:nvPr/>
        </p:nvSpPr>
        <p:spPr bwMode="auto">
          <a:xfrm rot="-5400000">
            <a:off x="-499614" y="2739889"/>
            <a:ext cx="2075810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66" b="1">
                <a:solidFill>
                  <a:srgbClr val="3E5057"/>
                </a:solidFill>
              </a:rPr>
              <a:t>Вариант </a:t>
            </a:r>
            <a:r>
              <a:rPr lang="en-US" altLang="ru-RU" sz="1866" b="1">
                <a:solidFill>
                  <a:srgbClr val="3E5057"/>
                </a:solidFill>
              </a:rPr>
              <a:t>I</a:t>
            </a:r>
            <a:endParaRPr lang="ru-RU" altLang="ru-RU" sz="1866" b="1">
              <a:solidFill>
                <a:srgbClr val="3E5057"/>
              </a:solidFill>
            </a:endParaRPr>
          </a:p>
        </p:txBody>
      </p:sp>
      <p:grpSp>
        <p:nvGrpSpPr>
          <p:cNvPr id="48140" name="Прямоугольник 34"/>
          <p:cNvGrpSpPr>
            <a:grpSpLocks/>
          </p:cNvGrpSpPr>
          <p:nvPr/>
        </p:nvGrpSpPr>
        <p:grpSpPr bwMode="auto">
          <a:xfrm>
            <a:off x="331980" y="4365337"/>
            <a:ext cx="11492070" cy="2090621"/>
            <a:chOff x="-4" y="1033"/>
            <a:chExt cx="5768" cy="1317"/>
          </a:xfrm>
        </p:grpSpPr>
        <p:pic>
          <p:nvPicPr>
            <p:cNvPr id="48151" name="Прямоугольник 3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1033"/>
              <a:ext cx="5768" cy="1317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</p:pic>
        <p:sp>
          <p:nvSpPr>
            <p:cNvPr id="48152" name="Text Box 30"/>
            <p:cNvSpPr txBox="1">
              <a:spLocks noChangeArrowheads="1"/>
            </p:cNvSpPr>
            <p:nvPr/>
          </p:nvSpPr>
          <p:spPr bwMode="auto">
            <a:xfrm>
              <a:off x="0" y="1038"/>
              <a:ext cx="5760" cy="130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666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54635" y="4667926"/>
            <a:ext cx="3427942" cy="1424078"/>
          </a:xfrm>
          <a:prstGeom prst="rect">
            <a:avLst/>
          </a:prstGeom>
          <a:noFill/>
          <a:ln w="25400" cap="rnd" algn="ctr">
            <a:solidFill>
              <a:srgbClr val="D7192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133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8142" name="AutoShape 21"/>
          <p:cNvSpPr>
            <a:spLocks noChangeArrowheads="1"/>
          </p:cNvSpPr>
          <p:nvPr/>
        </p:nvSpPr>
        <p:spPr bwMode="auto">
          <a:xfrm>
            <a:off x="7424857" y="4799118"/>
            <a:ext cx="1940385" cy="1176504"/>
          </a:xfrm>
          <a:prstGeom prst="rightArrow">
            <a:avLst>
              <a:gd name="adj1" fmla="val 50000"/>
              <a:gd name="adj2" fmla="val 84801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Учет по МСФО</a:t>
            </a:r>
          </a:p>
        </p:txBody>
      </p:sp>
      <p:sp>
        <p:nvSpPr>
          <p:cNvPr id="48143" name="AutoShape 15"/>
          <p:cNvSpPr>
            <a:spLocks noChangeArrowheads="1"/>
          </p:cNvSpPr>
          <p:nvPr/>
        </p:nvSpPr>
        <p:spPr bwMode="auto">
          <a:xfrm>
            <a:off x="9460461" y="4985328"/>
            <a:ext cx="2008098" cy="806202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Консолидация отчетности МСФО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765028" y="4667926"/>
            <a:ext cx="6830492" cy="1424078"/>
          </a:xfrm>
          <a:prstGeom prst="rect">
            <a:avLst/>
          </a:prstGeom>
          <a:noFill/>
          <a:ln w="25400" cap="rnd" algn="ctr">
            <a:solidFill>
              <a:srgbClr val="D7192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133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8145" name="Text Box 5"/>
          <p:cNvSpPr txBox="1">
            <a:spLocks noChangeArrowheads="1"/>
          </p:cNvSpPr>
          <p:nvPr/>
        </p:nvSpPr>
        <p:spPr bwMode="auto">
          <a:xfrm>
            <a:off x="4765029" y="4346292"/>
            <a:ext cx="6993424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1С:Управление холдингом 8</a:t>
            </a:r>
          </a:p>
        </p:txBody>
      </p:sp>
      <p:sp>
        <p:nvSpPr>
          <p:cNvPr id="48146" name="AutoShape 15"/>
          <p:cNvSpPr>
            <a:spLocks noChangeArrowheads="1"/>
          </p:cNvSpPr>
          <p:nvPr/>
        </p:nvSpPr>
        <p:spPr bwMode="auto">
          <a:xfrm>
            <a:off x="5298264" y="4993792"/>
            <a:ext cx="2008096" cy="808317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Бухгалтерский учет по РСБУ</a:t>
            </a:r>
          </a:p>
        </p:txBody>
      </p:sp>
      <p:sp>
        <p:nvSpPr>
          <p:cNvPr id="48147" name="AutoShape 21"/>
          <p:cNvSpPr>
            <a:spLocks noChangeArrowheads="1"/>
          </p:cNvSpPr>
          <p:nvPr/>
        </p:nvSpPr>
        <p:spPr bwMode="auto">
          <a:xfrm>
            <a:off x="3501767" y="4866831"/>
            <a:ext cx="1720320" cy="1058007"/>
          </a:xfrm>
          <a:prstGeom prst="rightArrow">
            <a:avLst>
              <a:gd name="adj1" fmla="val 50000"/>
              <a:gd name="adj2" fmla="val 84793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Enterprise data</a:t>
            </a:r>
            <a:endParaRPr lang="ru-RU" altLang="ru-RU" sz="1333" b="1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sp>
        <p:nvSpPr>
          <p:cNvPr id="48148" name="Text Box 5"/>
          <p:cNvSpPr txBox="1">
            <a:spLocks noChangeArrowheads="1"/>
          </p:cNvSpPr>
          <p:nvPr/>
        </p:nvSpPr>
        <p:spPr bwMode="auto">
          <a:xfrm>
            <a:off x="854635" y="4333595"/>
            <a:ext cx="3427942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333" b="1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sp>
        <p:nvSpPr>
          <p:cNvPr id="48149" name="AutoShape 9"/>
          <p:cNvSpPr>
            <a:spLocks noChangeArrowheads="1"/>
          </p:cNvSpPr>
          <p:nvPr/>
        </p:nvSpPr>
        <p:spPr bwMode="auto">
          <a:xfrm>
            <a:off x="971015" y="4985328"/>
            <a:ext cx="2420720" cy="80620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99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333" b="1">
                <a:solidFill>
                  <a:srgbClr val="3E5057"/>
                </a:solidFill>
                <a:cs typeface="Arial" panose="020B0604020202020204" pitchFamily="34" charset="0"/>
              </a:rPr>
              <a:t>Производственный учет</a:t>
            </a:r>
          </a:p>
        </p:txBody>
      </p:sp>
      <p:sp>
        <p:nvSpPr>
          <p:cNvPr id="48150" name="TextBox 32"/>
          <p:cNvSpPr txBox="1">
            <a:spLocks noChangeArrowheads="1"/>
          </p:cNvSpPr>
          <p:nvPr/>
        </p:nvSpPr>
        <p:spPr bwMode="auto">
          <a:xfrm rot="-5400000">
            <a:off x="-177980" y="5186000"/>
            <a:ext cx="1432542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66" b="1">
                <a:solidFill>
                  <a:srgbClr val="3E5057"/>
                </a:solidFill>
              </a:rPr>
              <a:t>Вариант </a:t>
            </a:r>
            <a:r>
              <a:rPr lang="en-US" altLang="ru-RU" sz="1866" b="1">
                <a:solidFill>
                  <a:srgbClr val="3E5057"/>
                </a:solidFill>
              </a:rPr>
              <a:t>II</a:t>
            </a:r>
            <a:endParaRPr lang="ru-RU" altLang="ru-RU" sz="1866" b="1">
              <a:solidFill>
                <a:srgbClr val="3E50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1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60216" y="482791"/>
            <a:ext cx="9695574" cy="416974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ru-RU" altLang="ru-RU" sz="2670" dirty="0" smtClean="0"/>
              <a:t>1С:КОРПОРАЦИЯ.</a:t>
            </a:r>
            <a:r>
              <a:rPr lang="ru-RU" altLang="ru-RU" sz="2670" dirty="0" smtClean="0">
                <a:solidFill>
                  <a:srgbClr val="CC0000"/>
                </a:solidFill>
              </a:rPr>
              <a:t> </a:t>
            </a:r>
            <a:r>
              <a:rPr lang="ru-RU" altLang="ru-RU" sz="2670" dirty="0" smtClean="0">
                <a:solidFill>
                  <a:srgbClr val="080808"/>
                </a:solidFill>
                <a:cs typeface="Arial" panose="020B0604020202020204" pitchFamily="34" charset="0"/>
              </a:rPr>
              <a:t>Консолидация отчетности, МСФО</a:t>
            </a:r>
          </a:p>
        </p:txBody>
      </p:sp>
      <p:pic>
        <p:nvPicPr>
          <p:cNvPr id="49155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822" y="1210360"/>
            <a:ext cx="7924472" cy="542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5884F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9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2160215" y="567092"/>
            <a:ext cx="6430566" cy="431667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2670" dirty="0" smtClean="0">
                <a:solidFill>
                  <a:srgbClr val="080808"/>
                </a:solidFill>
                <a:cs typeface="Arial" panose="020B0604020202020204" pitchFamily="34" charset="0"/>
              </a:rPr>
              <a:t>Интеграция с </a:t>
            </a:r>
            <a:r>
              <a:rPr lang="ru-RU" altLang="ru-RU" sz="2670" dirty="0" smtClean="0">
                <a:cs typeface="Arial" panose="020B0604020202020204" pitchFamily="34" charset="0"/>
              </a:rPr>
              <a:t>1С:Документооборот</a:t>
            </a:r>
          </a:p>
        </p:txBody>
      </p:sp>
      <p:grpSp>
        <p:nvGrpSpPr>
          <p:cNvPr id="50179" name="Group 49"/>
          <p:cNvGrpSpPr>
            <a:grpSpLocks/>
          </p:cNvGrpSpPr>
          <p:nvPr/>
        </p:nvGrpSpPr>
        <p:grpSpPr bwMode="auto">
          <a:xfrm>
            <a:off x="331979" y="4390729"/>
            <a:ext cx="5764021" cy="1474861"/>
            <a:chOff x="126" y="2523"/>
            <a:chExt cx="3124" cy="1467"/>
          </a:xfrm>
        </p:grpSpPr>
        <p:sp>
          <p:nvSpPr>
            <p:cNvPr id="50212" name="Rectangle 4"/>
            <p:cNvSpPr>
              <a:spLocks noChangeArrowheads="1"/>
            </p:cNvSpPr>
            <p:nvPr/>
          </p:nvSpPr>
          <p:spPr bwMode="auto">
            <a:xfrm>
              <a:off x="126" y="2523"/>
              <a:ext cx="1195" cy="560"/>
            </a:xfrm>
            <a:prstGeom prst="rect">
              <a:avLst/>
            </a:prstGeom>
            <a:solidFill>
              <a:srgbClr val="F1EC12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Прикладные решения</a:t>
              </a:r>
            </a:p>
          </p:txBody>
        </p:sp>
        <p:sp>
          <p:nvSpPr>
            <p:cNvPr id="50213" name="Rectangle 6"/>
            <p:cNvSpPr>
              <a:spLocks noChangeArrowheads="1"/>
            </p:cNvSpPr>
            <p:nvPr/>
          </p:nvSpPr>
          <p:spPr bwMode="auto">
            <a:xfrm>
              <a:off x="1321" y="2523"/>
              <a:ext cx="483" cy="234"/>
            </a:xfrm>
            <a:prstGeom prst="rect">
              <a:avLst/>
            </a:prstGeom>
            <a:solidFill>
              <a:srgbClr val="F1EC12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333" b="1">
                  <a:solidFill>
                    <a:srgbClr val="3E5057"/>
                  </a:solidFill>
                </a:rPr>
                <a:t>ERP</a:t>
              </a:r>
              <a:endParaRPr lang="ru-RU" altLang="ru-RU" sz="1333" b="1">
                <a:solidFill>
                  <a:srgbClr val="3E5057"/>
                </a:solidFill>
              </a:endParaRPr>
            </a:p>
          </p:txBody>
        </p:sp>
        <p:sp>
          <p:nvSpPr>
            <p:cNvPr id="50214" name="Rectangle 7"/>
            <p:cNvSpPr>
              <a:spLocks noChangeArrowheads="1"/>
            </p:cNvSpPr>
            <p:nvPr/>
          </p:nvSpPr>
          <p:spPr bwMode="auto">
            <a:xfrm>
              <a:off x="1804" y="2523"/>
              <a:ext cx="482" cy="234"/>
            </a:xfrm>
            <a:prstGeom prst="rect">
              <a:avLst/>
            </a:prstGeom>
            <a:solidFill>
              <a:srgbClr val="F1EC12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УХ</a:t>
              </a:r>
            </a:p>
          </p:txBody>
        </p:sp>
        <p:sp>
          <p:nvSpPr>
            <p:cNvPr id="50215" name="Rectangle 8"/>
            <p:cNvSpPr>
              <a:spLocks noChangeArrowheads="1"/>
            </p:cNvSpPr>
            <p:nvPr/>
          </p:nvSpPr>
          <p:spPr bwMode="auto">
            <a:xfrm>
              <a:off x="2286" y="2523"/>
              <a:ext cx="482" cy="234"/>
            </a:xfrm>
            <a:prstGeom prst="rect">
              <a:avLst/>
            </a:prstGeom>
            <a:solidFill>
              <a:srgbClr val="F1EC12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БП</a:t>
              </a:r>
            </a:p>
          </p:txBody>
        </p:sp>
        <p:sp>
          <p:nvSpPr>
            <p:cNvPr id="50216" name="Rectangle 9"/>
            <p:cNvSpPr>
              <a:spLocks noChangeArrowheads="1"/>
            </p:cNvSpPr>
            <p:nvPr/>
          </p:nvSpPr>
          <p:spPr bwMode="auto">
            <a:xfrm>
              <a:off x="2768" y="2523"/>
              <a:ext cx="482" cy="234"/>
            </a:xfrm>
            <a:prstGeom prst="rect">
              <a:avLst/>
            </a:prstGeom>
            <a:solidFill>
              <a:srgbClr val="F1EC12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ЗУП</a:t>
              </a:r>
            </a:p>
          </p:txBody>
        </p:sp>
        <p:sp>
          <p:nvSpPr>
            <p:cNvPr id="50217" name="Rectangle 10"/>
            <p:cNvSpPr>
              <a:spLocks noChangeArrowheads="1"/>
            </p:cNvSpPr>
            <p:nvPr/>
          </p:nvSpPr>
          <p:spPr bwMode="auto">
            <a:xfrm>
              <a:off x="1321" y="2757"/>
              <a:ext cx="483" cy="326"/>
            </a:xfrm>
            <a:prstGeom prst="rect">
              <a:avLst/>
            </a:prstGeom>
            <a:solidFill>
              <a:srgbClr val="F1EC12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333" b="1">
                  <a:solidFill>
                    <a:srgbClr val="3E5057"/>
                  </a:solidFill>
                </a:rPr>
                <a:t>2.0-</a:t>
              </a:r>
              <a:r>
                <a:rPr lang="ru-RU" altLang="ru-RU" sz="1333" b="1">
                  <a:solidFill>
                    <a:srgbClr val="3E5057"/>
                  </a:solidFill>
                </a:rPr>
                <a:t>2.</a:t>
              </a:r>
              <a:r>
                <a:rPr lang="en-US" altLang="ru-RU" sz="1333" b="1">
                  <a:solidFill>
                    <a:srgbClr val="3E5057"/>
                  </a:solidFill>
                </a:rPr>
                <a:t>4</a:t>
              </a:r>
              <a:endParaRPr lang="ru-RU" altLang="ru-RU" sz="1333" b="1">
                <a:solidFill>
                  <a:srgbClr val="3E5057"/>
                </a:solidFill>
              </a:endParaRPr>
            </a:p>
          </p:txBody>
        </p:sp>
        <p:sp>
          <p:nvSpPr>
            <p:cNvPr id="50218" name="Rectangle 11"/>
            <p:cNvSpPr>
              <a:spLocks noChangeArrowheads="1"/>
            </p:cNvSpPr>
            <p:nvPr/>
          </p:nvSpPr>
          <p:spPr bwMode="auto">
            <a:xfrm>
              <a:off x="1804" y="2757"/>
              <a:ext cx="482" cy="326"/>
            </a:xfrm>
            <a:prstGeom prst="rect">
              <a:avLst/>
            </a:prstGeom>
            <a:solidFill>
              <a:srgbClr val="F1EC12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1.0-1.</a:t>
              </a:r>
              <a:r>
                <a:rPr lang="en-US" altLang="ru-RU" sz="1333" b="1">
                  <a:solidFill>
                    <a:srgbClr val="3E5057"/>
                  </a:solidFill>
                </a:rPr>
                <a:t>3</a:t>
              </a:r>
              <a:endParaRPr lang="ru-RU" altLang="ru-RU" sz="1333" b="1">
                <a:solidFill>
                  <a:srgbClr val="3E5057"/>
                </a:solidFill>
              </a:endParaRPr>
            </a:p>
          </p:txBody>
        </p:sp>
        <p:sp>
          <p:nvSpPr>
            <p:cNvPr id="50219" name="Rectangle 12"/>
            <p:cNvSpPr>
              <a:spLocks noChangeArrowheads="1"/>
            </p:cNvSpPr>
            <p:nvPr/>
          </p:nvSpPr>
          <p:spPr bwMode="auto">
            <a:xfrm>
              <a:off x="2286" y="2757"/>
              <a:ext cx="482" cy="326"/>
            </a:xfrm>
            <a:prstGeom prst="rect">
              <a:avLst/>
            </a:prstGeom>
            <a:solidFill>
              <a:srgbClr val="F1EC12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3.0</a:t>
              </a:r>
            </a:p>
          </p:txBody>
        </p:sp>
        <p:sp>
          <p:nvSpPr>
            <p:cNvPr id="50220" name="Rectangle 13"/>
            <p:cNvSpPr>
              <a:spLocks noChangeArrowheads="1"/>
            </p:cNvSpPr>
            <p:nvPr/>
          </p:nvSpPr>
          <p:spPr bwMode="auto">
            <a:xfrm>
              <a:off x="2768" y="2757"/>
              <a:ext cx="482" cy="326"/>
            </a:xfrm>
            <a:prstGeom prst="rect">
              <a:avLst/>
            </a:prstGeom>
            <a:solidFill>
              <a:srgbClr val="F1EC12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3.</a:t>
              </a:r>
              <a:r>
                <a:rPr lang="en-US" altLang="ru-RU" sz="1333" b="1">
                  <a:solidFill>
                    <a:srgbClr val="3E5057"/>
                  </a:solidFill>
                </a:rPr>
                <a:t>1</a:t>
              </a:r>
              <a:endParaRPr lang="ru-RU" altLang="ru-RU" sz="1333" b="1">
                <a:solidFill>
                  <a:srgbClr val="3E5057"/>
                </a:solidFill>
              </a:endParaRPr>
            </a:p>
          </p:txBody>
        </p:sp>
        <p:sp>
          <p:nvSpPr>
            <p:cNvPr id="50221" name="Rectangle 14"/>
            <p:cNvSpPr>
              <a:spLocks noChangeArrowheads="1"/>
            </p:cNvSpPr>
            <p:nvPr/>
          </p:nvSpPr>
          <p:spPr bwMode="auto">
            <a:xfrm>
              <a:off x="126" y="3083"/>
              <a:ext cx="1195" cy="4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Бесшовная интеграция</a:t>
              </a:r>
            </a:p>
          </p:txBody>
        </p:sp>
        <p:sp>
          <p:nvSpPr>
            <p:cNvPr id="50222" name="Rectangle 16"/>
            <p:cNvSpPr>
              <a:spLocks noChangeArrowheads="1"/>
            </p:cNvSpPr>
            <p:nvPr/>
          </p:nvSpPr>
          <p:spPr bwMode="auto">
            <a:xfrm>
              <a:off x="1321" y="3083"/>
              <a:ext cx="483" cy="4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866" b="1">
                  <a:solidFill>
                    <a:srgbClr val="3E5057"/>
                  </a:solidFill>
                  <a:sym typeface="Wingdings" panose="05000000000000000000" pitchFamily="2" charset="2"/>
                </a:rPr>
                <a:t></a:t>
              </a:r>
              <a:endParaRPr lang="ru-RU" altLang="ru-RU" sz="1866" b="1">
                <a:solidFill>
                  <a:srgbClr val="3E5057"/>
                </a:solidFill>
              </a:endParaRPr>
            </a:p>
          </p:txBody>
        </p:sp>
        <p:sp>
          <p:nvSpPr>
            <p:cNvPr id="50223" name="Rectangle 17"/>
            <p:cNvSpPr>
              <a:spLocks noChangeArrowheads="1"/>
            </p:cNvSpPr>
            <p:nvPr/>
          </p:nvSpPr>
          <p:spPr bwMode="auto">
            <a:xfrm>
              <a:off x="1804" y="3083"/>
              <a:ext cx="482" cy="4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866" b="1">
                  <a:solidFill>
                    <a:srgbClr val="3E5057"/>
                  </a:solidFill>
                  <a:sym typeface="Wingdings" panose="05000000000000000000" pitchFamily="2" charset="2"/>
                </a:rPr>
                <a:t></a:t>
              </a:r>
              <a:endParaRPr lang="ru-RU" altLang="ru-RU" sz="1866" b="1">
                <a:solidFill>
                  <a:srgbClr val="3E5057"/>
                </a:solidFill>
              </a:endParaRPr>
            </a:p>
          </p:txBody>
        </p:sp>
        <p:sp>
          <p:nvSpPr>
            <p:cNvPr id="50224" name="Rectangle 18"/>
            <p:cNvSpPr>
              <a:spLocks noChangeArrowheads="1"/>
            </p:cNvSpPr>
            <p:nvPr/>
          </p:nvSpPr>
          <p:spPr bwMode="auto">
            <a:xfrm>
              <a:off x="2286" y="3083"/>
              <a:ext cx="482" cy="4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866" b="1">
                  <a:solidFill>
                    <a:srgbClr val="3E5057"/>
                  </a:solidFill>
                  <a:sym typeface="Wingdings" panose="05000000000000000000" pitchFamily="2" charset="2"/>
                </a:rPr>
                <a:t></a:t>
              </a:r>
              <a:endParaRPr lang="ru-RU" altLang="ru-RU" sz="1866" b="1">
                <a:solidFill>
                  <a:srgbClr val="3E5057"/>
                </a:solidFill>
              </a:endParaRPr>
            </a:p>
          </p:txBody>
        </p:sp>
        <p:sp>
          <p:nvSpPr>
            <p:cNvPr id="50225" name="Rectangle 19"/>
            <p:cNvSpPr>
              <a:spLocks noChangeArrowheads="1"/>
            </p:cNvSpPr>
            <p:nvPr/>
          </p:nvSpPr>
          <p:spPr bwMode="auto">
            <a:xfrm>
              <a:off x="2768" y="3083"/>
              <a:ext cx="482" cy="4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866" b="1">
                  <a:solidFill>
                    <a:srgbClr val="3E5057"/>
                  </a:solidFill>
                  <a:sym typeface="Wingdings" panose="05000000000000000000" pitchFamily="2" charset="2"/>
                </a:rPr>
                <a:t></a:t>
              </a:r>
              <a:endParaRPr lang="ru-RU" altLang="ru-RU" sz="1866" b="1">
                <a:solidFill>
                  <a:srgbClr val="3E5057"/>
                </a:solidFill>
              </a:endParaRPr>
            </a:p>
          </p:txBody>
        </p:sp>
        <p:sp>
          <p:nvSpPr>
            <p:cNvPr id="50226" name="Rectangle 20"/>
            <p:cNvSpPr>
              <a:spLocks noChangeArrowheads="1"/>
            </p:cNvSpPr>
            <p:nvPr/>
          </p:nvSpPr>
          <p:spPr bwMode="auto">
            <a:xfrm>
              <a:off x="126" y="3536"/>
              <a:ext cx="1195" cy="45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333" b="1">
                  <a:solidFill>
                    <a:srgbClr val="3E5057"/>
                  </a:solidFill>
                </a:rPr>
                <a:t>Синхронизация данных</a:t>
              </a:r>
            </a:p>
          </p:txBody>
        </p:sp>
        <p:sp>
          <p:nvSpPr>
            <p:cNvPr id="50227" name="Rectangle 22"/>
            <p:cNvSpPr>
              <a:spLocks noChangeArrowheads="1"/>
            </p:cNvSpPr>
            <p:nvPr/>
          </p:nvSpPr>
          <p:spPr bwMode="auto">
            <a:xfrm>
              <a:off x="1321" y="3536"/>
              <a:ext cx="483" cy="45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866" b="1">
                  <a:solidFill>
                    <a:srgbClr val="3E5057"/>
                  </a:solidFill>
                  <a:sym typeface="Wingdings" panose="05000000000000000000" pitchFamily="2" charset="2"/>
                </a:rPr>
                <a:t></a:t>
              </a:r>
              <a:endParaRPr lang="ru-RU" altLang="ru-RU" sz="1866" b="1">
                <a:solidFill>
                  <a:srgbClr val="3E5057"/>
                </a:solidFill>
              </a:endParaRPr>
            </a:p>
          </p:txBody>
        </p:sp>
        <p:sp>
          <p:nvSpPr>
            <p:cNvPr id="50228" name="Rectangle 23"/>
            <p:cNvSpPr>
              <a:spLocks noChangeArrowheads="1"/>
            </p:cNvSpPr>
            <p:nvPr/>
          </p:nvSpPr>
          <p:spPr bwMode="auto">
            <a:xfrm>
              <a:off x="1804" y="3536"/>
              <a:ext cx="482" cy="45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866" b="1">
                  <a:solidFill>
                    <a:srgbClr val="3E5057"/>
                  </a:solidFill>
                  <a:sym typeface="Wingdings" panose="05000000000000000000" pitchFamily="2" charset="2"/>
                </a:rPr>
                <a:t></a:t>
              </a:r>
              <a:endParaRPr lang="ru-RU" altLang="ru-RU" sz="1866" b="1">
                <a:solidFill>
                  <a:srgbClr val="3E5057"/>
                </a:solidFill>
              </a:endParaRPr>
            </a:p>
          </p:txBody>
        </p:sp>
        <p:sp>
          <p:nvSpPr>
            <p:cNvPr id="50229" name="Rectangle 24"/>
            <p:cNvSpPr>
              <a:spLocks noChangeArrowheads="1"/>
            </p:cNvSpPr>
            <p:nvPr/>
          </p:nvSpPr>
          <p:spPr bwMode="auto">
            <a:xfrm>
              <a:off x="2286" y="3536"/>
              <a:ext cx="482" cy="45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866" b="1">
                  <a:solidFill>
                    <a:srgbClr val="3E5057"/>
                  </a:solidFill>
                  <a:sym typeface="Wingdings" panose="05000000000000000000" pitchFamily="2" charset="2"/>
                </a:rPr>
                <a:t></a:t>
              </a:r>
              <a:endParaRPr lang="ru-RU" altLang="ru-RU" sz="1866" b="1">
                <a:solidFill>
                  <a:srgbClr val="3E5057"/>
                </a:solidFill>
              </a:endParaRPr>
            </a:p>
          </p:txBody>
        </p:sp>
        <p:sp>
          <p:nvSpPr>
            <p:cNvPr id="50230" name="Rectangle 25"/>
            <p:cNvSpPr>
              <a:spLocks noChangeArrowheads="1"/>
            </p:cNvSpPr>
            <p:nvPr/>
          </p:nvSpPr>
          <p:spPr bwMode="auto">
            <a:xfrm>
              <a:off x="2768" y="3536"/>
              <a:ext cx="482" cy="45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>
              <a:solidFill>
                <a:srgbClr val="3E5057"/>
              </a:solidFill>
              <a:miter lim="800000"/>
              <a:headEnd/>
              <a:tailEnd/>
            </a:ln>
          </p:spPr>
          <p:txBody>
            <a:bodyPr lIns="121908" tIns="60937" rIns="121908" bIns="60937"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399">
                <a:solidFill>
                  <a:srgbClr val="000000"/>
                </a:solidFill>
              </a:endParaRPr>
            </a:p>
          </p:txBody>
        </p:sp>
        <p:sp>
          <p:nvSpPr>
            <p:cNvPr id="50231" name="Line 27"/>
            <p:cNvSpPr>
              <a:spLocks noChangeShapeType="1"/>
            </p:cNvSpPr>
            <p:nvPr/>
          </p:nvSpPr>
          <p:spPr bwMode="auto">
            <a:xfrm>
              <a:off x="1321" y="2523"/>
              <a:ext cx="0" cy="1467"/>
            </a:xfrm>
            <a:prstGeom prst="line">
              <a:avLst/>
            </a:prstGeom>
            <a:noFill/>
            <a:ln w="12700" algn="ctr">
              <a:solidFill>
                <a:srgbClr val="3E505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50232" name="Line 28"/>
            <p:cNvSpPr>
              <a:spLocks noChangeShapeType="1"/>
            </p:cNvSpPr>
            <p:nvPr/>
          </p:nvSpPr>
          <p:spPr bwMode="auto">
            <a:xfrm>
              <a:off x="1804" y="2523"/>
              <a:ext cx="0" cy="1467"/>
            </a:xfrm>
            <a:prstGeom prst="line">
              <a:avLst/>
            </a:prstGeom>
            <a:noFill/>
            <a:ln w="12700" algn="ctr">
              <a:solidFill>
                <a:srgbClr val="3E505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50233" name="Line 29"/>
            <p:cNvSpPr>
              <a:spLocks noChangeShapeType="1"/>
            </p:cNvSpPr>
            <p:nvPr/>
          </p:nvSpPr>
          <p:spPr bwMode="auto">
            <a:xfrm>
              <a:off x="2286" y="2523"/>
              <a:ext cx="0" cy="1467"/>
            </a:xfrm>
            <a:prstGeom prst="line">
              <a:avLst/>
            </a:prstGeom>
            <a:noFill/>
            <a:ln w="12700" algn="ctr">
              <a:solidFill>
                <a:srgbClr val="3E505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50234" name="Line 30"/>
            <p:cNvSpPr>
              <a:spLocks noChangeShapeType="1"/>
            </p:cNvSpPr>
            <p:nvPr/>
          </p:nvSpPr>
          <p:spPr bwMode="auto">
            <a:xfrm>
              <a:off x="2768" y="2523"/>
              <a:ext cx="0" cy="1467"/>
            </a:xfrm>
            <a:prstGeom prst="line">
              <a:avLst/>
            </a:prstGeom>
            <a:noFill/>
            <a:ln w="12700" algn="ctr">
              <a:solidFill>
                <a:srgbClr val="3E505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50235" name="Line 31"/>
            <p:cNvSpPr>
              <a:spLocks noChangeShapeType="1"/>
            </p:cNvSpPr>
            <p:nvPr/>
          </p:nvSpPr>
          <p:spPr bwMode="auto">
            <a:xfrm>
              <a:off x="1321" y="2757"/>
              <a:ext cx="1929" cy="0"/>
            </a:xfrm>
            <a:prstGeom prst="line">
              <a:avLst/>
            </a:prstGeom>
            <a:noFill/>
            <a:ln w="12700" algn="ctr">
              <a:solidFill>
                <a:srgbClr val="3E505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50236" name="Line 32"/>
            <p:cNvSpPr>
              <a:spLocks noChangeShapeType="1"/>
            </p:cNvSpPr>
            <p:nvPr/>
          </p:nvSpPr>
          <p:spPr bwMode="auto">
            <a:xfrm>
              <a:off x="126" y="3083"/>
              <a:ext cx="3124" cy="0"/>
            </a:xfrm>
            <a:prstGeom prst="line">
              <a:avLst/>
            </a:prstGeom>
            <a:noFill/>
            <a:ln w="12700" algn="ctr">
              <a:solidFill>
                <a:srgbClr val="3E505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50237" name="Line 33"/>
            <p:cNvSpPr>
              <a:spLocks noChangeShapeType="1"/>
            </p:cNvSpPr>
            <p:nvPr/>
          </p:nvSpPr>
          <p:spPr bwMode="auto">
            <a:xfrm>
              <a:off x="126" y="3536"/>
              <a:ext cx="3124" cy="0"/>
            </a:xfrm>
            <a:prstGeom prst="line">
              <a:avLst/>
            </a:prstGeom>
            <a:noFill/>
            <a:ln w="12700" algn="ctr">
              <a:solidFill>
                <a:srgbClr val="3E505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50238" name="Line 34"/>
            <p:cNvSpPr>
              <a:spLocks noChangeShapeType="1"/>
            </p:cNvSpPr>
            <p:nvPr/>
          </p:nvSpPr>
          <p:spPr bwMode="auto">
            <a:xfrm>
              <a:off x="126" y="2523"/>
              <a:ext cx="0" cy="1467"/>
            </a:xfrm>
            <a:prstGeom prst="line">
              <a:avLst/>
            </a:prstGeom>
            <a:noFill/>
            <a:ln w="12700" algn="ctr">
              <a:solidFill>
                <a:srgbClr val="3E505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50239" name="Line 35"/>
            <p:cNvSpPr>
              <a:spLocks noChangeShapeType="1"/>
            </p:cNvSpPr>
            <p:nvPr/>
          </p:nvSpPr>
          <p:spPr bwMode="auto">
            <a:xfrm>
              <a:off x="3250" y="2523"/>
              <a:ext cx="0" cy="1467"/>
            </a:xfrm>
            <a:prstGeom prst="line">
              <a:avLst/>
            </a:prstGeom>
            <a:noFill/>
            <a:ln w="12700" algn="ctr">
              <a:solidFill>
                <a:srgbClr val="3E505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50240" name="Line 36"/>
            <p:cNvSpPr>
              <a:spLocks noChangeShapeType="1"/>
            </p:cNvSpPr>
            <p:nvPr/>
          </p:nvSpPr>
          <p:spPr bwMode="auto">
            <a:xfrm>
              <a:off x="126" y="2523"/>
              <a:ext cx="3124" cy="0"/>
            </a:xfrm>
            <a:prstGeom prst="line">
              <a:avLst/>
            </a:prstGeom>
            <a:noFill/>
            <a:ln w="12700" algn="ctr">
              <a:solidFill>
                <a:srgbClr val="3E505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666"/>
            </a:p>
          </p:txBody>
        </p:sp>
        <p:sp>
          <p:nvSpPr>
            <p:cNvPr id="50241" name="Line 37"/>
            <p:cNvSpPr>
              <a:spLocks noChangeShapeType="1"/>
            </p:cNvSpPr>
            <p:nvPr/>
          </p:nvSpPr>
          <p:spPr bwMode="auto">
            <a:xfrm>
              <a:off x="126" y="3990"/>
              <a:ext cx="3124" cy="0"/>
            </a:xfrm>
            <a:prstGeom prst="line">
              <a:avLst/>
            </a:prstGeom>
            <a:noFill/>
            <a:ln w="12700" algn="ctr">
              <a:solidFill>
                <a:srgbClr val="3E505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666"/>
            </a:p>
          </p:txBody>
        </p:sp>
      </p:grpSp>
      <p:sp>
        <p:nvSpPr>
          <p:cNvPr id="50180" name="Text Box 41"/>
          <p:cNvSpPr txBox="1">
            <a:spLocks noChangeArrowheads="1"/>
          </p:cNvSpPr>
          <p:nvPr/>
        </p:nvSpPr>
        <p:spPr bwMode="auto">
          <a:xfrm>
            <a:off x="306587" y="1845164"/>
            <a:ext cx="5662452" cy="18151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866">
                <a:solidFill>
                  <a:srgbClr val="000000"/>
                </a:solidFill>
              </a:rPr>
              <a:t>  Фоновая синхронизация данных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866">
                <a:solidFill>
                  <a:srgbClr val="000000"/>
                </a:solidFill>
              </a:rPr>
              <a:t>  Бесшовная интеграция функций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866">
                <a:solidFill>
                  <a:srgbClr val="000000"/>
                </a:solidFill>
              </a:rPr>
              <a:t>  1000+ документов и справочников из других </a:t>
            </a:r>
            <a:br>
              <a:rPr lang="ru-RU" altLang="ru-RU" sz="1866">
                <a:solidFill>
                  <a:srgbClr val="000000"/>
                </a:solidFill>
              </a:rPr>
            </a:br>
            <a:r>
              <a:rPr lang="ru-RU" altLang="ru-RU" sz="1866">
                <a:solidFill>
                  <a:srgbClr val="000000"/>
                </a:solidFill>
              </a:rPr>
              <a:t>    типовых конфигураций уже интегрированы </a:t>
            </a:r>
            <a:br>
              <a:rPr lang="ru-RU" altLang="ru-RU" sz="1866">
                <a:solidFill>
                  <a:srgbClr val="000000"/>
                </a:solidFill>
              </a:rPr>
            </a:br>
            <a:r>
              <a:rPr lang="ru-RU" altLang="ru-RU" sz="1866">
                <a:solidFill>
                  <a:srgbClr val="000000"/>
                </a:solidFill>
              </a:rPr>
              <a:t>    с 1С:Документооборотом из коробки</a:t>
            </a:r>
          </a:p>
        </p:txBody>
      </p:sp>
      <p:sp>
        <p:nvSpPr>
          <p:cNvPr id="50181" name="AutoShape 10"/>
          <p:cNvSpPr>
            <a:spLocks noChangeArrowheads="1"/>
          </p:cNvSpPr>
          <p:nvPr/>
        </p:nvSpPr>
        <p:spPr bwMode="auto">
          <a:xfrm>
            <a:off x="6538247" y="1904413"/>
            <a:ext cx="1919224" cy="539584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1C:ERP</a:t>
            </a:r>
            <a:endParaRPr lang="ru-RU" altLang="ru-RU" sz="1200" b="1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sp>
        <p:nvSpPr>
          <p:cNvPr id="50182" name="Text Box 51"/>
          <p:cNvSpPr txBox="1">
            <a:spLocks noChangeArrowheads="1"/>
          </p:cNvSpPr>
          <p:nvPr/>
        </p:nvSpPr>
        <p:spPr bwMode="auto">
          <a:xfrm>
            <a:off x="6538248" y="1388105"/>
            <a:ext cx="1895948" cy="5845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3E5057"/>
                </a:solidFill>
              </a:rPr>
              <a:t>Полная интеграция</a:t>
            </a:r>
          </a:p>
        </p:txBody>
      </p:sp>
      <p:sp>
        <p:nvSpPr>
          <p:cNvPr id="50183" name="AutoShape 10"/>
          <p:cNvSpPr>
            <a:spLocks noChangeArrowheads="1"/>
          </p:cNvSpPr>
          <p:nvPr/>
        </p:nvSpPr>
        <p:spPr bwMode="auto">
          <a:xfrm>
            <a:off x="6538247" y="2558261"/>
            <a:ext cx="1919224" cy="539583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торговлей 11</a:t>
            </a:r>
          </a:p>
        </p:txBody>
      </p:sp>
      <p:sp>
        <p:nvSpPr>
          <p:cNvPr id="50184" name="AutoShape 10"/>
          <p:cNvSpPr>
            <a:spLocks noChangeArrowheads="1"/>
          </p:cNvSpPr>
          <p:nvPr/>
        </p:nvSpPr>
        <p:spPr bwMode="auto">
          <a:xfrm>
            <a:off x="6538247" y="3214225"/>
            <a:ext cx="1919224" cy="539583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Комплексная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автоматизация 2</a:t>
            </a: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.4</a:t>
            </a:r>
            <a:endParaRPr lang="ru-RU" altLang="ru-RU" sz="1200" b="1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sp>
        <p:nvSpPr>
          <p:cNvPr id="50185" name="AutoShape 10"/>
          <p:cNvSpPr>
            <a:spLocks noChangeArrowheads="1"/>
          </p:cNvSpPr>
          <p:nvPr/>
        </p:nvSpPr>
        <p:spPr bwMode="auto">
          <a:xfrm>
            <a:off x="6536131" y="3861725"/>
            <a:ext cx="1919225" cy="539583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Бухгалтерия 3.0</a:t>
            </a:r>
          </a:p>
        </p:txBody>
      </p:sp>
      <p:sp>
        <p:nvSpPr>
          <p:cNvPr id="50186" name="AutoShape 10"/>
          <p:cNvSpPr>
            <a:spLocks noChangeArrowheads="1"/>
          </p:cNvSpPr>
          <p:nvPr/>
        </p:nvSpPr>
        <p:spPr bwMode="auto">
          <a:xfrm>
            <a:off x="6534015" y="4515573"/>
            <a:ext cx="1919224" cy="539584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Бухгалтерия 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государственного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учреждения 2.0</a:t>
            </a:r>
          </a:p>
        </p:txBody>
      </p:sp>
      <p:sp>
        <p:nvSpPr>
          <p:cNvPr id="50187" name="AutoShape 10"/>
          <p:cNvSpPr>
            <a:spLocks noChangeArrowheads="1"/>
          </p:cNvSpPr>
          <p:nvPr/>
        </p:nvSpPr>
        <p:spPr bwMode="auto">
          <a:xfrm>
            <a:off x="6527667" y="5171538"/>
            <a:ext cx="1919225" cy="539584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Зарплата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и управление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персоналом 3.</a:t>
            </a: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</a:t>
            </a:r>
            <a:endParaRPr lang="ru-RU" altLang="ru-RU" sz="1200" b="1">
              <a:solidFill>
                <a:srgbClr val="3E5057"/>
              </a:solidFill>
              <a:cs typeface="Arial" panose="020B0604020202020204" pitchFamily="34" charset="0"/>
            </a:endParaRPr>
          </a:p>
        </p:txBody>
      </p:sp>
      <p:sp>
        <p:nvSpPr>
          <p:cNvPr id="50188" name="AutoShape 10"/>
          <p:cNvSpPr>
            <a:spLocks noChangeArrowheads="1"/>
          </p:cNvSpPr>
          <p:nvPr/>
        </p:nvSpPr>
        <p:spPr bwMode="auto">
          <a:xfrm>
            <a:off x="6538247" y="5825386"/>
            <a:ext cx="1919224" cy="539583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холдингом</a:t>
            </a:r>
          </a:p>
        </p:txBody>
      </p:sp>
      <p:sp>
        <p:nvSpPr>
          <p:cNvPr id="50189" name="AutoShape 10"/>
          <p:cNvSpPr>
            <a:spLocks noChangeArrowheads="1"/>
          </p:cNvSpPr>
          <p:nvPr/>
        </p:nvSpPr>
        <p:spPr bwMode="auto">
          <a:xfrm>
            <a:off x="9942913" y="1904413"/>
            <a:ext cx="1919225" cy="539584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производственным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предприятием 1.3</a:t>
            </a:r>
          </a:p>
        </p:txBody>
      </p:sp>
      <p:sp>
        <p:nvSpPr>
          <p:cNvPr id="50190" name="AutoShape 10"/>
          <p:cNvSpPr>
            <a:spLocks noChangeArrowheads="1"/>
          </p:cNvSpPr>
          <p:nvPr/>
        </p:nvSpPr>
        <p:spPr bwMode="auto">
          <a:xfrm>
            <a:off x="9942913" y="2558261"/>
            <a:ext cx="1919225" cy="539583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Бухгалтерия 3.0</a:t>
            </a:r>
          </a:p>
        </p:txBody>
      </p:sp>
      <p:sp>
        <p:nvSpPr>
          <p:cNvPr id="50191" name="AutoShape 10"/>
          <p:cNvSpPr>
            <a:spLocks noChangeArrowheads="1"/>
          </p:cNvSpPr>
          <p:nvPr/>
        </p:nvSpPr>
        <p:spPr bwMode="auto">
          <a:xfrm>
            <a:off x="9942913" y="3214225"/>
            <a:ext cx="1919225" cy="539583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торговлей 10</a:t>
            </a:r>
          </a:p>
        </p:txBody>
      </p:sp>
      <p:sp>
        <p:nvSpPr>
          <p:cNvPr id="50192" name="AutoShape 10"/>
          <p:cNvSpPr>
            <a:spLocks noChangeArrowheads="1"/>
          </p:cNvSpPr>
          <p:nvPr/>
        </p:nvSpPr>
        <p:spPr bwMode="auto">
          <a:xfrm>
            <a:off x="9940797" y="3861725"/>
            <a:ext cx="1919224" cy="539583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Комплексная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автоматизация 1.0</a:t>
            </a:r>
          </a:p>
        </p:txBody>
      </p:sp>
      <p:sp>
        <p:nvSpPr>
          <p:cNvPr id="50193" name="AutoShape 10"/>
          <p:cNvSpPr>
            <a:spLocks noChangeArrowheads="1"/>
          </p:cNvSpPr>
          <p:nvPr/>
        </p:nvSpPr>
        <p:spPr bwMode="auto">
          <a:xfrm>
            <a:off x="9938681" y="4515573"/>
            <a:ext cx="1919225" cy="539584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Бухгалтерия 2.0</a:t>
            </a:r>
          </a:p>
        </p:txBody>
      </p:sp>
      <p:sp>
        <p:nvSpPr>
          <p:cNvPr id="50194" name="AutoShape 10"/>
          <p:cNvSpPr>
            <a:spLocks noChangeArrowheads="1"/>
          </p:cNvSpPr>
          <p:nvPr/>
        </p:nvSpPr>
        <p:spPr bwMode="auto">
          <a:xfrm>
            <a:off x="9932333" y="5171538"/>
            <a:ext cx="1919224" cy="539584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Зарплата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и управление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персоналом 2.5</a:t>
            </a:r>
          </a:p>
        </p:txBody>
      </p:sp>
      <p:sp>
        <p:nvSpPr>
          <p:cNvPr id="50195" name="AutoShape 10"/>
          <p:cNvSpPr>
            <a:spLocks noChangeArrowheads="1"/>
          </p:cNvSpPr>
          <p:nvPr/>
        </p:nvSpPr>
        <p:spPr bwMode="auto">
          <a:xfrm>
            <a:off x="9942913" y="5825386"/>
            <a:ext cx="1919225" cy="539583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>
                <a:solidFill>
                  <a:srgbClr val="3E5057"/>
                </a:solidFill>
                <a:cs typeface="Arial" panose="020B0604020202020204" pitchFamily="34" charset="0"/>
              </a:rPr>
              <a:t>нашей фирмой</a:t>
            </a:r>
          </a:p>
        </p:txBody>
      </p:sp>
      <p:sp>
        <p:nvSpPr>
          <p:cNvPr id="50196" name="AutoShape 10"/>
          <p:cNvSpPr>
            <a:spLocks noChangeArrowheads="1"/>
          </p:cNvSpPr>
          <p:nvPr/>
        </p:nvSpPr>
        <p:spPr bwMode="auto">
          <a:xfrm rot="-5400000">
            <a:off x="6947696" y="3886059"/>
            <a:ext cx="4498645" cy="480336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3E5057"/>
                </a:solidFill>
                <a:cs typeface="Arial" panose="020B0604020202020204" pitchFamily="34" charset="0"/>
              </a:rPr>
              <a:t>1С:Документооборот</a:t>
            </a:r>
          </a:p>
        </p:txBody>
      </p:sp>
      <p:sp>
        <p:nvSpPr>
          <p:cNvPr id="50197" name="Text Box 66"/>
          <p:cNvSpPr txBox="1">
            <a:spLocks noChangeArrowheads="1"/>
          </p:cNvSpPr>
          <p:nvPr/>
        </p:nvSpPr>
        <p:spPr bwMode="auto">
          <a:xfrm>
            <a:off x="9932333" y="1337320"/>
            <a:ext cx="1895948" cy="5845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5884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599" b="1">
                <a:solidFill>
                  <a:srgbClr val="3E5057"/>
                </a:solidFill>
              </a:rPr>
              <a:t>Только обмен</a:t>
            </a:r>
            <a:br>
              <a:rPr lang="ru-RU" altLang="ru-RU" sz="1599" b="1">
                <a:solidFill>
                  <a:srgbClr val="3E5057"/>
                </a:solidFill>
              </a:rPr>
            </a:br>
            <a:r>
              <a:rPr lang="ru-RU" altLang="ru-RU" sz="1599" b="1">
                <a:solidFill>
                  <a:srgbClr val="3E5057"/>
                </a:solidFill>
              </a:rPr>
              <a:t>данными</a:t>
            </a:r>
          </a:p>
        </p:txBody>
      </p:sp>
      <p:sp>
        <p:nvSpPr>
          <p:cNvPr id="50198" name="Line 67"/>
          <p:cNvSpPr>
            <a:spLocks noChangeShapeType="1"/>
          </p:cNvSpPr>
          <p:nvPr/>
        </p:nvSpPr>
        <p:spPr bwMode="auto">
          <a:xfrm flipV="1">
            <a:off x="9437186" y="2175262"/>
            <a:ext cx="505727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50199" name="Line 68"/>
          <p:cNvSpPr>
            <a:spLocks noChangeShapeType="1"/>
          </p:cNvSpPr>
          <p:nvPr/>
        </p:nvSpPr>
        <p:spPr bwMode="auto">
          <a:xfrm flipV="1">
            <a:off x="9435070" y="2831226"/>
            <a:ext cx="505728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50200" name="Line 69"/>
          <p:cNvSpPr>
            <a:spLocks noChangeShapeType="1"/>
          </p:cNvSpPr>
          <p:nvPr/>
        </p:nvSpPr>
        <p:spPr bwMode="auto">
          <a:xfrm flipV="1">
            <a:off x="9432954" y="3480843"/>
            <a:ext cx="505727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50201" name="Line 70"/>
          <p:cNvSpPr>
            <a:spLocks noChangeShapeType="1"/>
          </p:cNvSpPr>
          <p:nvPr/>
        </p:nvSpPr>
        <p:spPr bwMode="auto">
          <a:xfrm flipV="1">
            <a:off x="9437186" y="4128343"/>
            <a:ext cx="505727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50202" name="Line 71"/>
          <p:cNvSpPr>
            <a:spLocks noChangeShapeType="1"/>
          </p:cNvSpPr>
          <p:nvPr/>
        </p:nvSpPr>
        <p:spPr bwMode="auto">
          <a:xfrm flipV="1">
            <a:off x="9435070" y="4792771"/>
            <a:ext cx="505728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50203" name="Line 72"/>
          <p:cNvSpPr>
            <a:spLocks noChangeShapeType="1"/>
          </p:cNvSpPr>
          <p:nvPr/>
        </p:nvSpPr>
        <p:spPr bwMode="auto">
          <a:xfrm flipV="1">
            <a:off x="9430838" y="5438155"/>
            <a:ext cx="505728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50204" name="Line 73"/>
          <p:cNvSpPr>
            <a:spLocks noChangeShapeType="1"/>
          </p:cNvSpPr>
          <p:nvPr/>
        </p:nvSpPr>
        <p:spPr bwMode="auto">
          <a:xfrm flipV="1">
            <a:off x="9441418" y="6104700"/>
            <a:ext cx="505727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50205" name="Line 74"/>
          <p:cNvSpPr>
            <a:spLocks noChangeShapeType="1"/>
          </p:cNvSpPr>
          <p:nvPr/>
        </p:nvSpPr>
        <p:spPr bwMode="auto">
          <a:xfrm flipV="1">
            <a:off x="8457472" y="2173146"/>
            <a:ext cx="505728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50206" name="Line 75"/>
          <p:cNvSpPr>
            <a:spLocks noChangeShapeType="1"/>
          </p:cNvSpPr>
          <p:nvPr/>
        </p:nvSpPr>
        <p:spPr bwMode="auto">
          <a:xfrm flipV="1">
            <a:off x="8455356" y="2829110"/>
            <a:ext cx="505727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50207" name="Line 76"/>
          <p:cNvSpPr>
            <a:spLocks noChangeShapeType="1"/>
          </p:cNvSpPr>
          <p:nvPr/>
        </p:nvSpPr>
        <p:spPr bwMode="auto">
          <a:xfrm flipV="1">
            <a:off x="8453240" y="3480843"/>
            <a:ext cx="505728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50208" name="Line 77"/>
          <p:cNvSpPr>
            <a:spLocks noChangeShapeType="1"/>
          </p:cNvSpPr>
          <p:nvPr/>
        </p:nvSpPr>
        <p:spPr bwMode="auto">
          <a:xfrm flipV="1">
            <a:off x="8457472" y="4126226"/>
            <a:ext cx="505728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50209" name="Line 78"/>
          <p:cNvSpPr>
            <a:spLocks noChangeShapeType="1"/>
          </p:cNvSpPr>
          <p:nvPr/>
        </p:nvSpPr>
        <p:spPr bwMode="auto">
          <a:xfrm flipV="1">
            <a:off x="8442660" y="4790654"/>
            <a:ext cx="505727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50210" name="Line 79"/>
          <p:cNvSpPr>
            <a:spLocks noChangeShapeType="1"/>
          </p:cNvSpPr>
          <p:nvPr/>
        </p:nvSpPr>
        <p:spPr bwMode="auto">
          <a:xfrm flipV="1">
            <a:off x="8451124" y="5438155"/>
            <a:ext cx="505727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  <p:sp>
        <p:nvSpPr>
          <p:cNvPr id="50211" name="Line 80"/>
          <p:cNvSpPr>
            <a:spLocks noChangeShapeType="1"/>
          </p:cNvSpPr>
          <p:nvPr/>
        </p:nvSpPr>
        <p:spPr bwMode="auto">
          <a:xfrm flipV="1">
            <a:off x="8449008" y="6102583"/>
            <a:ext cx="505728" cy="0"/>
          </a:xfrm>
          <a:prstGeom prst="line">
            <a:avLst/>
          </a:prstGeom>
          <a:noFill/>
          <a:ln w="25400">
            <a:solidFill>
              <a:srgbClr val="3E5057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666"/>
          </a:p>
        </p:txBody>
      </p:sp>
    </p:spTree>
    <p:extLst>
      <p:ext uri="{BB962C8B-B14F-4D97-AF65-F5344CB8AC3E}">
        <p14:creationId xmlns:p14="http://schemas.microsoft.com/office/powerpoint/2010/main" val="21670426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59" y="1434658"/>
            <a:ext cx="5664568" cy="531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2160216" y="329134"/>
            <a:ext cx="9695574" cy="82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D20000"/>
                </a:solidFill>
              </a:rPr>
              <a:t>1С:КОРПОРАЦИЯ</a:t>
            </a:r>
            <a:r>
              <a:rPr lang="ru-RU" altLang="ru-RU" sz="2666" b="1" dirty="0">
                <a:solidFill>
                  <a:srgbClr val="D20000"/>
                </a:solidFill>
                <a:cs typeface="Arial" panose="020B0604020202020204" pitchFamily="34" charset="0"/>
              </a:rPr>
              <a:t>.</a:t>
            </a:r>
            <a:r>
              <a:rPr lang="ru-RU" altLang="ru-RU" sz="2666" b="1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Работа с 1С:Документооборот </a:t>
            </a:r>
            <a:b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из интерфейса 1С:ERP</a:t>
            </a:r>
          </a:p>
        </p:txBody>
      </p:sp>
    </p:spTree>
    <p:extLst>
      <p:ext uri="{BB962C8B-B14F-4D97-AF65-F5344CB8AC3E}">
        <p14:creationId xmlns:p14="http://schemas.microsoft.com/office/powerpoint/2010/main" val="380673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160216" y="503612"/>
            <a:ext cx="9695574" cy="41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D20000"/>
                </a:solidFill>
              </a:rPr>
              <a:t>1С:ПРЕДПРИЯТИЕ</a:t>
            </a:r>
            <a:r>
              <a:rPr lang="ru-RU" altLang="ru-RU" sz="2666" b="1" dirty="0">
                <a:solidFill>
                  <a:srgbClr val="CC0000"/>
                </a:solidFill>
                <a:cs typeface="Arial" panose="020B0604020202020204" pitchFamily="34" charset="0"/>
              </a:rPr>
              <a:t> – </a:t>
            </a: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это выгодно</a:t>
            </a: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334096" y="1883252"/>
            <a:ext cx="11496301" cy="373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66" b="1">
                <a:solidFill>
                  <a:srgbClr val="000000"/>
                </a:solidFill>
                <a:cs typeface="Arial" panose="020B0604020202020204" pitchFamily="34" charset="0"/>
              </a:rPr>
              <a:t>Невысокая стоимость владения и возможность получения существенного экономического эффекта с ростом производительности труда и быстрым возвратом инвестиций</a:t>
            </a:r>
            <a:r>
              <a:rPr lang="ru-RU" altLang="ru-RU" sz="1866" b="1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altLang="ru-RU" sz="1866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ru-RU" sz="1866">
                <a:solidFill>
                  <a:srgbClr val="000000"/>
                </a:solidFill>
                <a:cs typeface="Arial" panose="020B0604020202020204" pitchFamily="34" charset="0"/>
              </a:rPr>
              <a:t>По сравнению с зарубежными аналогами:</a:t>
            </a:r>
            <a:endParaRPr lang="ru-RU" altLang="ru-RU" sz="1866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>
                <a:solidFill>
                  <a:srgbClr val="000000"/>
                </a:solidFill>
              </a:rPr>
              <a:t> Поддержка крупных корпоративных систем </a:t>
            </a: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866">
                <a:solidFill>
                  <a:srgbClr val="000000"/>
                </a:solidFill>
                <a:cs typeface="Arial" panose="020B0604020202020204" pitchFamily="34" charset="0"/>
              </a:rPr>
              <a:t>Внедряется </a:t>
            </a:r>
            <a:r>
              <a:rPr lang="en-US" altLang="ru-RU" sz="1866" b="1">
                <a:solidFill>
                  <a:srgbClr val="D20000"/>
                </a:solidFill>
                <a:cs typeface="Arial" panose="020B0604020202020204" pitchFamily="34" charset="0"/>
              </a:rPr>
              <a:t>в 1,5 – 2 раза быстрее</a:t>
            </a:r>
            <a:r>
              <a:rPr lang="en-US" altLang="ru-RU" sz="1866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866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866">
                <a:solidFill>
                  <a:srgbClr val="000000"/>
                </a:solidFill>
                <a:cs typeface="Arial" panose="020B0604020202020204" pitchFamily="34" charset="0"/>
              </a:rPr>
              <a:t>Требует </a:t>
            </a:r>
            <a:r>
              <a:rPr lang="ru-RU" altLang="ru-RU" sz="1866" b="1">
                <a:solidFill>
                  <a:srgbClr val="D20000"/>
                </a:solidFill>
                <a:cs typeface="Arial" panose="020B0604020202020204" pitchFamily="34" charset="0"/>
              </a:rPr>
              <a:t>существенно</a:t>
            </a:r>
            <a:r>
              <a:rPr lang="en-US" altLang="ru-RU" sz="1866" b="1">
                <a:solidFill>
                  <a:srgbClr val="D20000"/>
                </a:solidFill>
                <a:cs typeface="Arial" panose="020B0604020202020204" pitchFamily="34" charset="0"/>
              </a:rPr>
              <a:t> меньше</a:t>
            </a:r>
            <a:r>
              <a:rPr lang="en-US" altLang="ru-RU" sz="1866">
                <a:solidFill>
                  <a:srgbClr val="000000"/>
                </a:solidFill>
                <a:cs typeface="Arial" panose="020B0604020202020204" pitchFamily="34" charset="0"/>
              </a:rPr>
              <a:t> трудовых ресурсов на внедрение</a:t>
            </a:r>
            <a:r>
              <a:rPr lang="ru-RU" altLang="ru-RU" sz="1866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866">
                <a:solidFill>
                  <a:srgbClr val="000000"/>
                </a:solidFill>
                <a:cs typeface="Arial" panose="020B0604020202020204" pitchFamily="34" charset="0"/>
              </a:rPr>
              <a:t>Лицензии </a:t>
            </a:r>
            <a:r>
              <a:rPr lang="en-US" altLang="ru-RU" sz="1866" b="1">
                <a:solidFill>
                  <a:srgbClr val="D20000"/>
                </a:solidFill>
                <a:cs typeface="Arial" panose="020B0604020202020204" pitchFamily="34" charset="0"/>
              </a:rPr>
              <a:t>на порядок дешевле</a:t>
            </a:r>
            <a:r>
              <a:rPr lang="en-US" altLang="ru-RU" sz="1866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866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866">
                <a:solidFill>
                  <a:srgbClr val="000000"/>
                </a:solidFill>
                <a:cs typeface="Arial" panose="020B0604020202020204" pitchFamily="34" charset="0"/>
              </a:rPr>
              <a:t>Стоимость проектов </a:t>
            </a:r>
            <a:r>
              <a:rPr lang="en-US" altLang="ru-RU" sz="1866" b="1">
                <a:solidFill>
                  <a:srgbClr val="D20000"/>
                </a:solidFill>
                <a:cs typeface="Arial" panose="020B0604020202020204" pitchFamily="34" charset="0"/>
              </a:rPr>
              <a:t>в 2 – 3 раза ниже</a:t>
            </a:r>
            <a:r>
              <a:rPr lang="en-US" altLang="ru-RU" sz="1866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866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866">
                <a:solidFill>
                  <a:srgbClr val="000000"/>
                </a:solidFill>
                <a:cs typeface="Arial" panose="020B0604020202020204" pitchFamily="34" charset="0"/>
              </a:rPr>
              <a:t>Стоимость поддержки </a:t>
            </a:r>
            <a:r>
              <a:rPr lang="en-US" altLang="ru-RU" sz="1866" b="1">
                <a:solidFill>
                  <a:srgbClr val="D20000"/>
                </a:solidFill>
                <a:cs typeface="Arial" panose="020B0604020202020204" pitchFamily="34" charset="0"/>
              </a:rPr>
              <a:t>в несколько раз ниже</a:t>
            </a:r>
            <a:endParaRPr lang="ru-RU" altLang="ru-RU" sz="1866" b="1">
              <a:solidFill>
                <a:srgbClr val="D2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21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160216" y="503612"/>
            <a:ext cx="9695574" cy="41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Реальный эффект от автоматизации</a:t>
            </a: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344675" y="1946733"/>
            <a:ext cx="11496302" cy="419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Снижение себестоимости выпускаемой продукции </a:t>
            </a:r>
            <a:r>
              <a:rPr lang="ru-RU" altLang="ru-RU" sz="1866" b="1" dirty="0">
                <a:solidFill>
                  <a:srgbClr val="D20000"/>
                </a:solidFill>
                <a:cs typeface="Arial" panose="020B0604020202020204" pitchFamily="34" charset="0"/>
              </a:rPr>
              <a:t>на 8%</a:t>
            </a:r>
            <a:r>
              <a:rPr lang="ru-RU" altLang="ru-RU" sz="1866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Снижение объемов материальных запасов </a:t>
            </a:r>
            <a:r>
              <a:rPr lang="ru-RU" altLang="ru-RU" sz="1866" b="1" dirty="0">
                <a:solidFill>
                  <a:srgbClr val="D20000"/>
                </a:solidFill>
                <a:cs typeface="Arial" panose="020B0604020202020204" pitchFamily="34" charset="0"/>
              </a:rPr>
              <a:t>на 20%</a:t>
            </a:r>
            <a:r>
              <a:rPr lang="ru-RU" altLang="ru-RU" sz="1866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Увеличение объема выпускаемой продукции </a:t>
            </a:r>
            <a:r>
              <a:rPr lang="ru-RU" altLang="ru-RU" sz="1866" b="1" dirty="0">
                <a:solidFill>
                  <a:srgbClr val="D20000"/>
                </a:solidFill>
                <a:cs typeface="Arial" panose="020B0604020202020204" pitchFamily="34" charset="0"/>
              </a:rPr>
              <a:t>на 29%</a:t>
            </a:r>
            <a:r>
              <a:rPr lang="ru-RU" altLang="ru-RU" sz="1866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Рост производительности труда в производстве </a:t>
            </a:r>
            <a:r>
              <a:rPr lang="ru-RU" altLang="ru-RU" sz="1866" b="1" dirty="0">
                <a:solidFill>
                  <a:srgbClr val="D20000"/>
                </a:solidFill>
                <a:cs typeface="Arial" panose="020B0604020202020204" pitchFamily="34" charset="0"/>
              </a:rPr>
              <a:t>на 14% </a:t>
            </a: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Сокращение дебиторской задолженности </a:t>
            </a:r>
            <a:r>
              <a:rPr lang="ru-RU" altLang="ru-RU" sz="1866" b="1" dirty="0">
                <a:solidFill>
                  <a:srgbClr val="D20000"/>
                </a:solidFill>
                <a:cs typeface="Arial" panose="020B0604020202020204" pitchFamily="34" charset="0"/>
              </a:rPr>
              <a:t>на 19%</a:t>
            </a:r>
            <a:r>
              <a:rPr lang="ru-RU" altLang="ru-RU" sz="1866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Сокращение сроков исполнения заказов </a:t>
            </a:r>
            <a:r>
              <a:rPr lang="ru-RU" altLang="ru-RU" sz="1866" b="1" dirty="0">
                <a:solidFill>
                  <a:srgbClr val="D20000"/>
                </a:solidFill>
                <a:cs typeface="Arial" panose="020B0604020202020204" pitchFamily="34" charset="0"/>
              </a:rPr>
              <a:t>на 26% </a:t>
            </a: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Сокращение операционных и административных расходов </a:t>
            </a:r>
            <a:r>
              <a:rPr lang="ru-RU" altLang="ru-RU" sz="1866" b="1" dirty="0">
                <a:solidFill>
                  <a:srgbClr val="D20000"/>
                </a:solidFill>
                <a:cs typeface="Arial" panose="020B0604020202020204" pitchFamily="34" charset="0"/>
              </a:rPr>
              <a:t>на 20%</a:t>
            </a:r>
            <a:r>
              <a:rPr lang="ru-RU" altLang="ru-RU" sz="1866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00000"/>
              </a:lnSpc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Рост прибыли </a:t>
            </a:r>
            <a:r>
              <a:rPr lang="ru-RU" altLang="ru-RU" sz="1866" b="1" dirty="0">
                <a:solidFill>
                  <a:srgbClr val="D20000"/>
                </a:solidFill>
                <a:cs typeface="Arial" panose="020B0604020202020204" pitchFamily="34" charset="0"/>
              </a:rPr>
              <a:t>на 14%</a:t>
            </a:r>
            <a:r>
              <a:rPr lang="ru-RU" altLang="ru-RU" sz="1866" dirty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ru-RU" sz="1599" i="1" dirty="0">
              <a:solidFill>
                <a:srgbClr val="000000"/>
              </a:solidFill>
            </a:endParaRPr>
          </a:p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400" i="1" dirty="0">
                <a:solidFill>
                  <a:srgbClr val="000000"/>
                </a:solidFill>
              </a:rPr>
              <a:t>Усредненные данные по опубликованным проектам внедрения ERP-решений фирмы «1С» с показателями эффективности.</a:t>
            </a:r>
          </a:p>
        </p:txBody>
      </p:sp>
    </p:spTree>
    <p:extLst>
      <p:ext uri="{BB962C8B-B14F-4D97-AF65-F5344CB8AC3E}">
        <p14:creationId xmlns:p14="http://schemas.microsoft.com/office/powerpoint/2010/main" val="35191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2160216" y="503612"/>
            <a:ext cx="9695574" cy="41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D20000"/>
                </a:solidFill>
              </a:rPr>
              <a:t>1С:ПРЕДПРИЯТИЕ</a:t>
            </a:r>
            <a:r>
              <a:rPr lang="ru-RU" altLang="ru-RU" sz="2666" b="1" dirty="0">
                <a:solidFill>
                  <a:schemeClr val="tx1"/>
                </a:solidFill>
                <a:cs typeface="Arial" panose="020B0604020202020204" pitchFamily="34" charset="0"/>
              </a:rPr>
              <a:t> – </a:t>
            </a: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рядом с вами</a:t>
            </a: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44675" y="1895948"/>
            <a:ext cx="11485722" cy="388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ru-RU" sz="1866" b="1" dirty="0">
                <a:solidFill>
                  <a:srgbClr val="D20000"/>
                </a:solidFill>
                <a:cs typeface="Arial" panose="020B0604020202020204" pitchFamily="34" charset="0"/>
              </a:rPr>
              <a:t> Более 7 000</a:t>
            </a:r>
            <a:r>
              <a:rPr lang="ru-RU" altLang="ru-RU" sz="1866" dirty="0">
                <a:solidFill>
                  <a:srgbClr val="000000"/>
                </a:solidFill>
              </a:rPr>
              <a:t> квалифицированных партнеров 1С во всех городах страны 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Индустриальное качество внедрения и сопровождения по стандарту </a:t>
            </a:r>
            <a:r>
              <a:rPr lang="ru-RU" altLang="ru-RU" sz="1866" b="1" dirty="0">
                <a:solidFill>
                  <a:srgbClr val="D20000"/>
                </a:solidFill>
                <a:cs typeface="Arial" panose="020B0604020202020204" pitchFamily="34" charset="0"/>
              </a:rPr>
              <a:t>ISO 9001</a:t>
            </a:r>
            <a:r>
              <a:rPr lang="ru-RU" altLang="ru-RU" sz="1866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1С:Эксперты по технологическим вопросам готовы выполнять </a:t>
            </a:r>
            <a:r>
              <a:rPr lang="ru-RU" altLang="ru-RU" sz="1866" b="1" dirty="0" smtClean="0">
                <a:solidFill>
                  <a:srgbClr val="D20000"/>
                </a:solidFill>
                <a:cs typeface="Arial" panose="020B0604020202020204" pitchFamily="34" charset="0"/>
              </a:rPr>
              <a:t>одновременно </a:t>
            </a:r>
            <a:r>
              <a:rPr lang="en-US" altLang="ru-RU" sz="1866" b="1" dirty="0" smtClean="0">
                <a:solidFill>
                  <a:srgbClr val="D20000"/>
                </a:solidFill>
                <a:cs typeface="Arial" panose="020B0604020202020204" pitchFamily="34" charset="0"/>
              </a:rPr>
              <a:t/>
            </a:r>
            <a:br>
              <a:rPr lang="en-US" altLang="ru-RU" sz="1866" b="1" dirty="0" smtClean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en-US" altLang="ru-RU" sz="1866" b="1" dirty="0" smtClean="0">
                <a:solidFill>
                  <a:srgbClr val="D20000"/>
                </a:solidFill>
                <a:cs typeface="Arial" panose="020B0604020202020204" pitchFamily="34" charset="0"/>
              </a:rPr>
              <a:t>   </a:t>
            </a:r>
            <a:r>
              <a:rPr lang="ru-RU" altLang="ru-RU" sz="1866" b="1" dirty="0" smtClean="0">
                <a:solidFill>
                  <a:srgbClr val="D20000"/>
                </a:solidFill>
                <a:cs typeface="Arial" panose="020B0604020202020204" pitchFamily="34" charset="0"/>
              </a:rPr>
              <a:t>до </a:t>
            </a:r>
            <a:r>
              <a:rPr lang="ru-RU" altLang="ru-RU" sz="1866" b="1" dirty="0">
                <a:solidFill>
                  <a:srgbClr val="D20000"/>
                </a:solidFill>
                <a:cs typeface="Arial" panose="020B0604020202020204" pitchFamily="34" charset="0"/>
              </a:rPr>
              <a:t>200 крупных проектов 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Центры корпоративной технологической поддержки 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Центры компетенции по корпоративным решениям 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Центры компетенции по ERP-решениям 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1С:Консалтинг </a:t>
            </a:r>
          </a:p>
          <a:p>
            <a:pPr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ru-RU" altLang="ru-RU" sz="1866" dirty="0">
                <a:solidFill>
                  <a:srgbClr val="000000"/>
                </a:solidFill>
              </a:rPr>
              <a:t> Центры сертифицированного обучения</a:t>
            </a:r>
            <a:endParaRPr lang="ru-RU" altLang="ru-RU" sz="1866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8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171700" y="523542"/>
            <a:ext cx="7975256" cy="41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 smtClean="0">
                <a:solidFill>
                  <a:srgbClr val="D20000"/>
                </a:solidFill>
              </a:rPr>
              <a:t>1С:КОРПОРАЦИЯ</a:t>
            </a:r>
            <a:endParaRPr lang="ru-RU" altLang="ru-RU" sz="2666" b="1" dirty="0">
              <a:solidFill>
                <a:srgbClr val="080808"/>
              </a:solidFill>
              <a:cs typeface="Arial" panose="020B0604020202020204" pitchFamily="34" charset="0"/>
            </a:endParaRPr>
          </a:p>
        </p:txBody>
      </p:sp>
      <p:sp>
        <p:nvSpPr>
          <p:cNvPr id="33" name="Прямоугольник 2"/>
          <p:cNvSpPr>
            <a:spLocks noChangeArrowheads="1"/>
          </p:cNvSpPr>
          <p:nvPr/>
        </p:nvSpPr>
        <p:spPr bwMode="auto">
          <a:xfrm>
            <a:off x="407989" y="1644112"/>
            <a:ext cx="533847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spcAft>
                <a:spcPct val="30000"/>
              </a:spcAft>
              <a:buFont typeface="Wingdings" pitchFamily="2" charset="2"/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«1С:Корпорация» — это комплекс интегрируемых типовых решений, широко используемых совместно для автоматизации крупных предприятий, групп компаний и холдингов. Комплекс разработан на современной технологической платформе "1С:Предприятие 8", поддерживает актуальные сервисы и является надежной системой для цифровизации бизнеса:</a:t>
            </a:r>
            <a:endParaRPr lang="en-US" altLang="ru-RU" sz="1600" dirty="0">
              <a:solidFill>
                <a:srgbClr val="080808"/>
              </a:solidFill>
            </a:endParaRPr>
          </a:p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600" b="1" dirty="0">
                <a:solidFill>
                  <a:srgbClr val="D20000"/>
                </a:solidFill>
              </a:rPr>
              <a:t>«1С:</a:t>
            </a:r>
            <a:r>
              <a:rPr lang="en-US" altLang="ru-RU" sz="1600" b="1" dirty="0">
                <a:solidFill>
                  <a:srgbClr val="D20000"/>
                </a:solidFill>
              </a:rPr>
              <a:t>ERP</a:t>
            </a:r>
            <a:r>
              <a:rPr lang="ru-RU" altLang="ru-RU" sz="1600" b="1" dirty="0">
                <a:solidFill>
                  <a:srgbClr val="D20000"/>
                </a:solidFill>
              </a:rPr>
              <a:t>.</a:t>
            </a:r>
            <a:r>
              <a:rPr lang="en-US" altLang="ru-RU" sz="1600" b="1" dirty="0">
                <a:solidFill>
                  <a:srgbClr val="D20000"/>
                </a:solidFill>
              </a:rPr>
              <a:t> </a:t>
            </a:r>
            <a:r>
              <a:rPr lang="ru-RU" altLang="ru-RU" sz="1600" b="1" dirty="0">
                <a:solidFill>
                  <a:srgbClr val="D20000"/>
                </a:solidFill>
              </a:rPr>
              <a:t>Управление холдингом»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ru-RU" sz="1600" dirty="0">
                <a:solidFill>
                  <a:srgbClr val="000000"/>
                </a:solidFill>
              </a:rPr>
              <a:t>Наиболее комплексное решение в линейке бизнес-приложений системы «1С:Предприятие 8», объединяющее в едином продукте автоматизацию трех уровней управления: управление эффективностью группы компаний (CPM), управление ресурсами предприятий (ERP), управление производством на уровне цеха (MES). Подробнее: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hlinkClick r:id="rId3"/>
              </a:rPr>
              <a:t>http://v8.1c.ru/cpm-erp/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34" name="Picture 8" descr="схема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365" y="1912560"/>
            <a:ext cx="5818328" cy="3338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60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7432" y="180947"/>
            <a:ext cx="8819954" cy="1081088"/>
          </a:xfrm>
        </p:spPr>
        <p:txBody>
          <a:bodyPr/>
          <a:lstStyle/>
          <a:p>
            <a:r>
              <a:rPr lang="ru-RU" altLang="ru-RU" sz="2670" dirty="0" smtClean="0">
                <a:solidFill>
                  <a:srgbClr val="080808"/>
                </a:solidFill>
                <a:cs typeface="Arial" charset="0"/>
              </a:rPr>
              <a:t>Цены на комплекс</a:t>
            </a:r>
            <a:r>
              <a:rPr lang="ru-RU" altLang="ru-RU" sz="2670" dirty="0" smtClean="0">
                <a:cs typeface="Arial" charset="0"/>
              </a:rPr>
              <a:t> «1С:Корпорация»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185010" y="1595884"/>
            <a:ext cx="7271253" cy="3686766"/>
            <a:chOff x="2185010" y="1595884"/>
            <a:chExt cx="7271253" cy="3686766"/>
          </a:xfrm>
        </p:grpSpPr>
        <p:sp>
          <p:nvSpPr>
            <p:cNvPr id="138244" name="Rectangle 4"/>
            <p:cNvSpPr>
              <a:spLocks noChangeArrowheads="1"/>
            </p:cNvSpPr>
            <p:nvPr/>
          </p:nvSpPr>
          <p:spPr bwMode="auto">
            <a:xfrm>
              <a:off x="2185010" y="1595884"/>
              <a:ext cx="3667873" cy="645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lIns="95250" tIns="76240" rIns="95250" bIns="76240" anchor="ctr"/>
            <a:lstStyle/>
            <a:p>
              <a:pPr algn="ctr"/>
              <a:r>
                <a:rPr lang="ru-RU" altLang="ru-RU" sz="1400" b="1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  <a:t>Наименование</a:t>
              </a:r>
            </a:p>
          </p:txBody>
        </p:sp>
        <p:sp>
          <p:nvSpPr>
            <p:cNvPr id="138246" name="Rectangle 6"/>
            <p:cNvSpPr>
              <a:spLocks noChangeArrowheads="1"/>
            </p:cNvSpPr>
            <p:nvPr/>
          </p:nvSpPr>
          <p:spPr bwMode="auto">
            <a:xfrm>
              <a:off x="5852883" y="1595885"/>
              <a:ext cx="3603379" cy="64511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lIns="95250" tIns="76240" rIns="95250" bIns="76240" anchor="ctr"/>
            <a:lstStyle/>
            <a:p>
              <a:pPr algn="ctr"/>
              <a:r>
                <a:rPr lang="ru-RU" altLang="ru-RU" sz="1400" b="1" dirty="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  <a:t>Рекомендованная розничная </a:t>
              </a:r>
              <a:r>
                <a:rPr lang="ru-RU" altLang="ru-RU" sz="1400" b="1" dirty="0" smtClean="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  <a:t>цена</a:t>
              </a:r>
              <a:endParaRPr lang="ru-RU" altLang="ru-RU" sz="1400" b="1" dirty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8247" name="Rectangle 7"/>
            <p:cNvSpPr>
              <a:spLocks noChangeArrowheads="1"/>
            </p:cNvSpPr>
            <p:nvPr/>
          </p:nvSpPr>
          <p:spPr bwMode="auto">
            <a:xfrm>
              <a:off x="2185010" y="2241000"/>
              <a:ext cx="3667873" cy="4206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95250" tIns="76240" rIns="95250" bIns="76240" anchor="ctr"/>
            <a:lstStyle/>
            <a:p>
              <a:pPr fontAlgn="t"/>
              <a:r>
                <a:rPr lang="ru-RU" altLang="ru-RU" sz="140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  <a:t>1С:Корпорация</a:t>
              </a:r>
            </a:p>
          </p:txBody>
        </p:sp>
        <p:sp>
          <p:nvSpPr>
            <p:cNvPr id="138249" name="Rectangle 9"/>
            <p:cNvSpPr>
              <a:spLocks noChangeArrowheads="1"/>
            </p:cNvSpPr>
            <p:nvPr/>
          </p:nvSpPr>
          <p:spPr bwMode="auto">
            <a:xfrm>
              <a:off x="5852883" y="2240999"/>
              <a:ext cx="3603379" cy="4206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95250" tIns="76240" rIns="95250" bIns="76240" anchor="ctr"/>
            <a:lstStyle/>
            <a:p>
              <a:pPr algn="ctr" fontAlgn="t"/>
              <a:r>
                <a:rPr lang="ru-RU" altLang="ru-RU" sz="140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  <a:t>2 050 000 руб.</a:t>
              </a:r>
            </a:p>
          </p:txBody>
        </p:sp>
        <p:sp>
          <p:nvSpPr>
            <p:cNvPr id="138250" name="Rectangle 10"/>
            <p:cNvSpPr>
              <a:spLocks noChangeArrowheads="1"/>
            </p:cNvSpPr>
            <p:nvPr/>
          </p:nvSpPr>
          <p:spPr bwMode="auto">
            <a:xfrm>
              <a:off x="2185010" y="2661687"/>
              <a:ext cx="3667873" cy="633413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5250" tIns="76240" rIns="95250" bIns="76240" anchor="ctr"/>
            <a:lstStyle/>
            <a:p>
              <a:pPr fontAlgn="t"/>
              <a:r>
                <a:rPr lang="ru-RU" altLang="ru-RU" sz="140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  <a:t>1С:Корпорация. </a:t>
              </a:r>
              <a:br>
                <a:rPr lang="ru-RU" altLang="ru-RU" sz="140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ru-RU" altLang="ru-RU" sz="140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  <a:t>Электронная поставка</a:t>
              </a:r>
            </a:p>
          </p:txBody>
        </p:sp>
        <p:sp>
          <p:nvSpPr>
            <p:cNvPr id="138252" name="Rectangle 12"/>
            <p:cNvSpPr>
              <a:spLocks noChangeArrowheads="1"/>
            </p:cNvSpPr>
            <p:nvPr/>
          </p:nvSpPr>
          <p:spPr bwMode="auto">
            <a:xfrm>
              <a:off x="5852883" y="2661686"/>
              <a:ext cx="3603379" cy="633413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5250" tIns="76240" rIns="95250" bIns="76240" anchor="ctr"/>
            <a:lstStyle/>
            <a:p>
              <a:pPr algn="ctr" fontAlgn="t"/>
              <a:r>
                <a:rPr lang="ru-RU" altLang="ru-RU" sz="140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  <a:t>2 050 000 руб.</a:t>
              </a:r>
            </a:p>
          </p:txBody>
        </p:sp>
        <p:sp>
          <p:nvSpPr>
            <p:cNvPr id="138253" name="Rectangle 13"/>
            <p:cNvSpPr>
              <a:spLocks noChangeArrowheads="1"/>
            </p:cNvSpPr>
            <p:nvPr/>
          </p:nvSpPr>
          <p:spPr bwMode="auto">
            <a:xfrm>
              <a:off x="2185010" y="3295100"/>
              <a:ext cx="3667873" cy="8715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95250" tIns="76240" rIns="95250" bIns="76240" anchor="ctr"/>
            <a:lstStyle/>
            <a:p>
              <a:pPr fontAlgn="t"/>
              <a:r>
                <a:rPr lang="ru-RU" altLang="ru-RU" sz="140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  <a:t>1С:Корпорация. Корпоративная электронная поставка</a:t>
              </a:r>
            </a:p>
          </p:txBody>
        </p:sp>
        <p:sp>
          <p:nvSpPr>
            <p:cNvPr id="138255" name="Rectangle 15"/>
            <p:cNvSpPr>
              <a:spLocks noChangeArrowheads="1"/>
            </p:cNvSpPr>
            <p:nvPr/>
          </p:nvSpPr>
          <p:spPr bwMode="auto">
            <a:xfrm>
              <a:off x="5852883" y="3295099"/>
              <a:ext cx="3603379" cy="8715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95250" tIns="76240" rIns="95250" bIns="76240" anchor="ctr"/>
            <a:lstStyle/>
            <a:p>
              <a:pPr algn="ctr" fontAlgn="t"/>
              <a:r>
                <a:rPr lang="ru-RU" altLang="ru-RU" sz="140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  <a:t>8 670 000 руб.</a:t>
              </a:r>
            </a:p>
          </p:txBody>
        </p:sp>
        <p:sp>
          <p:nvSpPr>
            <p:cNvPr id="138256" name="Rectangle 16"/>
            <p:cNvSpPr>
              <a:spLocks noChangeArrowheads="1"/>
            </p:cNvSpPr>
            <p:nvPr/>
          </p:nvSpPr>
          <p:spPr bwMode="auto">
            <a:xfrm>
              <a:off x="2185010" y="4166637"/>
              <a:ext cx="3667873" cy="1116013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5250" tIns="76240" rIns="95250" bIns="76240" anchor="ctr"/>
            <a:lstStyle/>
            <a:p>
              <a:pPr fontAlgn="t"/>
              <a:r>
                <a:rPr lang="ru-RU" altLang="ru-RU" sz="140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  <a:t>1С:Корпорация. Лицензия </a:t>
              </a:r>
              <a:br>
                <a:rPr lang="ru-RU" altLang="ru-RU" sz="140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ru-RU" altLang="ru-RU" sz="140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  <a:t>для дочерних обществ и филиалов. Электронная поставка</a:t>
              </a:r>
            </a:p>
          </p:txBody>
        </p:sp>
        <p:sp>
          <p:nvSpPr>
            <p:cNvPr id="138258" name="Rectangle 18"/>
            <p:cNvSpPr>
              <a:spLocks noChangeArrowheads="1"/>
            </p:cNvSpPr>
            <p:nvPr/>
          </p:nvSpPr>
          <p:spPr bwMode="auto">
            <a:xfrm>
              <a:off x="5852883" y="4166636"/>
              <a:ext cx="3603379" cy="1116013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5250" tIns="76240" rIns="95250" bIns="76240" anchor="ctr"/>
            <a:lstStyle/>
            <a:p>
              <a:pPr algn="ctr" fontAlgn="t"/>
              <a:r>
                <a:rPr lang="ru-RU" altLang="ru-RU" sz="1400">
                  <a:solidFill>
                    <a:srgbClr val="080808"/>
                  </a:solidFill>
                  <a:ea typeface="Arial Unicode MS" pitchFamily="34" charset="-128"/>
                  <a:cs typeface="Arial Unicode MS" pitchFamily="34" charset="-128"/>
                </a:rPr>
                <a:t>420 000 руб.</a:t>
              </a:r>
            </a:p>
          </p:txBody>
        </p:sp>
        <p:sp>
          <p:nvSpPr>
            <p:cNvPr id="138261" name="Line 21"/>
            <p:cNvSpPr>
              <a:spLocks noChangeShapeType="1"/>
            </p:cNvSpPr>
            <p:nvPr/>
          </p:nvSpPr>
          <p:spPr bwMode="auto">
            <a:xfrm flipV="1">
              <a:off x="2185010" y="2240999"/>
              <a:ext cx="7271253" cy="1"/>
            </a:xfrm>
            <a:prstGeom prst="line">
              <a:avLst/>
            </a:prstGeom>
            <a:noFill/>
            <a:ln w="9525" algn="ctr">
              <a:solidFill>
                <a:srgbClr val="9B9B9B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262" name="Line 22"/>
            <p:cNvSpPr>
              <a:spLocks noChangeShapeType="1"/>
            </p:cNvSpPr>
            <p:nvPr/>
          </p:nvSpPr>
          <p:spPr bwMode="auto">
            <a:xfrm flipV="1">
              <a:off x="2185011" y="2661686"/>
              <a:ext cx="7271252" cy="1"/>
            </a:xfrm>
            <a:prstGeom prst="line">
              <a:avLst/>
            </a:prstGeom>
            <a:noFill/>
            <a:ln w="9525" algn="ctr">
              <a:solidFill>
                <a:srgbClr val="9B9B9B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263" name="Line 23"/>
            <p:cNvSpPr>
              <a:spLocks noChangeShapeType="1"/>
            </p:cNvSpPr>
            <p:nvPr/>
          </p:nvSpPr>
          <p:spPr bwMode="auto">
            <a:xfrm flipV="1">
              <a:off x="2185010" y="3295099"/>
              <a:ext cx="7271253" cy="1"/>
            </a:xfrm>
            <a:prstGeom prst="line">
              <a:avLst/>
            </a:prstGeom>
            <a:noFill/>
            <a:ln w="9525" algn="ctr">
              <a:solidFill>
                <a:srgbClr val="9B9B9B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264" name="Line 24"/>
            <p:cNvSpPr>
              <a:spLocks noChangeShapeType="1"/>
            </p:cNvSpPr>
            <p:nvPr/>
          </p:nvSpPr>
          <p:spPr bwMode="auto">
            <a:xfrm flipV="1">
              <a:off x="2185011" y="4166636"/>
              <a:ext cx="7271252" cy="1"/>
            </a:xfrm>
            <a:prstGeom prst="line">
              <a:avLst/>
            </a:prstGeom>
            <a:noFill/>
            <a:ln w="9525" algn="ctr">
              <a:solidFill>
                <a:srgbClr val="9B9B9B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265" name="Line 25"/>
            <p:cNvSpPr>
              <a:spLocks noChangeShapeType="1"/>
            </p:cNvSpPr>
            <p:nvPr/>
          </p:nvSpPr>
          <p:spPr bwMode="auto">
            <a:xfrm>
              <a:off x="2185010" y="1595884"/>
              <a:ext cx="0" cy="3686766"/>
            </a:xfrm>
            <a:prstGeom prst="line">
              <a:avLst/>
            </a:prstGeom>
            <a:noFill/>
            <a:ln w="9525" algn="ctr">
              <a:solidFill>
                <a:srgbClr val="9B9B9B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266" name="Line 26"/>
            <p:cNvSpPr>
              <a:spLocks noChangeShapeType="1"/>
            </p:cNvSpPr>
            <p:nvPr/>
          </p:nvSpPr>
          <p:spPr bwMode="auto">
            <a:xfrm>
              <a:off x="9456262" y="1595885"/>
              <a:ext cx="0" cy="3686764"/>
            </a:xfrm>
            <a:prstGeom prst="line">
              <a:avLst/>
            </a:prstGeom>
            <a:noFill/>
            <a:ln w="9525" algn="ctr">
              <a:solidFill>
                <a:srgbClr val="9B9B9B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267" name="Line 27"/>
            <p:cNvSpPr>
              <a:spLocks noChangeShapeType="1"/>
            </p:cNvSpPr>
            <p:nvPr/>
          </p:nvSpPr>
          <p:spPr bwMode="auto">
            <a:xfrm>
              <a:off x="2185010" y="1595884"/>
              <a:ext cx="7271252" cy="0"/>
            </a:xfrm>
            <a:prstGeom prst="line">
              <a:avLst/>
            </a:prstGeom>
            <a:noFill/>
            <a:ln w="9525" algn="ctr">
              <a:solidFill>
                <a:srgbClr val="9B9B9B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268" name="Line 28"/>
            <p:cNvSpPr>
              <a:spLocks noChangeShapeType="1"/>
            </p:cNvSpPr>
            <p:nvPr/>
          </p:nvSpPr>
          <p:spPr bwMode="auto">
            <a:xfrm flipV="1">
              <a:off x="2185011" y="5282649"/>
              <a:ext cx="7271252" cy="1"/>
            </a:xfrm>
            <a:prstGeom prst="line">
              <a:avLst/>
            </a:prstGeom>
            <a:noFill/>
            <a:ln w="9525" algn="ctr">
              <a:solidFill>
                <a:srgbClr val="9B9B9B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>
              <a:off x="5846802" y="1595884"/>
              <a:ext cx="0" cy="3686766"/>
            </a:xfrm>
            <a:prstGeom prst="line">
              <a:avLst/>
            </a:prstGeom>
            <a:noFill/>
            <a:ln w="9525" algn="ctr">
              <a:solidFill>
                <a:srgbClr val="9B9B9B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ChangeArrowheads="1"/>
          </p:cNvSpPr>
          <p:nvPr/>
        </p:nvSpPr>
        <p:spPr bwMode="auto">
          <a:xfrm>
            <a:off x="2160216" y="467640"/>
            <a:ext cx="3070336" cy="41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66" b="1" dirty="0">
                <a:solidFill>
                  <a:srgbClr val="080808"/>
                </a:solidFill>
                <a:cs typeface="Arial" panose="020B0604020202020204" pitchFamily="34" charset="0"/>
              </a:rPr>
              <a:t>Где приобрести</a:t>
            </a:r>
          </a:p>
        </p:txBody>
      </p:sp>
      <p:sp>
        <p:nvSpPr>
          <p:cNvPr id="55299" name="Прямоугольник 2"/>
          <p:cNvSpPr>
            <a:spLocks noChangeArrowheads="1"/>
          </p:cNvSpPr>
          <p:nvPr/>
        </p:nvSpPr>
        <p:spPr bwMode="auto">
          <a:xfrm>
            <a:off x="338328" y="1697043"/>
            <a:ext cx="114687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Aft>
                <a:spcPct val="20000"/>
              </a:spcAft>
              <a:buNone/>
            </a:pPr>
            <a:r>
              <a:rPr lang="ru-RU" altLang="ru-RU" sz="1600" dirty="0">
                <a:solidFill>
                  <a:srgbClr val="080808"/>
                </a:solidFill>
              </a:rPr>
              <a:t>Распространение программных продуктов «1С:Корпорация» осуществляется только через партнеров со статусами «1С:Центр </a:t>
            </a:r>
            <a:r>
              <a:rPr lang="en-US" altLang="ru-RU" sz="1600" dirty="0">
                <a:solidFill>
                  <a:srgbClr val="080808"/>
                </a:solidFill>
              </a:rPr>
              <a:t>ERP</a:t>
            </a:r>
            <a:r>
              <a:rPr lang="ru-RU" altLang="ru-RU" sz="1600" dirty="0">
                <a:solidFill>
                  <a:srgbClr val="080808"/>
                </a:solidFill>
              </a:rPr>
              <a:t>» и «Кандидат в 1С:Центр </a:t>
            </a:r>
            <a:r>
              <a:rPr lang="en-US" altLang="ru-RU" sz="1600" dirty="0">
                <a:solidFill>
                  <a:srgbClr val="080808"/>
                </a:solidFill>
              </a:rPr>
              <a:t>ERP</a:t>
            </a:r>
            <a:r>
              <a:rPr lang="ru-RU" altLang="ru-RU" sz="1600" dirty="0">
                <a:solidFill>
                  <a:srgbClr val="080808"/>
                </a:solidFill>
              </a:rPr>
              <a:t>» (</a:t>
            </a:r>
            <a:r>
              <a:rPr lang="ru-RU" altLang="ru-RU" sz="1600" u="sng" dirty="0">
                <a:hlinkClick r:id="rId3"/>
              </a:rPr>
              <a:t>https://1c.ru/ckerp</a:t>
            </a:r>
            <a:r>
              <a:rPr lang="ru-RU" altLang="ru-RU" sz="1600" dirty="0">
                <a:solidFill>
                  <a:srgbClr val="080808"/>
                </a:solidFill>
              </a:rPr>
              <a:t>). Рекомендуем в первую очередь рассматривать партнеров, </a:t>
            </a:r>
            <a:r>
              <a:rPr lang="ru-RU" altLang="ru-RU" sz="1600" dirty="0" smtClean="0">
                <a:solidFill>
                  <a:srgbClr val="080808"/>
                </a:solidFill>
              </a:rPr>
              <a:t>имеющих </a:t>
            </a:r>
            <a:r>
              <a:rPr lang="ru-RU" altLang="ru-RU" sz="1600" dirty="0">
                <a:solidFill>
                  <a:srgbClr val="080808"/>
                </a:solidFill>
              </a:rPr>
              <a:t>опыт внедрения как «1С:ERP Управления предприятием 2», </a:t>
            </a:r>
            <a:br>
              <a:rPr lang="ru-RU" altLang="ru-RU" sz="1600" dirty="0">
                <a:solidFill>
                  <a:srgbClr val="080808"/>
                </a:solidFill>
              </a:rPr>
            </a:br>
            <a:r>
              <a:rPr lang="ru-RU" altLang="ru-RU" sz="1600" dirty="0">
                <a:solidFill>
                  <a:srgbClr val="080808"/>
                </a:solidFill>
              </a:rPr>
              <a:t>так и «1С:Управления холдингом» (</a:t>
            </a:r>
            <a:r>
              <a:rPr lang="ru-RU" altLang="ru-RU" sz="1600" u="sng" dirty="0">
                <a:hlinkClick r:id="rId4"/>
              </a:rPr>
              <a:t>https://1c.ru/ckerpuh</a:t>
            </a:r>
            <a:r>
              <a:rPr lang="ru-RU" altLang="ru-RU" sz="1600" dirty="0">
                <a:solidFill>
                  <a:srgbClr val="080808"/>
                </a:solidFill>
              </a:rPr>
              <a:t>).</a:t>
            </a:r>
          </a:p>
        </p:txBody>
      </p:sp>
      <p:pic>
        <p:nvPicPr>
          <p:cNvPr id="55300" name="Picture 5" descr="http://1c.ru/news/images/ing18891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346" y="459176"/>
            <a:ext cx="2211235" cy="43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Прямоугольник 4"/>
          <p:cNvSpPr>
            <a:spLocks noChangeArrowheads="1"/>
          </p:cNvSpPr>
          <p:nvPr/>
        </p:nvSpPr>
        <p:spPr bwMode="auto">
          <a:xfrm>
            <a:off x="325632" y="3303097"/>
            <a:ext cx="7679013" cy="304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30000"/>
              </a:spcBef>
              <a:spcAft>
                <a:spcPct val="20000"/>
              </a:spcAft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При выборе партнера рекомендуется обращать внимание на </a:t>
            </a:r>
            <a:r>
              <a:rPr lang="ru-RU" altLang="ru-RU" sz="1600" dirty="0">
                <a:solidFill>
                  <a:srgbClr val="D20000"/>
                </a:solidFill>
              </a:rPr>
              <a:t>количество сертифицированных специалистов, количество и параметры успешных внедрений </a:t>
            </a:r>
            <a:r>
              <a:rPr lang="ru-RU" altLang="ru-RU" sz="1600" dirty="0">
                <a:solidFill>
                  <a:srgbClr val="000000"/>
                </a:solidFill>
              </a:rPr>
              <a:t>продуктов, входящих в 1С:КОРПОРАЦИЮ, а также на </a:t>
            </a:r>
            <a:r>
              <a:rPr lang="ru-RU" altLang="ru-RU" sz="1600" dirty="0">
                <a:solidFill>
                  <a:srgbClr val="D20000"/>
                </a:solidFill>
              </a:rPr>
              <a:t>опыт и состав проектной команды</a:t>
            </a:r>
            <a:r>
              <a:rPr lang="ru-RU" altLang="ru-RU" sz="1600" dirty="0">
                <a:solidFill>
                  <a:srgbClr val="080808"/>
                </a:solidFill>
              </a:rPr>
              <a:t>, которую готов выделить партнер на проект.</a:t>
            </a:r>
          </a:p>
          <a:p>
            <a:pPr eaLnBrk="0" hangingPunct="0">
              <a:spcBef>
                <a:spcPct val="30000"/>
              </a:spcBef>
              <a:spcAft>
                <a:spcPct val="20000"/>
              </a:spcAft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После выбора партнера чтобы приобрети 1С:КОРПОРАЦИЮ достаточно заполнить заявку </a:t>
            </a:r>
            <a:br>
              <a:rPr lang="ru-RU" altLang="ru-RU" sz="1600" dirty="0">
                <a:solidFill>
                  <a:srgbClr val="000000"/>
                </a:solidFill>
              </a:rPr>
            </a:br>
            <a:r>
              <a:rPr lang="ru-RU" altLang="ru-RU" sz="1600" dirty="0">
                <a:solidFill>
                  <a:srgbClr val="000000"/>
                </a:solidFill>
              </a:rPr>
              <a:t>на отгрузку продукта и передать партнеру. </a:t>
            </a:r>
            <a:endParaRPr lang="en-US" altLang="ru-RU" sz="1600" dirty="0">
              <a:solidFill>
                <a:srgbClr val="000000"/>
              </a:solidFill>
            </a:endParaRPr>
          </a:p>
          <a:p>
            <a:pPr eaLnBrk="0" hangingPunct="0">
              <a:spcBef>
                <a:spcPct val="30000"/>
              </a:spcBef>
              <a:spcAft>
                <a:spcPct val="20000"/>
              </a:spcAft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В течение двух рабочих дней заявка будет рассмотрена и по результатам рассмотрения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ru-RU" altLang="ru-RU" sz="1600" dirty="0">
                <a:solidFill>
                  <a:srgbClr val="000000"/>
                </a:solidFill>
              </a:rPr>
              <a:t>партнер получит разрешение на отгрузку или мотивированный отказ. </a:t>
            </a:r>
            <a:r>
              <a:rPr lang="en-US" altLang="ru-RU" sz="1600" dirty="0">
                <a:solidFill>
                  <a:srgbClr val="000000"/>
                </a:solidFill>
              </a:rPr>
              <a:t/>
            </a:r>
            <a:br>
              <a:rPr lang="en-US" altLang="ru-RU" sz="1600" dirty="0">
                <a:solidFill>
                  <a:srgbClr val="000000"/>
                </a:solidFill>
              </a:rPr>
            </a:br>
            <a:r>
              <a:rPr lang="ru-RU" altLang="ru-RU" sz="1600" dirty="0">
                <a:solidFill>
                  <a:srgbClr val="D20000"/>
                </a:solidFill>
              </a:rPr>
              <a:t>При наличии разрешения на отгрузку можно оплачивать счет на продукт.</a:t>
            </a:r>
          </a:p>
        </p:txBody>
      </p:sp>
      <p:pic>
        <p:nvPicPr>
          <p:cNvPr id="55302" name="Picture 10" descr="картинка с руками_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483" y="2708497"/>
            <a:ext cx="3823636" cy="414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6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92250" y="5639176"/>
            <a:ext cx="3400425" cy="929485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ct val="20000"/>
              </a:spcAft>
            </a:pPr>
            <a:r>
              <a:rPr lang="en-US" altLang="ru-RU" sz="1600" b="1" dirty="0">
                <a:solidFill>
                  <a:srgbClr val="080808"/>
                </a:solidFill>
              </a:rPr>
              <a:t>© </a:t>
            </a:r>
            <a:r>
              <a:rPr lang="ru-RU" altLang="ru-RU" sz="1600" b="1" dirty="0">
                <a:solidFill>
                  <a:srgbClr val="080808"/>
                </a:solidFill>
              </a:rPr>
              <a:t>Фирма «1С», </a:t>
            </a:r>
            <a:r>
              <a:rPr lang="ru-RU" altLang="ru-RU" sz="1600" b="1" dirty="0" smtClean="0">
                <a:solidFill>
                  <a:srgbClr val="080808"/>
                </a:solidFill>
              </a:rPr>
              <a:t>февраль 2020 </a:t>
            </a:r>
            <a:r>
              <a:rPr lang="ru-RU" altLang="ru-RU" sz="1600" b="1" dirty="0">
                <a:solidFill>
                  <a:srgbClr val="080808"/>
                </a:solidFill>
              </a:rPr>
              <a:t>г.</a:t>
            </a:r>
          </a:p>
          <a:p>
            <a:pPr eaLnBrk="0" hangingPunct="0">
              <a:spcAft>
                <a:spcPct val="20000"/>
              </a:spcAft>
            </a:pPr>
            <a:r>
              <a:rPr lang="en-US" altLang="ru-RU" sz="1600" b="1" dirty="0">
                <a:solidFill>
                  <a:srgbClr val="0033CC"/>
                </a:solidFill>
                <a:hlinkClick r:id="rId3"/>
              </a:rPr>
              <a:t>solutions@1c.ru</a:t>
            </a:r>
            <a:endParaRPr lang="en-US" altLang="ru-RU" sz="1600" b="1" dirty="0">
              <a:solidFill>
                <a:srgbClr val="0033CC"/>
              </a:solidFill>
            </a:endParaRPr>
          </a:p>
          <a:p>
            <a:pPr eaLnBrk="0" hangingPunct="0">
              <a:spcAft>
                <a:spcPct val="20000"/>
              </a:spcAft>
            </a:pPr>
            <a:r>
              <a:rPr lang="en-US" altLang="ru-RU" sz="1600" b="1" dirty="0">
                <a:solidFill>
                  <a:srgbClr val="000000"/>
                </a:solidFill>
              </a:rPr>
              <a:t>+7 (495) 258-44-08</a:t>
            </a:r>
            <a:endParaRPr lang="ru-RU" altLang="ru-RU" sz="1600" b="1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592250" y="4445000"/>
            <a:ext cx="3419526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  <a:defRPr/>
            </a:pPr>
            <a:r>
              <a:rPr lang="ru-RU" altLang="ru-RU" sz="1600" dirty="0">
                <a:solidFill>
                  <a:srgbClr val="000000"/>
                </a:solidFill>
                <a:latin typeface="+mn-lt"/>
                <a:cs typeface="+mn-cs"/>
              </a:rPr>
              <a:t>Продукт выпущен 01.12.2016 г.</a:t>
            </a:r>
            <a:r>
              <a:rPr lang="ru-RU" altLang="ru-RU" sz="1600" dirty="0">
                <a:solidFill>
                  <a:srgbClr val="0033CC"/>
                </a:solidFill>
                <a:latin typeface="+mn-lt"/>
                <a:cs typeface="+mn-cs"/>
              </a:rPr>
              <a:t> </a:t>
            </a:r>
          </a:p>
          <a:p>
            <a:pPr eaLnBrk="0" hangingPunc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  <a:defRPr/>
            </a:pPr>
            <a:r>
              <a:rPr lang="en-US" altLang="ru-RU" sz="1600" dirty="0">
                <a:solidFill>
                  <a:srgbClr val="0033CC"/>
                </a:solidFill>
                <a:latin typeface="+mn-lt"/>
                <a:cs typeface="+mn-cs"/>
                <a:hlinkClick r:id="rId4"/>
              </a:rPr>
              <a:t>http://1c.ru/news/info.jsp?id=22292</a:t>
            </a:r>
            <a:r>
              <a:rPr lang="ru-RU" altLang="ru-RU" sz="1600" dirty="0">
                <a:solidFill>
                  <a:srgbClr val="0033CC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4641384" y="4445000"/>
            <a:ext cx="3361818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∙"/>
              <a:defRPr sz="1400">
                <a:solidFill>
                  <a:srgbClr val="5B0917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  <a:defRPr/>
            </a:pPr>
            <a:r>
              <a:rPr lang="ru-RU" altLang="ru-RU" sz="1600" dirty="0">
                <a:solidFill>
                  <a:srgbClr val="000000"/>
                </a:solidFill>
                <a:latin typeface="+mn-lt"/>
                <a:cs typeface="+mn-cs"/>
              </a:rPr>
              <a:t>Корпоративные </a:t>
            </a:r>
            <a:r>
              <a:rPr lang="ru-RU" altLang="ru-RU" sz="1600" dirty="0" smtClean="0">
                <a:solidFill>
                  <a:srgbClr val="000000"/>
                </a:solidFill>
                <a:latin typeface="+mn-lt"/>
                <a:cs typeface="+mn-cs"/>
              </a:rPr>
              <a:t>поставки</a:t>
            </a:r>
            <a:r>
              <a:rPr lang="en-US" altLang="ru-RU" sz="1600" dirty="0" smtClean="0">
                <a:solidFill>
                  <a:srgbClr val="000000"/>
                </a:solidFill>
                <a:latin typeface="+mn-lt"/>
                <a:cs typeface="+mn-cs"/>
              </a:rPr>
              <a:t/>
            </a:r>
            <a:br>
              <a:rPr lang="en-US" altLang="ru-RU" sz="1600" dirty="0" smtClean="0">
                <a:solidFill>
                  <a:srgbClr val="000000"/>
                </a:solidFill>
                <a:latin typeface="+mn-lt"/>
                <a:cs typeface="+mn-cs"/>
              </a:rPr>
            </a:br>
            <a:r>
              <a:rPr lang="ru-RU" altLang="ru-RU" sz="1600" dirty="0" smtClean="0">
                <a:solidFill>
                  <a:srgbClr val="000000"/>
                </a:solidFill>
                <a:latin typeface="+mn-lt"/>
                <a:cs typeface="+mn-cs"/>
              </a:rPr>
              <a:t>и </a:t>
            </a:r>
            <a:r>
              <a:rPr lang="ru-RU" altLang="ru-RU" sz="1600" dirty="0">
                <a:solidFill>
                  <a:srgbClr val="000000"/>
                </a:solidFill>
                <a:latin typeface="+mn-lt"/>
                <a:cs typeface="+mn-cs"/>
              </a:rPr>
              <a:t>изменение цен 26.</a:t>
            </a:r>
            <a:r>
              <a:rPr lang="en-US" altLang="ru-RU" sz="1600" dirty="0">
                <a:solidFill>
                  <a:srgbClr val="000000"/>
                </a:solidFill>
                <a:latin typeface="+mn-lt"/>
                <a:cs typeface="+mn-cs"/>
              </a:rPr>
              <a:t>0</a:t>
            </a:r>
            <a:r>
              <a:rPr lang="ru-RU" altLang="ru-RU" sz="1600" dirty="0">
                <a:solidFill>
                  <a:srgbClr val="000000"/>
                </a:solidFill>
                <a:latin typeface="+mn-lt"/>
                <a:cs typeface="+mn-cs"/>
              </a:rPr>
              <a:t>9.201</a:t>
            </a:r>
            <a:r>
              <a:rPr lang="en-US" altLang="ru-RU" sz="1600" dirty="0">
                <a:solidFill>
                  <a:srgbClr val="000000"/>
                </a:solidFill>
                <a:latin typeface="+mn-lt"/>
                <a:cs typeface="+mn-cs"/>
              </a:rPr>
              <a:t>9</a:t>
            </a:r>
            <a:r>
              <a:rPr lang="ru-RU" altLang="ru-RU" sz="1600" dirty="0">
                <a:solidFill>
                  <a:srgbClr val="000000"/>
                </a:solidFill>
                <a:latin typeface="+mn-lt"/>
                <a:cs typeface="+mn-cs"/>
              </a:rPr>
              <a:t> г.</a:t>
            </a:r>
            <a:r>
              <a:rPr lang="ru-RU" altLang="ru-RU" sz="1600" dirty="0">
                <a:solidFill>
                  <a:srgbClr val="0033CC"/>
                </a:solidFill>
                <a:latin typeface="+mn-lt"/>
                <a:cs typeface="+mn-cs"/>
              </a:rPr>
              <a:t> </a:t>
            </a:r>
          </a:p>
          <a:p>
            <a:pPr eaLnBrk="0" hangingPunc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  <a:defRPr/>
            </a:pPr>
            <a:r>
              <a:rPr lang="en-US" altLang="ru-RU" sz="1600" dirty="0">
                <a:solidFill>
                  <a:srgbClr val="0033CC"/>
                </a:solidFill>
                <a:latin typeface="+mn-lt"/>
                <a:cs typeface="+mn-cs"/>
                <a:hlinkClick r:id="rId5"/>
              </a:rPr>
              <a:t>http://1c.ru/news/info.jsp?id=</a:t>
            </a:r>
            <a:r>
              <a:rPr lang="ru-RU" altLang="ru-RU" sz="1600" dirty="0">
                <a:solidFill>
                  <a:srgbClr val="0033CC"/>
                </a:solidFill>
                <a:latin typeface="+mn-lt"/>
                <a:cs typeface="+mn-cs"/>
                <a:hlinkClick r:id="rId5"/>
              </a:rPr>
              <a:t>26310</a:t>
            </a:r>
            <a:endParaRPr lang="ru-RU" altLang="ru-RU" sz="1600" dirty="0">
              <a:solidFill>
                <a:srgbClr val="0033CC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7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160215" y="598405"/>
            <a:ext cx="7486456" cy="260515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2670" dirty="0" smtClean="0">
                <a:cs typeface="Arial" panose="020B0604020202020204" pitchFamily="34" charset="0"/>
              </a:rPr>
              <a:t>Назначение входящих в состав продуктов</a:t>
            </a:r>
          </a:p>
        </p:txBody>
      </p:sp>
      <p:sp>
        <p:nvSpPr>
          <p:cNvPr id="11267" name="Объект 3"/>
          <p:cNvSpPr>
            <a:spLocks noGrp="1"/>
          </p:cNvSpPr>
          <p:nvPr>
            <p:ph idx="4294967295"/>
          </p:nvPr>
        </p:nvSpPr>
        <p:spPr>
          <a:xfrm>
            <a:off x="336211" y="1563735"/>
            <a:ext cx="11519578" cy="4911267"/>
          </a:xfrm>
        </p:spPr>
        <p:txBody>
          <a:bodyPr/>
          <a:lstStyle/>
          <a:p>
            <a:pPr marL="271463" indent="-271463">
              <a:spcBef>
                <a:spcPct val="50000"/>
              </a:spcBef>
              <a:spcAft>
                <a:spcPct val="3000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«1С:Управление холдингом 8» </a:t>
            </a:r>
            <a:r>
              <a:rPr lang="ru-RU" altLang="ru-RU" sz="1600" dirty="0">
                <a:solidFill>
                  <a:srgbClr val="000000"/>
                </a:solidFill>
              </a:rPr>
              <a:t>– комплексное решение класса CPM (</a:t>
            </a:r>
            <a:r>
              <a:rPr lang="ru-RU" altLang="ru-RU" sz="1600" dirty="0" err="1">
                <a:solidFill>
                  <a:srgbClr val="000000"/>
                </a:solidFill>
              </a:rPr>
              <a:t>Corporate</a:t>
            </a:r>
            <a:r>
              <a:rPr lang="ru-RU" altLang="ru-RU" sz="1600" dirty="0">
                <a:solidFill>
                  <a:srgbClr val="000000"/>
                </a:solidFill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</a:rPr>
              <a:t>Performance</a:t>
            </a:r>
            <a:r>
              <a:rPr lang="ru-RU" altLang="ru-RU" sz="1600" dirty="0">
                <a:solidFill>
                  <a:srgbClr val="000000"/>
                </a:solidFill>
              </a:rPr>
              <a:t> </a:t>
            </a:r>
            <a:r>
              <a:rPr lang="ru-RU" altLang="ru-RU" sz="1600" dirty="0" err="1">
                <a:solidFill>
                  <a:srgbClr val="000000"/>
                </a:solidFill>
              </a:rPr>
              <a:t>Management</a:t>
            </a:r>
            <a:r>
              <a:rPr lang="ru-RU" altLang="ru-RU" sz="1600" dirty="0">
                <a:solidFill>
                  <a:srgbClr val="000000"/>
                </a:solidFill>
              </a:rPr>
              <a:t> – управление эффективностью холдинга), предназначенное </a:t>
            </a:r>
            <a:br>
              <a:rPr lang="ru-RU" altLang="ru-RU" sz="1600" dirty="0">
                <a:solidFill>
                  <a:srgbClr val="000000"/>
                </a:solidFill>
              </a:rPr>
            </a:br>
            <a:r>
              <a:rPr lang="ru-RU" altLang="ru-RU" sz="1600" dirty="0">
                <a:solidFill>
                  <a:srgbClr val="000000"/>
                </a:solidFill>
              </a:rPr>
              <a:t>для автоматизации широкого спектра задач, связанных с учетом, планированием </a:t>
            </a:r>
            <a:br>
              <a:rPr lang="ru-RU" altLang="ru-RU" sz="1600" dirty="0">
                <a:solidFill>
                  <a:srgbClr val="000000"/>
                </a:solidFill>
              </a:rPr>
            </a:br>
            <a:r>
              <a:rPr lang="ru-RU" altLang="ru-RU" sz="1600" dirty="0">
                <a:solidFill>
                  <a:srgbClr val="000000"/>
                </a:solidFill>
              </a:rPr>
              <a:t>и контролем эффективности холдингов различного масштаба. Подробнее: </a:t>
            </a:r>
            <a:r>
              <a:rPr lang="ru-RU" altLang="ru-RU" sz="1600" u="sng" dirty="0">
                <a:solidFill>
                  <a:srgbClr val="0033CC"/>
                </a:solidFill>
                <a:hlinkClick r:id="rId2"/>
              </a:rPr>
              <a:t>http://v8.1c.ru/cpm/</a:t>
            </a:r>
            <a:endParaRPr lang="ru-RU" altLang="ru-RU" sz="1600" dirty="0">
              <a:solidFill>
                <a:srgbClr val="0033CC"/>
              </a:solidFill>
            </a:endParaRPr>
          </a:p>
          <a:p>
            <a:pPr marL="271463" indent="-271463">
              <a:spcBef>
                <a:spcPct val="50000"/>
              </a:spcBef>
              <a:spcAft>
                <a:spcPct val="30000"/>
              </a:spcAft>
            </a:pPr>
            <a:r>
              <a:rPr lang="ru-RU" altLang="ru-RU" sz="1600" dirty="0">
                <a:solidFill>
                  <a:srgbClr val="000000"/>
                </a:solidFill>
              </a:rPr>
              <a:t>«</a:t>
            </a:r>
            <a:r>
              <a:rPr lang="ru-RU" altLang="ru-RU" sz="1600" b="1" dirty="0">
                <a:solidFill>
                  <a:srgbClr val="000000"/>
                </a:solidFill>
              </a:rPr>
              <a:t>1С:ERP Управление предприятием» </a:t>
            </a:r>
            <a:r>
              <a:rPr lang="ru-RU" altLang="ru-RU" sz="1600" dirty="0">
                <a:solidFill>
                  <a:srgbClr val="000000"/>
                </a:solidFill>
              </a:rPr>
              <a:t>– инновационное решение для построения комплексных информационных систем управления деятельностью многопрофильных предприятий, в том числе с технически сложным </a:t>
            </a:r>
            <a:r>
              <a:rPr lang="ru-RU" altLang="ru-RU" sz="1600" dirty="0" err="1">
                <a:solidFill>
                  <a:srgbClr val="000000"/>
                </a:solidFill>
              </a:rPr>
              <a:t>многопередельным</a:t>
            </a:r>
            <a:r>
              <a:rPr lang="ru-RU" altLang="ru-RU" sz="1600" dirty="0">
                <a:solidFill>
                  <a:srgbClr val="000000"/>
                </a:solidFill>
              </a:rPr>
              <a:t> производством, с учетом лучших мировых и отечественных практик автоматизации крупного и среднего бизнеса. Подробнее: </a:t>
            </a:r>
            <a:r>
              <a:rPr lang="ru-RU" altLang="ru-RU" sz="1600" u="sng" dirty="0">
                <a:solidFill>
                  <a:srgbClr val="0033CC"/>
                </a:solidFill>
                <a:hlinkClick r:id="rId3"/>
              </a:rPr>
              <a:t>http://v8.1c.ru/erp/</a:t>
            </a:r>
            <a:endParaRPr lang="ru-RU" altLang="ru-RU" sz="1600" dirty="0">
              <a:solidFill>
                <a:srgbClr val="0033CC"/>
              </a:solidFill>
            </a:endParaRPr>
          </a:p>
          <a:p>
            <a:pPr marL="271463" indent="-271463">
              <a:spcBef>
                <a:spcPct val="50000"/>
              </a:spcBef>
              <a:spcAft>
                <a:spcPct val="30000"/>
              </a:spcAft>
            </a:pPr>
            <a:r>
              <a:rPr lang="ru-RU" altLang="ru-RU" sz="1600" dirty="0">
                <a:solidFill>
                  <a:srgbClr val="000000"/>
                </a:solidFill>
              </a:rPr>
              <a:t>«</a:t>
            </a:r>
            <a:r>
              <a:rPr lang="ru-RU" altLang="ru-RU" sz="1600" b="1" dirty="0">
                <a:solidFill>
                  <a:srgbClr val="000000"/>
                </a:solidFill>
              </a:rPr>
              <a:t>1С:Зарплата и управление персоналом 8 КОРП» </a:t>
            </a:r>
            <a:r>
              <a:rPr lang="ru-RU" altLang="ru-RU" sz="1600" dirty="0">
                <a:solidFill>
                  <a:srgbClr val="000000"/>
                </a:solidFill>
              </a:rPr>
              <a:t>обеспечивает автоматизацию задач по всем направлениям работы с персоналом: кадровый учет, расчет заработной платы и управление персоналом на предприятиях различного масштаба в соответствии с законодательством Российской Федерации. Программа в первую очередь ориентирована на крупные компании, корпорации и холдинги, активно внедряющие HR-технологии. </a:t>
            </a:r>
            <a:br>
              <a:rPr lang="ru-RU" altLang="ru-RU" sz="1600" dirty="0">
                <a:solidFill>
                  <a:srgbClr val="000000"/>
                </a:solidFill>
              </a:rPr>
            </a:br>
            <a:r>
              <a:rPr lang="ru-RU" altLang="ru-RU" sz="1600" dirty="0">
                <a:solidFill>
                  <a:srgbClr val="000000"/>
                </a:solidFill>
              </a:rPr>
              <a:t>Подробнее: </a:t>
            </a:r>
            <a:r>
              <a:rPr lang="en-US" altLang="ru-RU" sz="1600" dirty="0">
                <a:solidFill>
                  <a:srgbClr val="0033CC"/>
                </a:solidFill>
                <a:hlinkClick r:id="rId4"/>
              </a:rPr>
              <a:t>http://v8.1c.ru/hrm/corp_versiya.htm</a:t>
            </a:r>
            <a:r>
              <a:rPr lang="ru-RU" altLang="ru-RU" sz="1600" dirty="0">
                <a:solidFill>
                  <a:srgbClr val="0033CC"/>
                </a:solidFill>
              </a:rPr>
              <a:t> </a:t>
            </a:r>
          </a:p>
          <a:p>
            <a:pPr marL="271463" indent="-271463">
              <a:spcBef>
                <a:spcPct val="50000"/>
              </a:spcBef>
              <a:spcAft>
                <a:spcPct val="30000"/>
              </a:spcAft>
            </a:pPr>
            <a:r>
              <a:rPr lang="ru-RU" altLang="ru-RU" sz="1600" dirty="0">
                <a:solidFill>
                  <a:srgbClr val="000000"/>
                </a:solidFill>
              </a:rPr>
              <a:t>«</a:t>
            </a:r>
            <a:r>
              <a:rPr lang="ru-RU" altLang="ru-RU" sz="1600" b="1" dirty="0">
                <a:solidFill>
                  <a:srgbClr val="000000"/>
                </a:solidFill>
              </a:rPr>
              <a:t>1С:Документооборот 8 КОРП» </a:t>
            </a:r>
            <a:r>
              <a:rPr lang="ru-RU" altLang="ru-RU" sz="1600" dirty="0">
                <a:solidFill>
                  <a:srgbClr val="000000"/>
                </a:solidFill>
              </a:rPr>
              <a:t>в комплексе решает задачи автоматизации учета документов, взаимодействия сотрудников, контроля и анализа исполнительской дисциплины на коммерческих предприятиях со сложной организационной структурой или сложным документооборотом. Подробнее: </a:t>
            </a:r>
            <a:r>
              <a:rPr lang="ru-RU" altLang="ru-RU" sz="1600" u="sng" dirty="0">
                <a:solidFill>
                  <a:srgbClr val="0033CC"/>
                </a:solidFill>
                <a:hlinkClick r:id="rId5"/>
              </a:rPr>
              <a:t>http://v8.1c.ru/doc8/</a:t>
            </a:r>
            <a:endParaRPr lang="ru-RU" altLang="ru-RU" sz="1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9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heme/theme1.xml><?xml version="1.0" encoding="utf-8"?>
<a:theme xmlns:a="http://schemas.openxmlformats.org/drawingml/2006/main" name="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23026</TotalTime>
  <Words>4021</Words>
  <Application>Microsoft Office PowerPoint</Application>
  <PresentationFormat>Произвольный</PresentationFormat>
  <Paragraphs>1065</Paragraphs>
  <Slides>82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6" baseType="lpstr">
      <vt:lpstr>1409_Шаблон</vt:lpstr>
      <vt:lpstr>1_1409_Шаблон</vt:lpstr>
      <vt:lpstr>2_1409_Шаблон</vt:lpstr>
      <vt:lpstr>PHOTO-PAINT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Назначение входящих в состав продуктов</vt:lpstr>
      <vt:lpstr>Презентация PowerPoint</vt:lpstr>
      <vt:lpstr>Краткий обзор ключевых свойств и функциональных возможностей комплекса «1С:Корпорация»: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Расширяют возможности комплекса «1С:Корпорация» программные продукты, оптимизированные для автоматизации специализированных и отраслевых участков деятельности пользователей, выпускаемые под маркой «1С-Совместно»:</vt:lpstr>
      <vt:lpstr>Презентация PowerPoint</vt:lpstr>
      <vt:lpstr>Главное – почему надо переходить  на «1С:КОРПОРАЦИЮ»</vt:lpstr>
      <vt:lpstr>Целевые пользователи «1С:КОРПОРАЦИИ»</vt:lpstr>
      <vt:lpstr>Генеральное соглашение с ПАО «ММК» –  переход на «1С:Корпорация»</vt:lpstr>
      <vt:lpstr>Презентация PowerPoint</vt:lpstr>
      <vt:lpstr>Промышленно-металлургический холдинг выбирает «1С:Корпорацию»</vt:lpstr>
      <vt:lpstr>Стратегическое сотрудничество с «Восток-сервис» с целью успешного перехода на «1С:Корпорация»</vt:lpstr>
      <vt:lpstr>ПАО «Уралкалий» и фирма «1С» заключили генеральное соглашение о сотрудничестве для внедрения комплекса решений «1С:Корпорация»</vt:lpstr>
      <vt:lpstr>Группа Синара и фирма «1С» заключили Соглашениео стратегическом сотрудничестве для внедрения комплекса решений «1С:Корпорация»</vt:lpstr>
      <vt:lpstr>Презентация PowerPoint</vt:lpstr>
      <vt:lpstr>Поставка «1С:Корпорация»  в ГК «АвтоСпецЦентр»</vt:lpstr>
      <vt:lpstr>Презентация PowerPoint</vt:lpstr>
      <vt:lpstr>Комплекс «1С:Корпорация» выбрала  для автоматизации и цифровизации  своей деятельности ООО «Содексо ЕвроАзия»</vt:lpstr>
      <vt:lpstr>«1С:Корпорация» — «Остров мечты»</vt:lpstr>
      <vt:lpstr>Внедрение ДЕПО Компьютерс российского программно-аппаратного комплекса на базе «1С:Корпорация»</vt:lpstr>
      <vt:lpstr>Cлайд из выступления на Бизнес-форуме 1С:ERP 2016 Сергея Федотова, ОАО «АВТОВАЗ»</vt:lpstr>
      <vt:lpstr>Cлайд из выступления на Бизнес-форуме 1С:ERP 2016 Дмитрия Ковалева, «БТК групп»</vt:lpstr>
      <vt:lpstr>Cлайд из выступления на Бизнес-форуме 1С:ERP 2016 Евгения Сударкина, «SOLLERS»</vt:lpstr>
      <vt:lpstr>Презентация PowerPoint</vt:lpstr>
      <vt:lpstr>Cлайд из выступления на Бизнес-форуме 1С:ERP 2017 Евгения Тюрина, АО ТД «Гулливер и Ко»</vt:lpstr>
      <vt:lpstr>Cлайд из выступления на Бизнес-форуме 1С:ERP 2017 Екатерины Кокоревой, ФГУП «Почта России»</vt:lpstr>
      <vt:lpstr>Cлайд из выступления на Бизнес-форуме 1С:ERP 2017 Евгения Пополитова, «Матч ТВ»</vt:lpstr>
      <vt:lpstr>Cлайд из выступления на Бизнес-форуме 1С:ERP 2018  Романова Владимира, «ЛокоТех»</vt:lpstr>
      <vt:lpstr>Cлайд из выступления на Бизнес-форуме 1С:ERP 2018  Ступина Евгения, «Ульяновский автомобильный завод»</vt:lpstr>
      <vt:lpstr>Cлайд из выступления на Бизнес-форуме 1С:ERP 2018  Ткачева Сергея, «Базэл Аэро»</vt:lpstr>
      <vt:lpstr>Cлайд из выступления на 8-й международной конференции «Решения 1С для корпоративных клиентов» 2019  Берзина Вячеслава, АО «Зарубежнефть»</vt:lpstr>
      <vt:lpstr>Cлайд из выступления на 8-й международной конференции «Решения 1С для корпоративных клиентов» 2019  Лесового Романа, «МОЗАИКА-СИНТЕЗ»</vt:lpstr>
      <vt:lpstr>Cлайд из выступления на 8-й международной конференции «Решения 1С для корпоративных клиентов» 2019  Замураева Дмитрия, ООО «ГазАртСтрой»</vt:lpstr>
      <vt:lpstr>Из описания проекта конкурса 1С:Проект года  Внедрение «1С:ERP 2» в торгово-производственной компании «АКВАЛАЙФ» – лидере российского рынка безалкогольных напитков</vt:lpstr>
      <vt:lpstr>Из описания проекта конкурса 1С:Проект года  Комплексная система управления предприятием на базе 1С</vt:lpstr>
      <vt:lpstr>Из описания проекта конкурса 1С:Проект года  Внедрение 1С:ERP в ГК «Здоровая Ферма» </vt:lpstr>
      <vt:lpstr>Из описания проекта конкурса 1С:Проект года  Создание Единой Информационно-Управляющей Системы АО «Ачимгаз» в программном комплексе 1С:ERP 2 и 1С:Документооборот 8 КОРП  </vt:lpstr>
      <vt:lpstr>Из описания проекта конкурса 1С:Проект года  Внедрение корпоративной информационной  ERP-системы в СПб ГУП «Пассажиравтотранс»</vt:lpstr>
      <vt:lpstr>Из описания проекта конкурса 1С:Проект года  Комплексная автоматизация автомобильного завода Geely, совместного белорусско-китайского предприятия Белджи</vt:lpstr>
      <vt:lpstr>Из описания проекта конкурса 1С:Проект года  Группа компаний «КАРТЛИ» на 35% увеличила продажи полимерной продукции с помощью «1С:ERP Управление предприятием 2»</vt:lpstr>
      <vt:lpstr>Из описания проекта конкурса 1С:Проект года  Создание и внедрение единой учетной системы ПАО НК «РУССНЕФТЬ»</vt:lpstr>
      <vt:lpstr>Из описания проекта конкурса 1С:Проект года  Проект «Расчет себестоимости в разрезе договоров, проектов, сервисов», ООО ИК «СИБИНТЕК»</vt:lpstr>
      <vt:lpstr>Из описания проекта конкурса 1С:Проект года  Комплексная автоматизация бизнес-процессов производственной компании с помощью программных продуктов 1С:ERP, 1С:CRM. Модуль для 1С:ERP и 1С:КА2 и 1С:Документооборот КОРП, ООО «СИБТРЕЙДИНГ»</vt:lpstr>
      <vt:lpstr>Из описания проекта конкурса 1С:Проект года  Комплексная автоматизация деятельности группы компаний SPLAT на базе «1С:ERP», «1С:Документооборот», «1С:WMS Логистика. Управление складом», «1С:Управление холдингом», ООО «СПЛАТ ГЛОБАЛ»</vt:lpstr>
      <vt:lpstr>Из описания проекта конкурса 1С:Проект года Дистанционное внедрение «1С:ERP Управление предприятием 2»  в АО «Троицкая камвольная фабрика»</vt:lpstr>
      <vt:lpstr>Из описания проекта конкурса 1С:Проект года  Комплексная автоматизация фирмы «АГРОКОМПЛЕКС» имени Николая Ивановича Ткачева с использованием решений «1С»</vt:lpstr>
      <vt:lpstr>Из выступления Фролова Андрея, начальника отдела ИТ, АО «ФНПЦ «Титан-Баррикады» на региональной конференции в г. Волгоград, 2018 г.</vt:lpstr>
      <vt:lpstr>Из выступления Насонова Анатолия, ИТ-директора, ООО «Абинский ЭлектроМеталлургический завод»  в г. Краснодар, 2019 г.</vt:lpstr>
      <vt:lpstr>Единая информационно-управленческая система, построенная на 1C:ERP и других решениях системы «1С:Предприятие 8»</vt:lpstr>
      <vt:lpstr>Кросс-функциональный бизнес-процесс в распределенном ИТ-ландшафте современного холдинга</vt:lpstr>
      <vt:lpstr>Презентация PowerPoint</vt:lpstr>
      <vt:lpstr>Функциональные модели в СППР  и 1С:Облачная карта решений</vt:lpstr>
      <vt:lpstr>Базовая архитектура управления холдингом  с использованием 1С:ERP, 1С:УХ и 1С:ДО</vt:lpstr>
      <vt:lpstr>Презентация PowerPoint</vt:lpstr>
      <vt:lpstr>Централизованные закупки</vt:lpstr>
      <vt:lpstr>1С:КОРПОРАЦИЯ. Централизованные закупки</vt:lpstr>
      <vt:lpstr>Презентация PowerPoint</vt:lpstr>
      <vt:lpstr>1С:КОРПОРАЦИЯ. Централизованное казначейство</vt:lpstr>
      <vt:lpstr>Презентация PowerPoint</vt:lpstr>
      <vt:lpstr>Презентация PowerPoint</vt:lpstr>
      <vt:lpstr>Презентация PowerPoint</vt:lpstr>
      <vt:lpstr>1С:КОРПОРАЦИЯ. Консолидация отчетности, МСФО</vt:lpstr>
      <vt:lpstr>Интеграция с 1С:Документооборот</vt:lpstr>
      <vt:lpstr>Презентация PowerPoint</vt:lpstr>
      <vt:lpstr>Презентация PowerPoint</vt:lpstr>
      <vt:lpstr>Презентация PowerPoint</vt:lpstr>
      <vt:lpstr>Презентация PowerPoint</vt:lpstr>
      <vt:lpstr>Цены на комплекс «1С:Корпорация»</vt:lpstr>
      <vt:lpstr>Презентация PowerPoint</vt:lpstr>
      <vt:lpstr>Презентация PowerPoint</vt:lpstr>
    </vt:vector>
  </TitlesOfParts>
  <Company>1C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Наименование доклада</dc:title>
  <dc:creator>admin</dc:creator>
  <cp:lastModifiedBy>Нестеров</cp:lastModifiedBy>
  <cp:revision>1270</cp:revision>
  <cp:lastPrinted>2017-10-26T09:36:57Z</cp:lastPrinted>
  <dcterms:created xsi:type="dcterms:W3CDTF">2014-08-20T11:28:12Z</dcterms:created>
  <dcterms:modified xsi:type="dcterms:W3CDTF">2020-02-25T15:57:14Z</dcterms:modified>
</cp:coreProperties>
</file>