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3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34.xml" ContentType="application/vnd.openxmlformats-officedocument.presentationml.notesSlide+xml"/>
  <Override PartName="/ppt/theme/themeOverride10.xml" ContentType="application/vnd.openxmlformats-officedocument.themeOverride+xml"/>
  <Override PartName="/ppt/notesSlides/notesSlide35.xml" ContentType="application/vnd.openxmlformats-officedocument.presentationml.notesSlide+xml"/>
  <Override PartName="/ppt/theme/themeOverride11.xml" ContentType="application/vnd.openxmlformats-officedocument.themeOverride+xml"/>
  <Override PartName="/ppt/notesSlides/notesSlide36.xml" ContentType="application/vnd.openxmlformats-officedocument.presentationml.notesSlide+xml"/>
  <Override PartName="/ppt/theme/themeOverride12.xml" ContentType="application/vnd.openxmlformats-officedocument.themeOverride+xml"/>
  <Override PartName="/ppt/notesSlides/notesSlide37.xml" ContentType="application/vnd.openxmlformats-officedocument.presentationml.notesSlide+xml"/>
  <Override PartName="/ppt/theme/themeOverride13.xml" ContentType="application/vnd.openxmlformats-officedocument.themeOverride+xml"/>
  <Override PartName="/ppt/notesSlides/notesSlide38.xml" ContentType="application/vnd.openxmlformats-officedocument.presentationml.notesSlide+xml"/>
  <Override PartName="/ppt/theme/themeOverride14.xml" ContentType="application/vnd.openxmlformats-officedocument.themeOverride+xml"/>
  <Override PartName="/ppt/notesSlides/notesSlide39.xml" ContentType="application/vnd.openxmlformats-officedocument.presentationml.notesSlide+xml"/>
  <Override PartName="/ppt/theme/themeOverride15.xml" ContentType="application/vnd.openxmlformats-officedocument.themeOverride+xml"/>
  <Override PartName="/ppt/notesSlides/notesSlide40.xml" ContentType="application/vnd.openxmlformats-officedocument.presentationml.notesSlide+xml"/>
  <Override PartName="/ppt/theme/themeOverride16.xml" ContentType="application/vnd.openxmlformats-officedocument.themeOverride+xml"/>
  <Override PartName="/ppt/notesSlides/notesSlide41.xml" ContentType="application/vnd.openxmlformats-officedocument.presentationml.notesSlide+xml"/>
  <Override PartName="/ppt/theme/themeOverride17.xml" ContentType="application/vnd.openxmlformats-officedocument.themeOverride+xml"/>
  <Override PartName="/ppt/notesSlides/notesSlide42.xml" ContentType="application/vnd.openxmlformats-officedocument.presentationml.notesSlide+xml"/>
  <Override PartName="/ppt/charts/chart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8.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9.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39"/>
  </p:notesMasterIdLst>
  <p:sldIdLst>
    <p:sldId id="257" r:id="rId2"/>
    <p:sldId id="403" r:id="rId3"/>
    <p:sldId id="404" r:id="rId4"/>
    <p:sldId id="4813" r:id="rId5"/>
    <p:sldId id="443" r:id="rId6"/>
    <p:sldId id="4564" r:id="rId7"/>
    <p:sldId id="406" r:id="rId8"/>
    <p:sldId id="261" r:id="rId9"/>
    <p:sldId id="4761" r:id="rId10"/>
    <p:sldId id="4563" r:id="rId11"/>
    <p:sldId id="264" r:id="rId12"/>
    <p:sldId id="268" r:id="rId13"/>
    <p:sldId id="269" r:id="rId14"/>
    <p:sldId id="270" r:id="rId15"/>
    <p:sldId id="271" r:id="rId16"/>
    <p:sldId id="4557" r:id="rId17"/>
    <p:sldId id="4567" r:id="rId18"/>
    <p:sldId id="4551" r:id="rId19"/>
    <p:sldId id="272" r:id="rId20"/>
    <p:sldId id="273" r:id="rId21"/>
    <p:sldId id="4568" r:id="rId22"/>
    <p:sldId id="465" r:id="rId23"/>
    <p:sldId id="463" r:id="rId24"/>
    <p:sldId id="4569" r:id="rId25"/>
    <p:sldId id="4578" r:id="rId26"/>
    <p:sldId id="4579" r:id="rId27"/>
    <p:sldId id="4600" r:id="rId28"/>
    <p:sldId id="4572" r:id="rId29"/>
    <p:sldId id="4573" r:id="rId30"/>
    <p:sldId id="4574" r:id="rId31"/>
    <p:sldId id="4575" r:id="rId32"/>
    <p:sldId id="278" r:id="rId33"/>
    <p:sldId id="462" r:id="rId34"/>
    <p:sldId id="281" r:id="rId35"/>
    <p:sldId id="4580" r:id="rId36"/>
    <p:sldId id="461" r:id="rId37"/>
    <p:sldId id="283" r:id="rId38"/>
    <p:sldId id="284" r:id="rId39"/>
    <p:sldId id="4558" r:id="rId40"/>
    <p:sldId id="286" r:id="rId41"/>
    <p:sldId id="459" r:id="rId42"/>
    <p:sldId id="288" r:id="rId43"/>
    <p:sldId id="290" r:id="rId44"/>
    <p:sldId id="289" r:id="rId45"/>
    <p:sldId id="291" r:id="rId46"/>
    <p:sldId id="412" r:id="rId47"/>
    <p:sldId id="293" r:id="rId48"/>
    <p:sldId id="294" r:id="rId49"/>
    <p:sldId id="458" r:id="rId50"/>
    <p:sldId id="457" r:id="rId51"/>
    <p:sldId id="456" r:id="rId52"/>
    <p:sldId id="2772" r:id="rId53"/>
    <p:sldId id="4581" r:id="rId54"/>
    <p:sldId id="4582" r:id="rId55"/>
    <p:sldId id="299" r:id="rId56"/>
    <p:sldId id="301" r:id="rId57"/>
    <p:sldId id="302" r:id="rId58"/>
    <p:sldId id="4583" r:id="rId59"/>
    <p:sldId id="303" r:id="rId60"/>
    <p:sldId id="304" r:id="rId61"/>
    <p:sldId id="455" r:id="rId62"/>
    <p:sldId id="306" r:id="rId63"/>
    <p:sldId id="309" r:id="rId64"/>
    <p:sldId id="4584" r:id="rId65"/>
    <p:sldId id="4585" r:id="rId66"/>
    <p:sldId id="4785" r:id="rId67"/>
    <p:sldId id="4595" r:id="rId68"/>
    <p:sldId id="310" r:id="rId69"/>
    <p:sldId id="4588" r:id="rId70"/>
    <p:sldId id="452" r:id="rId71"/>
    <p:sldId id="4589" r:id="rId72"/>
    <p:sldId id="313" r:id="rId73"/>
    <p:sldId id="451" r:id="rId74"/>
    <p:sldId id="315" r:id="rId75"/>
    <p:sldId id="4807" r:id="rId76"/>
    <p:sldId id="2847" r:id="rId77"/>
    <p:sldId id="317" r:id="rId78"/>
    <p:sldId id="4559" r:id="rId79"/>
    <p:sldId id="4786" r:id="rId80"/>
    <p:sldId id="438" r:id="rId81"/>
    <p:sldId id="4554" r:id="rId82"/>
    <p:sldId id="4434" r:id="rId83"/>
    <p:sldId id="4565" r:id="rId84"/>
    <p:sldId id="4566" r:id="rId85"/>
    <p:sldId id="2644" r:id="rId86"/>
    <p:sldId id="2849" r:id="rId87"/>
    <p:sldId id="374" r:id="rId88"/>
    <p:sldId id="4783" r:id="rId89"/>
    <p:sldId id="2843" r:id="rId90"/>
    <p:sldId id="2663" r:id="rId91"/>
    <p:sldId id="4762" r:id="rId92"/>
    <p:sldId id="4791" r:id="rId93"/>
    <p:sldId id="4792" r:id="rId94"/>
    <p:sldId id="4793" r:id="rId95"/>
    <p:sldId id="4794" r:id="rId96"/>
    <p:sldId id="4795" r:id="rId97"/>
    <p:sldId id="4796" r:id="rId98"/>
    <p:sldId id="4797" r:id="rId99"/>
    <p:sldId id="4798" r:id="rId100"/>
    <p:sldId id="4799" r:id="rId101"/>
    <p:sldId id="4800" r:id="rId102"/>
    <p:sldId id="4801" r:id="rId103"/>
    <p:sldId id="4802" r:id="rId104"/>
    <p:sldId id="4803" r:id="rId105"/>
    <p:sldId id="4804" r:id="rId106"/>
    <p:sldId id="4553" r:id="rId107"/>
    <p:sldId id="4787" r:id="rId108"/>
    <p:sldId id="4788" r:id="rId109"/>
    <p:sldId id="4789" r:id="rId110"/>
    <p:sldId id="4790" r:id="rId111"/>
    <p:sldId id="4632" r:id="rId112"/>
    <p:sldId id="4641" r:id="rId113"/>
    <p:sldId id="4642" r:id="rId114"/>
    <p:sldId id="4644" r:id="rId115"/>
    <p:sldId id="4571" r:id="rId116"/>
    <p:sldId id="4614" r:id="rId117"/>
    <p:sldId id="4617" r:id="rId118"/>
    <p:sldId id="4618" r:id="rId119"/>
    <p:sldId id="4805" r:id="rId120"/>
    <p:sldId id="318" r:id="rId121"/>
    <p:sldId id="450" r:id="rId122"/>
    <p:sldId id="449" r:id="rId123"/>
    <p:sldId id="321" r:id="rId124"/>
    <p:sldId id="322" r:id="rId125"/>
    <p:sldId id="440" r:id="rId126"/>
    <p:sldId id="2848" r:id="rId127"/>
    <p:sldId id="470" r:id="rId128"/>
    <p:sldId id="4814" r:id="rId129"/>
    <p:sldId id="4815" r:id="rId130"/>
    <p:sldId id="330" r:id="rId131"/>
    <p:sldId id="466" r:id="rId132"/>
    <p:sldId id="323" r:id="rId133"/>
    <p:sldId id="479" r:id="rId134"/>
    <p:sldId id="444" r:id="rId135"/>
    <p:sldId id="331" r:id="rId136"/>
    <p:sldId id="4599" r:id="rId137"/>
    <p:sldId id="332" r:id="rId138"/>
  </p:sldIdLst>
  <p:sldSz cx="9144000" cy="5143500" type="screen16x9"/>
  <p:notesSz cx="6858000" cy="9144000"/>
  <p:defaultTextStyle>
    <a:defPPr>
      <a:defRPr lang="ru-RU"/>
    </a:defPPr>
    <a:lvl1pPr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169" userDrawn="1">
          <p15:clr>
            <a:srgbClr val="A4A3A4"/>
          </p15:clr>
        </p15:guide>
        <p15:guide id="2" pos="158" userDrawn="1">
          <p15:clr>
            <a:srgbClr val="A4A3A4"/>
          </p15:clr>
        </p15:guide>
        <p15:guide id="3" orient="horz" pos="3072" userDrawn="1">
          <p15:clr>
            <a:srgbClr val="A4A3A4"/>
          </p15:clr>
        </p15:guide>
        <p15:guide id="6" pos="612" userDrawn="1">
          <p15:clr>
            <a:srgbClr val="A4A3A4"/>
          </p15:clr>
        </p15:guide>
        <p15:guide id="7" pos="1020" userDrawn="1">
          <p15:clr>
            <a:srgbClr val="A4A3A4"/>
          </p15:clr>
        </p15:guide>
        <p15:guide id="8" pos="1066" userDrawn="1">
          <p15:clr>
            <a:srgbClr val="A4A3A4"/>
          </p15:clr>
        </p15:guide>
        <p15:guide id="9" pos="1474" userDrawn="1">
          <p15:clr>
            <a:srgbClr val="A4A3A4"/>
          </p15:clr>
        </p15:guide>
        <p15:guide id="10" pos="1519" userDrawn="1">
          <p15:clr>
            <a:srgbClr val="A4A3A4"/>
          </p15:clr>
        </p15:guide>
        <p15:guide id="11" pos="1927" userDrawn="1">
          <p15:clr>
            <a:srgbClr val="A4A3A4"/>
          </p15:clr>
        </p15:guide>
        <p15:guide id="12" pos="1973" userDrawn="1">
          <p15:clr>
            <a:srgbClr val="A4A3A4"/>
          </p15:clr>
        </p15:guide>
        <p15:guide id="13" pos="2381" userDrawn="1">
          <p15:clr>
            <a:srgbClr val="A4A3A4"/>
          </p15:clr>
        </p15:guide>
        <p15:guide id="14" pos="2426" userDrawn="1">
          <p15:clr>
            <a:srgbClr val="A4A3A4"/>
          </p15:clr>
        </p15:guide>
        <p15:guide id="15" pos="2835" userDrawn="1">
          <p15:clr>
            <a:srgbClr val="A4A3A4"/>
          </p15:clr>
        </p15:guide>
        <p15:guide id="16" pos="2880" userDrawn="1">
          <p15:clr>
            <a:srgbClr val="A4A3A4"/>
          </p15:clr>
        </p15:guide>
        <p15:guide id="17" pos="3288" userDrawn="1">
          <p15:clr>
            <a:srgbClr val="A4A3A4"/>
          </p15:clr>
        </p15:guide>
        <p15:guide id="18" pos="3334" userDrawn="1">
          <p15:clr>
            <a:srgbClr val="A4A3A4"/>
          </p15:clr>
        </p15:guide>
        <p15:guide id="19" pos="3742" userDrawn="1">
          <p15:clr>
            <a:srgbClr val="A4A3A4"/>
          </p15:clr>
        </p15:guide>
        <p15:guide id="20" pos="3787" userDrawn="1">
          <p15:clr>
            <a:srgbClr val="A4A3A4"/>
          </p15:clr>
        </p15:guide>
        <p15:guide id="21" pos="4195" userDrawn="1">
          <p15:clr>
            <a:srgbClr val="A4A3A4"/>
          </p15:clr>
        </p15:guide>
        <p15:guide id="22" pos="4241" userDrawn="1">
          <p15:clr>
            <a:srgbClr val="A4A3A4"/>
          </p15:clr>
        </p15:guide>
        <p15:guide id="23" pos="4649" userDrawn="1">
          <p15:clr>
            <a:srgbClr val="A4A3A4"/>
          </p15:clr>
        </p15:guide>
        <p15:guide id="24" pos="4694" userDrawn="1">
          <p15:clr>
            <a:srgbClr val="A4A3A4"/>
          </p15:clr>
        </p15:guide>
        <p15:guide id="25" pos="5103" userDrawn="1">
          <p15:clr>
            <a:srgbClr val="A4A3A4"/>
          </p15:clr>
        </p15:guide>
        <p15:guide id="26" pos="5148" userDrawn="1">
          <p15:clr>
            <a:srgbClr val="A4A3A4"/>
          </p15:clr>
        </p15:guide>
        <p15:guide id="27" pos="55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фвьшт" initials="ф" lastIdx="53" clrIdx="0"/>
  <p:cmAuthor id="2" name="Гнатенко Елена Анатольевна" initials="ГЕА"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5448"/>
    <a:srgbClr val="333399"/>
    <a:srgbClr val="06436E"/>
    <a:srgbClr val="FDD777"/>
    <a:srgbClr val="F5AE03"/>
    <a:srgbClr val="223B50"/>
    <a:srgbClr val="4CA2AE"/>
    <a:srgbClr val="923931"/>
    <a:srgbClr val="263136"/>
    <a:srgbClr val="3B4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90" autoAdjust="0"/>
    <p:restoredTop sz="92359" autoAdjust="0"/>
  </p:normalViewPr>
  <p:slideViewPr>
    <p:cSldViewPr>
      <p:cViewPr varScale="1">
        <p:scale>
          <a:sx n="144" d="100"/>
          <a:sy n="144" d="100"/>
        </p:scale>
        <p:origin x="-1098" y="-90"/>
      </p:cViewPr>
      <p:guideLst>
        <p:guide orient="horz" pos="169"/>
        <p:guide orient="horz" pos="3072"/>
        <p:guide pos="158"/>
        <p:guide pos="612"/>
        <p:guide pos="1020"/>
        <p:guide pos="1066"/>
        <p:guide pos="1474"/>
        <p:guide pos="1519"/>
        <p:guide pos="1927"/>
        <p:guide pos="1973"/>
        <p:guide pos="2381"/>
        <p:guide pos="2426"/>
        <p:guide pos="2835"/>
        <p:guide pos="2880"/>
        <p:guide pos="3288"/>
        <p:guide pos="3334"/>
        <p:guide pos="3742"/>
        <p:guide pos="3787"/>
        <p:guide pos="4195"/>
        <p:guide pos="4241"/>
        <p:guide pos="4649"/>
        <p:guide pos="4694"/>
        <p:guide pos="5103"/>
        <p:guide pos="5148"/>
        <p:guide pos="5556"/>
      </p:guideLst>
    </p:cSldViewPr>
  </p:slideViewPr>
  <p:outlineViewPr>
    <p:cViewPr>
      <p:scale>
        <a:sx n="33" d="100"/>
        <a:sy n="33" d="100"/>
      </p:scale>
      <p:origin x="0" y="-4144"/>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D:\agri\Documents\Projects\DigitalTechnology\digital_ca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18694300414145"/>
          <c:y val="1.7404966395688851E-3"/>
          <c:w val="0.51514267728480279"/>
          <c:h val="0.78588606173803432"/>
        </c:manualLayout>
      </c:layout>
      <c:doughnutChart>
        <c:varyColors val="1"/>
        <c:ser>
          <c:idx val="0"/>
          <c:order val="0"/>
          <c:tx>
            <c:strRef>
              <c:f>Лист1!$B$1</c:f>
              <c:strCache>
                <c:ptCount val="1"/>
                <c:pt idx="0">
                  <c:v>Продажи</c:v>
                </c:pt>
              </c:strCache>
            </c:strRef>
          </c:tx>
          <c:dPt>
            <c:idx val="0"/>
            <c:bubble3D val="0"/>
            <c:spPr>
              <a:solidFill>
                <a:srgbClr val="E9A69F"/>
              </a:solidFill>
              <a:ln w="19050">
                <a:solidFill>
                  <a:schemeClr val="lt1"/>
                </a:solidFill>
              </a:ln>
              <a:effectLst/>
            </c:spPr>
            <c:extLst xmlns:c16r2="http://schemas.microsoft.com/office/drawing/2015/06/chart">
              <c:ext xmlns:c16="http://schemas.microsoft.com/office/drawing/2014/chart" uri="{C3380CC4-5D6E-409C-BE32-E72D297353CC}">
                <c16:uniqueId val="{00000003-9996-4173-8B1F-58D9A1A35AE7}"/>
              </c:ext>
            </c:extLst>
          </c:dPt>
          <c:dPt>
            <c:idx val="1"/>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9996-4173-8B1F-58D9A1A35AE7}"/>
              </c:ext>
            </c:extLst>
          </c:dPt>
          <c:dPt>
            <c:idx val="2"/>
            <c:bubble3D val="0"/>
            <c:spPr>
              <a:solidFill>
                <a:srgbClr val="960000"/>
              </a:solidFill>
              <a:ln w="19050">
                <a:solidFill>
                  <a:schemeClr val="lt1"/>
                </a:solidFill>
              </a:ln>
              <a:effectLst/>
            </c:spPr>
            <c:extLst xmlns:c16r2="http://schemas.microsoft.com/office/drawing/2015/06/chart">
              <c:ext xmlns:c16="http://schemas.microsoft.com/office/drawing/2014/chart" uri="{C3380CC4-5D6E-409C-BE32-E72D297353CC}">
                <c16:uniqueId val="{00000004-9996-4173-8B1F-58D9A1A35AE7}"/>
              </c:ext>
            </c:extLst>
          </c:dPt>
          <c:dPt>
            <c:idx val="3"/>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5-9996-4173-8B1F-58D9A1A35AE7}"/>
              </c:ext>
            </c:extLst>
          </c:dPt>
          <c:dPt>
            <c:idx val="4"/>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6-9996-4173-8B1F-58D9A1A35AE7}"/>
              </c:ext>
            </c:extLst>
          </c:dPt>
          <c:dPt>
            <c:idx val="5"/>
            <c:bubble3D val="0"/>
            <c:spPr>
              <a:solidFill>
                <a:schemeClr val="accent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996-4173-8B1F-58D9A1A35AE7}"/>
              </c:ext>
            </c:extLst>
          </c:dPt>
          <c:dPt>
            <c:idx val="6"/>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8-9996-4173-8B1F-58D9A1A35AE7}"/>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3F53-446C-B554-C7E1E91C43D2}"/>
              </c:ext>
            </c:extLst>
          </c:dPt>
          <c:dLbls>
            <c:dLbl>
              <c:idx val="1"/>
              <c:layout>
                <c:manualLayout>
                  <c:x val="2.6551612466881045E-3"/>
                  <c:y val="0"/>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996-4173-8B1F-58D9A1A35AE7}"/>
                </c:ext>
              </c:extLst>
            </c:dLbl>
            <c:dLbl>
              <c:idx val="2"/>
              <c:layout>
                <c:manualLayout>
                  <c:x val="-5.3103224933762089E-3"/>
                  <c:y val="8.1012671147241491E-3"/>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996-4173-8B1F-58D9A1A35AE7}"/>
                </c:ext>
              </c:extLst>
            </c:dLbl>
            <c:dLbl>
              <c:idx val="3"/>
              <c:layout>
                <c:manualLayout>
                  <c:x val="1.3275806233440523E-2"/>
                  <c:y val="0"/>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996-4173-8B1F-58D9A1A35AE7}"/>
                </c:ext>
              </c:extLst>
            </c:dLbl>
            <c:dLbl>
              <c:idx val="5"/>
              <c:layout>
                <c:manualLayout>
                  <c:x val="-4.8677393863874195E-17"/>
                  <c:y val="-7.4260757351698855E-17"/>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996-4173-8B1F-58D9A1A35A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Лист1!$A$2:$A$9</c:f>
              <c:strCache>
                <c:ptCount val="4"/>
                <c:pt idx="0">
                  <c:v>Кв. 1</c:v>
                </c:pt>
                <c:pt idx="1">
                  <c:v>Кв. 2</c:v>
                </c:pt>
                <c:pt idx="2">
                  <c:v>Кв. 3</c:v>
                </c:pt>
                <c:pt idx="3">
                  <c:v>Кв. 4</c:v>
                </c:pt>
              </c:strCache>
            </c:strRef>
          </c:cat>
          <c:val>
            <c:numRef>
              <c:f>Лист1!$B$2:$B$9</c:f>
              <c:numCache>
                <c:formatCode>0%</c:formatCode>
                <c:ptCount val="8"/>
                <c:pt idx="0">
                  <c:v>0.04</c:v>
                </c:pt>
                <c:pt idx="1">
                  <c:v>0.25</c:v>
                </c:pt>
                <c:pt idx="2">
                  <c:v>0.15</c:v>
                </c:pt>
                <c:pt idx="3">
                  <c:v>0.14000000000000001</c:v>
                </c:pt>
                <c:pt idx="4">
                  <c:v>0.12</c:v>
                </c:pt>
                <c:pt idx="5">
                  <c:v>0.12</c:v>
                </c:pt>
                <c:pt idx="6">
                  <c:v>0.09</c:v>
                </c:pt>
                <c:pt idx="7">
                  <c:v>0.09</c:v>
                </c:pt>
              </c:numCache>
            </c:numRef>
          </c:val>
          <c:extLst xmlns:c16r2="http://schemas.microsoft.com/office/drawing/2015/06/chart">
            <c:ext xmlns:c16="http://schemas.microsoft.com/office/drawing/2014/chart" uri="{C3380CC4-5D6E-409C-BE32-E72D297353CC}">
              <c16:uniqueId val="{00000000-9996-4173-8B1F-58D9A1A35AE7}"/>
            </c:ext>
          </c:extLst>
        </c:ser>
        <c:dLbls>
          <c:showLegendKey val="0"/>
          <c:showVal val="0"/>
          <c:showCatName val="1"/>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rgbClr val="333399"/>
                </a:solidFill>
                <a:latin typeface="Arial" panose="020B0604020202020204" pitchFamily="34" charset="0"/>
                <a:ea typeface="+mn-ea"/>
                <a:cs typeface="Arial" panose="020B0604020202020204" pitchFamily="34" charset="0"/>
              </a:defRPr>
            </a:pPr>
            <a:r>
              <a:rPr lang="ru-RU" sz="1100" b="0" dirty="0">
                <a:solidFill>
                  <a:srgbClr val="333399"/>
                </a:solidFill>
                <a:latin typeface="Arial" panose="020B0604020202020204" pitchFamily="34" charset="0"/>
                <a:cs typeface="Arial" panose="020B0604020202020204" pitchFamily="34" charset="0"/>
              </a:rPr>
              <a:t>Динамика</a:t>
            </a:r>
            <a:r>
              <a:rPr lang="ru-RU" sz="1100" b="0" baseline="0" dirty="0">
                <a:solidFill>
                  <a:srgbClr val="333399"/>
                </a:solidFill>
                <a:latin typeface="Arial" panose="020B0604020202020204" pitchFamily="34" charset="0"/>
                <a:cs typeface="Arial" panose="020B0604020202020204" pitchFamily="34" charset="0"/>
              </a:rPr>
              <a:t> количества</a:t>
            </a:r>
            <a:endParaRPr lang="ru-RU" sz="1100" b="0" dirty="0">
              <a:solidFill>
                <a:srgbClr val="333399"/>
              </a:solidFill>
              <a:latin typeface="Arial" panose="020B0604020202020204" pitchFamily="34" charset="0"/>
              <a:cs typeface="Arial" panose="020B0604020202020204" pitchFamily="34" charset="0"/>
            </a:endParaRPr>
          </a:p>
        </c:rich>
      </c:tx>
      <c:layout>
        <c:manualLayout>
          <c:xMode val="edge"/>
          <c:yMode val="edge"/>
          <c:x val="5.3096496309057613E-2"/>
          <c:y val="4.146456592654444E-2"/>
        </c:manualLayout>
      </c:layout>
      <c:overlay val="0"/>
      <c:spPr>
        <a:noFill/>
        <a:ln>
          <a:noFill/>
        </a:ln>
        <a:effectLst/>
      </c:spPr>
    </c:title>
    <c:autoTitleDeleted val="0"/>
    <c:plotArea>
      <c:layout>
        <c:manualLayout>
          <c:layoutTarget val="inner"/>
          <c:xMode val="edge"/>
          <c:yMode val="edge"/>
          <c:x val="2.6590693257359924E-2"/>
          <c:y val="3.0992788860511145E-2"/>
          <c:w val="0.94748533941056545"/>
          <c:h val="0.9117545784914326"/>
        </c:manualLayout>
      </c:layout>
      <c:lineChart>
        <c:grouping val="standard"/>
        <c:varyColors val="0"/>
        <c:ser>
          <c:idx val="1"/>
          <c:order val="1"/>
          <c:tx>
            <c:strRef>
              <c:f>Лист1!$C$1</c:f>
              <c:strCache>
                <c:ptCount val="1"/>
                <c:pt idx="0">
                  <c:v>Решений</c:v>
                </c:pt>
              </c:strCache>
            </c:strRef>
          </c:tx>
          <c:spPr>
            <a:ln w="31750" cap="rnd">
              <a:solidFill>
                <a:srgbClr val="FFFF00"/>
              </a:solidFill>
              <a:round/>
            </a:ln>
            <a:effectLst/>
          </c:spPr>
          <c:marker>
            <c:symbol val="circle"/>
            <c:size val="23"/>
            <c:spPr>
              <a:solidFill>
                <a:srgbClr val="FFFF00"/>
              </a:solidFill>
              <a:ln>
                <a:noFill/>
              </a:ln>
              <a:effectLst/>
            </c:spPr>
          </c:marker>
          <c:dLbls>
            <c:dLbl>
              <c:idx val="6"/>
              <c:layout>
                <c:manualLayout>
                  <c:x val="-0.17378895365659888"/>
                  <c:y val="9.6638036274520004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668-4770-9EF2-D211B3BF78B1}"/>
                </c:ext>
              </c:extLst>
            </c:dLbl>
            <c:dLbl>
              <c:idx val="7"/>
              <c:layout>
                <c:manualLayout>
                  <c:x val="-0.12594125292214037"/>
                  <c:y val="-6.4425357516346669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668-4770-9EF2-D211B3BF78B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Лист1!$A$2:$A$10</c:f>
              <c:strCache>
                <c:ptCount val="9"/>
                <c:pt idx="0">
                  <c:v>3q21</c:v>
                </c:pt>
                <c:pt idx="1">
                  <c:v>4q21</c:v>
                </c:pt>
                <c:pt idx="2">
                  <c:v>1q22</c:v>
                </c:pt>
                <c:pt idx="3">
                  <c:v>2q22</c:v>
                </c:pt>
                <c:pt idx="4">
                  <c:v>3q22</c:v>
                </c:pt>
                <c:pt idx="5">
                  <c:v>4q22</c:v>
                </c:pt>
                <c:pt idx="6">
                  <c:v>1q23</c:v>
                </c:pt>
                <c:pt idx="7">
                  <c:v>2q23</c:v>
                </c:pt>
                <c:pt idx="8">
                  <c:v>3q23</c:v>
                </c:pt>
              </c:strCache>
            </c:strRef>
          </c:cat>
          <c:val>
            <c:numRef>
              <c:f>Лист1!$C$2:$C$10</c:f>
              <c:numCache>
                <c:formatCode>General</c:formatCode>
                <c:ptCount val="9"/>
                <c:pt idx="0">
                  <c:v>45</c:v>
                </c:pt>
                <c:pt idx="1">
                  <c:v>50</c:v>
                </c:pt>
                <c:pt idx="2">
                  <c:v>54</c:v>
                </c:pt>
                <c:pt idx="3">
                  <c:v>76</c:v>
                </c:pt>
                <c:pt idx="4">
                  <c:v>91</c:v>
                </c:pt>
                <c:pt idx="5">
                  <c:v>94</c:v>
                </c:pt>
                <c:pt idx="6">
                  <c:v>108</c:v>
                </c:pt>
                <c:pt idx="7">
                  <c:v>109</c:v>
                </c:pt>
                <c:pt idx="8">
                  <c:v>115</c:v>
                </c:pt>
              </c:numCache>
            </c:numRef>
          </c:val>
          <c:smooth val="0"/>
          <c:extLst xmlns:c16r2="http://schemas.microsoft.com/office/drawing/2015/06/chart">
            <c:ext xmlns:c16="http://schemas.microsoft.com/office/drawing/2014/chart" uri="{C3380CC4-5D6E-409C-BE32-E72D297353CC}">
              <c16:uniqueId val="{00000000-D29F-4B6D-87FE-7BC7DA5431D5}"/>
            </c:ext>
          </c:extLst>
        </c:ser>
        <c:dLbls>
          <c:dLblPos val="ctr"/>
          <c:showLegendKey val="0"/>
          <c:showVal val="1"/>
          <c:showCatName val="0"/>
          <c:showSerName val="0"/>
          <c:showPercent val="0"/>
          <c:showBubbleSize val="0"/>
        </c:dLbls>
        <c:marker val="1"/>
        <c:smooth val="0"/>
        <c:axId val="203278592"/>
        <c:axId val="206285440"/>
      </c:lineChart>
      <c:lineChart>
        <c:grouping val="standard"/>
        <c:varyColors val="0"/>
        <c:ser>
          <c:idx val="0"/>
          <c:order val="0"/>
          <c:tx>
            <c:strRef>
              <c:f>Лист1!$B$1</c:f>
              <c:strCache>
                <c:ptCount val="1"/>
                <c:pt idx="0">
                  <c:v>Кейсов</c:v>
                </c:pt>
              </c:strCache>
            </c:strRef>
          </c:tx>
          <c:spPr>
            <a:ln w="31750" cap="rnd">
              <a:solidFill>
                <a:srgbClr val="FFC000"/>
              </a:solidFill>
              <a:round/>
            </a:ln>
            <a:effectLst/>
          </c:spPr>
          <c:marker>
            <c:symbol val="circle"/>
            <c:size val="23"/>
            <c:spPr>
              <a:solidFill>
                <a:srgbClr val="FFC000"/>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Arial" panose="020B0604020202020204" pitchFamily="34" charset="0"/>
                    <a:ea typeface="+mn-ea"/>
                    <a:cs typeface="Arial" panose="020B0604020202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dk1">
                          <a:lumMod val="50000"/>
                          <a:lumOff val="50000"/>
                        </a:schemeClr>
                      </a:solidFill>
                    </a:ln>
                    <a:effectLst/>
                  </c:spPr>
                </c15:leaderLines>
              </c:ext>
            </c:extLst>
          </c:dLbls>
          <c:cat>
            <c:strRef>
              <c:f>Лист1!$A$2:$A$10</c:f>
              <c:strCache>
                <c:ptCount val="9"/>
                <c:pt idx="0">
                  <c:v>3q21</c:v>
                </c:pt>
                <c:pt idx="1">
                  <c:v>4q21</c:v>
                </c:pt>
                <c:pt idx="2">
                  <c:v>1q22</c:v>
                </c:pt>
                <c:pt idx="3">
                  <c:v>2q22</c:v>
                </c:pt>
                <c:pt idx="4">
                  <c:v>3q22</c:v>
                </c:pt>
                <c:pt idx="5">
                  <c:v>4q22</c:v>
                </c:pt>
                <c:pt idx="6">
                  <c:v>1q23</c:v>
                </c:pt>
                <c:pt idx="7">
                  <c:v>2q23</c:v>
                </c:pt>
                <c:pt idx="8">
                  <c:v>3q23</c:v>
                </c:pt>
              </c:strCache>
            </c:strRef>
          </c:cat>
          <c:val>
            <c:numRef>
              <c:f>Лист1!$B$2:$B$10</c:f>
              <c:numCache>
                <c:formatCode>General</c:formatCode>
                <c:ptCount val="9"/>
                <c:pt idx="0">
                  <c:v>75</c:v>
                </c:pt>
                <c:pt idx="1">
                  <c:v>86</c:v>
                </c:pt>
                <c:pt idx="2">
                  <c:v>91</c:v>
                </c:pt>
                <c:pt idx="3">
                  <c:v>94</c:v>
                </c:pt>
                <c:pt idx="4">
                  <c:v>108</c:v>
                </c:pt>
                <c:pt idx="5">
                  <c:v>111</c:v>
                </c:pt>
                <c:pt idx="6">
                  <c:v>120</c:v>
                </c:pt>
                <c:pt idx="7">
                  <c:v>126</c:v>
                </c:pt>
                <c:pt idx="8">
                  <c:v>134</c:v>
                </c:pt>
              </c:numCache>
            </c:numRef>
          </c:val>
          <c:smooth val="0"/>
          <c:extLst xmlns:c16r2="http://schemas.microsoft.com/office/drawing/2015/06/chart">
            <c:ext xmlns:c16="http://schemas.microsoft.com/office/drawing/2014/chart" uri="{C3380CC4-5D6E-409C-BE32-E72D297353CC}">
              <c16:uniqueId val="{00000001-D29F-4B6D-87FE-7BC7DA5431D5}"/>
            </c:ext>
          </c:extLst>
        </c:ser>
        <c:dLbls>
          <c:showLegendKey val="0"/>
          <c:showVal val="0"/>
          <c:showCatName val="0"/>
          <c:showSerName val="0"/>
          <c:showPercent val="0"/>
          <c:showBubbleSize val="0"/>
        </c:dLbls>
        <c:marker val="1"/>
        <c:smooth val="0"/>
        <c:axId val="206423552"/>
        <c:axId val="206295424"/>
      </c:lineChart>
      <c:catAx>
        <c:axId val="203278592"/>
        <c:scaling>
          <c:orientation val="minMax"/>
        </c:scaling>
        <c:delete val="0"/>
        <c:axPos val="b"/>
        <c:numFmt formatCode="General" sourceLinked="1"/>
        <c:majorTickMark val="none"/>
        <c:minorTickMark val="none"/>
        <c:tickLblPos val="nextTo"/>
        <c:spPr>
          <a:noFill/>
          <a:ln w="19050" cap="flat" cmpd="sng" algn="ctr">
            <a:solidFill>
              <a:schemeClr val="bg1">
                <a:lumMod val="75000"/>
              </a:schemeClr>
            </a:solidFill>
            <a:round/>
          </a:ln>
          <a:effectLst/>
        </c:spPr>
        <c:txPr>
          <a:bodyPr rot="0" spcFirstLastPara="1" vertOverflow="ellipsis" vert="horz" wrap="square" anchor="ctr" anchorCtr="0"/>
          <a:lstStyle/>
          <a:p>
            <a:pPr>
              <a:defRPr sz="1000" b="0" i="0" u="none" strike="noStrike" kern="1200" cap="small" baseline="0">
                <a:solidFill>
                  <a:schemeClr val="tx1">
                    <a:lumMod val="65000"/>
                    <a:lumOff val="35000"/>
                  </a:schemeClr>
                </a:solidFill>
                <a:latin typeface="+mn-lt"/>
                <a:ea typeface="+mn-ea"/>
                <a:cs typeface="+mn-cs"/>
              </a:defRPr>
            </a:pPr>
            <a:endParaRPr lang="ru-RU"/>
          </a:p>
        </c:txPr>
        <c:crossAx val="206285440"/>
        <c:crosses val="autoZero"/>
        <c:auto val="1"/>
        <c:lblAlgn val="ctr"/>
        <c:lblOffset val="100"/>
        <c:tickLblSkip val="4"/>
        <c:tickMarkSkip val="1"/>
        <c:noMultiLvlLbl val="0"/>
      </c:catAx>
      <c:valAx>
        <c:axId val="206285440"/>
        <c:scaling>
          <c:orientation val="minMax"/>
          <c:min val="40"/>
        </c:scaling>
        <c:delete val="1"/>
        <c:axPos val="l"/>
        <c:majorGridlines>
          <c:spPr>
            <a:ln w="15875" cap="flat" cmpd="sng" algn="ctr">
              <a:gradFill>
                <a:gsLst>
                  <a:gs pos="100000">
                    <a:schemeClr val="bg1">
                      <a:lumMod val="75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03278592"/>
        <c:crosses val="autoZero"/>
        <c:crossBetween val="between"/>
      </c:valAx>
      <c:valAx>
        <c:axId val="206295424"/>
        <c:scaling>
          <c:orientation val="minMax"/>
          <c:min val="35"/>
        </c:scaling>
        <c:delete val="1"/>
        <c:axPos val="r"/>
        <c:numFmt formatCode="General" sourceLinked="1"/>
        <c:majorTickMark val="out"/>
        <c:minorTickMark val="none"/>
        <c:tickLblPos val="nextTo"/>
        <c:crossAx val="206423552"/>
        <c:crosses val="max"/>
        <c:crossBetween val="between"/>
      </c:valAx>
      <c:catAx>
        <c:axId val="206423552"/>
        <c:scaling>
          <c:orientation val="minMax"/>
        </c:scaling>
        <c:delete val="1"/>
        <c:axPos val="b"/>
        <c:numFmt formatCode="General" sourceLinked="1"/>
        <c:majorTickMark val="out"/>
        <c:minorTickMark val="none"/>
        <c:tickLblPos val="nextTo"/>
        <c:crossAx val="206295424"/>
        <c:crosses val="autoZero"/>
        <c:auto val="1"/>
        <c:lblAlgn val="ctr"/>
        <c:lblOffset val="100"/>
        <c:noMultiLvlLbl val="0"/>
      </c:catAx>
      <c:spPr>
        <a:noFill/>
        <a:ln>
          <a:noFill/>
        </a:ln>
        <a:effectLst/>
      </c:spPr>
    </c:plotArea>
    <c:legend>
      <c:legendPos val="b"/>
      <c:layout>
        <c:manualLayout>
          <c:xMode val="edge"/>
          <c:yMode val="edge"/>
          <c:x val="0.41995853185059751"/>
          <c:y val="0.84808591241828435"/>
          <c:w val="0.50122640639745586"/>
          <c:h val="8.64455843434508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0860F-C923-475C-A63F-8DBE1D469598}"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ru-RU"/>
        </a:p>
      </dgm:t>
    </dgm:pt>
    <dgm:pt modelId="{13677747-8F14-4732-AE36-05E01185807C}">
      <dgm:prSet phldrT="[Текст]" custT="1">
        <dgm:style>
          <a:lnRef idx="2">
            <a:schemeClr val="accent2">
              <a:shade val="50000"/>
            </a:schemeClr>
          </a:lnRef>
          <a:fillRef idx="1">
            <a:schemeClr val="accent2"/>
          </a:fillRef>
          <a:effectRef idx="0">
            <a:schemeClr val="accent2"/>
          </a:effectRef>
          <a:fontRef idx="minor">
            <a:schemeClr val="lt1"/>
          </a:fontRef>
        </dgm:style>
      </dgm:prSet>
      <dgm:spPr>
        <a:solidFill>
          <a:srgbClr val="003366"/>
        </a:solidFill>
      </dgm:spPr>
      <dgm:t>
        <a:bodyPr/>
        <a:lstStyle/>
        <a:p>
          <a:r>
            <a:rPr lang="ru-RU" sz="900" b="0" dirty="0">
              <a:latin typeface="Arial" panose="020B0604020202020204" pitchFamily="34" charset="0"/>
              <a:cs typeface="Arial" panose="020B0604020202020204" pitchFamily="34" charset="0"/>
            </a:rPr>
            <a:t>Задачи 1С:Аналитики</a:t>
          </a:r>
        </a:p>
      </dgm:t>
    </dgm:pt>
    <dgm:pt modelId="{0C439FC1-AA87-4A22-AB80-F7712DB2C0FC}" type="parTrans" cxnId="{AD01364B-5EE2-4BD9-A844-E39F08F889C9}">
      <dgm:prSet/>
      <dgm:spPr/>
      <dgm:t>
        <a:bodyPr/>
        <a:lstStyle/>
        <a:p>
          <a:endParaRPr lang="ru-RU"/>
        </a:p>
      </dgm:t>
    </dgm:pt>
    <dgm:pt modelId="{556B6A6A-943F-430B-A8D7-EDEE0AC34EBA}" type="sibTrans" cxnId="{AD01364B-5EE2-4BD9-A844-E39F08F889C9}">
      <dgm:prSet/>
      <dgm:spPr/>
      <dgm:t>
        <a:bodyPr/>
        <a:lstStyle/>
        <a:p>
          <a:endParaRPr lang="ru-RU"/>
        </a:p>
      </dgm:t>
    </dgm:pt>
    <dgm:pt modelId="{A7182904-09BE-4901-B901-30996FC452B5}">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r>
            <a:rPr lang="ru-RU" sz="900" b="0" dirty="0">
              <a:latin typeface="Arial" panose="020B0604020202020204" pitchFamily="34" charset="0"/>
              <a:cs typeface="Arial" panose="020B0604020202020204" pitchFamily="34" charset="0"/>
            </a:rPr>
            <a:t>Увеличение эффективности управления компанией</a:t>
          </a:r>
        </a:p>
      </dgm:t>
    </dgm:pt>
    <dgm:pt modelId="{F875EDF5-DC00-4028-8922-E685A2945186}" type="parTrans" cxnId="{C5D5F867-8EDE-4559-9D2A-9F7D8EE06A43}">
      <dgm:prSet/>
      <dgm:spPr>
        <a:ln w="38100">
          <a:solidFill>
            <a:srgbClr val="003366"/>
          </a:solidFill>
        </a:ln>
      </dgm:spPr>
      <dgm:t>
        <a:bodyPr/>
        <a:lstStyle/>
        <a:p>
          <a:endParaRPr lang="ru-RU"/>
        </a:p>
      </dgm:t>
    </dgm:pt>
    <dgm:pt modelId="{F62D96C0-6F59-46C9-8118-B446675C5BCE}" type="sibTrans" cxnId="{C5D5F867-8EDE-4559-9D2A-9F7D8EE06A43}">
      <dgm:prSet/>
      <dgm:spPr/>
      <dgm:t>
        <a:bodyPr/>
        <a:lstStyle/>
        <a:p>
          <a:endParaRPr lang="ru-RU"/>
        </a:p>
      </dgm:t>
    </dgm:pt>
    <dgm:pt modelId="{3C94C6AB-3997-4E60-A05E-3AA598F9F033}">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dirty="0">
              <a:latin typeface="Arial" panose="020B0604020202020204" pitchFamily="34" charset="0"/>
              <a:cs typeface="Arial" panose="020B0604020202020204" pitchFamily="34" charset="0"/>
            </a:rPr>
            <a:t>Снижение управлен-</a:t>
          </a:r>
          <a:br>
            <a:rPr lang="ru-RU" sz="900" dirty="0">
              <a:latin typeface="Arial" panose="020B0604020202020204" pitchFamily="34" charset="0"/>
              <a:cs typeface="Arial" panose="020B0604020202020204" pitchFamily="34" charset="0"/>
            </a:rPr>
          </a:br>
          <a:r>
            <a:rPr lang="ru-RU" sz="900" dirty="0">
              <a:latin typeface="Arial" panose="020B0604020202020204" pitchFamily="34" charset="0"/>
              <a:cs typeface="Arial" panose="020B0604020202020204" pitchFamily="34" charset="0"/>
            </a:rPr>
            <a:t>ческих рисков </a:t>
          </a:r>
        </a:p>
      </dgm:t>
    </dgm:pt>
    <dgm:pt modelId="{AC0D6352-15F7-4D8E-B5D3-5FCE9024F4F7}" type="parTrans" cxnId="{8BDEE446-5EAA-4B3D-8A79-3320FB44CAC7}">
      <dgm:prSet/>
      <dgm:spPr>
        <a:ln w="38100">
          <a:solidFill>
            <a:srgbClr val="003366"/>
          </a:solidFill>
        </a:ln>
      </dgm:spPr>
      <dgm:t>
        <a:bodyPr/>
        <a:lstStyle/>
        <a:p>
          <a:endParaRPr lang="ru-RU"/>
        </a:p>
      </dgm:t>
    </dgm:pt>
    <dgm:pt modelId="{1CD4D322-A29F-4F37-8088-707CDCD7B029}" type="sibTrans" cxnId="{8BDEE446-5EAA-4B3D-8A79-3320FB44CAC7}">
      <dgm:prSet/>
      <dgm:spPr/>
      <dgm:t>
        <a:bodyPr/>
        <a:lstStyle/>
        <a:p>
          <a:endParaRPr lang="ru-RU"/>
        </a:p>
      </dgm:t>
    </dgm:pt>
    <dgm:pt modelId="{A62CBD12-683D-4663-A33B-D853A1574D2B}">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dirty="0">
              <a:latin typeface="Arial" panose="020B0604020202020204" pitchFamily="34" charset="0"/>
              <a:cs typeface="Arial" panose="020B0604020202020204" pitchFamily="34" charset="0"/>
            </a:rPr>
            <a:t>Помощь </a:t>
          </a:r>
          <a:br>
            <a:rPr lang="ru-RU" sz="900" dirty="0">
              <a:latin typeface="Arial" panose="020B0604020202020204" pitchFamily="34" charset="0"/>
              <a:cs typeface="Arial" panose="020B0604020202020204" pitchFamily="34" charset="0"/>
            </a:rPr>
          </a:br>
          <a:r>
            <a:rPr lang="ru-RU" sz="900" dirty="0">
              <a:latin typeface="Arial" panose="020B0604020202020204" pitchFamily="34" charset="0"/>
              <a:cs typeface="Arial" panose="020B0604020202020204" pitchFamily="34" charset="0"/>
            </a:rPr>
            <a:t>в принятии стратегических решений </a:t>
          </a:r>
        </a:p>
      </dgm:t>
    </dgm:pt>
    <dgm:pt modelId="{76CF1518-D9B6-486F-93AE-0BD3C4EA68EB}" type="parTrans" cxnId="{F2D2CF7C-047C-4F22-B152-2021A42F73E0}">
      <dgm:prSet/>
      <dgm:spPr>
        <a:ln w="38100">
          <a:solidFill>
            <a:srgbClr val="003366"/>
          </a:solidFill>
        </a:ln>
      </dgm:spPr>
      <dgm:t>
        <a:bodyPr/>
        <a:lstStyle/>
        <a:p>
          <a:endParaRPr lang="ru-RU"/>
        </a:p>
      </dgm:t>
    </dgm:pt>
    <dgm:pt modelId="{A227B572-90D9-4A15-977B-24692988A6E6}" type="sibTrans" cxnId="{F2D2CF7C-047C-4F22-B152-2021A42F73E0}">
      <dgm:prSet/>
      <dgm:spPr/>
      <dgm:t>
        <a:bodyPr/>
        <a:lstStyle/>
        <a:p>
          <a:endParaRPr lang="ru-RU"/>
        </a:p>
      </dgm:t>
    </dgm:pt>
    <dgm:pt modelId="{D6790AFD-A862-4109-9434-FD34D434B9C0}">
      <dgm:prSet phldrT="[Текст]" custT="1">
        <dgm:style>
          <a:lnRef idx="1">
            <a:schemeClr val="accent5"/>
          </a:lnRef>
          <a:fillRef idx="2">
            <a:schemeClr val="accent5"/>
          </a:fillRef>
          <a:effectRef idx="1">
            <a:schemeClr val="accent5"/>
          </a:effectRef>
          <a:fontRef idx="minor">
            <a:schemeClr val="dk1"/>
          </a:fontRef>
        </dgm:style>
      </dgm:prSet>
      <dgm:spPr>
        <a:solidFill>
          <a:schemeClr val="bg1">
            <a:lumMod val="85000"/>
          </a:schemeClr>
        </a:solidFill>
        <a:ln w="12700">
          <a:solidFill>
            <a:schemeClr val="bg1">
              <a:lumMod val="50000"/>
            </a:schemeClr>
          </a:solidFill>
        </a:ln>
        <a:effectLst/>
      </dgm:spPr>
      <dgm:t>
        <a:bodyPr/>
        <a:lstStyle/>
        <a:p>
          <a:pPr>
            <a:buFontTx/>
            <a:buNone/>
          </a:pPr>
          <a:r>
            <a:rPr lang="ru-RU" sz="900" b="0" dirty="0">
              <a:latin typeface="Arial" panose="020B0604020202020204" pitchFamily="34" charset="0"/>
              <a:cs typeface="Arial" panose="020B0604020202020204" pitchFamily="34" charset="0"/>
            </a:rPr>
            <a:t>Контроль издержек</a:t>
          </a:r>
        </a:p>
      </dgm:t>
    </dgm:pt>
    <dgm:pt modelId="{F12D5B80-ABD5-4138-BC1D-1247966B10C3}" type="parTrans" cxnId="{2F9AD984-AB42-441E-8CE5-0A7E07A9D81B}">
      <dgm:prSet/>
      <dgm:spPr>
        <a:ln w="38100">
          <a:solidFill>
            <a:srgbClr val="003366"/>
          </a:solidFill>
        </a:ln>
      </dgm:spPr>
      <dgm:t>
        <a:bodyPr/>
        <a:lstStyle/>
        <a:p>
          <a:endParaRPr lang="ru-RU"/>
        </a:p>
      </dgm:t>
    </dgm:pt>
    <dgm:pt modelId="{BB8D7C53-21C4-4879-9173-1B0EA88E9BDA}" type="sibTrans" cxnId="{2F9AD984-AB42-441E-8CE5-0A7E07A9D81B}">
      <dgm:prSet/>
      <dgm:spPr/>
      <dgm:t>
        <a:bodyPr/>
        <a:lstStyle/>
        <a:p>
          <a:endParaRPr lang="ru-RU"/>
        </a:p>
      </dgm:t>
    </dgm:pt>
    <dgm:pt modelId="{998FBAA6-1105-400C-B95D-2A11D827C005}" type="pres">
      <dgm:prSet presAssocID="{8450860F-C923-475C-A63F-8DBE1D469598}" presName="cycle" presStyleCnt="0">
        <dgm:presLayoutVars>
          <dgm:chMax val="1"/>
          <dgm:dir/>
          <dgm:animLvl val="ctr"/>
          <dgm:resizeHandles val="exact"/>
        </dgm:presLayoutVars>
      </dgm:prSet>
      <dgm:spPr/>
      <dgm:t>
        <a:bodyPr/>
        <a:lstStyle/>
        <a:p>
          <a:endParaRPr lang="ru-RU"/>
        </a:p>
      </dgm:t>
    </dgm:pt>
    <dgm:pt modelId="{2AA127E8-CAA6-4FE8-8F28-CE95DC8EF52D}" type="pres">
      <dgm:prSet presAssocID="{13677747-8F14-4732-AE36-05E01185807C}" presName="centerShape" presStyleLbl="node0" presStyleIdx="0" presStyleCnt="1" custScaleX="121477" custScaleY="121477"/>
      <dgm:spPr/>
      <dgm:t>
        <a:bodyPr/>
        <a:lstStyle/>
        <a:p>
          <a:endParaRPr lang="ru-RU"/>
        </a:p>
      </dgm:t>
    </dgm:pt>
    <dgm:pt modelId="{C5CB9E1B-53FD-4515-90C0-F18E03522CD2}" type="pres">
      <dgm:prSet presAssocID="{F875EDF5-DC00-4028-8922-E685A2945186}" presName="Name9" presStyleLbl="parChTrans1D2" presStyleIdx="0" presStyleCnt="4"/>
      <dgm:spPr/>
      <dgm:t>
        <a:bodyPr/>
        <a:lstStyle/>
        <a:p>
          <a:endParaRPr lang="ru-RU"/>
        </a:p>
      </dgm:t>
    </dgm:pt>
    <dgm:pt modelId="{C8C63EEE-9B51-4AAC-A747-1CDEE7619A79}" type="pres">
      <dgm:prSet presAssocID="{F875EDF5-DC00-4028-8922-E685A2945186}" presName="connTx" presStyleLbl="parChTrans1D2" presStyleIdx="0" presStyleCnt="4"/>
      <dgm:spPr/>
      <dgm:t>
        <a:bodyPr/>
        <a:lstStyle/>
        <a:p>
          <a:endParaRPr lang="ru-RU"/>
        </a:p>
      </dgm:t>
    </dgm:pt>
    <dgm:pt modelId="{E6F1F9FC-CF96-4FC5-BCC1-283F098BEF82}" type="pres">
      <dgm:prSet presAssocID="{A7182904-09BE-4901-B901-30996FC452B5}" presName="node" presStyleLbl="node1" presStyleIdx="0" presStyleCnt="4" custScaleX="115403" custScaleY="115403">
        <dgm:presLayoutVars>
          <dgm:bulletEnabled val="1"/>
        </dgm:presLayoutVars>
      </dgm:prSet>
      <dgm:spPr/>
      <dgm:t>
        <a:bodyPr/>
        <a:lstStyle/>
        <a:p>
          <a:endParaRPr lang="ru-RU"/>
        </a:p>
      </dgm:t>
    </dgm:pt>
    <dgm:pt modelId="{E9C3C5B6-A0A3-4053-9B31-BC7BBCEE174C}" type="pres">
      <dgm:prSet presAssocID="{AC0D6352-15F7-4D8E-B5D3-5FCE9024F4F7}" presName="Name9" presStyleLbl="parChTrans1D2" presStyleIdx="1" presStyleCnt="4"/>
      <dgm:spPr/>
      <dgm:t>
        <a:bodyPr/>
        <a:lstStyle/>
        <a:p>
          <a:endParaRPr lang="ru-RU"/>
        </a:p>
      </dgm:t>
    </dgm:pt>
    <dgm:pt modelId="{A116D32B-BB2C-4419-ACA9-5AB526F15A5A}" type="pres">
      <dgm:prSet presAssocID="{AC0D6352-15F7-4D8E-B5D3-5FCE9024F4F7}" presName="connTx" presStyleLbl="parChTrans1D2" presStyleIdx="1" presStyleCnt="4"/>
      <dgm:spPr/>
      <dgm:t>
        <a:bodyPr/>
        <a:lstStyle/>
        <a:p>
          <a:endParaRPr lang="ru-RU"/>
        </a:p>
      </dgm:t>
    </dgm:pt>
    <dgm:pt modelId="{B3B4B144-44E4-4FA1-8FBF-6204C3B412D6}" type="pres">
      <dgm:prSet presAssocID="{3C94C6AB-3997-4E60-A05E-3AA598F9F033}" presName="node" presStyleLbl="node1" presStyleIdx="1" presStyleCnt="4" custScaleX="115403" custScaleY="115403">
        <dgm:presLayoutVars>
          <dgm:bulletEnabled val="1"/>
        </dgm:presLayoutVars>
      </dgm:prSet>
      <dgm:spPr/>
      <dgm:t>
        <a:bodyPr/>
        <a:lstStyle/>
        <a:p>
          <a:endParaRPr lang="ru-RU"/>
        </a:p>
      </dgm:t>
    </dgm:pt>
    <dgm:pt modelId="{951A2C5C-36E6-4D9F-B1F7-19D0420FEB4F}" type="pres">
      <dgm:prSet presAssocID="{76CF1518-D9B6-486F-93AE-0BD3C4EA68EB}" presName="Name9" presStyleLbl="parChTrans1D2" presStyleIdx="2" presStyleCnt="4"/>
      <dgm:spPr/>
      <dgm:t>
        <a:bodyPr/>
        <a:lstStyle/>
        <a:p>
          <a:endParaRPr lang="ru-RU"/>
        </a:p>
      </dgm:t>
    </dgm:pt>
    <dgm:pt modelId="{8D225C7C-54A0-43ED-B308-C95B6541EFF6}" type="pres">
      <dgm:prSet presAssocID="{76CF1518-D9B6-486F-93AE-0BD3C4EA68EB}" presName="connTx" presStyleLbl="parChTrans1D2" presStyleIdx="2" presStyleCnt="4"/>
      <dgm:spPr/>
      <dgm:t>
        <a:bodyPr/>
        <a:lstStyle/>
        <a:p>
          <a:endParaRPr lang="ru-RU"/>
        </a:p>
      </dgm:t>
    </dgm:pt>
    <dgm:pt modelId="{2324EAF4-AB44-47DD-A2C6-CAA9E750128F}" type="pres">
      <dgm:prSet presAssocID="{A62CBD12-683D-4663-A33B-D853A1574D2B}" presName="node" presStyleLbl="node1" presStyleIdx="2" presStyleCnt="4" custScaleX="115403" custScaleY="115403">
        <dgm:presLayoutVars>
          <dgm:bulletEnabled val="1"/>
        </dgm:presLayoutVars>
      </dgm:prSet>
      <dgm:spPr/>
      <dgm:t>
        <a:bodyPr/>
        <a:lstStyle/>
        <a:p>
          <a:endParaRPr lang="ru-RU"/>
        </a:p>
      </dgm:t>
    </dgm:pt>
    <dgm:pt modelId="{7D83DA7B-9B54-45A0-9310-44EA0C07A643}" type="pres">
      <dgm:prSet presAssocID="{F12D5B80-ABD5-4138-BC1D-1247966B10C3}" presName="Name9" presStyleLbl="parChTrans1D2" presStyleIdx="3" presStyleCnt="4"/>
      <dgm:spPr/>
      <dgm:t>
        <a:bodyPr/>
        <a:lstStyle/>
        <a:p>
          <a:endParaRPr lang="ru-RU"/>
        </a:p>
      </dgm:t>
    </dgm:pt>
    <dgm:pt modelId="{268276EC-DAA0-4E6D-B17D-709560CEBDCA}" type="pres">
      <dgm:prSet presAssocID="{F12D5B80-ABD5-4138-BC1D-1247966B10C3}" presName="connTx" presStyleLbl="parChTrans1D2" presStyleIdx="3" presStyleCnt="4"/>
      <dgm:spPr/>
      <dgm:t>
        <a:bodyPr/>
        <a:lstStyle/>
        <a:p>
          <a:endParaRPr lang="ru-RU"/>
        </a:p>
      </dgm:t>
    </dgm:pt>
    <dgm:pt modelId="{566EC5FC-EC4F-4BCB-BF7B-3E69B4C4BADD}" type="pres">
      <dgm:prSet presAssocID="{D6790AFD-A862-4109-9434-FD34D434B9C0}" presName="node" presStyleLbl="node1" presStyleIdx="3" presStyleCnt="4" custScaleX="115403" custScaleY="115403">
        <dgm:presLayoutVars>
          <dgm:bulletEnabled val="1"/>
        </dgm:presLayoutVars>
      </dgm:prSet>
      <dgm:spPr/>
      <dgm:t>
        <a:bodyPr/>
        <a:lstStyle/>
        <a:p>
          <a:endParaRPr lang="ru-RU"/>
        </a:p>
      </dgm:t>
    </dgm:pt>
  </dgm:ptLst>
  <dgm:cxnLst>
    <dgm:cxn modelId="{C5D5F867-8EDE-4559-9D2A-9F7D8EE06A43}" srcId="{13677747-8F14-4732-AE36-05E01185807C}" destId="{A7182904-09BE-4901-B901-30996FC452B5}" srcOrd="0" destOrd="0" parTransId="{F875EDF5-DC00-4028-8922-E685A2945186}" sibTransId="{F62D96C0-6F59-46C9-8118-B446675C5BCE}"/>
    <dgm:cxn modelId="{66EFF332-9281-456E-BD25-30BB54D11FF7}" type="presOf" srcId="{13677747-8F14-4732-AE36-05E01185807C}" destId="{2AA127E8-CAA6-4FE8-8F28-CE95DC8EF52D}" srcOrd="0" destOrd="0" presId="urn:microsoft.com/office/officeart/2005/8/layout/radial1"/>
    <dgm:cxn modelId="{AD01364B-5EE2-4BD9-A844-E39F08F889C9}" srcId="{8450860F-C923-475C-A63F-8DBE1D469598}" destId="{13677747-8F14-4732-AE36-05E01185807C}" srcOrd="0" destOrd="0" parTransId="{0C439FC1-AA87-4A22-AB80-F7712DB2C0FC}" sibTransId="{556B6A6A-943F-430B-A8D7-EDEE0AC34EBA}"/>
    <dgm:cxn modelId="{AA9D8265-786E-4D45-A195-D5D9D495F5FA}" type="presOf" srcId="{76CF1518-D9B6-486F-93AE-0BD3C4EA68EB}" destId="{951A2C5C-36E6-4D9F-B1F7-19D0420FEB4F}" srcOrd="0" destOrd="0" presId="urn:microsoft.com/office/officeart/2005/8/layout/radial1"/>
    <dgm:cxn modelId="{ED7A1EC7-C2FD-4DFB-BF24-FABF1C16DC91}" type="presOf" srcId="{AC0D6352-15F7-4D8E-B5D3-5FCE9024F4F7}" destId="{E9C3C5B6-A0A3-4053-9B31-BC7BBCEE174C}" srcOrd="0" destOrd="0" presId="urn:microsoft.com/office/officeart/2005/8/layout/radial1"/>
    <dgm:cxn modelId="{1CE52531-6DDD-4F85-A957-55E9BC2DA6E7}" type="presOf" srcId="{F12D5B80-ABD5-4138-BC1D-1247966B10C3}" destId="{7D83DA7B-9B54-45A0-9310-44EA0C07A643}" srcOrd="0" destOrd="0" presId="urn:microsoft.com/office/officeart/2005/8/layout/radial1"/>
    <dgm:cxn modelId="{E035326F-85B7-4944-AFCF-56B017E0D59D}" type="presOf" srcId="{3C94C6AB-3997-4E60-A05E-3AA598F9F033}" destId="{B3B4B144-44E4-4FA1-8FBF-6204C3B412D6}" srcOrd="0" destOrd="0" presId="urn:microsoft.com/office/officeart/2005/8/layout/radial1"/>
    <dgm:cxn modelId="{C69B2A26-9B2F-4EAD-A299-C44A512BC67C}" type="presOf" srcId="{76CF1518-D9B6-486F-93AE-0BD3C4EA68EB}" destId="{8D225C7C-54A0-43ED-B308-C95B6541EFF6}" srcOrd="1" destOrd="0" presId="urn:microsoft.com/office/officeart/2005/8/layout/radial1"/>
    <dgm:cxn modelId="{2F9AD984-AB42-441E-8CE5-0A7E07A9D81B}" srcId="{13677747-8F14-4732-AE36-05E01185807C}" destId="{D6790AFD-A862-4109-9434-FD34D434B9C0}" srcOrd="3" destOrd="0" parTransId="{F12D5B80-ABD5-4138-BC1D-1247966B10C3}" sibTransId="{BB8D7C53-21C4-4879-9173-1B0EA88E9BDA}"/>
    <dgm:cxn modelId="{0578D536-C8CB-48A8-8418-FF1B11AAAE74}" type="presOf" srcId="{A62CBD12-683D-4663-A33B-D853A1574D2B}" destId="{2324EAF4-AB44-47DD-A2C6-CAA9E750128F}" srcOrd="0" destOrd="0" presId="urn:microsoft.com/office/officeart/2005/8/layout/radial1"/>
    <dgm:cxn modelId="{4F33923C-C534-43DC-9EE7-FE7011E8F4AA}" type="presOf" srcId="{AC0D6352-15F7-4D8E-B5D3-5FCE9024F4F7}" destId="{A116D32B-BB2C-4419-ACA9-5AB526F15A5A}" srcOrd="1" destOrd="0" presId="urn:microsoft.com/office/officeart/2005/8/layout/radial1"/>
    <dgm:cxn modelId="{D3E0ECD9-EB41-424B-A23E-AD690B1695BD}" type="presOf" srcId="{F875EDF5-DC00-4028-8922-E685A2945186}" destId="{C8C63EEE-9B51-4AAC-A747-1CDEE7619A79}" srcOrd="1" destOrd="0" presId="urn:microsoft.com/office/officeart/2005/8/layout/radial1"/>
    <dgm:cxn modelId="{40C2D10B-D354-4028-8401-75511D08E9B8}" type="presOf" srcId="{A7182904-09BE-4901-B901-30996FC452B5}" destId="{E6F1F9FC-CF96-4FC5-BCC1-283F098BEF82}" srcOrd="0" destOrd="0" presId="urn:microsoft.com/office/officeart/2005/8/layout/radial1"/>
    <dgm:cxn modelId="{613B8AF6-8457-4111-AFF7-BBE26CB4A06D}" type="presOf" srcId="{F12D5B80-ABD5-4138-BC1D-1247966B10C3}" destId="{268276EC-DAA0-4E6D-B17D-709560CEBDCA}" srcOrd="1" destOrd="0" presId="urn:microsoft.com/office/officeart/2005/8/layout/radial1"/>
    <dgm:cxn modelId="{F2D2CF7C-047C-4F22-B152-2021A42F73E0}" srcId="{13677747-8F14-4732-AE36-05E01185807C}" destId="{A62CBD12-683D-4663-A33B-D853A1574D2B}" srcOrd="2" destOrd="0" parTransId="{76CF1518-D9B6-486F-93AE-0BD3C4EA68EB}" sibTransId="{A227B572-90D9-4A15-977B-24692988A6E6}"/>
    <dgm:cxn modelId="{0023D66C-FB2E-4AC4-AE15-788260F245F8}" type="presOf" srcId="{D6790AFD-A862-4109-9434-FD34D434B9C0}" destId="{566EC5FC-EC4F-4BCB-BF7B-3E69B4C4BADD}" srcOrd="0" destOrd="0" presId="urn:microsoft.com/office/officeart/2005/8/layout/radial1"/>
    <dgm:cxn modelId="{8BDEE446-5EAA-4B3D-8A79-3320FB44CAC7}" srcId="{13677747-8F14-4732-AE36-05E01185807C}" destId="{3C94C6AB-3997-4E60-A05E-3AA598F9F033}" srcOrd="1" destOrd="0" parTransId="{AC0D6352-15F7-4D8E-B5D3-5FCE9024F4F7}" sibTransId="{1CD4D322-A29F-4F37-8088-707CDCD7B029}"/>
    <dgm:cxn modelId="{58FD6F7F-7031-4FEF-B736-D6B7E43C72FC}" type="presOf" srcId="{8450860F-C923-475C-A63F-8DBE1D469598}" destId="{998FBAA6-1105-400C-B95D-2A11D827C005}" srcOrd="0" destOrd="0" presId="urn:microsoft.com/office/officeart/2005/8/layout/radial1"/>
    <dgm:cxn modelId="{A9F73C5F-8D0C-478D-8F25-7A8AFD0FAC1C}" type="presOf" srcId="{F875EDF5-DC00-4028-8922-E685A2945186}" destId="{C5CB9E1B-53FD-4515-90C0-F18E03522CD2}" srcOrd="0" destOrd="0" presId="urn:microsoft.com/office/officeart/2005/8/layout/radial1"/>
    <dgm:cxn modelId="{980E0F2D-2744-46F7-9670-C57D57A1D93B}" type="presParOf" srcId="{998FBAA6-1105-400C-B95D-2A11D827C005}" destId="{2AA127E8-CAA6-4FE8-8F28-CE95DC8EF52D}" srcOrd="0" destOrd="0" presId="urn:microsoft.com/office/officeart/2005/8/layout/radial1"/>
    <dgm:cxn modelId="{9C2A5F3B-8C1F-445C-B594-20BBE52F67DB}" type="presParOf" srcId="{998FBAA6-1105-400C-B95D-2A11D827C005}" destId="{C5CB9E1B-53FD-4515-90C0-F18E03522CD2}" srcOrd="1" destOrd="0" presId="urn:microsoft.com/office/officeart/2005/8/layout/radial1"/>
    <dgm:cxn modelId="{D449E997-1604-40F7-9F49-28092BC0AA9A}" type="presParOf" srcId="{C5CB9E1B-53FD-4515-90C0-F18E03522CD2}" destId="{C8C63EEE-9B51-4AAC-A747-1CDEE7619A79}" srcOrd="0" destOrd="0" presId="urn:microsoft.com/office/officeart/2005/8/layout/radial1"/>
    <dgm:cxn modelId="{920DFD31-6BE7-4913-BF8E-C37F7F0B0C21}" type="presParOf" srcId="{998FBAA6-1105-400C-B95D-2A11D827C005}" destId="{E6F1F9FC-CF96-4FC5-BCC1-283F098BEF82}" srcOrd="2" destOrd="0" presId="urn:microsoft.com/office/officeart/2005/8/layout/radial1"/>
    <dgm:cxn modelId="{DEC23716-B3A9-4316-A6FB-37B74868F44E}" type="presParOf" srcId="{998FBAA6-1105-400C-B95D-2A11D827C005}" destId="{E9C3C5B6-A0A3-4053-9B31-BC7BBCEE174C}" srcOrd="3" destOrd="0" presId="urn:microsoft.com/office/officeart/2005/8/layout/radial1"/>
    <dgm:cxn modelId="{DAA8D25F-C05C-4B81-B3C1-D0A23B998924}" type="presParOf" srcId="{E9C3C5B6-A0A3-4053-9B31-BC7BBCEE174C}" destId="{A116D32B-BB2C-4419-ACA9-5AB526F15A5A}" srcOrd="0" destOrd="0" presId="urn:microsoft.com/office/officeart/2005/8/layout/radial1"/>
    <dgm:cxn modelId="{8DDF7A65-4B3C-4C9F-98F6-4F1127FE52F7}" type="presParOf" srcId="{998FBAA6-1105-400C-B95D-2A11D827C005}" destId="{B3B4B144-44E4-4FA1-8FBF-6204C3B412D6}" srcOrd="4" destOrd="0" presId="urn:microsoft.com/office/officeart/2005/8/layout/radial1"/>
    <dgm:cxn modelId="{B402BB31-C3F5-4FA2-80AA-2B7F4C3CBB09}" type="presParOf" srcId="{998FBAA6-1105-400C-B95D-2A11D827C005}" destId="{951A2C5C-36E6-4D9F-B1F7-19D0420FEB4F}" srcOrd="5" destOrd="0" presId="urn:microsoft.com/office/officeart/2005/8/layout/radial1"/>
    <dgm:cxn modelId="{43F05383-E80F-4676-B6C4-B16752E54947}" type="presParOf" srcId="{951A2C5C-36E6-4D9F-B1F7-19D0420FEB4F}" destId="{8D225C7C-54A0-43ED-B308-C95B6541EFF6}" srcOrd="0" destOrd="0" presId="urn:microsoft.com/office/officeart/2005/8/layout/radial1"/>
    <dgm:cxn modelId="{6BB07155-2D3B-47B9-97F7-9B11FB8FFC88}" type="presParOf" srcId="{998FBAA6-1105-400C-B95D-2A11D827C005}" destId="{2324EAF4-AB44-47DD-A2C6-CAA9E750128F}" srcOrd="6" destOrd="0" presId="urn:microsoft.com/office/officeart/2005/8/layout/radial1"/>
    <dgm:cxn modelId="{55E5AD1A-D761-4200-BDEB-8D7AAE9F2BC5}" type="presParOf" srcId="{998FBAA6-1105-400C-B95D-2A11D827C005}" destId="{7D83DA7B-9B54-45A0-9310-44EA0C07A643}" srcOrd="7" destOrd="0" presId="urn:microsoft.com/office/officeart/2005/8/layout/radial1"/>
    <dgm:cxn modelId="{F7FA3A0A-DB4D-4383-9856-783EE2DCCC38}" type="presParOf" srcId="{7D83DA7B-9B54-45A0-9310-44EA0C07A643}" destId="{268276EC-DAA0-4E6D-B17D-709560CEBDCA}" srcOrd="0" destOrd="0" presId="urn:microsoft.com/office/officeart/2005/8/layout/radial1"/>
    <dgm:cxn modelId="{C1FC9CE8-EABC-41AD-A0A8-F869FC61BDEE}" type="presParOf" srcId="{998FBAA6-1105-400C-B95D-2A11D827C005}" destId="{566EC5FC-EC4F-4BCB-BF7B-3E69B4C4BADD}"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127E8-CAA6-4FE8-8F28-CE95DC8EF52D}">
      <dsp:nvSpPr>
        <dsp:cNvPr id="0" name=""/>
        <dsp:cNvSpPr/>
      </dsp:nvSpPr>
      <dsp:spPr>
        <a:xfrm>
          <a:off x="2577323" y="1247984"/>
          <a:ext cx="1254065" cy="1254065"/>
        </a:xfrm>
        <a:prstGeom prst="ellipse">
          <a:avLst/>
        </a:prstGeom>
        <a:solidFill>
          <a:srgbClr val="003366"/>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0" kern="1200" dirty="0">
              <a:latin typeface="Arial" panose="020B0604020202020204" pitchFamily="34" charset="0"/>
              <a:cs typeface="Arial" panose="020B0604020202020204" pitchFamily="34" charset="0"/>
            </a:rPr>
            <a:t>Задачи 1С:Аналитики</a:t>
          </a:r>
        </a:p>
      </dsp:txBody>
      <dsp:txXfrm>
        <a:off x="2760977" y="1431638"/>
        <a:ext cx="886757" cy="886757"/>
      </dsp:txXfrm>
    </dsp:sp>
    <dsp:sp modelId="{C5CB9E1B-53FD-4515-90C0-F18E03522CD2}">
      <dsp:nvSpPr>
        <dsp:cNvPr id="0" name=""/>
        <dsp:cNvSpPr/>
      </dsp:nvSpPr>
      <dsp:spPr>
        <a:xfrm rot="16200000">
          <a:off x="3143718" y="117284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201324" y="1184315"/>
        <a:ext cx="6063" cy="6063"/>
      </dsp:txXfrm>
    </dsp:sp>
    <dsp:sp modelId="{E6F1F9FC-CF96-4FC5-BCC1-283F098BEF82}">
      <dsp:nvSpPr>
        <dsp:cNvPr id="0" name=""/>
        <dsp:cNvSpPr/>
      </dsp:nvSpPr>
      <dsp:spPr>
        <a:xfrm>
          <a:off x="2608675" y="-64650"/>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0" kern="1200" dirty="0">
              <a:latin typeface="Arial" panose="020B0604020202020204" pitchFamily="34" charset="0"/>
              <a:cs typeface="Arial" panose="020B0604020202020204" pitchFamily="34" charset="0"/>
            </a:rPr>
            <a:t>Увеличение эффективности управления компанией</a:t>
          </a:r>
        </a:p>
      </dsp:txBody>
      <dsp:txXfrm>
        <a:off x="2783146" y="109821"/>
        <a:ext cx="842418" cy="842418"/>
      </dsp:txXfrm>
    </dsp:sp>
    <dsp:sp modelId="{E9C3C5B6-A0A3-4053-9B31-BC7BBCEE174C}">
      <dsp:nvSpPr>
        <dsp:cNvPr id="0" name=""/>
        <dsp:cNvSpPr/>
      </dsp:nvSpPr>
      <dsp:spPr>
        <a:xfrm>
          <a:off x="3831388" y="186051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888994" y="1871985"/>
        <a:ext cx="6063" cy="6063"/>
      </dsp:txXfrm>
    </dsp:sp>
    <dsp:sp modelId="{B3B4B144-44E4-4FA1-8FBF-6204C3B412D6}">
      <dsp:nvSpPr>
        <dsp:cNvPr id="0" name=""/>
        <dsp:cNvSpPr/>
      </dsp:nvSpPr>
      <dsp:spPr>
        <a:xfrm>
          <a:off x="3952663" y="1279337"/>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kern="1200" dirty="0">
              <a:latin typeface="Arial" panose="020B0604020202020204" pitchFamily="34" charset="0"/>
              <a:cs typeface="Arial" panose="020B0604020202020204" pitchFamily="34" charset="0"/>
            </a:rPr>
            <a:t>Снижение управлен-</a:t>
          </a:r>
          <a:br>
            <a:rPr lang="ru-RU" sz="900" kern="1200" dirty="0">
              <a:latin typeface="Arial" panose="020B0604020202020204" pitchFamily="34" charset="0"/>
              <a:cs typeface="Arial" panose="020B0604020202020204" pitchFamily="34" charset="0"/>
            </a:rPr>
          </a:br>
          <a:r>
            <a:rPr lang="ru-RU" sz="900" kern="1200" dirty="0">
              <a:latin typeface="Arial" panose="020B0604020202020204" pitchFamily="34" charset="0"/>
              <a:cs typeface="Arial" panose="020B0604020202020204" pitchFamily="34" charset="0"/>
            </a:rPr>
            <a:t>ческих рисков </a:t>
          </a:r>
        </a:p>
      </dsp:txBody>
      <dsp:txXfrm>
        <a:off x="4127134" y="1453808"/>
        <a:ext cx="842418" cy="842418"/>
      </dsp:txXfrm>
    </dsp:sp>
    <dsp:sp modelId="{951A2C5C-36E6-4D9F-B1F7-19D0420FEB4F}">
      <dsp:nvSpPr>
        <dsp:cNvPr id="0" name=""/>
        <dsp:cNvSpPr/>
      </dsp:nvSpPr>
      <dsp:spPr>
        <a:xfrm rot="5400000">
          <a:off x="3143718" y="2548190"/>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201324" y="2559655"/>
        <a:ext cx="6063" cy="6063"/>
      </dsp:txXfrm>
    </dsp:sp>
    <dsp:sp modelId="{2324EAF4-AB44-47DD-A2C6-CAA9E750128F}">
      <dsp:nvSpPr>
        <dsp:cNvPr id="0" name=""/>
        <dsp:cNvSpPr/>
      </dsp:nvSpPr>
      <dsp:spPr>
        <a:xfrm>
          <a:off x="2608675" y="2623325"/>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kern="1200" dirty="0">
              <a:latin typeface="Arial" panose="020B0604020202020204" pitchFamily="34" charset="0"/>
              <a:cs typeface="Arial" panose="020B0604020202020204" pitchFamily="34" charset="0"/>
            </a:rPr>
            <a:t>Помощь </a:t>
          </a:r>
          <a:br>
            <a:rPr lang="ru-RU" sz="900" kern="1200" dirty="0">
              <a:latin typeface="Arial" panose="020B0604020202020204" pitchFamily="34" charset="0"/>
              <a:cs typeface="Arial" panose="020B0604020202020204" pitchFamily="34" charset="0"/>
            </a:rPr>
          </a:br>
          <a:r>
            <a:rPr lang="ru-RU" sz="900" kern="1200" dirty="0">
              <a:latin typeface="Arial" panose="020B0604020202020204" pitchFamily="34" charset="0"/>
              <a:cs typeface="Arial" panose="020B0604020202020204" pitchFamily="34" charset="0"/>
            </a:rPr>
            <a:t>в принятии стратегических решений </a:t>
          </a:r>
        </a:p>
      </dsp:txBody>
      <dsp:txXfrm>
        <a:off x="2783146" y="2797796"/>
        <a:ext cx="842418" cy="842418"/>
      </dsp:txXfrm>
    </dsp:sp>
    <dsp:sp modelId="{7D83DA7B-9B54-45A0-9310-44EA0C07A643}">
      <dsp:nvSpPr>
        <dsp:cNvPr id="0" name=""/>
        <dsp:cNvSpPr/>
      </dsp:nvSpPr>
      <dsp:spPr>
        <a:xfrm rot="10800000">
          <a:off x="2456048" y="1860519"/>
          <a:ext cx="121274" cy="28995"/>
        </a:xfrm>
        <a:custGeom>
          <a:avLst/>
          <a:gdLst/>
          <a:ahLst/>
          <a:cxnLst/>
          <a:rect l="0" t="0" r="0" b="0"/>
          <a:pathLst>
            <a:path>
              <a:moveTo>
                <a:pt x="0" y="14497"/>
              </a:moveTo>
              <a:lnTo>
                <a:pt x="121274" y="14497"/>
              </a:lnTo>
            </a:path>
          </a:pathLst>
        </a:custGeom>
        <a:noFill/>
        <a:ln w="38100" cap="flat" cmpd="sng" algn="ctr">
          <a:solidFill>
            <a:srgbClr val="00336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513653" y="1871985"/>
        <a:ext cx="6063" cy="6063"/>
      </dsp:txXfrm>
    </dsp:sp>
    <dsp:sp modelId="{566EC5FC-EC4F-4BCB-BF7B-3E69B4C4BADD}">
      <dsp:nvSpPr>
        <dsp:cNvPr id="0" name=""/>
        <dsp:cNvSpPr/>
      </dsp:nvSpPr>
      <dsp:spPr>
        <a:xfrm>
          <a:off x="1264687" y="1279337"/>
          <a:ext cx="1191360" cy="1191360"/>
        </a:xfrm>
        <a:prstGeom prst="ellipse">
          <a:avLst/>
        </a:prstGeom>
        <a:solidFill>
          <a:schemeClr val="bg1">
            <a:lumMod val="85000"/>
          </a:schemeClr>
        </a:solidFill>
        <a:ln w="12700" cap="flat" cmpd="sng" algn="ctr">
          <a:solidFill>
            <a:schemeClr val="bg1">
              <a:lumMod val="5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Tx/>
            <a:buNone/>
          </a:pPr>
          <a:r>
            <a:rPr lang="ru-RU" sz="900" b="0" kern="1200" dirty="0">
              <a:latin typeface="Arial" panose="020B0604020202020204" pitchFamily="34" charset="0"/>
              <a:cs typeface="Arial" panose="020B0604020202020204" pitchFamily="34" charset="0"/>
            </a:rPr>
            <a:t>Контроль издержек</a:t>
          </a:r>
        </a:p>
      </dsp:txBody>
      <dsp:txXfrm>
        <a:off x="1439158" y="1453808"/>
        <a:ext cx="842418" cy="8424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2.emf"/><Relationship Id="rId1" Type="http://schemas.openxmlformats.org/officeDocument/2006/relationships/image" Target="../media/image3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D3FC73E8-299F-12A5-8248-FA267C4C7A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b="0">
                <a:cs typeface="Arial" charset="0"/>
              </a:defRPr>
            </a:lvl1pPr>
          </a:lstStyle>
          <a:p>
            <a:pPr>
              <a:defRPr/>
            </a:pPr>
            <a:endParaRPr lang="ru-RU"/>
          </a:p>
        </p:txBody>
      </p:sp>
      <p:sp>
        <p:nvSpPr>
          <p:cNvPr id="3" name="Дата 2">
            <a:extLst>
              <a:ext uri="{FF2B5EF4-FFF2-40B4-BE49-F238E27FC236}">
                <a16:creationId xmlns="" xmlns:a16="http://schemas.microsoft.com/office/drawing/2014/main" id="{97342AEE-3E10-B49F-4060-600DA026C67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b="0">
                <a:cs typeface="Arial" charset="0"/>
              </a:defRPr>
            </a:lvl1pPr>
          </a:lstStyle>
          <a:p>
            <a:pPr>
              <a:defRPr/>
            </a:pPr>
            <a:fld id="{E027CEF3-0745-44E9-982C-B9DBFFEB0C43}" type="datetimeFigureOut">
              <a:rPr lang="ru-RU"/>
              <a:pPr>
                <a:defRPr/>
              </a:pPr>
              <a:t>01.03.2024</a:t>
            </a:fld>
            <a:endParaRPr lang="ru-RU"/>
          </a:p>
        </p:txBody>
      </p:sp>
      <p:sp>
        <p:nvSpPr>
          <p:cNvPr id="4" name="Образ слайда 3">
            <a:extLst>
              <a:ext uri="{FF2B5EF4-FFF2-40B4-BE49-F238E27FC236}">
                <a16:creationId xmlns="" xmlns:a16="http://schemas.microsoft.com/office/drawing/2014/main" id="{5F32D6B2-B9BB-BAE1-1873-460246DED53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 xmlns:a16="http://schemas.microsoft.com/office/drawing/2014/main" id="{472AC688-043E-C35E-C10C-8316BE90259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 xmlns:a16="http://schemas.microsoft.com/office/drawing/2014/main" id="{A888B649-A8F7-9881-9C47-27B04FEA626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b="0">
                <a:cs typeface="Arial" charset="0"/>
              </a:defRPr>
            </a:lvl1pPr>
          </a:lstStyle>
          <a:p>
            <a:pPr>
              <a:defRPr/>
            </a:pPr>
            <a:endParaRPr lang="ru-RU"/>
          </a:p>
        </p:txBody>
      </p:sp>
      <p:sp>
        <p:nvSpPr>
          <p:cNvPr id="7" name="Номер слайда 6">
            <a:extLst>
              <a:ext uri="{FF2B5EF4-FFF2-40B4-BE49-F238E27FC236}">
                <a16:creationId xmlns="" xmlns:a16="http://schemas.microsoft.com/office/drawing/2014/main" id="{B28EBDAA-C050-AD91-E249-F75C69390B8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smtClean="0"/>
            </a:lvl1pPr>
          </a:lstStyle>
          <a:p>
            <a:pPr>
              <a:defRPr/>
            </a:pPr>
            <a:fld id="{A580EDA8-3093-4019-94D4-A686535ADBA9}" type="slidenum">
              <a:rPr lang="ru-RU" altLang="ru-RU"/>
              <a:pPr>
                <a:defRPr/>
              </a:pPr>
              <a:t>‹#›</a:t>
            </a:fld>
            <a:endParaRPr lang="ru-RU" altLang="ru-RU"/>
          </a:p>
        </p:txBody>
      </p:sp>
    </p:spTree>
    <p:extLst>
      <p:ext uri="{BB962C8B-B14F-4D97-AF65-F5344CB8AC3E}">
        <p14:creationId xmlns:p14="http://schemas.microsoft.com/office/powerpoint/2010/main" val="1080234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1c.ru/solutions/public/?searchModel=%7b%22erp%22:true%7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latform.gov.ru/news/platforma-1s-proshla-proverku-dlya-vkljucheniya-v-katalog-cifrovyh-produktov-platformy-goste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a:extLst>
              <a:ext uri="{FF2B5EF4-FFF2-40B4-BE49-F238E27FC236}">
                <a16:creationId xmlns="" xmlns:a16="http://schemas.microsoft.com/office/drawing/2014/main" id="{D48EAD66-C047-1986-F158-C4A5368820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Заметки 2">
            <a:extLst>
              <a:ext uri="{FF2B5EF4-FFF2-40B4-BE49-F238E27FC236}">
                <a16:creationId xmlns="" xmlns:a16="http://schemas.microsoft.com/office/drawing/2014/main" id="{F75B067E-CAFF-C601-E93E-A50F189081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Спрос на ресурсы в ИТ сейчас высокий, но наличие порядка 300 000 программистов 1С, 8000 внедренческих партнерских организаций, в их числе 650 Центров </a:t>
            </a:r>
            <a:r>
              <a:rPr lang="en-US" altLang="ru-RU" dirty="0"/>
              <a:t>ERP</a:t>
            </a:r>
            <a:r>
              <a:rPr lang="ru-RU" altLang="ru-RU" dirty="0"/>
              <a:t>, накопивших опыт 3600 внедрений 1С:</a:t>
            </a:r>
            <a:r>
              <a:rPr lang="en-US" altLang="ru-RU" dirty="0"/>
              <a:t>ERP</a:t>
            </a:r>
            <a:endParaRPr lang="ru-RU" altLang="ru-RU" dirty="0"/>
          </a:p>
          <a:p>
            <a:r>
              <a:rPr lang="ru-RU" altLang="ru-RU" dirty="0">
                <a:hlinkClick r:id="rId3"/>
              </a:rPr>
              <a:t>https://1c.ru/solutions/public/?searchModel=%7B%22erp%22:true%7D</a:t>
            </a:r>
            <a:endParaRPr lang="ru-RU" altLang="ru-RU" dirty="0"/>
          </a:p>
          <a:p>
            <a:r>
              <a:rPr lang="ru-RU" altLang="ru-RU" dirty="0"/>
              <a:t> дает основания считать, что именно для внедрения 1С:Предприятия сейчас есть больше всего ресурсов на рынке РФ, </a:t>
            </a:r>
          </a:p>
          <a:p>
            <a:r>
              <a:rPr lang="ru-RU" altLang="ru-RU" dirty="0"/>
              <a:t>Это подтверждается и тем, что более миллиона новых рабочих мест в год на 1С:Предприятии создается этими ресурсами и их можно подтянуть для выполнения самых сложных корпоративных проектов в сотрудничестве с внутренними центрами компетенции заказчика.</a:t>
            </a:r>
          </a:p>
          <a:p>
            <a:r>
              <a:rPr lang="ru-RU" altLang="ru-RU" dirty="0"/>
              <a:t>При этом конечно, надо готовить больше кадров и фирма 1С активно над этим работает много лет, создавая учебные пособия по </a:t>
            </a:r>
            <a:r>
              <a:rPr lang="en-US" altLang="ru-RU" dirty="0"/>
              <a:t>ERP</a:t>
            </a:r>
            <a:r>
              <a:rPr lang="ru-RU" altLang="ru-RU" dirty="0"/>
              <a:t>, предоставляя софт бесплатно в облаке преподавателям и студентам (в облаке удобнее), бесплатно осуществляя дополнительное профессиональное обучение, разрабатывая образовательные программы и апробируя их в ведущих ВУЗах страны и многое другое.</a:t>
            </a:r>
          </a:p>
          <a:p>
            <a:endParaRPr lang="ru-RU" altLang="ru-RU" dirty="0"/>
          </a:p>
        </p:txBody>
      </p:sp>
      <p:sp>
        <p:nvSpPr>
          <p:cNvPr id="53252" name="Номер слайда 3">
            <a:extLst>
              <a:ext uri="{FF2B5EF4-FFF2-40B4-BE49-F238E27FC236}">
                <a16:creationId xmlns="" xmlns:a16="http://schemas.microsoft.com/office/drawing/2014/main" id="{743A76F9-4EDB-D7A6-DD52-44181D17BA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D96FEF90-E9AD-416B-A853-1256CED4B754}" type="slidenum">
              <a:rPr lang="ru-RU" altLang="ru-RU" b="0"/>
              <a:pPr/>
              <a:t>2</a:t>
            </a:fld>
            <a:endParaRPr lang="ru-RU" altLang="ru-RU" b="0"/>
          </a:p>
        </p:txBody>
      </p:sp>
    </p:spTree>
    <p:extLst>
      <p:ext uri="{BB962C8B-B14F-4D97-AF65-F5344CB8AC3E}">
        <p14:creationId xmlns:p14="http://schemas.microsoft.com/office/powerpoint/2010/main" val="3689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a:extLst>
              <a:ext uri="{FF2B5EF4-FFF2-40B4-BE49-F238E27FC236}">
                <a16:creationId xmlns="" xmlns:a16="http://schemas.microsoft.com/office/drawing/2014/main" id="{20CCF1A5-9470-127D-B08C-E28B00DB7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a:extLst>
              <a:ext uri="{FF2B5EF4-FFF2-40B4-BE49-F238E27FC236}">
                <a16:creationId xmlns="" xmlns:a16="http://schemas.microsoft.com/office/drawing/2014/main" id="{FB08D0E4-B3E7-3513-1397-BF665AABB3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83972" name="Номер слайда 3">
            <a:extLst>
              <a:ext uri="{FF2B5EF4-FFF2-40B4-BE49-F238E27FC236}">
                <a16:creationId xmlns="" xmlns:a16="http://schemas.microsoft.com/office/drawing/2014/main" id="{FB370818-ED0A-218A-298A-57B3B1E753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275D354-CE07-44F0-A6D7-A0BA14FBCFBB}" type="slidenum">
              <a:rPr lang="ru-RU" altLang="ru-RU" b="0"/>
              <a:pPr/>
              <a:t>16</a:t>
            </a:fld>
            <a:endParaRPr lang="ru-RU" altLang="ru-RU" b="0"/>
          </a:p>
        </p:txBody>
      </p:sp>
    </p:spTree>
    <p:extLst>
      <p:ext uri="{BB962C8B-B14F-4D97-AF65-F5344CB8AC3E}">
        <p14:creationId xmlns:p14="http://schemas.microsoft.com/office/powerpoint/2010/main" val="1183269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a:extLst>
              <a:ext uri="{FF2B5EF4-FFF2-40B4-BE49-F238E27FC236}">
                <a16:creationId xmlns="" xmlns:a16="http://schemas.microsoft.com/office/drawing/2014/main" id="{005B4D48-E5B4-BD8C-B5C0-2DF3242423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Заметки 2">
            <a:extLst>
              <a:ext uri="{FF2B5EF4-FFF2-40B4-BE49-F238E27FC236}">
                <a16:creationId xmlns="" xmlns:a16="http://schemas.microsoft.com/office/drawing/2014/main" id="{6718191E-9C45-AEC2-6CB5-DB88DFD7E8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dirty="0">
                <a:latin typeface="Times New Roman" panose="02020603050405020304" pitchFamily="18" charset="0"/>
              </a:rPr>
              <a:t>В «1С:Аналитике»  можно быстро и легко получить сводную информацию по всем записям в нужном регистре или по документам, с последующей детализацией этих данных до отдельного документа или элемента справочника.</a:t>
            </a:r>
            <a:br>
              <a:rPr kumimoji="1" lang="ru-RU" altLang="ru-RU" dirty="0">
                <a:latin typeface="Times New Roman" panose="02020603050405020304" pitchFamily="18" charset="0"/>
              </a:rPr>
            </a:br>
            <a:r>
              <a:rPr kumimoji="1" lang="ru-RU" altLang="ru-RU" dirty="0">
                <a:latin typeface="Times New Roman" panose="02020603050405020304" pitchFamily="18" charset="0"/>
              </a:rPr>
              <a:t>Из диаграммы в «1С:Аналитике» легко получить ссылку на нужный документ или объект в информационной базе, чтобы открыть его для изменения или дальнейшего изучения.</a:t>
            </a:r>
          </a:p>
          <a:p>
            <a:r>
              <a:rPr kumimoji="1" lang="ru-RU" altLang="ru-RU" dirty="0">
                <a:latin typeface="Times New Roman" panose="02020603050405020304" pitchFamily="18" charset="0"/>
              </a:rPr>
              <a:t>Работать с «1С:Аналитикой» удобно не только на стационарных компьютерах, но и с мобильных устройств. Интерфейс предусматривает работу с </a:t>
            </a:r>
            <a:r>
              <a:rPr kumimoji="1" lang="ru-RU" altLang="ru-RU" dirty="0" err="1">
                <a:latin typeface="Times New Roman" panose="02020603050405020304" pitchFamily="18" charset="0"/>
              </a:rPr>
              <a:t>Android</a:t>
            </a:r>
            <a:r>
              <a:rPr kumimoji="1" lang="ru-RU" altLang="ru-RU" dirty="0">
                <a:latin typeface="Times New Roman" panose="02020603050405020304" pitchFamily="18" charset="0"/>
              </a:rPr>
              <a:t>-устройствами и с мобильными телефонами, планшетами на базе </a:t>
            </a:r>
            <a:r>
              <a:rPr kumimoji="1" lang="ru-RU" altLang="ru-RU" dirty="0" err="1">
                <a:latin typeface="Times New Roman" panose="02020603050405020304" pitchFamily="18" charset="0"/>
              </a:rPr>
              <a:t>iOS</a:t>
            </a:r>
            <a:r>
              <a:rPr kumimoji="1" lang="ru-RU" altLang="ru-RU" dirty="0">
                <a:latin typeface="Times New Roman" panose="02020603050405020304" pitchFamily="18" charset="0"/>
              </a:rPr>
              <a:t>.</a:t>
            </a:r>
          </a:p>
          <a:p>
            <a:endParaRPr kumimoji="1" lang="ru-RU" altLang="ru-RU" dirty="0">
              <a:latin typeface="Times New Roman" panose="02020603050405020304" pitchFamily="18" charset="0"/>
            </a:endParaRPr>
          </a:p>
          <a:p>
            <a:r>
              <a:rPr kumimoji="1" lang="ru-RU" altLang="ru-RU" dirty="0">
                <a:latin typeface="Times New Roman" panose="02020603050405020304" pitchFamily="18" charset="0"/>
              </a:rPr>
              <a:t>Ключевые задачи «1С:Аналитики»:</a:t>
            </a:r>
          </a:p>
          <a:p>
            <a:r>
              <a:rPr lang="ru-RU" altLang="ru-RU" dirty="0"/>
              <a:t>- увеличение эффективности управления компанией;</a:t>
            </a:r>
          </a:p>
          <a:p>
            <a:r>
              <a:rPr lang="ru-RU" altLang="ru-RU" dirty="0"/>
              <a:t>- снижение управленческих рисков;</a:t>
            </a:r>
          </a:p>
          <a:p>
            <a:r>
              <a:rPr lang="ru-RU" altLang="ru-RU" dirty="0"/>
              <a:t>- помощь в принятии стратегических решений; </a:t>
            </a:r>
          </a:p>
          <a:p>
            <a:r>
              <a:rPr lang="ru-RU" altLang="ru-RU" dirty="0"/>
              <a:t>- контроль издержек.</a:t>
            </a:r>
            <a:endParaRPr kumimoji="1" lang="ru-RU" altLang="ru-RU" dirty="0">
              <a:latin typeface="Times New Roman" panose="02020603050405020304" pitchFamily="18" charset="0"/>
            </a:endParaRPr>
          </a:p>
          <a:p>
            <a:endParaRPr lang="ru-RU" altLang="ru-RU" dirty="0"/>
          </a:p>
          <a:p>
            <a:r>
              <a:rPr lang="ru-RU" altLang="ru-RU" dirty="0"/>
              <a:t>На слайде представлен скриншоты из системы и мобильный интерфейс.</a:t>
            </a:r>
          </a:p>
          <a:p>
            <a:endParaRPr lang="ru-RU" altLang="ru-RU" dirty="0"/>
          </a:p>
        </p:txBody>
      </p:sp>
      <p:sp>
        <p:nvSpPr>
          <p:cNvPr id="86020" name="Номер слайда 3">
            <a:extLst>
              <a:ext uri="{FF2B5EF4-FFF2-40B4-BE49-F238E27FC236}">
                <a16:creationId xmlns="" xmlns:a16="http://schemas.microsoft.com/office/drawing/2014/main" id="{37709787-DF1D-8592-C490-16A1530D28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99294FC-7229-43CE-A9E7-657E18BDF15B}" type="slidenum">
              <a:rPr lang="ru-RU" altLang="ru-RU" b="0"/>
              <a:pPr/>
              <a:t>17</a:t>
            </a:fld>
            <a:endParaRPr lang="ru-RU" altLang="ru-RU" b="0"/>
          </a:p>
        </p:txBody>
      </p:sp>
    </p:spTree>
    <p:extLst>
      <p:ext uri="{BB962C8B-B14F-4D97-AF65-F5344CB8AC3E}">
        <p14:creationId xmlns:p14="http://schemas.microsoft.com/office/powerpoint/2010/main" val="425675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a:extLst>
              <a:ext uri="{FF2B5EF4-FFF2-40B4-BE49-F238E27FC236}">
                <a16:creationId xmlns="" xmlns:a16="http://schemas.microsoft.com/office/drawing/2014/main" id="{0C2DC118-F9A7-D698-8EB8-238536720E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255DBBE4-8776-2EC6-5BEA-0E71CE8A9622}"/>
              </a:ext>
            </a:extLst>
          </p:cNvPr>
          <p:cNvSpPr>
            <a:spLocks noGrp="1"/>
          </p:cNvSpPr>
          <p:nvPr>
            <p:ph type="body" idx="1"/>
          </p:nvPr>
        </p:nvSpPr>
        <p:spPr/>
        <p:txBody>
          <a:bodyPr/>
          <a:lstStyle/>
          <a:p>
            <a:pPr>
              <a:defRPr/>
            </a:pPr>
            <a:r>
              <a:rPr lang="ru-RU" dirty="0">
                <a:solidFill>
                  <a:srgbClr val="50525B"/>
                </a:solidFill>
                <a:latin typeface="Open Sans"/>
              </a:rPr>
              <a:t>«1С:Аналитика» это BI-система (</a:t>
            </a:r>
            <a:r>
              <a:rPr lang="ru-RU" dirty="0" err="1">
                <a:solidFill>
                  <a:srgbClr val="50525B"/>
                </a:solidFill>
                <a:latin typeface="Open Sans"/>
              </a:rPr>
              <a:t>Business</a:t>
            </a:r>
            <a:r>
              <a:rPr lang="ru-RU" dirty="0">
                <a:solidFill>
                  <a:srgbClr val="50525B"/>
                </a:solidFill>
                <a:latin typeface="Open Sans"/>
              </a:rPr>
              <a:t> </a:t>
            </a:r>
            <a:r>
              <a:rPr lang="ru-RU" dirty="0" err="1">
                <a:solidFill>
                  <a:srgbClr val="50525B"/>
                </a:solidFill>
                <a:latin typeface="Open Sans"/>
              </a:rPr>
              <a:t>Intelligence</a:t>
            </a:r>
            <a:r>
              <a:rPr lang="ru-RU" dirty="0">
                <a:solidFill>
                  <a:srgbClr val="50525B"/>
                </a:solidFill>
                <a:latin typeface="Open Sans"/>
              </a:rPr>
              <a:t>), которая является частью платформы «1С:Предприятие» и предоставляет пользователям «1С:ERP» дополнительный визуальный интерфейс, позволяющий быстро строить аналитические отчеты и оперативно анализировать данные.</a:t>
            </a:r>
          </a:p>
          <a:p>
            <a:pPr>
              <a:buFont typeface="Arial" panose="020B0604020202020204" pitchFamily="34" charset="0"/>
              <a:buNone/>
              <a:defRPr/>
            </a:pPr>
            <a:endParaRPr lang="ru-RU" dirty="0">
              <a:solidFill>
                <a:srgbClr val="50525B"/>
              </a:solidFill>
              <a:latin typeface="Open Sans"/>
            </a:endParaRPr>
          </a:p>
          <a:p>
            <a:pPr>
              <a:buFont typeface="Arial" panose="020B0604020202020204" pitchFamily="34" charset="0"/>
              <a:buNone/>
              <a:defRPr/>
            </a:pPr>
            <a:r>
              <a:rPr lang="ru-RU" dirty="0">
                <a:solidFill>
                  <a:srgbClr val="50525B"/>
                </a:solidFill>
                <a:latin typeface="Open Sans"/>
              </a:rPr>
              <a:t>Совместное использование «1С:Аналитики» и «1С:ER</a:t>
            </a:r>
            <a:r>
              <a:rPr lang="en-US" dirty="0">
                <a:solidFill>
                  <a:srgbClr val="50525B"/>
                </a:solidFill>
                <a:latin typeface="Open Sans"/>
              </a:rPr>
              <a:t>P</a:t>
            </a:r>
            <a:r>
              <a:rPr lang="ru-RU" dirty="0">
                <a:solidFill>
                  <a:srgbClr val="50525B"/>
                </a:solidFill>
                <a:latin typeface="Open Sans"/>
              </a:rPr>
              <a:t>» имеет следующие преимущества по сравнению с другими BI-системами:</a:t>
            </a:r>
          </a:p>
          <a:p>
            <a:pPr marL="171450" indent="-171450">
              <a:buFontTx/>
              <a:buChar char="-"/>
              <a:defRPr/>
            </a:pPr>
            <a:r>
              <a:rPr lang="ru-RU" dirty="0">
                <a:solidFill>
                  <a:srgbClr val="50525B"/>
                </a:solidFill>
                <a:latin typeface="Open Sans"/>
              </a:rPr>
              <a:t>Старт работ по анализу актуальной информации с той учетной записью, под которой вы работаете в «1С:ERP» и непосредственно из программы.</a:t>
            </a:r>
          </a:p>
          <a:p>
            <a:pPr marL="171450" indent="-171450">
              <a:buFontTx/>
              <a:buChar char="-"/>
              <a:defRPr/>
            </a:pPr>
            <a:r>
              <a:rPr lang="ru-RU" dirty="0">
                <a:solidFill>
                  <a:srgbClr val="50525B"/>
                </a:solidFill>
                <a:latin typeface="Open Sans"/>
              </a:rPr>
              <a:t>Возможность работы с отчетами и графиками через браузер на компьютере или мобильном устройстве.</a:t>
            </a:r>
          </a:p>
          <a:p>
            <a:pPr marL="171450" indent="-171450">
              <a:buFontTx/>
              <a:buChar char="-"/>
              <a:defRPr/>
            </a:pPr>
            <a:r>
              <a:rPr lang="ru-RU" dirty="0">
                <a:solidFill>
                  <a:srgbClr val="50525B"/>
                </a:solidFill>
                <a:latin typeface="Open Sans"/>
              </a:rPr>
              <a:t>Не требуется дополнительных настроек прав доступа для просмотра аналитических данных, которые показываются пользователю в рамках текущих настроек доступа в «1С:ERP».</a:t>
            </a:r>
          </a:p>
          <a:p>
            <a:pPr marL="171450" indent="-171450">
              <a:buFontTx/>
              <a:buChar char="-"/>
              <a:defRPr/>
            </a:pPr>
            <a:r>
              <a:rPr kumimoji="1" lang="ru-RU" dirty="0">
                <a:solidFill>
                  <a:srgbClr val="50525B"/>
                </a:solidFill>
                <a:latin typeface="Open Sans"/>
              </a:rPr>
              <a:t>Не требуются действия по выгрузке данных из учетной системы и их загрузке в аналитическую систему. «1С:Аналитика» работает с данными непосредственно из «1С:ERP», причем позволяет быстро их обрабатывать для аналитических отчетов, не замедляя работу. Пользователи могут видеть и анализировать данные без промежуточных преобразований.</a:t>
            </a:r>
          </a:p>
          <a:p>
            <a:pPr marL="171450" indent="-171450">
              <a:buFontTx/>
              <a:buChar char="-"/>
              <a:defRPr/>
            </a:pPr>
            <a:r>
              <a:rPr kumimoji="1" lang="ru-RU" dirty="0">
                <a:solidFill>
                  <a:srgbClr val="50525B"/>
                </a:solidFill>
                <a:latin typeface="Open Sans"/>
              </a:rPr>
              <a:t>В «1С:Аналитике» есть возможность быстро и легко получить сводную информацию по всем записям в нужном регистре или по документам, а потом детализировать эти данные до отдельного документа или элемента справочника. Из отчета в «1С:Аналитике» легко получить ссылку на нужный документ или объект в «1С:ERP» и открыть его непосредственно в самой программе для изменения или дальнейшего изучения. </a:t>
            </a:r>
          </a:p>
          <a:p>
            <a:pPr marL="171450" indent="-171450">
              <a:buFontTx/>
              <a:buChar char="-"/>
              <a:defRPr/>
            </a:pPr>
            <a:endParaRPr lang="ru-RU" dirty="0">
              <a:solidFill>
                <a:srgbClr val="50525B"/>
              </a:solidFill>
              <a:latin typeface="Open Sans"/>
            </a:endParaRPr>
          </a:p>
          <a:p>
            <a:pPr>
              <a:buFont typeface="Arial" panose="020B0604020202020204" pitchFamily="34" charset="0"/>
              <a:buNone/>
              <a:defRPr/>
            </a:pPr>
            <a:endParaRPr lang="ru-RU" dirty="0">
              <a:solidFill>
                <a:srgbClr val="50525B"/>
              </a:solidFill>
              <a:latin typeface="Open Sans"/>
            </a:endParaRPr>
          </a:p>
          <a:p>
            <a:pPr>
              <a:defRPr/>
            </a:pPr>
            <a:endParaRPr lang="ru-RU" dirty="0"/>
          </a:p>
        </p:txBody>
      </p:sp>
      <p:sp>
        <p:nvSpPr>
          <p:cNvPr id="88068" name="Номер слайда 3">
            <a:extLst>
              <a:ext uri="{FF2B5EF4-FFF2-40B4-BE49-F238E27FC236}">
                <a16:creationId xmlns="" xmlns:a16="http://schemas.microsoft.com/office/drawing/2014/main" id="{560B6AE0-492A-68D3-7015-C595DCBAB7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A10C1B9-C826-45BB-8010-7A4E32C5ABF0}" type="slidenum">
              <a:rPr lang="ru-RU" altLang="ru-RU" b="0"/>
              <a:pPr/>
              <a:t>18</a:t>
            </a:fld>
            <a:endParaRPr lang="ru-RU" altLang="ru-RU" b="0"/>
          </a:p>
        </p:txBody>
      </p:sp>
    </p:spTree>
    <p:extLst>
      <p:ext uri="{BB962C8B-B14F-4D97-AF65-F5344CB8AC3E}">
        <p14:creationId xmlns:p14="http://schemas.microsoft.com/office/powerpoint/2010/main" val="86565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a:extLst>
              <a:ext uri="{FF2B5EF4-FFF2-40B4-BE49-F238E27FC236}">
                <a16:creationId xmlns="" xmlns:a16="http://schemas.microsoft.com/office/drawing/2014/main" id="{DF5A3775-F0D1-7CFC-06D3-97E416AB01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a:extLst>
              <a:ext uri="{FF2B5EF4-FFF2-40B4-BE49-F238E27FC236}">
                <a16:creationId xmlns="" xmlns:a16="http://schemas.microsoft.com/office/drawing/2014/main" id="{16CDD723-E4CA-ECAD-D030-94CBAF0E49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pPr>
            <a:r>
              <a:rPr lang="ru-RU" altLang="ru-RU" sz="1800">
                <a:cs typeface="Times New Roman" panose="02020603050405020304" pitchFamily="18" charset="0"/>
              </a:rPr>
              <a:t>На слайде представлены возможности системы, которые могут заинтересовать технического директора, директора по производству или главного инженера, в зависимости от их задач на конкретном предприятии</a:t>
            </a:r>
          </a:p>
          <a:p>
            <a:endParaRPr lang="ru-RU" altLang="ru-RU"/>
          </a:p>
        </p:txBody>
      </p:sp>
      <p:sp>
        <p:nvSpPr>
          <p:cNvPr id="92164" name="Номер слайда 3">
            <a:extLst>
              <a:ext uri="{FF2B5EF4-FFF2-40B4-BE49-F238E27FC236}">
                <a16:creationId xmlns="" xmlns:a16="http://schemas.microsoft.com/office/drawing/2014/main" id="{1DEBF640-2F01-08A8-31B8-E92295D870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A1694F6-BFE3-425F-A56A-C7B8B1399873}" type="slidenum">
              <a:rPr lang="ru-RU" altLang="ru-RU" b="0"/>
              <a:pPr/>
              <a:t>21</a:t>
            </a:fld>
            <a:endParaRPr lang="ru-RU" altLang="ru-RU" b="0"/>
          </a:p>
        </p:txBody>
      </p:sp>
    </p:spTree>
    <p:extLst>
      <p:ext uri="{BB962C8B-B14F-4D97-AF65-F5344CB8AC3E}">
        <p14:creationId xmlns:p14="http://schemas.microsoft.com/office/powerpoint/2010/main" val="1876421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a:extLst>
              <a:ext uri="{FF2B5EF4-FFF2-40B4-BE49-F238E27FC236}">
                <a16:creationId xmlns="" xmlns:a16="http://schemas.microsoft.com/office/drawing/2014/main" id="{4F9E99BE-86B4-F801-E19A-9AFDE74201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743BB01F-8DD4-680C-9BC8-E5300C569D5E}"/>
              </a:ext>
            </a:extLst>
          </p:cNvPr>
          <p:cNvSpPr>
            <a:spLocks noGrp="1"/>
          </p:cNvSpPr>
          <p:nvPr>
            <p:ph type="body" idx="1"/>
          </p:nvPr>
        </p:nvSpPr>
        <p:spPr/>
        <p:txBody>
          <a:bodyPr/>
          <a:lstStyle/>
          <a:p>
            <a:pPr>
              <a:defRPr/>
            </a:pPr>
            <a:r>
              <a:rPr kumimoji="1" lang="ru-RU" dirty="0">
                <a:latin typeface="Times New Roman" pitchFamily="18" charset="0"/>
              </a:rPr>
              <a:t>В системе предусмотрена возможность как простого учета производственных процессов, так и планирования производства, управления производством на разных уровнях.</a:t>
            </a:r>
          </a:p>
          <a:p>
            <a:pPr>
              <a:defRPr/>
            </a:pPr>
            <a:r>
              <a:rPr kumimoji="1" lang="ru-RU" dirty="0">
                <a:latin typeface="Times New Roman" pitchFamily="18" charset="0"/>
              </a:rPr>
              <a:t>Производственное планирование в «1С:ERP» можно  условно поделить на три уровня: уровень предприятия, межцеховой уровень, уровень цеха.</a:t>
            </a:r>
          </a:p>
          <a:p>
            <a:pPr>
              <a:defRPr/>
            </a:pPr>
            <a:endParaRPr kumimoji="1" lang="ru-RU" dirty="0">
              <a:latin typeface="Times New Roman" pitchFamily="18" charset="0"/>
            </a:endParaRPr>
          </a:p>
          <a:p>
            <a:pPr>
              <a:defRPr/>
            </a:pPr>
            <a:r>
              <a:rPr kumimoji="1" lang="ru-RU" dirty="0">
                <a:latin typeface="Times New Roman" pitchFamily="18" charset="0"/>
              </a:rPr>
              <a:t>В системе планирование на уровне предприятия – это составление согласованного комплекта планов: планы производства, снабжения, продаж. Основная задача этого уровня планирования – согласовать действия различных подразделений.</a:t>
            </a:r>
          </a:p>
          <a:p>
            <a:pPr>
              <a:defRPr/>
            </a:pPr>
            <a:endParaRPr lang="ru-RU" dirty="0"/>
          </a:p>
          <a:p>
            <a:pPr>
              <a:defRPr/>
            </a:pPr>
            <a:r>
              <a:rPr kumimoji="1" lang="ru-RU" dirty="0">
                <a:latin typeface="Times New Roman" pitchFamily="18" charset="0"/>
              </a:rPr>
              <a:t>Межцеховой уровень — позволяет управлять выполнением графика производства, исполнителями которого являются цеха и отдельные подразделения. Обеспечивается координация процессов передачи результатов этапов между подразделениями.</a:t>
            </a:r>
          </a:p>
          <a:p>
            <a:pPr>
              <a:defRPr/>
            </a:pPr>
            <a:r>
              <a:rPr kumimoji="1" lang="ru-RU" dirty="0">
                <a:latin typeface="Times New Roman" pitchFamily="18" charset="0"/>
              </a:rPr>
              <a:t>Основные документы: заказы, этапы, </a:t>
            </a:r>
            <a:r>
              <a:rPr kumimoji="1" lang="ru-RU" dirty="0">
                <a:solidFill>
                  <a:srgbClr val="FF0000"/>
                </a:solidFill>
                <a:highlight>
                  <a:srgbClr val="FFFF00"/>
                </a:highlight>
                <a:latin typeface="Times New Roman" pitchFamily="18" charset="0"/>
              </a:rPr>
              <a:t>графики производства</a:t>
            </a:r>
            <a:r>
              <a:rPr kumimoji="1" lang="ru-RU" b="1" dirty="0">
                <a:solidFill>
                  <a:srgbClr val="FF0000"/>
                </a:solidFill>
                <a:highlight>
                  <a:srgbClr val="FFFF00"/>
                </a:highlight>
                <a:latin typeface="Times New Roman" pitchFamily="18" charset="0"/>
              </a:rPr>
              <a:t>.</a:t>
            </a:r>
          </a:p>
          <a:p>
            <a:pPr>
              <a:defRPr/>
            </a:pPr>
            <a:endParaRPr kumimoji="1" lang="ru-RU" dirty="0">
              <a:latin typeface="Times New Roman" pitchFamily="18" charset="0"/>
            </a:endParaRPr>
          </a:p>
          <a:p>
            <a:pPr>
              <a:defRPr/>
            </a:pPr>
            <a:r>
              <a:rPr kumimoji="1" lang="ru-RU" dirty="0">
                <a:latin typeface="Times New Roman" pitchFamily="18" charset="0"/>
              </a:rPr>
              <a:t>Внутрицеховой уровень — позволяет организовать исполнения графика производства в отдельном подразделении, цеху — обособленной зоне ответственности диспетчера подразделения (цеха, участки). В системе: операции,, </a:t>
            </a:r>
            <a:r>
              <a:rPr kumimoji="1" lang="en-US" dirty="0">
                <a:latin typeface="Times New Roman" pitchFamily="18" charset="0"/>
              </a:rPr>
              <a:t>MES</a:t>
            </a:r>
            <a:r>
              <a:rPr kumimoji="1" lang="ru-RU" dirty="0">
                <a:latin typeface="Times New Roman" pitchFamily="18" charset="0"/>
              </a:rPr>
              <a:t>.</a:t>
            </a:r>
          </a:p>
        </p:txBody>
      </p:sp>
      <p:sp>
        <p:nvSpPr>
          <p:cNvPr id="96260" name="Номер слайда 3">
            <a:extLst>
              <a:ext uri="{FF2B5EF4-FFF2-40B4-BE49-F238E27FC236}">
                <a16:creationId xmlns="" xmlns:a16="http://schemas.microsoft.com/office/drawing/2014/main" id="{E32B67C5-28A0-0435-BBE2-EAF0DE3F2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BA7633D-D934-49E1-8A0D-8E921D2E85A4}" type="slidenum">
              <a:rPr lang="ru-RU" altLang="ru-RU" b="0"/>
              <a:pPr/>
              <a:t>24</a:t>
            </a:fld>
            <a:endParaRPr lang="ru-RU" altLang="ru-RU" b="0"/>
          </a:p>
        </p:txBody>
      </p:sp>
    </p:spTree>
    <p:extLst>
      <p:ext uri="{BB962C8B-B14F-4D97-AF65-F5344CB8AC3E}">
        <p14:creationId xmlns:p14="http://schemas.microsoft.com/office/powerpoint/2010/main" val="3841629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a:extLst>
              <a:ext uri="{FF2B5EF4-FFF2-40B4-BE49-F238E27FC236}">
                <a16:creationId xmlns="" xmlns:a16="http://schemas.microsoft.com/office/drawing/2014/main" id="{963BFD36-FDEC-D886-66A5-C2F91D61DA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Заметки 2">
            <a:extLst>
              <a:ext uri="{FF2B5EF4-FFF2-40B4-BE49-F238E27FC236}">
                <a16:creationId xmlns="" xmlns:a16="http://schemas.microsoft.com/office/drawing/2014/main" id="{E31AAE40-DD7A-5AA0-E8AD-EECB1B66C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a:latin typeface="Times New Roman" panose="02020603050405020304" pitchFamily="18" charset="0"/>
              </a:rPr>
              <a:t>На данном слайде представлены основные возможности управления производством на межцеховом уровне</a:t>
            </a:r>
          </a:p>
        </p:txBody>
      </p:sp>
      <p:sp>
        <p:nvSpPr>
          <p:cNvPr id="98308" name="Номер слайда 3">
            <a:extLst>
              <a:ext uri="{FF2B5EF4-FFF2-40B4-BE49-F238E27FC236}">
                <a16:creationId xmlns="" xmlns:a16="http://schemas.microsoft.com/office/drawing/2014/main" id="{D341F665-5B28-0E38-9D92-AC4254A9A7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A54F0E98-47D6-4154-98BD-D153C8E614DA}" type="slidenum">
              <a:rPr lang="ru-RU" altLang="ru-RU" b="0"/>
              <a:pPr/>
              <a:t>25</a:t>
            </a:fld>
            <a:endParaRPr lang="ru-RU" altLang="ru-RU" b="0"/>
          </a:p>
        </p:txBody>
      </p:sp>
    </p:spTree>
    <p:extLst>
      <p:ext uri="{BB962C8B-B14F-4D97-AF65-F5344CB8AC3E}">
        <p14:creationId xmlns:p14="http://schemas.microsoft.com/office/powerpoint/2010/main" val="168532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a:extLst>
              <a:ext uri="{FF2B5EF4-FFF2-40B4-BE49-F238E27FC236}">
                <a16:creationId xmlns="" xmlns:a16="http://schemas.microsoft.com/office/drawing/2014/main" id="{036D8D83-C125-76C1-9622-251226896A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Заметки 2">
            <a:extLst>
              <a:ext uri="{FF2B5EF4-FFF2-40B4-BE49-F238E27FC236}">
                <a16:creationId xmlns="" xmlns:a16="http://schemas.microsoft.com/office/drawing/2014/main" id="{CC4BDB0A-8074-74A9-8624-9C2A154B6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0000"/>
              </a:spcBef>
            </a:pPr>
            <a:r>
              <a:rPr kumimoji="1" lang="ru-RU" altLang="ru-RU">
                <a:latin typeface="Times New Roman" panose="02020603050405020304" pitchFamily="18" charset="0"/>
              </a:rPr>
              <a:t>На данном слайде представлены основные возможности управления производством на уровне цеха</a:t>
            </a:r>
          </a:p>
        </p:txBody>
      </p:sp>
      <p:sp>
        <p:nvSpPr>
          <p:cNvPr id="100356" name="Номер слайда 3">
            <a:extLst>
              <a:ext uri="{FF2B5EF4-FFF2-40B4-BE49-F238E27FC236}">
                <a16:creationId xmlns="" xmlns:a16="http://schemas.microsoft.com/office/drawing/2014/main" id="{19082259-0861-B3A6-42F2-24103605F7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A4DC370-EF73-4EFB-8A03-B4A19D190346}" type="slidenum">
              <a:rPr lang="ru-RU" altLang="ru-RU" b="0"/>
              <a:pPr/>
              <a:t>26</a:t>
            </a:fld>
            <a:endParaRPr lang="ru-RU" altLang="ru-RU" b="0"/>
          </a:p>
        </p:txBody>
      </p:sp>
    </p:spTree>
    <p:extLst>
      <p:ext uri="{BB962C8B-B14F-4D97-AF65-F5344CB8AC3E}">
        <p14:creationId xmlns:p14="http://schemas.microsoft.com/office/powerpoint/2010/main" val="105562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a:extLst>
              <a:ext uri="{FF2B5EF4-FFF2-40B4-BE49-F238E27FC236}">
                <a16:creationId xmlns="" xmlns:a16="http://schemas.microsoft.com/office/drawing/2014/main" id="{9939D374-D8C4-4DD6-4695-FA6AE2846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Заметки 2">
            <a:extLst>
              <a:ext uri="{FF2B5EF4-FFF2-40B4-BE49-F238E27FC236}">
                <a16:creationId xmlns="" xmlns:a16="http://schemas.microsoft.com/office/drawing/2014/main" id="{6F80DDF0-84B5-3651-EA71-05125C9CB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Выявилась потребность развивать функциональность управления производством, планирования производства,</a:t>
            </a:r>
            <a:r>
              <a:rPr lang="ru-RU" altLang="ru-RU" baseline="0" dirty="0"/>
              <a:t> что и было реализовано. </a:t>
            </a:r>
            <a:endParaRPr lang="ru-RU" altLang="ru-RU" dirty="0"/>
          </a:p>
          <a:p>
            <a:pPr eaLnBrk="1" hangingPunct="1">
              <a:spcBef>
                <a:spcPct val="0"/>
              </a:spcBef>
            </a:pPr>
            <a:r>
              <a:rPr lang="ru-RU" altLang="ru-RU" dirty="0"/>
              <a:t>Поставлены задачи, что система должна поддерживать изделие высокой сложности с большим количеством переделов, 100 тыс. деталей сборочных единиц в процессе.</a:t>
            </a:r>
          </a:p>
          <a:p>
            <a:pPr eaLnBrk="1" hangingPunct="1">
              <a:spcBef>
                <a:spcPct val="0"/>
              </a:spcBef>
            </a:pPr>
            <a:r>
              <a:rPr lang="ru-RU" altLang="ru-RU" dirty="0"/>
              <a:t>При этом система должна автоматически обрабатывать всевозможные отклонения когда, выпусти брак, использовали детали не по назначению, выявили дефициты. Система автоматически должна перестраиваться и работать быстро на больших объемах.</a:t>
            </a:r>
          </a:p>
          <a:p>
            <a:pPr eaLnBrk="1" hangingPunct="1">
              <a:spcBef>
                <a:spcPct val="0"/>
              </a:spcBef>
            </a:pPr>
            <a:r>
              <a:rPr lang="ru-RU" altLang="ru-RU" dirty="0"/>
              <a:t>Мы нашли возможность решить эту задачу.</a:t>
            </a:r>
          </a:p>
          <a:p>
            <a:pPr eaLnBrk="1" hangingPunct="1">
              <a:spcBef>
                <a:spcPct val="0"/>
              </a:spcBef>
            </a:pPr>
            <a:r>
              <a:rPr lang="ru-RU" altLang="ru-RU" dirty="0"/>
              <a:t>Реализовали сложные распараллеленные вычисления. Сделали разработку – динамическое планирование.</a:t>
            </a:r>
          </a:p>
          <a:p>
            <a:pPr eaLnBrk="1" hangingPunct="1">
              <a:spcBef>
                <a:spcPct val="0"/>
              </a:spcBef>
            </a:pPr>
            <a:r>
              <a:rPr lang="ru-RU" altLang="ru-RU" dirty="0"/>
              <a:t>Быстро, рассчитывает все в онлайн.</a:t>
            </a:r>
          </a:p>
        </p:txBody>
      </p:sp>
      <p:sp>
        <p:nvSpPr>
          <p:cNvPr id="102404" name="Номер слайда 3">
            <a:extLst>
              <a:ext uri="{FF2B5EF4-FFF2-40B4-BE49-F238E27FC236}">
                <a16:creationId xmlns="" xmlns:a16="http://schemas.microsoft.com/office/drawing/2014/main" id="{47368DE8-9F98-9091-0056-5A13B62AE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8A3CDE9-658E-443F-893E-9F591526B776}" type="slidenum">
              <a:rPr lang="ru-RU" altLang="ru-RU" b="0"/>
              <a:pPr/>
              <a:t>27</a:t>
            </a:fld>
            <a:endParaRPr lang="ru-RU" altLang="ru-RU" b="0"/>
          </a:p>
        </p:txBody>
      </p:sp>
    </p:spTree>
    <p:extLst>
      <p:ext uri="{BB962C8B-B14F-4D97-AF65-F5344CB8AC3E}">
        <p14:creationId xmlns:p14="http://schemas.microsoft.com/office/powerpoint/2010/main" val="2935366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a:extLst>
              <a:ext uri="{FF2B5EF4-FFF2-40B4-BE49-F238E27FC236}">
                <a16:creationId xmlns="" xmlns:a16="http://schemas.microsoft.com/office/drawing/2014/main" id="{7FB793CF-19C9-375F-3B55-AF2AF01CA0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a:extLst>
              <a:ext uri="{FF2B5EF4-FFF2-40B4-BE49-F238E27FC236}">
                <a16:creationId xmlns="" xmlns:a16="http://schemas.microsoft.com/office/drawing/2014/main" id="{B0C42AE2-38C3-06FB-B5FD-476AA87272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Любимый вопрос «А потянет ли новое динамическое планирование работу с большими сложными изделиями, с большими объемами данных?»</a:t>
            </a:r>
          </a:p>
          <a:p>
            <a:pPr>
              <a:spcBef>
                <a:spcPct val="0"/>
              </a:spcBef>
            </a:pPr>
            <a:r>
              <a:rPr lang="ru-RU" altLang="ru-RU" dirty="0"/>
              <a:t>Проведено тестирование на реальных примерах: мы взяли базу, которая содержит в себе изделия со сложной структурой реального предприятия. </a:t>
            </a:r>
          </a:p>
          <a:p>
            <a:pPr>
              <a:spcBef>
                <a:spcPct val="0"/>
              </a:spcBef>
            </a:pPr>
            <a:r>
              <a:rPr lang="ru-RU" altLang="ru-RU" dirty="0"/>
              <a:t>База содержит порядка 140 изделий в каждом изделии более 100 тыс. отдельных ДСЕ, 14 уровней разузлования и в систему было загружено порядка 14 миллионом РС.</a:t>
            </a:r>
          </a:p>
          <a:p>
            <a:pPr>
              <a:spcBef>
                <a:spcPct val="0"/>
              </a:spcBef>
            </a:pPr>
            <a:endParaRPr lang="ru-RU" altLang="ru-RU" dirty="0"/>
          </a:p>
        </p:txBody>
      </p:sp>
      <p:sp>
        <p:nvSpPr>
          <p:cNvPr id="112644" name="Номер слайда 3">
            <a:extLst>
              <a:ext uri="{FF2B5EF4-FFF2-40B4-BE49-F238E27FC236}">
                <a16:creationId xmlns="" xmlns:a16="http://schemas.microsoft.com/office/drawing/2014/main" id="{4109C088-F1D7-F3C0-3EB1-F654FA5796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A40FC06E-FEC8-4F75-8D99-47D68F6ADC77}" type="slidenum">
              <a:rPr lang="ru-RU" altLang="ru-RU" b="0"/>
              <a:pPr/>
              <a:t>28</a:t>
            </a:fld>
            <a:endParaRPr lang="ru-RU" altLang="ru-RU" b="0"/>
          </a:p>
        </p:txBody>
      </p:sp>
    </p:spTree>
    <p:extLst>
      <p:ext uri="{BB962C8B-B14F-4D97-AF65-F5344CB8AC3E}">
        <p14:creationId xmlns:p14="http://schemas.microsoft.com/office/powerpoint/2010/main" val="1514163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Образ слайда 1">
            <a:extLst>
              <a:ext uri="{FF2B5EF4-FFF2-40B4-BE49-F238E27FC236}">
                <a16:creationId xmlns="" xmlns:a16="http://schemas.microsoft.com/office/drawing/2014/main" id="{4889E939-939D-B8E3-A8A2-3E5385AD2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Заметки 2">
            <a:extLst>
              <a:ext uri="{FF2B5EF4-FFF2-40B4-BE49-F238E27FC236}">
                <a16:creationId xmlns="" xmlns:a16="http://schemas.microsoft.com/office/drawing/2014/main" id="{E940F3AA-D5E3-522C-CDEB-467654DA4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При этом система использовала в части производственного процесса более 6 тыс. уникальных позиций номенклатуры в части материалов. Мы указали применение материалов на разных уровнях.</a:t>
            </a:r>
          </a:p>
          <a:p>
            <a:pPr>
              <a:spcBef>
                <a:spcPct val="0"/>
              </a:spcBef>
            </a:pPr>
            <a:endParaRPr lang="ru-RU" altLang="ru-RU"/>
          </a:p>
          <a:p>
            <a:pPr>
              <a:spcBef>
                <a:spcPct val="0"/>
              </a:spcBef>
            </a:pPr>
            <a:r>
              <a:rPr lang="ru-RU" altLang="ru-RU"/>
              <a:t>Кроме этого, был выбран не самый мощный сервер, чтобы провести нагрузочный тест.</a:t>
            </a:r>
          </a:p>
          <a:p>
            <a:pPr>
              <a:spcBef>
                <a:spcPct val="0"/>
              </a:spcBef>
            </a:pPr>
            <a:endParaRPr lang="ru-RU" altLang="ru-RU"/>
          </a:p>
        </p:txBody>
      </p:sp>
      <p:sp>
        <p:nvSpPr>
          <p:cNvPr id="114692" name="Номер слайда 3">
            <a:extLst>
              <a:ext uri="{FF2B5EF4-FFF2-40B4-BE49-F238E27FC236}">
                <a16:creationId xmlns="" xmlns:a16="http://schemas.microsoft.com/office/drawing/2014/main" id="{81E344B3-E335-C4F5-DD26-96D721211B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6BAC07D-ECD6-4B5B-982E-530598E4D3EF}" type="slidenum">
              <a:rPr lang="ru-RU" altLang="ru-RU" b="0"/>
              <a:pPr/>
              <a:t>29</a:t>
            </a:fld>
            <a:endParaRPr lang="ru-RU" altLang="ru-RU" b="0"/>
          </a:p>
        </p:txBody>
      </p:sp>
    </p:spTree>
    <p:extLst>
      <p:ext uri="{BB962C8B-B14F-4D97-AF65-F5344CB8AC3E}">
        <p14:creationId xmlns:p14="http://schemas.microsoft.com/office/powerpoint/2010/main" val="349325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3</a:t>
            </a:fld>
            <a:endParaRPr lang="ru-RU" altLang="ru-RU"/>
          </a:p>
        </p:txBody>
      </p:sp>
    </p:spTree>
    <p:extLst>
      <p:ext uri="{BB962C8B-B14F-4D97-AF65-F5344CB8AC3E}">
        <p14:creationId xmlns:p14="http://schemas.microsoft.com/office/powerpoint/2010/main" val="7881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a:extLst>
              <a:ext uri="{FF2B5EF4-FFF2-40B4-BE49-F238E27FC236}">
                <a16:creationId xmlns="" xmlns:a16="http://schemas.microsoft.com/office/drawing/2014/main" id="{DA8FA7C9-1D82-E341-95FB-EE75DCC32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Заметки 2">
            <a:extLst>
              <a:ext uri="{FF2B5EF4-FFF2-40B4-BE49-F238E27FC236}">
                <a16:creationId xmlns="" xmlns:a16="http://schemas.microsoft.com/office/drawing/2014/main" id="{8EBABBE9-A490-7DFD-B16D-DECEF6D7C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Эта огромная годовая производственная программа, состоящая из 14 мил. Спецификаций была рассчитана с полным </a:t>
            </a:r>
            <a:r>
              <a:rPr lang="ru-RU" altLang="ru-RU" dirty="0" err="1"/>
              <a:t>разузлованием</a:t>
            </a:r>
            <a:r>
              <a:rPr lang="ru-RU" altLang="ru-RU" dirty="0"/>
              <a:t> за 2 часа 32 минуты. Годовая программа – это очень хороший показатель.</a:t>
            </a:r>
          </a:p>
          <a:p>
            <a:pPr>
              <a:spcBef>
                <a:spcPct val="0"/>
              </a:spcBef>
            </a:pPr>
            <a:endParaRPr lang="en-US" altLang="ru-RU" dirty="0"/>
          </a:p>
          <a:p>
            <a:pPr>
              <a:spcBef>
                <a:spcPct val="0"/>
              </a:spcBef>
            </a:pPr>
            <a:r>
              <a:rPr lang="ru-RU" altLang="ru-RU" dirty="0"/>
              <a:t>Но если мы говорим о том, что у нас меняется динамика, структура заказа, появляются новые заказы, то становится важна скорость перепланирования.</a:t>
            </a:r>
          </a:p>
          <a:p>
            <a:pPr>
              <a:spcBef>
                <a:spcPct val="0"/>
              </a:spcBef>
            </a:pPr>
            <a:r>
              <a:rPr lang="ru-RU" altLang="ru-RU" dirty="0"/>
              <a:t>Мы смоделировали ситуацию, когда добавили 5 новых заказов с 5ю теми большими и сложными  изделиями.  Отменили 5ти имеющихся заказов на производство.</a:t>
            </a:r>
          </a:p>
          <a:p>
            <a:pPr>
              <a:spcBef>
                <a:spcPct val="0"/>
              </a:spcBef>
            </a:pPr>
            <a:r>
              <a:rPr lang="ru-RU" altLang="ru-RU" dirty="0"/>
              <a:t>В 5ти заказах поменяли даты и в 5 заказах поменяли даты по потребностям.</a:t>
            </a:r>
          </a:p>
          <a:p>
            <a:pPr>
              <a:spcBef>
                <a:spcPct val="0"/>
              </a:spcBef>
            </a:pPr>
            <a:r>
              <a:rPr lang="ru-RU" altLang="ru-RU" dirty="0"/>
              <a:t> Система пересчитала только те позиции, на которые распространились наши изменения. Скорость расчета с полным </a:t>
            </a:r>
            <a:r>
              <a:rPr lang="ru-RU" altLang="ru-RU" dirty="0" err="1"/>
              <a:t>раузлованием</a:t>
            </a:r>
            <a:r>
              <a:rPr lang="ru-RU" altLang="ru-RU" dirty="0"/>
              <a:t> заняла 1 час времени.</a:t>
            </a:r>
          </a:p>
          <a:p>
            <a:pPr>
              <a:spcBef>
                <a:spcPct val="0"/>
              </a:spcBef>
            </a:pPr>
            <a:endParaRPr lang="ru-RU" altLang="ru-RU" dirty="0"/>
          </a:p>
        </p:txBody>
      </p:sp>
      <p:sp>
        <p:nvSpPr>
          <p:cNvPr id="116740" name="Номер слайда 3">
            <a:extLst>
              <a:ext uri="{FF2B5EF4-FFF2-40B4-BE49-F238E27FC236}">
                <a16:creationId xmlns="" xmlns:a16="http://schemas.microsoft.com/office/drawing/2014/main" id="{5B3091F6-7159-1DE6-B50D-DF87BD2427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03169458-19E1-4A97-9D65-5D972A3CEE46}" type="slidenum">
              <a:rPr lang="ru-RU" altLang="ru-RU" b="0"/>
              <a:pPr/>
              <a:t>30</a:t>
            </a:fld>
            <a:endParaRPr lang="ru-RU" altLang="ru-RU" b="0"/>
          </a:p>
        </p:txBody>
      </p:sp>
    </p:spTree>
    <p:extLst>
      <p:ext uri="{BB962C8B-B14F-4D97-AF65-F5344CB8AC3E}">
        <p14:creationId xmlns:p14="http://schemas.microsoft.com/office/powerpoint/2010/main" val="289555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a:extLst>
              <a:ext uri="{FF2B5EF4-FFF2-40B4-BE49-F238E27FC236}">
                <a16:creationId xmlns="" xmlns:a16="http://schemas.microsoft.com/office/drawing/2014/main" id="{EBF2D5F1-2296-2ADB-8B1C-0414953441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Заметки 2">
            <a:extLst>
              <a:ext uri="{FF2B5EF4-FFF2-40B4-BE49-F238E27FC236}">
                <a16:creationId xmlns="" xmlns:a16="http://schemas.microsoft.com/office/drawing/2014/main" id="{B5FE0680-93EE-341C-D672-41A95969B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Далее мы еще немного поиграли с данными: заменили спецификации на огромном количестве позиций. Скорость пересчета 16 минут</a:t>
            </a:r>
          </a:p>
          <a:p>
            <a:pPr>
              <a:spcBef>
                <a:spcPct val="0"/>
              </a:spcBef>
            </a:pPr>
            <a:endParaRPr lang="ru-RU" altLang="ru-RU"/>
          </a:p>
          <a:p>
            <a:pPr>
              <a:spcBef>
                <a:spcPct val="0"/>
              </a:spcBef>
            </a:pPr>
            <a:r>
              <a:rPr lang="ru-RU" altLang="ru-RU"/>
              <a:t>Попробовали ввести доп. Заказа россыпью на отдельные единицы. Скорость расчета 40 сек. При добавлении новых позиций.</a:t>
            </a:r>
          </a:p>
          <a:p>
            <a:pPr>
              <a:spcBef>
                <a:spcPct val="0"/>
              </a:spcBef>
            </a:pPr>
            <a:r>
              <a:rPr lang="ru-RU" altLang="ru-RU"/>
              <a:t>Считаем, что нами достигнуты отличные результаты по производительности.</a:t>
            </a:r>
          </a:p>
          <a:p>
            <a:pPr>
              <a:spcBef>
                <a:spcPct val="0"/>
              </a:spcBef>
            </a:pPr>
            <a:endParaRPr lang="ru-RU" altLang="ru-RU"/>
          </a:p>
        </p:txBody>
      </p:sp>
      <p:sp>
        <p:nvSpPr>
          <p:cNvPr id="118788" name="Номер слайда 3">
            <a:extLst>
              <a:ext uri="{FF2B5EF4-FFF2-40B4-BE49-F238E27FC236}">
                <a16:creationId xmlns="" xmlns:a16="http://schemas.microsoft.com/office/drawing/2014/main" id="{D0E6C08A-C290-236F-38F3-BAFFBE72E5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A3C31B7-9225-4032-966F-1BF5DDE9858F}" type="slidenum">
              <a:rPr lang="ru-RU" altLang="ru-RU" b="0"/>
              <a:pPr/>
              <a:t>31</a:t>
            </a:fld>
            <a:endParaRPr lang="ru-RU" altLang="ru-RU" b="0"/>
          </a:p>
        </p:txBody>
      </p:sp>
    </p:spTree>
    <p:extLst>
      <p:ext uri="{BB962C8B-B14F-4D97-AF65-F5344CB8AC3E}">
        <p14:creationId xmlns:p14="http://schemas.microsoft.com/office/powerpoint/2010/main" val="151280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Образ слайда 1">
            <a:extLst>
              <a:ext uri="{FF2B5EF4-FFF2-40B4-BE49-F238E27FC236}">
                <a16:creationId xmlns="" xmlns:a16="http://schemas.microsoft.com/office/drawing/2014/main" id="{2956A6D2-0D0D-DDC4-C688-5231A9F35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Заметки 2">
            <a:extLst>
              <a:ext uri="{FF2B5EF4-FFF2-40B4-BE49-F238E27FC236}">
                <a16:creationId xmlns="" xmlns:a16="http://schemas.microsoft.com/office/drawing/2014/main" id="{96979C75-CBC1-7EF8-274C-4652507A6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На слайде представлен реализованный функционал управления техническим обслуживанием и ремонтом оборудования</a:t>
            </a:r>
          </a:p>
        </p:txBody>
      </p:sp>
      <p:sp>
        <p:nvSpPr>
          <p:cNvPr id="128004" name="Номер слайда 3">
            <a:extLst>
              <a:ext uri="{FF2B5EF4-FFF2-40B4-BE49-F238E27FC236}">
                <a16:creationId xmlns="" xmlns:a16="http://schemas.microsoft.com/office/drawing/2014/main" id="{ECC515BA-87A5-BFD3-ACA4-6C61F82B6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DBD42EA0-937F-4A0C-AA88-04D40EC25823}" type="slidenum">
              <a:rPr lang="ru-RU" altLang="ru-RU" b="0"/>
              <a:pPr/>
              <a:t>35</a:t>
            </a:fld>
            <a:endParaRPr lang="ru-RU" altLang="ru-RU" b="0"/>
          </a:p>
        </p:txBody>
      </p:sp>
    </p:spTree>
    <p:extLst>
      <p:ext uri="{BB962C8B-B14F-4D97-AF65-F5344CB8AC3E}">
        <p14:creationId xmlns:p14="http://schemas.microsoft.com/office/powerpoint/2010/main" val="27896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46</a:t>
            </a:fld>
            <a:endParaRPr lang="ru-RU" altLang="ru-RU"/>
          </a:p>
        </p:txBody>
      </p:sp>
    </p:spTree>
    <p:extLst>
      <p:ext uri="{BB962C8B-B14F-4D97-AF65-F5344CB8AC3E}">
        <p14:creationId xmlns:p14="http://schemas.microsoft.com/office/powerpoint/2010/main" val="62949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52</a:t>
            </a:fld>
            <a:endParaRPr lang="ru-RU" altLang="ru-RU"/>
          </a:p>
        </p:txBody>
      </p:sp>
    </p:spTree>
    <p:extLst>
      <p:ext uri="{BB962C8B-B14F-4D97-AF65-F5344CB8AC3E}">
        <p14:creationId xmlns:p14="http://schemas.microsoft.com/office/powerpoint/2010/main" val="318790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Образ слайда 1">
            <a:extLst>
              <a:ext uri="{FF2B5EF4-FFF2-40B4-BE49-F238E27FC236}">
                <a16:creationId xmlns="" xmlns:a16="http://schemas.microsoft.com/office/drawing/2014/main" id="{CDDF58C9-333F-5FC0-63A7-B70E405AD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Заметки 2">
            <a:extLst>
              <a:ext uri="{FF2B5EF4-FFF2-40B4-BE49-F238E27FC236}">
                <a16:creationId xmlns="" xmlns:a16="http://schemas.microsoft.com/office/drawing/2014/main" id="{F42A845B-03A6-8390-617C-3C6BB8A003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a:t>Ещё одна задача – это сервис распознавания первичных документов. Он облегчает труд пользователей по вводу документов в систему. Если они есть бумажном виде их можно отсканировать и дальше обрабатывать, если есть сканы или в электронном виде (их можно загрузить)  в систему.</a:t>
            </a:r>
          </a:p>
          <a:p>
            <a:pPr>
              <a:spcBef>
                <a:spcPct val="0"/>
              </a:spcBef>
            </a:pPr>
            <a:r>
              <a:rPr lang="ru-RU" altLang="ru-RU"/>
              <a:t>Инструмент распознает документы и позволяет создать документы в ИБ с заполнением всех полей.</a:t>
            </a:r>
          </a:p>
          <a:p>
            <a:endParaRPr lang="ru-RU" altLang="ru-RU"/>
          </a:p>
        </p:txBody>
      </p:sp>
      <p:sp>
        <p:nvSpPr>
          <p:cNvPr id="155652" name="Номер слайда 3">
            <a:extLst>
              <a:ext uri="{FF2B5EF4-FFF2-40B4-BE49-F238E27FC236}">
                <a16:creationId xmlns="" xmlns:a16="http://schemas.microsoft.com/office/drawing/2014/main" id="{FE072E48-29EF-1712-DED4-A6F8BEF82B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ED31B51-AFC3-472C-93C7-629D0A5AD6A2}" type="slidenum">
              <a:rPr lang="ru-RU" altLang="ru-RU" b="0"/>
              <a:pPr/>
              <a:t>53</a:t>
            </a:fld>
            <a:endParaRPr lang="ru-RU" altLang="ru-RU" b="0"/>
          </a:p>
        </p:txBody>
      </p:sp>
    </p:spTree>
    <p:extLst>
      <p:ext uri="{BB962C8B-B14F-4D97-AF65-F5344CB8AC3E}">
        <p14:creationId xmlns:p14="http://schemas.microsoft.com/office/powerpoint/2010/main" val="600075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Образ слайда 1">
            <a:extLst>
              <a:ext uri="{FF2B5EF4-FFF2-40B4-BE49-F238E27FC236}">
                <a16:creationId xmlns="" xmlns:a16="http://schemas.microsoft.com/office/drawing/2014/main" id="{74DDD617-4A30-6A37-1242-CA2875E092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Заметки 2">
            <a:extLst>
              <a:ext uri="{FF2B5EF4-FFF2-40B4-BE49-F238E27FC236}">
                <a16:creationId xmlns="" xmlns:a16="http://schemas.microsoft.com/office/drawing/2014/main" id="{E8034C26-49A9-8EE9-124A-629B130EC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altLang="ru-RU" dirty="0"/>
              <a:t>Вот пример распознанного документа. Можно видеть образ самого документа. Можно видеть нераспознанные поля. Выбирать наиболее вероятные значения, которые сервис предлагает выбрать, если о не выбрал одно значение и т.д.</a:t>
            </a:r>
          </a:p>
        </p:txBody>
      </p:sp>
      <p:sp>
        <p:nvSpPr>
          <p:cNvPr id="157700" name="Номер слайда 3">
            <a:extLst>
              <a:ext uri="{FF2B5EF4-FFF2-40B4-BE49-F238E27FC236}">
                <a16:creationId xmlns="" xmlns:a16="http://schemas.microsoft.com/office/drawing/2014/main" id="{9C27FE55-25FE-C3C7-5238-95BE7D812B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38C1951D-6F81-4025-B6A2-12B2BD80C813}" type="slidenum">
              <a:rPr lang="ru-RU" altLang="ru-RU" b="0"/>
              <a:pPr/>
              <a:t>54</a:t>
            </a:fld>
            <a:endParaRPr lang="ru-RU" altLang="ru-RU" b="0"/>
          </a:p>
        </p:txBody>
      </p:sp>
    </p:spTree>
    <p:extLst>
      <p:ext uri="{BB962C8B-B14F-4D97-AF65-F5344CB8AC3E}">
        <p14:creationId xmlns:p14="http://schemas.microsoft.com/office/powerpoint/2010/main" val="2619132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a:extLst>
              <a:ext uri="{FF2B5EF4-FFF2-40B4-BE49-F238E27FC236}">
                <a16:creationId xmlns="" xmlns:a16="http://schemas.microsoft.com/office/drawing/2014/main" id="{4BDB92C0-8A86-63DD-81BA-F825B9A18D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Заметки 2">
            <a:extLst>
              <a:ext uri="{FF2B5EF4-FFF2-40B4-BE49-F238E27FC236}">
                <a16:creationId xmlns="" xmlns:a16="http://schemas.microsoft.com/office/drawing/2014/main" id="{C2A53069-C81A-AC0C-36CD-22BC61BE6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62820" name="Номер слайда 3">
            <a:extLst>
              <a:ext uri="{FF2B5EF4-FFF2-40B4-BE49-F238E27FC236}">
                <a16:creationId xmlns="" xmlns:a16="http://schemas.microsoft.com/office/drawing/2014/main" id="{65DE0E02-02E7-55C8-20CD-3330EA337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B787BB58-D946-472E-A653-0C3B590B242A}" type="slidenum">
              <a:rPr lang="ru-RU" altLang="ru-RU" b="0"/>
              <a:pPr/>
              <a:t>58</a:t>
            </a:fld>
            <a:endParaRPr lang="ru-RU" altLang="ru-RU" b="0"/>
          </a:p>
        </p:txBody>
      </p:sp>
    </p:spTree>
    <p:extLst>
      <p:ext uri="{BB962C8B-B14F-4D97-AF65-F5344CB8AC3E}">
        <p14:creationId xmlns:p14="http://schemas.microsoft.com/office/powerpoint/2010/main" val="416487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Образ слайда 1">
            <a:extLst>
              <a:ext uri="{FF2B5EF4-FFF2-40B4-BE49-F238E27FC236}">
                <a16:creationId xmlns="" xmlns:a16="http://schemas.microsoft.com/office/drawing/2014/main" id="{732F6FCC-63EC-C00A-68DB-333FF25B2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Заметки 2">
            <a:extLst>
              <a:ext uri="{FF2B5EF4-FFF2-40B4-BE49-F238E27FC236}">
                <a16:creationId xmlns="" xmlns:a16="http://schemas.microsoft.com/office/drawing/2014/main" id="{B3DC3001-B040-9862-8E3A-404CDE20A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В состав решения </a:t>
            </a:r>
            <a:r>
              <a:rPr kumimoji="1" lang="ru-RU" altLang="ru-RU">
                <a:latin typeface="Times New Roman" panose="02020603050405020304" pitchFamily="18" charset="0"/>
              </a:rPr>
              <a:t>«1С:ERP»</a:t>
            </a:r>
            <a:r>
              <a:rPr lang="ru-RU" altLang="ru-RU"/>
              <a:t> включены необходимые инструменты для планирования и контроля продаж, облегчающие работу коммерческих подразделений и обеспечивающие должный уровень контроля со стороны руководителей предприятия.</a:t>
            </a:r>
          </a:p>
          <a:p>
            <a:r>
              <a:rPr lang="ru-RU" altLang="ru-RU"/>
              <a:t>Основные функциональные возможности представлены на слайде</a:t>
            </a:r>
          </a:p>
        </p:txBody>
      </p:sp>
      <p:sp>
        <p:nvSpPr>
          <p:cNvPr id="169988" name="Номер слайда 3">
            <a:extLst>
              <a:ext uri="{FF2B5EF4-FFF2-40B4-BE49-F238E27FC236}">
                <a16:creationId xmlns="" xmlns:a16="http://schemas.microsoft.com/office/drawing/2014/main" id="{5958E968-96DE-3B8E-8C0E-312BA37E86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C422EFD1-93F8-4B8E-B25D-F4EBFF2043CF}" type="slidenum">
              <a:rPr lang="ru-RU" altLang="ru-RU" b="0"/>
              <a:pPr/>
              <a:t>64</a:t>
            </a:fld>
            <a:endParaRPr lang="ru-RU" altLang="ru-RU" b="0"/>
          </a:p>
        </p:txBody>
      </p:sp>
    </p:spTree>
    <p:extLst>
      <p:ext uri="{BB962C8B-B14F-4D97-AF65-F5344CB8AC3E}">
        <p14:creationId xmlns:p14="http://schemas.microsoft.com/office/powerpoint/2010/main" val="3049806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Образ слайда 1">
            <a:extLst>
              <a:ext uri="{FF2B5EF4-FFF2-40B4-BE49-F238E27FC236}">
                <a16:creationId xmlns="" xmlns:a16="http://schemas.microsoft.com/office/drawing/2014/main" id="{14AC3D3E-7BFD-E0D7-77F1-92FD94D54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Заметки 2">
            <a:extLst>
              <a:ext uri="{FF2B5EF4-FFF2-40B4-BE49-F238E27FC236}">
                <a16:creationId xmlns="" xmlns:a16="http://schemas.microsoft.com/office/drawing/2014/main" id="{5E0B8C0A-C6F2-FD95-33AC-C5F6EEBC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На слайде представлены </a:t>
            </a:r>
            <a:r>
              <a:rPr lang="ru-RU" altLang="ru-RU" dirty="0">
                <a:solidFill>
                  <a:srgbClr val="D20000"/>
                </a:solidFill>
              </a:rPr>
              <a:t>функциональные возможности подсистемы управления продажами</a:t>
            </a:r>
          </a:p>
          <a:p>
            <a:endParaRPr lang="ru-RU" altLang="ru-RU" dirty="0"/>
          </a:p>
        </p:txBody>
      </p:sp>
      <p:sp>
        <p:nvSpPr>
          <p:cNvPr id="172036" name="Номер слайда 3">
            <a:extLst>
              <a:ext uri="{FF2B5EF4-FFF2-40B4-BE49-F238E27FC236}">
                <a16:creationId xmlns="" xmlns:a16="http://schemas.microsoft.com/office/drawing/2014/main" id="{2B2D9617-823F-9330-8774-EAE2A4436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8C92040C-4E1C-4F85-AD08-C36F66C957C7}" type="slidenum">
              <a:rPr lang="ru-RU" altLang="ru-RU" b="0"/>
              <a:pPr/>
              <a:t>65</a:t>
            </a:fld>
            <a:endParaRPr lang="ru-RU" altLang="ru-RU" b="0"/>
          </a:p>
        </p:txBody>
      </p:sp>
    </p:spTree>
    <p:extLst>
      <p:ext uri="{BB962C8B-B14F-4D97-AF65-F5344CB8AC3E}">
        <p14:creationId xmlns:p14="http://schemas.microsoft.com/office/powerpoint/2010/main" val="60422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Платформа 1С прошла проверку для включения в каталог цифровых продуктов платформы </a:t>
            </a:r>
            <a:r>
              <a:rPr lang="ru-RU" sz="1200" b="0" i="0" kern="1200" dirty="0" err="1">
                <a:solidFill>
                  <a:schemeClr val="tx1"/>
                </a:solidFill>
                <a:effectLst/>
                <a:latin typeface="+mn-lt"/>
                <a:ea typeface="+mn-ea"/>
                <a:cs typeface="+mn-cs"/>
              </a:rPr>
              <a:t>ГосТех</a:t>
            </a:r>
            <a:r>
              <a:rPr lang="ru-RU" dirty="0"/>
              <a:t/>
            </a:r>
            <a:br>
              <a:rPr lang="ru-RU" dirty="0"/>
            </a:br>
            <a:r>
              <a:rPr lang="ru-RU" sz="1200" b="0" i="0" kern="1200" dirty="0">
                <a:solidFill>
                  <a:schemeClr val="tx1"/>
                </a:solidFill>
                <a:effectLst/>
                <a:latin typeface="+mn-lt"/>
                <a:ea typeface="+mn-ea"/>
                <a:cs typeface="+mn-cs"/>
                <a:hlinkClick r:id="rId3" tooltip="https://platform.gov.ru/news/platforma-1s-proshla-proverku-dlya-vkljucheniya-v-katalog-cifrovyh-produktov-platformy-gosteh/"/>
              </a:rPr>
              <a:t>https://platform.gov.ru/news/platforma-1s-proshla-proverku-dlya-vkljucheniya-v-katalog-cifrovyh-produktov-platformy-gosteh/</a:t>
            </a:r>
            <a:r>
              <a:rPr lang="ru-RU" dirty="0"/>
              <a:t> </a:t>
            </a:r>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4</a:t>
            </a:fld>
            <a:endParaRPr lang="ru-RU" altLang="ru-RU"/>
          </a:p>
        </p:txBody>
      </p:sp>
    </p:spTree>
    <p:extLst>
      <p:ext uri="{BB962C8B-B14F-4D97-AF65-F5344CB8AC3E}">
        <p14:creationId xmlns:p14="http://schemas.microsoft.com/office/powerpoint/2010/main" val="3177365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Образ слайда 1">
            <a:extLst>
              <a:ext uri="{FF2B5EF4-FFF2-40B4-BE49-F238E27FC236}">
                <a16:creationId xmlns="" xmlns:a16="http://schemas.microsoft.com/office/drawing/2014/main" id="{17A4A275-6B0F-840E-948C-841DAE34D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Заметки 2">
            <a:extLst>
              <a:ext uri="{FF2B5EF4-FFF2-40B4-BE49-F238E27FC236}">
                <a16:creationId xmlns="" xmlns:a16="http://schemas.microsoft.com/office/drawing/2014/main" id="{79615060-A1B6-4735-4BA2-5072D8F75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Мы стараемся задействовать современные технологии, методы машинного обучения. Один</a:t>
            </a:r>
            <a:r>
              <a:rPr lang="ru-RU" altLang="ru-RU" baseline="0" dirty="0"/>
              <a:t> из успешных примеров</a:t>
            </a:r>
            <a:r>
              <a:rPr lang="ru-RU" altLang="ru-RU" dirty="0"/>
              <a:t> – прогнозирование продаж.</a:t>
            </a:r>
          </a:p>
          <a:p>
            <a:pPr eaLnBrk="1" hangingPunct="1">
              <a:spcBef>
                <a:spcPct val="0"/>
              </a:spcBef>
            </a:pPr>
            <a:r>
              <a:rPr lang="ru-RU" altLang="ru-RU" dirty="0"/>
              <a:t>Это нужно многим компаниям, у которых длинный цикл снабжения, производства, закупок. Зачастую этим занимаются аналитики, это трудоемкая, </a:t>
            </a:r>
            <a:r>
              <a:rPr lang="ru-RU" altLang="ru-RU" dirty="0" err="1"/>
              <a:t>ошибкоемкая</a:t>
            </a:r>
            <a:r>
              <a:rPr lang="ru-RU" altLang="ru-RU" dirty="0"/>
              <a:t> работа. Мы предлагаем технологию, которая позволяет прогнозировать продажи автоматически.</a:t>
            </a:r>
          </a:p>
        </p:txBody>
      </p:sp>
      <p:sp>
        <p:nvSpPr>
          <p:cNvPr id="174084" name="Номер слайда 3">
            <a:extLst>
              <a:ext uri="{FF2B5EF4-FFF2-40B4-BE49-F238E27FC236}">
                <a16:creationId xmlns="" xmlns:a16="http://schemas.microsoft.com/office/drawing/2014/main" id="{EDA807CF-4ECC-168E-38EE-40955C1BAF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A732206-7444-41B3-BC61-94E1BF335BEB}" type="slidenum">
              <a:rPr lang="ru-RU" altLang="ru-RU" b="0"/>
              <a:pPr/>
              <a:t>66</a:t>
            </a:fld>
            <a:endParaRPr lang="ru-RU" altLang="ru-RU" b="0"/>
          </a:p>
        </p:txBody>
      </p:sp>
    </p:spTree>
    <p:extLst>
      <p:ext uri="{BB962C8B-B14F-4D97-AF65-F5344CB8AC3E}">
        <p14:creationId xmlns:p14="http://schemas.microsoft.com/office/powerpoint/2010/main" val="169312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 xmlns:a16="http://schemas.microsoft.com/office/drawing/2014/main" id="{E56BF811-BF10-9D6C-8AC1-7904E1819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a:extLst>
              <a:ext uri="{FF2B5EF4-FFF2-40B4-BE49-F238E27FC236}">
                <a16:creationId xmlns="" xmlns:a16="http://schemas.microsoft.com/office/drawing/2014/main" id="{12872927-C89D-E887-5600-61D67F6C33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endParaRPr lang="ru-RU" altLang="ru-RU"/>
          </a:p>
        </p:txBody>
      </p:sp>
    </p:spTree>
    <p:extLst>
      <p:ext uri="{BB962C8B-B14F-4D97-AF65-F5344CB8AC3E}">
        <p14:creationId xmlns:p14="http://schemas.microsoft.com/office/powerpoint/2010/main" val="2787544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Образ слайда 1">
            <a:extLst>
              <a:ext uri="{FF2B5EF4-FFF2-40B4-BE49-F238E27FC236}">
                <a16:creationId xmlns="" xmlns:a16="http://schemas.microsoft.com/office/drawing/2014/main" id="{197832F1-FB6E-4D20-8091-C2ADF8489F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Заметки 2">
            <a:extLst>
              <a:ext uri="{FF2B5EF4-FFF2-40B4-BE49-F238E27FC236}">
                <a16:creationId xmlns="" xmlns:a16="http://schemas.microsoft.com/office/drawing/2014/main" id="{DD135AB5-56B2-AEDF-69F0-D02F945DF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solidFill>
                  <a:srgbClr val="D20000"/>
                </a:solidFill>
                <a:latin typeface="Arial" panose="020B0604020202020204" pitchFamily="34" charset="0"/>
              </a:rPr>
              <a:t>Возможности для руководителей и специалистов служб материального обеспечения</a:t>
            </a:r>
            <a:endParaRPr lang="ru-RU" altLang="ru-RU"/>
          </a:p>
        </p:txBody>
      </p:sp>
      <p:sp>
        <p:nvSpPr>
          <p:cNvPr id="183300" name="Номер слайда 3">
            <a:extLst>
              <a:ext uri="{FF2B5EF4-FFF2-40B4-BE49-F238E27FC236}">
                <a16:creationId xmlns="" xmlns:a16="http://schemas.microsoft.com/office/drawing/2014/main" id="{933B4BD9-235C-7937-AD74-EEEA76EC0E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80DCEA41-5C2D-44CB-AAAA-79225042F958}" type="slidenum">
              <a:rPr lang="ru-RU" altLang="ru-RU" b="0"/>
              <a:pPr/>
              <a:t>69</a:t>
            </a:fld>
            <a:endParaRPr lang="ru-RU" altLang="ru-RU" b="0"/>
          </a:p>
        </p:txBody>
      </p:sp>
    </p:spTree>
    <p:extLst>
      <p:ext uri="{BB962C8B-B14F-4D97-AF65-F5344CB8AC3E}">
        <p14:creationId xmlns:p14="http://schemas.microsoft.com/office/powerpoint/2010/main" val="3043079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a:extLst>
              <a:ext uri="{FF2B5EF4-FFF2-40B4-BE49-F238E27FC236}">
                <a16:creationId xmlns="" xmlns:a16="http://schemas.microsoft.com/office/drawing/2014/main" id="{752F741B-36C3-A6B8-02DD-0159AB888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Заметки 2">
            <a:extLst>
              <a:ext uri="{FF2B5EF4-FFF2-40B4-BE49-F238E27FC236}">
                <a16:creationId xmlns="" xmlns:a16="http://schemas.microsoft.com/office/drawing/2014/main" id="{C2BE5B37-ED38-4846-F800-C6BF61DB53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r>
              <a:rPr lang="ru-RU" altLang="ru-RU" dirty="0"/>
              <a:t>Очень часто возникает вопрос отличия функционала закупок ЕРП</a:t>
            </a:r>
            <a:r>
              <a:rPr lang="en-US" altLang="ru-RU" dirty="0"/>
              <a:t> </a:t>
            </a:r>
            <a:r>
              <a:rPr lang="ru-RU" altLang="ru-RU" dirty="0"/>
              <a:t>и Централизованными закупками.</a:t>
            </a:r>
            <a:r>
              <a:rPr lang="en-US" altLang="ru-RU" dirty="0"/>
              <a:t> </a:t>
            </a:r>
          </a:p>
          <a:p>
            <a:r>
              <a:rPr lang="ru-RU" altLang="ru-RU" b="1" dirty="0"/>
              <a:t>Закупки в ЕРП</a:t>
            </a:r>
            <a:r>
              <a:rPr lang="ru-RU" altLang="ru-RU" dirty="0"/>
              <a:t> – это прежде всего оперативные закупки с коротким горизонтом планирования нацеленные на пополнение складских запасов для поддержания производственной деятельности предприятия. ЕРП располагает функционалом по поиску поставщиков, мониторингу цен, условий договоров и заключению договоров с конкретными поставщиками. В ЕРП нет закупочных процедур.  </a:t>
            </a:r>
          </a:p>
          <a:p>
            <a:r>
              <a:rPr lang="ru-RU" altLang="ru-RU" b="1" dirty="0"/>
              <a:t>Централизованные закупки </a:t>
            </a:r>
            <a:r>
              <a:rPr lang="ru-RU" altLang="ru-RU" dirty="0"/>
              <a:t>нацелены на эффективное использование ресурсов всей группы. Прорабатывается стратегическая политика в области закупок, которая определяет для каждого ДЗО какие ресурсы закупать централизованно, какие децентрализовано, способ закупки, кредитную политику, поиск источников покрытия потребности. Централизованные закупки работает на длинном горизонте планирования, это закупочные процедуры по выбору поставщиков проводимые в системе или на ЭТП, результатом которых являются долгосрочные контракты.</a:t>
            </a:r>
          </a:p>
          <a:p>
            <a:endParaRPr lang="ru-RU" altLang="ru-RU" dirty="0"/>
          </a:p>
          <a:p>
            <a:r>
              <a:rPr lang="ru-RU" altLang="ru-RU" dirty="0"/>
              <a:t>Совместное использование двух подсистем дает наиболее сильный эффект по оптимизации оборотного капитала. </a:t>
            </a:r>
          </a:p>
          <a:p>
            <a:endParaRPr lang="ru-RU" altLang="ru-RU" dirty="0"/>
          </a:p>
        </p:txBody>
      </p:sp>
      <p:sp>
        <p:nvSpPr>
          <p:cNvPr id="186372" name="Номер слайда 3">
            <a:extLst>
              <a:ext uri="{FF2B5EF4-FFF2-40B4-BE49-F238E27FC236}">
                <a16:creationId xmlns="" xmlns:a16="http://schemas.microsoft.com/office/drawing/2014/main" id="{1AD4445E-6DF5-63E3-036F-42036B1734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b="1">
                <a:solidFill>
                  <a:schemeClr val="tx1"/>
                </a:solidFill>
                <a:latin typeface="Calibri" panose="020F0502020204030204" pitchFamily="34" charset="0"/>
                <a:cs typeface="Arial" panose="020B0604020202020204" pitchFamily="34" charset="0"/>
              </a:defRPr>
            </a:lvl1pPr>
            <a:lvl2pPr marL="742950" indent="-285750" defTabSz="912813">
              <a:defRPr b="1">
                <a:solidFill>
                  <a:schemeClr val="tx1"/>
                </a:solidFill>
                <a:latin typeface="Calibri" panose="020F0502020204030204" pitchFamily="34" charset="0"/>
                <a:cs typeface="Arial" panose="020B0604020202020204" pitchFamily="34" charset="0"/>
              </a:defRPr>
            </a:lvl2pPr>
            <a:lvl3pPr marL="1143000" indent="-228600" defTabSz="912813">
              <a:defRPr b="1">
                <a:solidFill>
                  <a:schemeClr val="tx1"/>
                </a:solidFill>
                <a:latin typeface="Calibri" panose="020F0502020204030204" pitchFamily="34" charset="0"/>
                <a:cs typeface="Arial" panose="020B0604020202020204" pitchFamily="34" charset="0"/>
              </a:defRPr>
            </a:lvl3pPr>
            <a:lvl4pPr marL="1600200" indent="-228600" defTabSz="912813">
              <a:defRPr b="1">
                <a:solidFill>
                  <a:schemeClr val="tx1"/>
                </a:solidFill>
                <a:latin typeface="Calibri" panose="020F0502020204030204" pitchFamily="34" charset="0"/>
                <a:cs typeface="Arial" panose="020B0604020202020204" pitchFamily="34" charset="0"/>
              </a:defRPr>
            </a:lvl4pPr>
            <a:lvl5pPr marL="2057400" indent="-228600" defTabSz="912813">
              <a:defRPr b="1">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67CCB0C-90EA-46A9-97F7-E5EFEE4344F3}" type="slidenum">
              <a:rPr lang="ru-RU" altLang="ru-RU" b="0">
                <a:latin typeface="Times New Roman" panose="02020603050405020304" pitchFamily="18" charset="0"/>
              </a:rPr>
              <a:pPr/>
              <a:t>71</a:t>
            </a:fld>
            <a:endParaRPr lang="ru-RU" altLang="ru-RU" b="0">
              <a:latin typeface="Times New Roman" panose="02020603050405020304" pitchFamily="18" charset="0"/>
            </a:endParaRPr>
          </a:p>
        </p:txBody>
      </p:sp>
    </p:spTree>
    <p:extLst>
      <p:ext uri="{BB962C8B-B14F-4D97-AF65-F5344CB8AC3E}">
        <p14:creationId xmlns:p14="http://schemas.microsoft.com/office/powerpoint/2010/main" val="2834630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74</a:t>
            </a:fld>
            <a:endParaRPr lang="ru-RU" altLang="ru-RU"/>
          </a:p>
        </p:txBody>
      </p:sp>
    </p:spTree>
    <p:extLst>
      <p:ext uri="{BB962C8B-B14F-4D97-AF65-F5344CB8AC3E}">
        <p14:creationId xmlns:p14="http://schemas.microsoft.com/office/powerpoint/2010/main" val="676419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75</a:t>
            </a:fld>
            <a:endParaRPr lang="ru-RU" altLang="ru-RU"/>
          </a:p>
        </p:txBody>
      </p:sp>
    </p:spTree>
    <p:extLst>
      <p:ext uri="{BB962C8B-B14F-4D97-AF65-F5344CB8AC3E}">
        <p14:creationId xmlns:p14="http://schemas.microsoft.com/office/powerpoint/2010/main" val="362826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 xmlns:a16="http://schemas.microsoft.com/office/drawing/2014/main" id="{014A40CF-8F1C-F73B-9CC1-A3FD369D3E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 xmlns:a16="http://schemas.microsoft.com/office/drawing/2014/main" id="{2FA86E48-D686-E249-E29A-6D76D1193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На слайде представлена линейка типовых решений от «1С:Управление торговлей» до «1С:Корпорации» и их основные функциональные возможности, отличающие эти решения</a:t>
            </a:r>
          </a:p>
        </p:txBody>
      </p:sp>
    </p:spTree>
    <p:extLst>
      <p:ext uri="{BB962C8B-B14F-4D97-AF65-F5344CB8AC3E}">
        <p14:creationId xmlns:p14="http://schemas.microsoft.com/office/powerpoint/2010/main" val="2054305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a:extLst>
              <a:ext uri="{FF2B5EF4-FFF2-40B4-BE49-F238E27FC236}">
                <a16:creationId xmlns="" xmlns:a16="http://schemas.microsoft.com/office/drawing/2014/main" id="{E5C38B77-5636-74DF-1AB8-7803C7D9C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a:extLst>
              <a:ext uri="{FF2B5EF4-FFF2-40B4-BE49-F238E27FC236}">
                <a16:creationId xmlns="" xmlns:a16="http://schemas.microsoft.com/office/drawing/2014/main" id="{E375E983-EBF9-3557-2F85-E454DBEE6B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ru-RU" altLang="ru-RU">
                <a:latin typeface="Times New Roman" panose="02020603050405020304" pitchFamily="18" charset="0"/>
              </a:rPr>
              <a:t>«1С:ERP. Управление холдингом» — комплексное решение для цифровизации управления бизнесом на 3-х уровнях (стратегический, тактический и оперативный) в едином продукте класса ERP+.</a:t>
            </a:r>
          </a:p>
          <a:p>
            <a:r>
              <a:rPr lang="ru-RU" altLang="ru-RU"/>
              <a:t>На стратегический уровне управляйте эффективностью группы компаний за счет получаемых в результате консолидации данных бизнес-анализа, оценки инвестиционных проектов и возможных рисков, централизованного управления казначейством, закупками и налогами </a:t>
            </a:r>
          </a:p>
          <a:p>
            <a:r>
              <a:rPr lang="ru-RU" altLang="ru-RU"/>
              <a:t>На тактическом уровне управляйте всеми ресурсами предприятия в единой автоматизированной системе управления</a:t>
            </a:r>
          </a:p>
          <a:p>
            <a:r>
              <a:rPr lang="ru-RU" altLang="ru-RU"/>
              <a:t>На оперативном уровне управляйте производственными процессами, материальными потоками, получайте данные с промышленного оборудования.</a:t>
            </a:r>
          </a:p>
          <a:p>
            <a:r>
              <a:rPr kumimoji="1" lang="ru-RU" altLang="ru-RU">
                <a:latin typeface="Times New Roman" panose="02020603050405020304" pitchFamily="18" charset="0"/>
              </a:rPr>
              <a:t>«1С:</a:t>
            </a:r>
            <a:r>
              <a:rPr kumimoji="1" lang="en-US" altLang="ru-RU">
                <a:latin typeface="Times New Roman" panose="02020603050405020304" pitchFamily="18" charset="0"/>
              </a:rPr>
              <a:t>ERP</a:t>
            </a:r>
            <a:r>
              <a:rPr kumimoji="1" lang="ru-RU" altLang="ru-RU">
                <a:latin typeface="Times New Roman" panose="02020603050405020304" pitchFamily="18" charset="0"/>
              </a:rPr>
              <a:t>. Управление холдингом» помогает выполнить задачу оптимизации управленческой системы за счет отработки производственных, технических и управленческих решений в цифровой модели предприятия.</a:t>
            </a:r>
          </a:p>
          <a:p>
            <a:endParaRPr lang="ru-RU" altLang="ru-RU"/>
          </a:p>
        </p:txBody>
      </p:sp>
      <p:sp>
        <p:nvSpPr>
          <p:cNvPr id="68612" name="Номер слайда 3">
            <a:extLst>
              <a:ext uri="{FF2B5EF4-FFF2-40B4-BE49-F238E27FC236}">
                <a16:creationId xmlns="" xmlns:a16="http://schemas.microsoft.com/office/drawing/2014/main" id="{754EB5C0-CEF0-B324-F6DA-AC1AEB0A1C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33E73FB4-5B3D-45B9-94A2-E32BD9F04BE2}" type="slidenum">
              <a:rPr lang="ru-RU" altLang="ru-RU" b="0"/>
              <a:pPr/>
              <a:t>83</a:t>
            </a:fld>
            <a:endParaRPr lang="ru-RU" altLang="ru-RU" b="0"/>
          </a:p>
        </p:txBody>
      </p:sp>
    </p:spTree>
    <p:extLst>
      <p:ext uri="{BB962C8B-B14F-4D97-AF65-F5344CB8AC3E}">
        <p14:creationId xmlns:p14="http://schemas.microsoft.com/office/powerpoint/2010/main" val="1092759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a:extLst>
              <a:ext uri="{FF2B5EF4-FFF2-40B4-BE49-F238E27FC236}">
                <a16:creationId xmlns="" xmlns:a16="http://schemas.microsoft.com/office/drawing/2014/main" id="{F5D05C34-84B9-7342-A97A-4AEF536A5C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Заметки 2">
            <a:extLst>
              <a:ext uri="{FF2B5EF4-FFF2-40B4-BE49-F238E27FC236}">
                <a16:creationId xmlns="" xmlns:a16="http://schemas.microsoft.com/office/drawing/2014/main" id="{894BEDF7-633F-12D7-37D3-17C625F2E1FE}"/>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kumimoji="1" lang="en-US" dirty="0">
                <a:latin typeface="Times New Roman" pitchFamily="18" charset="0"/>
              </a:rPr>
              <a:t>https://1c.ru/news/info.jsp?id=29625</a:t>
            </a:r>
            <a:endParaRPr kumimoji="1" lang="ru-RU" dirty="0">
              <a:latin typeface="Times New Roman" pitchFamily="18" charset="0"/>
            </a:endParaRPr>
          </a:p>
          <a:p>
            <a:pPr>
              <a:defRPr/>
            </a:pPr>
            <a:endParaRPr kumimoji="1" lang="ru-RU" dirty="0">
              <a:latin typeface="Times New Roman" pitchFamily="18" charset="0"/>
            </a:endParaRPr>
          </a:p>
          <a:p>
            <a:pPr>
              <a:defRPr/>
            </a:pPr>
            <a:r>
              <a:rPr kumimoji="1" lang="ru-RU" dirty="0">
                <a:latin typeface="Times New Roman" pitchFamily="18" charset="0"/>
              </a:rPr>
              <a:t>«1C:ERP. Управление холдингом» разработано на современной платформе «1С:Предприятие 8.3».</a:t>
            </a:r>
          </a:p>
          <a:p>
            <a:pPr>
              <a:defRPr/>
            </a:pPr>
            <a:r>
              <a:rPr kumimoji="1" lang="ru-RU" dirty="0">
                <a:latin typeface="Times New Roman" pitchFamily="18" charset="0"/>
              </a:rPr>
              <a:t>Система состоит из нескольких интегрированных подсистем:</a:t>
            </a:r>
          </a:p>
          <a:p>
            <a:pPr>
              <a:defRPr/>
            </a:pPr>
            <a:r>
              <a:rPr kumimoji="1" lang="ru-RU" dirty="0">
                <a:latin typeface="Times New Roman" pitchFamily="18" charset="0"/>
              </a:rPr>
              <a:t>Для управления производственными процессами и материальными потоками: </a:t>
            </a:r>
          </a:p>
          <a:p>
            <a:pPr marL="171450" indent="-171450">
              <a:buFontTx/>
              <a:buChar char="-"/>
              <a:defRPr/>
            </a:pPr>
            <a:r>
              <a:rPr kumimoji="1" lang="ru-RU" dirty="0">
                <a:latin typeface="Times New Roman" pitchFamily="18" charset="0"/>
              </a:rPr>
              <a:t>Управление закупками</a:t>
            </a:r>
          </a:p>
          <a:p>
            <a:pPr marL="171450" indent="-171450">
              <a:buFontTx/>
              <a:buChar char="-"/>
              <a:defRPr/>
            </a:pPr>
            <a:r>
              <a:rPr kumimoji="1" lang="ru-RU" dirty="0">
                <a:latin typeface="Times New Roman" pitchFamily="18" charset="0"/>
              </a:rPr>
              <a:t>Складское хозяйство и управление запасами</a:t>
            </a:r>
          </a:p>
          <a:p>
            <a:pPr marL="171450" indent="-171450">
              <a:buFontTx/>
              <a:buChar char="-"/>
              <a:defRPr/>
            </a:pPr>
            <a:r>
              <a:rPr kumimoji="1" lang="ru-RU" dirty="0">
                <a:latin typeface="Times New Roman" pitchFamily="18" charset="0"/>
              </a:rPr>
              <a:t>Управление производством и оптимизация планирования </a:t>
            </a:r>
          </a:p>
          <a:p>
            <a:pPr marL="171450" indent="-171450">
              <a:buFontTx/>
              <a:buChar char="-"/>
              <a:defRPr/>
            </a:pPr>
            <a:r>
              <a:rPr kumimoji="1" lang="ru-RU" dirty="0">
                <a:latin typeface="Times New Roman" pitchFamily="18" charset="0"/>
              </a:rPr>
              <a:t>Управление затратами и расчет себестоимости </a:t>
            </a:r>
          </a:p>
          <a:p>
            <a:pPr marL="171450" indent="-171450">
              <a:buFontTx/>
              <a:buChar char="-"/>
              <a:defRPr/>
            </a:pPr>
            <a:r>
              <a:rPr kumimoji="1" lang="ru-RU" dirty="0">
                <a:latin typeface="Times New Roman" pitchFamily="18" charset="0"/>
              </a:rPr>
              <a:t>Организация ремонтов</a:t>
            </a:r>
          </a:p>
          <a:p>
            <a:pPr marL="171450" indent="-171450">
              <a:buFontTx/>
              <a:buChar char="-"/>
              <a:defRPr/>
            </a:pPr>
            <a:r>
              <a:rPr kumimoji="1" lang="ru-RU" dirty="0">
                <a:latin typeface="Times New Roman" pitchFamily="18" charset="0"/>
              </a:rPr>
              <a:t>Управление продажами</a:t>
            </a:r>
          </a:p>
          <a:p>
            <a:pPr marL="171450" indent="-171450">
              <a:buFontTx/>
              <a:buChar char="-"/>
              <a:defRPr/>
            </a:pPr>
            <a:endParaRPr kumimoji="1" lang="ru-RU" dirty="0">
              <a:latin typeface="Times New Roman" pitchFamily="18" charset="0"/>
            </a:endParaRPr>
          </a:p>
          <a:p>
            <a:pPr>
              <a:defRPr/>
            </a:pPr>
            <a:r>
              <a:rPr kumimoji="1" lang="ru-RU" dirty="0">
                <a:latin typeface="Times New Roman" pitchFamily="18" charset="0"/>
              </a:rPr>
              <a:t>Для части управления другими ресурсами:</a:t>
            </a:r>
          </a:p>
          <a:p>
            <a:pPr marL="171450" indent="-171450">
              <a:buFontTx/>
              <a:buChar char="-"/>
              <a:defRPr/>
            </a:pPr>
            <a:r>
              <a:rPr kumimoji="1" lang="ru-RU" dirty="0">
                <a:latin typeface="Times New Roman" pitchFamily="18" charset="0"/>
              </a:rPr>
              <a:t>Управление персоналом и расчет заработной платы</a:t>
            </a:r>
          </a:p>
          <a:p>
            <a:pPr marL="171450" indent="-171450">
              <a:buFontTx/>
              <a:buChar char="-"/>
              <a:defRPr/>
            </a:pPr>
            <a:r>
              <a:rPr kumimoji="1" lang="ru-RU" dirty="0">
                <a:latin typeface="Times New Roman" pitchFamily="18" charset="0"/>
              </a:rPr>
              <a:t>Бюджетирование</a:t>
            </a:r>
          </a:p>
          <a:p>
            <a:pPr marL="171450" indent="-171450">
              <a:buFontTx/>
              <a:buChar char="-"/>
              <a:defRPr/>
            </a:pPr>
            <a:r>
              <a:rPr kumimoji="1" lang="ru-RU" dirty="0">
                <a:latin typeface="Times New Roman" pitchFamily="18" charset="0"/>
              </a:rPr>
              <a:t>Регламентированный учет</a:t>
            </a:r>
          </a:p>
          <a:p>
            <a:pPr marL="171450" indent="-171450">
              <a:buFontTx/>
              <a:buChar char="-"/>
              <a:defRPr/>
            </a:pPr>
            <a:r>
              <a:rPr kumimoji="1" lang="ru-RU" dirty="0">
                <a:latin typeface="Times New Roman" pitchFamily="18" charset="0"/>
              </a:rPr>
              <a:t>Казначейство</a:t>
            </a:r>
          </a:p>
          <a:p>
            <a:pPr marL="171450" indent="-171450">
              <a:buFontTx/>
              <a:buChar char="-"/>
              <a:defRPr/>
            </a:pPr>
            <a:r>
              <a:rPr kumimoji="1" lang="ru-RU" dirty="0">
                <a:latin typeface="Times New Roman" pitchFamily="18" charset="0"/>
              </a:rPr>
              <a:t>Управление взаимоотношениями с клиентами</a:t>
            </a:r>
          </a:p>
          <a:p>
            <a:pPr marL="171450" indent="-171450">
              <a:buFontTx/>
              <a:buChar char="-"/>
              <a:defRPr/>
            </a:pPr>
            <a:endParaRPr kumimoji="1" lang="ru-RU" dirty="0">
              <a:latin typeface="Times New Roman" pitchFamily="18" charset="0"/>
            </a:endParaRPr>
          </a:p>
          <a:p>
            <a:pPr>
              <a:defRPr/>
            </a:pPr>
            <a:r>
              <a:rPr kumimoji="1" lang="ru-RU" dirty="0">
                <a:latin typeface="Times New Roman" pitchFamily="18" charset="0"/>
              </a:rPr>
              <a:t>Для управления финансами и эффективностью:</a:t>
            </a:r>
          </a:p>
          <a:p>
            <a:pPr marL="171450" indent="-171450">
              <a:buFontTx/>
              <a:buChar char="-"/>
              <a:defRPr/>
            </a:pPr>
            <a:r>
              <a:rPr kumimoji="1" lang="ru-RU" dirty="0">
                <a:latin typeface="Times New Roman" pitchFamily="18" charset="0"/>
              </a:rPr>
              <a:t>Учет и отчетность по МСФО. Управление корпоративными налогами</a:t>
            </a:r>
          </a:p>
          <a:p>
            <a:pPr marL="171450" indent="-171450">
              <a:buFontTx/>
              <a:buChar char="-"/>
              <a:defRPr/>
            </a:pPr>
            <a:r>
              <a:rPr kumimoji="1" lang="ru-RU" dirty="0">
                <a:latin typeface="Times New Roman" pitchFamily="18" charset="0"/>
              </a:rPr>
              <a:t>Управление мастер-данными, консолидированная отчетность</a:t>
            </a:r>
          </a:p>
          <a:p>
            <a:pPr marL="171450" indent="-171450">
              <a:buFontTx/>
              <a:buChar char="-"/>
              <a:defRPr/>
            </a:pPr>
            <a:r>
              <a:rPr kumimoji="1" lang="ru-RU" dirty="0">
                <a:latin typeface="Times New Roman" pitchFamily="18" charset="0"/>
              </a:rPr>
              <a:t>Управление активами, договорами и финансовыми рисками. «Фабрика платежей»</a:t>
            </a:r>
          </a:p>
          <a:p>
            <a:pPr marL="171450" indent="-171450">
              <a:buFontTx/>
              <a:buChar char="-"/>
              <a:defRPr/>
            </a:pPr>
            <a:r>
              <a:rPr kumimoji="1" lang="ru-RU" dirty="0">
                <a:latin typeface="Times New Roman" pitchFamily="18" charset="0"/>
              </a:rPr>
              <a:t>Управление централизованными закупками и инвестиционными проектами</a:t>
            </a:r>
          </a:p>
          <a:p>
            <a:pPr marL="171450" indent="-171450">
              <a:buFontTx/>
              <a:buChar char="-"/>
              <a:defRPr/>
            </a:pPr>
            <a:r>
              <a:rPr kumimoji="1" lang="ru-RU" dirty="0">
                <a:latin typeface="Times New Roman" pitchFamily="18" charset="0"/>
              </a:rPr>
              <a:t>Мониторинг и бизнес-анализ </a:t>
            </a:r>
            <a:r>
              <a:rPr kumimoji="1" lang="en-US" dirty="0">
                <a:latin typeface="Times New Roman" pitchFamily="18" charset="0"/>
              </a:rPr>
              <a:t>BSC</a:t>
            </a:r>
            <a:endParaRPr kumimoji="1" lang="ru-RU" dirty="0">
              <a:latin typeface="Times New Roman" pitchFamily="18" charset="0"/>
            </a:endParaRPr>
          </a:p>
          <a:p>
            <a:pPr>
              <a:defRPr/>
            </a:pPr>
            <a:endParaRPr kumimoji="1" lang="ru-RU" dirty="0">
              <a:latin typeface="Times New Roman" pitchFamily="18" charset="0"/>
            </a:endParaRPr>
          </a:p>
          <a:p>
            <a:pPr>
              <a:defRPr/>
            </a:pPr>
            <a:r>
              <a:rPr kumimoji="1" lang="ru-RU" dirty="0">
                <a:latin typeface="Times New Roman" pitchFamily="18" charset="0"/>
              </a:rPr>
              <a:t>Комплекс решений обеспечивает полный цикл управления крупным производственным предприятием или группой компаний - от формирования и передачи производственных заданий на роботизированные комплексы до оценки экономической эффективности организации.</a:t>
            </a:r>
          </a:p>
          <a:p>
            <a:pPr eaLnBrk="1" hangingPunct="1">
              <a:spcBef>
                <a:spcPct val="0"/>
              </a:spcBef>
              <a:defRPr/>
            </a:pPr>
            <a:endParaRPr lang="ru-RU" dirty="0">
              <a:solidFill>
                <a:srgbClr val="333333"/>
              </a:solidFill>
              <a:latin typeface="Verdana" pitchFamily="34" charset="0"/>
            </a:endParaRPr>
          </a:p>
          <a:p>
            <a:pPr eaLnBrk="1" hangingPunct="1">
              <a:spcBef>
                <a:spcPct val="0"/>
              </a:spcBef>
              <a:defRPr/>
            </a:pPr>
            <a:r>
              <a:rPr lang="ru-RU" dirty="0">
                <a:solidFill>
                  <a:srgbClr val="333333"/>
                </a:solidFill>
                <a:latin typeface="Verdana" pitchFamily="34" charset="0"/>
              </a:rPr>
              <a:t>В ходе разработки редакции 3.2 был учтен опыт успешных внедрений в таких компаниях, как "Интер РАО", "Объединенная судостроительная корпорация", "</a:t>
            </a:r>
            <a:r>
              <a:rPr lang="ru-RU" dirty="0" err="1">
                <a:solidFill>
                  <a:srgbClr val="333333"/>
                </a:solidFill>
                <a:latin typeface="Verdana" pitchFamily="34" charset="0"/>
              </a:rPr>
              <a:t>Алроса</a:t>
            </a:r>
            <a:r>
              <a:rPr lang="ru-RU" dirty="0">
                <a:solidFill>
                  <a:srgbClr val="333333"/>
                </a:solidFill>
                <a:latin typeface="Verdana" pitchFamily="34" charset="0"/>
              </a:rPr>
              <a:t>", "Вертолеты России", ГТЛК, "Абрау-Дюрсо", "</a:t>
            </a:r>
            <a:r>
              <a:rPr lang="ru-RU" dirty="0" err="1">
                <a:solidFill>
                  <a:srgbClr val="333333"/>
                </a:solidFill>
                <a:latin typeface="Verdana" pitchFamily="34" charset="0"/>
              </a:rPr>
              <a:t>Sodexo</a:t>
            </a:r>
            <a:r>
              <a:rPr lang="ru-RU" dirty="0">
                <a:solidFill>
                  <a:srgbClr val="333333"/>
                </a:solidFill>
                <a:latin typeface="Verdana" pitchFamily="34" charset="0"/>
              </a:rPr>
              <a:t>", "FESCO".</a:t>
            </a:r>
          </a:p>
          <a:p>
            <a:pPr eaLnBrk="1" hangingPunct="1">
              <a:spcBef>
                <a:spcPct val="0"/>
              </a:spcBef>
              <a:defRPr/>
            </a:pPr>
            <a:r>
              <a:rPr lang="ru-RU" dirty="0">
                <a:solidFill>
                  <a:srgbClr val="333333"/>
                </a:solidFill>
                <a:latin typeface="Verdana" pitchFamily="34" charset="0"/>
              </a:rPr>
              <a:t>Основным приоритетом при ее разработке являлось развитие востребованных и перспективных функций для оптимизации процессов финансового планирования и моделирования, управления оборотным капиталом и рисками, контроля расходов в условиях быстрых изменений бизнес-среды и высокой неопределенности прогнозов, а также снижения трудоемкости рутинных операций, в том числе с использованием искусственного интеллекта. </a:t>
            </a:r>
            <a:endParaRPr lang="ru-RU" altLang="ru-RU" dirty="0"/>
          </a:p>
        </p:txBody>
      </p:sp>
      <p:sp>
        <p:nvSpPr>
          <p:cNvPr id="70660" name="Номер слайда 3">
            <a:extLst>
              <a:ext uri="{FF2B5EF4-FFF2-40B4-BE49-F238E27FC236}">
                <a16:creationId xmlns="" xmlns:a16="http://schemas.microsoft.com/office/drawing/2014/main" id="{14FE0042-FF99-382D-3C14-6C94B495D6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b="1">
                <a:solidFill>
                  <a:schemeClr val="tx1"/>
                </a:solidFill>
                <a:latin typeface="Calibri" panose="020F0502020204030204" pitchFamily="34" charset="0"/>
                <a:cs typeface="Arial" panose="020B0604020202020204" pitchFamily="34" charset="0"/>
              </a:defRPr>
            </a:lvl1pPr>
            <a:lvl2pPr marL="742950" indent="-285750" defTabSz="912813">
              <a:defRPr b="1">
                <a:solidFill>
                  <a:schemeClr val="tx1"/>
                </a:solidFill>
                <a:latin typeface="Calibri" panose="020F0502020204030204" pitchFamily="34" charset="0"/>
                <a:cs typeface="Arial" panose="020B0604020202020204" pitchFamily="34" charset="0"/>
              </a:defRPr>
            </a:lvl2pPr>
            <a:lvl3pPr marL="1143000" indent="-228600" defTabSz="912813">
              <a:defRPr b="1">
                <a:solidFill>
                  <a:schemeClr val="tx1"/>
                </a:solidFill>
                <a:latin typeface="Calibri" panose="020F0502020204030204" pitchFamily="34" charset="0"/>
                <a:cs typeface="Arial" panose="020B0604020202020204" pitchFamily="34" charset="0"/>
              </a:defRPr>
            </a:lvl3pPr>
            <a:lvl4pPr marL="1600200" indent="-228600" defTabSz="912813">
              <a:defRPr b="1">
                <a:solidFill>
                  <a:schemeClr val="tx1"/>
                </a:solidFill>
                <a:latin typeface="Calibri" panose="020F0502020204030204" pitchFamily="34" charset="0"/>
                <a:cs typeface="Arial" panose="020B0604020202020204" pitchFamily="34" charset="0"/>
              </a:defRPr>
            </a:lvl4pPr>
            <a:lvl5pPr marL="2057400" indent="-228600" defTabSz="912813">
              <a:defRPr b="1">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A8C22B5-6D04-44AC-A6E4-B8F7B079A6A0}" type="slidenum">
              <a:rPr lang="ru-RU" altLang="ru-RU" b="0">
                <a:latin typeface="Times New Roman" panose="02020603050405020304" pitchFamily="18" charset="0"/>
              </a:rPr>
              <a:pPr/>
              <a:t>84</a:t>
            </a:fld>
            <a:endParaRPr lang="ru-RU" altLang="ru-RU" b="0">
              <a:latin typeface="Times New Roman" panose="02020603050405020304" pitchFamily="18" charset="0"/>
            </a:endParaRPr>
          </a:p>
        </p:txBody>
      </p:sp>
    </p:spTree>
    <p:extLst>
      <p:ext uri="{BB962C8B-B14F-4D97-AF65-F5344CB8AC3E}">
        <p14:creationId xmlns:p14="http://schemas.microsoft.com/office/powerpoint/2010/main" val="1889172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a:extLst>
              <a:ext uri="{FF2B5EF4-FFF2-40B4-BE49-F238E27FC236}">
                <a16:creationId xmlns="" xmlns:a16="http://schemas.microsoft.com/office/drawing/2014/main" id="{F0B08113-0A15-50BB-85C7-00791036A6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Заметки 2">
            <a:extLst>
              <a:ext uri="{FF2B5EF4-FFF2-40B4-BE49-F238E27FC236}">
                <a16:creationId xmlns="" xmlns:a16="http://schemas.microsoft.com/office/drawing/2014/main" id="{50D0591E-D76B-AC6F-F609-518269E9D9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В основе «1С:</a:t>
            </a:r>
            <a:r>
              <a:rPr lang="en-US" altLang="ru-RU" dirty="0"/>
              <a:t>ERP</a:t>
            </a:r>
            <a:r>
              <a:rPr lang="ru-RU" altLang="ru-RU" dirty="0"/>
              <a:t>. Управление холдингом» лежит функциональность современной системы «1С:</a:t>
            </a:r>
            <a:r>
              <a:rPr lang="en-US" altLang="ru-RU" dirty="0"/>
              <a:t>ERP</a:t>
            </a:r>
            <a:r>
              <a:rPr lang="ru-RU" altLang="ru-RU" dirty="0"/>
              <a:t>», применимой для управления любым предприятием, ее используют более 6000 предприятий. </a:t>
            </a:r>
          </a:p>
          <a:p>
            <a:r>
              <a:rPr lang="ru-RU" altLang="ru-RU" dirty="0"/>
              <a:t>«1С:</a:t>
            </a:r>
            <a:r>
              <a:rPr lang="en-US" altLang="ru-RU" dirty="0"/>
              <a:t>ERP</a:t>
            </a:r>
            <a:r>
              <a:rPr lang="ru-RU" altLang="ru-RU" dirty="0"/>
              <a:t>» разработана с учетом лучших мировых и отечественных практик автоматизации крупного и среднего бизнеса, а также при непосредственном участии представителей крупных промышленных предприятий. Благодаря экспертному подходу к разработке и постоянному развитию «1С:</a:t>
            </a:r>
            <a:r>
              <a:rPr lang="en-US" altLang="ru-RU" dirty="0"/>
              <a:t>ERP</a:t>
            </a:r>
            <a:r>
              <a:rPr lang="ru-RU" altLang="ru-RU" dirty="0"/>
              <a:t>» получила функциональные возможности, наиболее востребованные в крупных предприятиях с различными направлениями деятельности, в том числе с технически сложным </a:t>
            </a:r>
            <a:r>
              <a:rPr lang="ru-RU" altLang="ru-RU" dirty="0" err="1"/>
              <a:t>многопередельным</a:t>
            </a:r>
            <a:r>
              <a:rPr lang="ru-RU" altLang="ru-RU" dirty="0"/>
              <a:t> производством.</a:t>
            </a:r>
          </a:p>
          <a:p>
            <a:endParaRPr lang="ru-RU" altLang="ru-RU" dirty="0"/>
          </a:p>
          <a:p>
            <a:r>
              <a:rPr lang="ru-RU" altLang="ru-RU" dirty="0"/>
              <a:t>Вокруг функциональности «1С:</a:t>
            </a:r>
            <a:r>
              <a:rPr lang="en-US" altLang="ru-RU" dirty="0"/>
              <a:t>ERP</a:t>
            </a:r>
            <a:r>
              <a:rPr lang="ru-RU" altLang="ru-RU" dirty="0"/>
              <a:t>», с участием ведущих консалтинговых компаний, выстроена система управления эффективностью холдинга (</a:t>
            </a:r>
            <a:r>
              <a:rPr lang="en-US" altLang="ru-RU" dirty="0"/>
              <a:t>CPM - Corporate Performance Management)</a:t>
            </a:r>
            <a:r>
              <a:rPr lang="ru-RU" altLang="ru-RU" dirty="0"/>
              <a:t>, как непрерывный циклический процесс, в котором можно выделить следующие блоки:</a:t>
            </a:r>
          </a:p>
          <a:p>
            <a:endParaRPr lang="ru-RU" altLang="ru-RU" dirty="0"/>
          </a:p>
          <a:p>
            <a:pPr>
              <a:buFontTx/>
              <a:buChar char="-"/>
            </a:pPr>
            <a:r>
              <a:rPr lang="ru-RU" altLang="ru-RU" dirty="0"/>
              <a:t>Бюджетирование операций и проектов</a:t>
            </a:r>
          </a:p>
          <a:p>
            <a:pPr>
              <a:buFontTx/>
              <a:buChar char="-"/>
            </a:pPr>
            <a:r>
              <a:rPr lang="ru-RU" altLang="ru-RU" dirty="0"/>
              <a:t>Бизнес-анализ и </a:t>
            </a:r>
            <a:r>
              <a:rPr lang="en-US" altLang="ru-RU" dirty="0"/>
              <a:t>BSC</a:t>
            </a:r>
            <a:endParaRPr lang="ru-RU" altLang="ru-RU" dirty="0"/>
          </a:p>
          <a:p>
            <a:pPr>
              <a:buFontTx/>
              <a:buChar char="-"/>
            </a:pPr>
            <a:endParaRPr lang="ru-RU" altLang="ru-RU" dirty="0"/>
          </a:p>
          <a:p>
            <a:r>
              <a:rPr lang="ru-RU" altLang="ru-RU" dirty="0"/>
              <a:t>Функции контроля:</a:t>
            </a:r>
          </a:p>
          <a:p>
            <a:pPr>
              <a:buFontTx/>
              <a:buChar char="-"/>
            </a:pPr>
            <a:r>
              <a:rPr lang="ru-RU" altLang="ru-RU" dirty="0"/>
              <a:t>Корпоративное казначейство</a:t>
            </a:r>
          </a:p>
          <a:p>
            <a:pPr>
              <a:buFontTx/>
              <a:buChar char="-"/>
            </a:pPr>
            <a:r>
              <a:rPr lang="ru-RU" altLang="ru-RU" dirty="0"/>
              <a:t>Управление договорами</a:t>
            </a:r>
          </a:p>
          <a:p>
            <a:pPr>
              <a:buFontTx/>
              <a:buChar char="-"/>
            </a:pPr>
            <a:r>
              <a:rPr lang="ru-RU" altLang="ru-RU" dirty="0"/>
              <a:t>Централизованное управление закупками</a:t>
            </a:r>
          </a:p>
          <a:p>
            <a:pPr>
              <a:buFontTx/>
              <a:buChar char="-"/>
            </a:pPr>
            <a:endParaRPr lang="ru-RU" altLang="ru-RU" dirty="0"/>
          </a:p>
          <a:p>
            <a:r>
              <a:rPr lang="ru-RU" altLang="ru-RU" dirty="0"/>
              <a:t>Учетные функции:</a:t>
            </a:r>
          </a:p>
          <a:p>
            <a:r>
              <a:rPr lang="ru-RU" altLang="ru-RU" dirty="0"/>
              <a:t>- МСФО и управленческая отчетность</a:t>
            </a:r>
          </a:p>
          <a:p>
            <a:r>
              <a:rPr lang="ru-RU" altLang="ru-RU" dirty="0"/>
              <a:t>- Управление корпоративными налогами</a:t>
            </a:r>
          </a:p>
          <a:p>
            <a:r>
              <a:rPr lang="ru-RU" altLang="ru-RU" dirty="0"/>
              <a:t>- </a:t>
            </a:r>
            <a:r>
              <a:rPr lang="ru-RU" altLang="ru-RU" dirty="0">
                <a:solidFill>
                  <a:srgbClr val="D20000"/>
                </a:solidFill>
                <a:ea typeface="Open Sans" panose="020B0606030504020204" pitchFamily="34" charset="0"/>
                <a:cs typeface="Open Sans" panose="020B0606030504020204" pitchFamily="34" charset="0"/>
              </a:rPr>
              <a:t>Консолидированная отчетность</a:t>
            </a:r>
            <a:endParaRPr lang="en-US" altLang="ru-RU" dirty="0">
              <a:solidFill>
                <a:srgbClr val="D20000"/>
              </a:solidFill>
              <a:ea typeface="Open Sans" panose="020B0606030504020204" pitchFamily="34" charset="0"/>
              <a:cs typeface="Open Sans" panose="020B0606030504020204" pitchFamily="34" charset="0"/>
            </a:endParaRPr>
          </a:p>
          <a:p>
            <a:endParaRPr lang="ru-RU" altLang="ru-RU" dirty="0"/>
          </a:p>
          <a:p>
            <a:r>
              <a:rPr lang="ru-RU" altLang="ru-RU" dirty="0"/>
              <a:t>Функции интеграции:</a:t>
            </a:r>
          </a:p>
          <a:p>
            <a:pPr>
              <a:buFontTx/>
              <a:buChar char="-"/>
            </a:pPr>
            <a:r>
              <a:rPr lang="ru-RU" altLang="ru-RU" dirty="0"/>
              <a:t>Интеграция с внешними источниками</a:t>
            </a:r>
          </a:p>
          <a:p>
            <a:pPr>
              <a:buFontTx/>
              <a:buChar char="-"/>
            </a:pPr>
            <a:r>
              <a:rPr lang="ru-RU" altLang="ru-RU" dirty="0"/>
              <a:t>Управление нормативно-справочной информацией</a:t>
            </a:r>
          </a:p>
          <a:p>
            <a:pPr>
              <a:buFontTx/>
              <a:buChar char="-"/>
            </a:pPr>
            <a:r>
              <a:rPr lang="ru-RU" altLang="ru-RU" dirty="0"/>
              <a:t>Подсистема коммуникаций</a:t>
            </a:r>
          </a:p>
          <a:p>
            <a:pPr>
              <a:buFontTx/>
              <a:buChar char="-"/>
            </a:pPr>
            <a:endParaRPr lang="ru-RU" altLang="ru-RU" dirty="0"/>
          </a:p>
          <a:p>
            <a:r>
              <a:rPr lang="ru-RU" altLang="ru-RU" dirty="0"/>
              <a:t>В результате пользователи «1С:</a:t>
            </a:r>
            <a:r>
              <a:rPr lang="en-US" altLang="ru-RU" dirty="0"/>
              <a:t>ERP</a:t>
            </a:r>
            <a:r>
              <a:rPr lang="ru-RU" altLang="ru-RU" dirty="0"/>
              <a:t>. Управление холдингом» получают существенно больше возможностей для анализа деятельности и управления бизнесом, чем по отдельности в </a:t>
            </a:r>
            <a:r>
              <a:rPr lang="en-US" altLang="ru-RU" dirty="0"/>
              <a:t>ERP</a:t>
            </a:r>
            <a:r>
              <a:rPr lang="ru-RU" altLang="ru-RU" dirty="0"/>
              <a:t> или </a:t>
            </a:r>
            <a:r>
              <a:rPr lang="en-US" altLang="ru-RU" dirty="0"/>
              <a:t>CPM</a:t>
            </a:r>
            <a:r>
              <a:rPr lang="ru-RU" altLang="ru-RU" dirty="0"/>
              <a:t> системах.</a:t>
            </a:r>
          </a:p>
          <a:p>
            <a:endParaRPr lang="ru-RU" altLang="ru-RU" dirty="0"/>
          </a:p>
        </p:txBody>
      </p:sp>
      <p:sp>
        <p:nvSpPr>
          <p:cNvPr id="72708" name="Номер слайда 3">
            <a:extLst>
              <a:ext uri="{FF2B5EF4-FFF2-40B4-BE49-F238E27FC236}">
                <a16:creationId xmlns="" xmlns:a16="http://schemas.microsoft.com/office/drawing/2014/main" id="{1D7A22E8-7C36-19FD-84F6-6F0F1BAB98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5159601B-9EA3-4A08-9C6F-DA313A3C2AFE}" type="slidenum">
              <a:rPr lang="ru-RU" altLang="ru-RU" b="0"/>
              <a:pPr/>
              <a:t>85</a:t>
            </a:fld>
            <a:endParaRPr lang="ru-RU" altLang="ru-RU" b="0"/>
          </a:p>
        </p:txBody>
      </p:sp>
    </p:spTree>
    <p:extLst>
      <p:ext uri="{BB962C8B-B14F-4D97-AF65-F5344CB8AC3E}">
        <p14:creationId xmlns:p14="http://schemas.microsoft.com/office/powerpoint/2010/main" val="162108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5</a:t>
            </a:fld>
            <a:endParaRPr lang="ru-RU" altLang="ru-RU"/>
          </a:p>
        </p:txBody>
      </p:sp>
    </p:spTree>
    <p:extLst>
      <p:ext uri="{BB962C8B-B14F-4D97-AF65-F5344CB8AC3E}">
        <p14:creationId xmlns:p14="http://schemas.microsoft.com/office/powerpoint/2010/main" val="3333081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a:extLst>
              <a:ext uri="{FF2B5EF4-FFF2-40B4-BE49-F238E27FC236}">
                <a16:creationId xmlns="" xmlns:a16="http://schemas.microsoft.com/office/drawing/2014/main" id="{D6E296BD-6991-C8E4-0C9A-7E5F24126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Заметки 2">
            <a:extLst>
              <a:ext uri="{FF2B5EF4-FFF2-40B4-BE49-F238E27FC236}">
                <a16:creationId xmlns="" xmlns:a16="http://schemas.microsoft.com/office/drawing/2014/main" id="{C16E5346-C1D4-64A5-BAE8-DEF9C4240C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74756" name="Номер слайда 3">
            <a:extLst>
              <a:ext uri="{FF2B5EF4-FFF2-40B4-BE49-F238E27FC236}">
                <a16:creationId xmlns="" xmlns:a16="http://schemas.microsoft.com/office/drawing/2014/main" id="{F899A748-DD74-1E21-78E4-AC65C3586B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E317E092-61CA-4D3F-9EB8-366EAA082137}" type="slidenum">
              <a:rPr lang="ru-RU" altLang="ru-RU" b="0"/>
              <a:pPr/>
              <a:t>86</a:t>
            </a:fld>
            <a:endParaRPr lang="ru-RU" altLang="ru-RU" b="0"/>
          </a:p>
        </p:txBody>
      </p:sp>
    </p:spTree>
    <p:extLst>
      <p:ext uri="{BB962C8B-B14F-4D97-AF65-F5344CB8AC3E}">
        <p14:creationId xmlns:p14="http://schemas.microsoft.com/office/powerpoint/2010/main" val="1942282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87</a:t>
            </a:fld>
            <a:endParaRPr lang="ru-RU" altLang="ru-RU"/>
          </a:p>
        </p:txBody>
      </p:sp>
    </p:spTree>
    <p:extLst>
      <p:ext uri="{BB962C8B-B14F-4D97-AF65-F5344CB8AC3E}">
        <p14:creationId xmlns:p14="http://schemas.microsoft.com/office/powerpoint/2010/main" val="257323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580EDA8-3093-4019-94D4-A686535ADBA9}" type="slidenum">
              <a:rPr lang="ru-RU" altLang="ru-RU" smtClean="0"/>
              <a:pPr>
                <a:defRPr/>
              </a:pPr>
              <a:t>90</a:t>
            </a:fld>
            <a:endParaRPr lang="ru-RU" altLang="ru-RU"/>
          </a:p>
        </p:txBody>
      </p:sp>
    </p:spTree>
    <p:extLst>
      <p:ext uri="{BB962C8B-B14F-4D97-AF65-F5344CB8AC3E}">
        <p14:creationId xmlns:p14="http://schemas.microsoft.com/office/powerpoint/2010/main" val="3680437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ChangeArrowheads="1" noTextEdit="1"/>
          </p:cNvSpPr>
          <p:nvPr>
            <p:ph type="sldImg"/>
          </p:nvPr>
        </p:nvSpPr>
        <p:spPr>
          <a:ln/>
        </p:spPr>
      </p:sp>
      <p:sp>
        <p:nvSpPr>
          <p:cNvPr id="20483"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rgbClr val="C00000"/>
              </a:solidFill>
            </a:endParaRPr>
          </a:p>
        </p:txBody>
      </p:sp>
      <p:sp>
        <p:nvSpPr>
          <p:cNvPr id="20484"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B8A26124-3A12-4DF6-A125-9B5F7D370A02}" type="slidenum">
              <a:rPr lang="ru-RU" altLang="ru-RU" sz="1200" b="0" smtClean="0">
                <a:solidFill>
                  <a:prstClr val="black"/>
                </a:solidFill>
                <a:latin typeface="Times New Roman" panose="02020603050405020304" pitchFamily="18" charset="0"/>
              </a:rPr>
              <a:pPr/>
              <a:t>92</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06225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ChangeArrowheads="1" noTextEdit="1"/>
          </p:cNvSpPr>
          <p:nvPr>
            <p:ph type="sldImg"/>
          </p:nvPr>
        </p:nvSpPr>
        <p:spPr>
          <a:ln/>
        </p:spPr>
      </p:sp>
      <p:sp>
        <p:nvSpPr>
          <p:cNvPr id="2253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solidFill>
                <a:srgbClr val="C00000"/>
              </a:solidFill>
            </a:endParaRPr>
          </a:p>
        </p:txBody>
      </p:sp>
      <p:sp>
        <p:nvSpPr>
          <p:cNvPr id="2253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E2A26237-01B8-46F9-BF50-F2E76DEE4C14}" type="slidenum">
              <a:rPr lang="ru-RU" altLang="ru-RU" sz="1200" b="0" smtClean="0">
                <a:solidFill>
                  <a:prstClr val="black"/>
                </a:solidFill>
                <a:latin typeface="Times New Roman" panose="02020603050405020304" pitchFamily="18" charset="0"/>
              </a:rPr>
              <a:pPr/>
              <a:t>93</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330472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ChangeArrowheads="1" noTextEdit="1"/>
          </p:cNvSpPr>
          <p:nvPr>
            <p:ph type="sldImg"/>
          </p:nvPr>
        </p:nvSpPr>
        <p:spPr>
          <a:ln/>
        </p:spPr>
      </p:sp>
      <p:sp>
        <p:nvSpPr>
          <p:cNvPr id="2253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rgbClr val="C00000"/>
              </a:solidFill>
            </a:endParaRPr>
          </a:p>
        </p:txBody>
      </p:sp>
      <p:sp>
        <p:nvSpPr>
          <p:cNvPr id="2253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E2A26237-01B8-46F9-BF50-F2E76DEE4C14}" type="slidenum">
              <a:rPr lang="ru-RU" altLang="ru-RU" sz="1200" b="0" smtClean="0">
                <a:solidFill>
                  <a:prstClr val="black"/>
                </a:solidFill>
                <a:latin typeface="Times New Roman" panose="02020603050405020304" pitchFamily="18" charset="0"/>
              </a:rPr>
              <a:pPr/>
              <a:t>94</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042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ChangeArrowheads="1" noTextEdit="1"/>
          </p:cNvSpPr>
          <p:nvPr>
            <p:ph type="sldImg"/>
          </p:nvPr>
        </p:nvSpPr>
        <p:spPr>
          <a:ln/>
        </p:spPr>
      </p:sp>
      <p:sp>
        <p:nvSpPr>
          <p:cNvPr id="2253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rgbClr val="C00000"/>
              </a:solidFill>
            </a:endParaRPr>
          </a:p>
        </p:txBody>
      </p:sp>
      <p:sp>
        <p:nvSpPr>
          <p:cNvPr id="2253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E2A26237-01B8-46F9-BF50-F2E76DEE4C14}" type="slidenum">
              <a:rPr lang="ru-RU" altLang="ru-RU" sz="1200" b="0" smtClean="0">
                <a:solidFill>
                  <a:prstClr val="black"/>
                </a:solidFill>
                <a:latin typeface="Times New Roman" panose="02020603050405020304" pitchFamily="18" charset="0"/>
              </a:rPr>
              <a:pPr/>
              <a:t>95</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55870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ChangeArrowheads="1" noTextEdit="1"/>
          </p:cNvSpPr>
          <p:nvPr>
            <p:ph type="sldImg"/>
          </p:nvPr>
        </p:nvSpPr>
        <p:spPr>
          <a:ln/>
        </p:spPr>
      </p:sp>
      <p:sp>
        <p:nvSpPr>
          <p:cNvPr id="26627"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solidFill>
                <a:schemeClr val="accent2"/>
              </a:solidFill>
            </a:endParaRPr>
          </a:p>
        </p:txBody>
      </p:sp>
      <p:sp>
        <p:nvSpPr>
          <p:cNvPr id="26628"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17A2AA46-1BBF-4590-A81C-919E691EE48A}" type="slidenum">
              <a:rPr lang="ru-RU" altLang="ru-RU" sz="1200" b="0" smtClean="0">
                <a:solidFill>
                  <a:prstClr val="black"/>
                </a:solidFill>
                <a:latin typeface="Times New Roman" panose="02020603050405020304" pitchFamily="18" charset="0"/>
              </a:rPr>
              <a:pPr/>
              <a:t>96</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99100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97</a:t>
            </a:fld>
            <a:endParaRPr lang="ru-RU" altLang="ru-RU"/>
          </a:p>
        </p:txBody>
      </p:sp>
    </p:spTree>
    <p:extLst>
      <p:ext uri="{BB962C8B-B14F-4D97-AF65-F5344CB8AC3E}">
        <p14:creationId xmlns:p14="http://schemas.microsoft.com/office/powerpoint/2010/main" val="3528297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Новая бизнес аналитическая система содержит визуализированные отчеты с данными, необходимыми для принятия управленческих решений по группе компаний. Удобный набор инструментов, который позволяет пользователям следить за доходами и расходами, видеть аналитику по операционному циклу, прибыли на человека, </a:t>
            </a:r>
            <a:r>
              <a:rPr lang="ru-RU" altLang="ru-RU" dirty="0" err="1"/>
              <a:t>дебиторке</a:t>
            </a:r>
            <a:r>
              <a:rPr lang="ru-RU" altLang="ru-RU" dirty="0"/>
              <a:t> в разрезе месяца/года и другим показателям бизнеса в режиме реального времени. Главный итог – трехуровневая </a:t>
            </a:r>
            <a:r>
              <a:rPr lang="ru-RU" altLang="ru-RU" dirty="0" err="1"/>
              <a:t>data</a:t>
            </a:r>
            <a:r>
              <a:rPr lang="ru-RU" altLang="ru-RU" dirty="0"/>
              <a:t> аналитика:</a:t>
            </a:r>
          </a:p>
          <a:p>
            <a:pPr lvl="1"/>
            <a:r>
              <a:rPr lang="ru-RU" altLang="ru-RU" dirty="0"/>
              <a:t>Главный </a:t>
            </a:r>
            <a:r>
              <a:rPr lang="ru-RU" altLang="ru-RU" dirty="0" err="1"/>
              <a:t>дашборд</a:t>
            </a:r>
            <a:r>
              <a:rPr lang="ru-RU" altLang="ru-RU" dirty="0"/>
              <a:t> с показателями по всем направлениям бизнеса группы компаний.</a:t>
            </a:r>
          </a:p>
          <a:p>
            <a:pPr lvl="1"/>
            <a:r>
              <a:rPr lang="ru-RU" altLang="ru-RU" dirty="0" err="1"/>
              <a:t>Дашборды</a:t>
            </a:r>
            <a:r>
              <a:rPr lang="ru-RU" altLang="ru-RU" dirty="0"/>
              <a:t> по каждому из бизнесов с ключевыми показателями и динамикой процессов.</a:t>
            </a:r>
          </a:p>
          <a:p>
            <a:pPr lvl="1"/>
            <a:r>
              <a:rPr lang="ru-RU" altLang="ru-RU" dirty="0" err="1"/>
              <a:t>Дашборды</a:t>
            </a:r>
            <a:r>
              <a:rPr lang="ru-RU" altLang="ru-RU" dirty="0"/>
              <a:t> по каждому из показателей бизнеса: откуда он берется, какие факторы учитываются, как получается значение, графики с динамикой за нужный период.</a:t>
            </a:r>
          </a:p>
          <a:p>
            <a:endParaRPr lang="ru-RU" altLang="ru-RU" dirty="0"/>
          </a:p>
        </p:txBody>
      </p:sp>
      <p:sp>
        <p:nvSpPr>
          <p:cNvPr id="16388"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C1947840-4C79-407C-A28C-C392E329FDA3}" type="slidenum">
              <a:rPr lang="ru-RU" altLang="ru-RU" sz="1200" b="0" smtClean="0">
                <a:solidFill>
                  <a:prstClr val="black"/>
                </a:solidFill>
                <a:latin typeface="Times New Roman" panose="02020603050405020304" pitchFamily="18" charset="0"/>
              </a:rPr>
              <a:pPr/>
              <a:t>98</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8732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a:extLst>
              <a:ext uri="{FF2B5EF4-FFF2-40B4-BE49-F238E27FC236}">
                <a16:creationId xmlns="" xmlns:a16="http://schemas.microsoft.com/office/drawing/2014/main" id="{450F9062-1DAB-860D-B448-620D899AD7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 xmlns:a16="http://schemas.microsoft.com/office/drawing/2014/main" id="{F95E6623-E9FB-9C9A-D74C-A5D1ACC56F05}"/>
              </a:ext>
            </a:extLst>
          </p:cNvPr>
          <p:cNvSpPr>
            <a:spLocks noGrp="1"/>
          </p:cNvSpPr>
          <p:nvPr>
            <p:ph type="body" idx="1"/>
          </p:nvPr>
        </p:nvSpPr>
        <p:spPr/>
        <p:txBody>
          <a:bodyPr/>
          <a:lstStyle/>
          <a:p>
            <a:pPr eaLnBrk="1" fontAlgn="auto" hangingPunct="1">
              <a:spcBef>
                <a:spcPts val="0"/>
              </a:spcBef>
              <a:spcAft>
                <a:spcPts val="0"/>
              </a:spcAft>
              <a:defRPr/>
            </a:pPr>
            <a:r>
              <a:rPr lang="ru-RU" sz="1100" dirty="0"/>
              <a:t>ЕРП система не живёт в вакууме. Вокруг есть некое информационное окружение. Есть всевозможного рода сервисы: государственные, сервисы 1С, сервисы других компаний.</a:t>
            </a:r>
          </a:p>
          <a:p>
            <a:pPr eaLnBrk="1" fontAlgn="auto" hangingPunct="1">
              <a:spcBef>
                <a:spcPts val="0"/>
              </a:spcBef>
              <a:spcAft>
                <a:spcPts val="0"/>
              </a:spcAft>
              <a:defRPr/>
            </a:pPr>
            <a:r>
              <a:rPr lang="ru-RU" sz="1100" dirty="0"/>
              <a:t>За последнее время была разработана цепочка интеграций с различными ИС.</a:t>
            </a:r>
          </a:p>
          <a:p>
            <a:pPr eaLnBrk="1" fontAlgn="auto" hangingPunct="1">
              <a:spcBef>
                <a:spcPts val="0"/>
              </a:spcBef>
              <a:spcAft>
                <a:spcPts val="0"/>
              </a:spcAft>
              <a:defRPr/>
            </a:pPr>
            <a:r>
              <a:rPr lang="ru-RU" sz="1100" dirty="0"/>
              <a:t>Продолжается большая работа по интеграции с интернет магазинами, с сервисом доставки (на примере </a:t>
            </a:r>
            <a:r>
              <a:rPr lang="ru-RU" sz="1100" spc="-75" dirty="0">
                <a:cs typeface="Tahoma"/>
              </a:rPr>
              <a:t>Я</a:t>
            </a:r>
            <a:r>
              <a:rPr lang="ru-RU" sz="1100" spc="-65" dirty="0">
                <a:cs typeface="Tahoma"/>
              </a:rPr>
              <a:t>н</a:t>
            </a:r>
            <a:r>
              <a:rPr lang="ru-RU" sz="1100" spc="-60" dirty="0">
                <a:cs typeface="Tahoma"/>
              </a:rPr>
              <a:t>д</a:t>
            </a:r>
            <a:r>
              <a:rPr lang="ru-RU" sz="1100" spc="-15" dirty="0">
                <a:cs typeface="Tahoma"/>
              </a:rPr>
              <a:t>е</a:t>
            </a:r>
            <a:r>
              <a:rPr lang="ru-RU" sz="1100" spc="-10" dirty="0">
                <a:cs typeface="Tahoma"/>
              </a:rPr>
              <a:t>к</a:t>
            </a:r>
            <a:r>
              <a:rPr lang="ru-RU" sz="1100" spc="-75" dirty="0">
                <a:cs typeface="Tahoma"/>
              </a:rPr>
              <a:t>с</a:t>
            </a:r>
            <a:r>
              <a:rPr lang="ru-RU" sz="1100" spc="-80" dirty="0">
                <a:cs typeface="Tahoma"/>
              </a:rPr>
              <a:t> </a:t>
            </a:r>
            <a:r>
              <a:rPr lang="en-US" sz="1100" spc="90" dirty="0">
                <a:cs typeface="Tahoma"/>
              </a:rPr>
              <a:t>Go</a:t>
            </a:r>
            <a:r>
              <a:rPr lang="ru-RU" sz="1100" spc="90" dirty="0">
                <a:cs typeface="Tahoma"/>
              </a:rPr>
              <a:t> и на примере транспортной компании </a:t>
            </a:r>
            <a:r>
              <a:rPr lang="ru-RU" sz="1100" spc="-80" dirty="0">
                <a:cs typeface="Tahoma"/>
              </a:rPr>
              <a:t>Д</a:t>
            </a:r>
            <a:r>
              <a:rPr lang="ru-RU" sz="1100" spc="-15" dirty="0">
                <a:cs typeface="Tahoma"/>
              </a:rPr>
              <a:t>е</a:t>
            </a:r>
            <a:r>
              <a:rPr lang="ru-RU" sz="1100" spc="-105" dirty="0">
                <a:cs typeface="Tahoma"/>
              </a:rPr>
              <a:t>л</a:t>
            </a:r>
            <a:r>
              <a:rPr lang="ru-RU" sz="1100" spc="35" dirty="0">
                <a:cs typeface="Tahoma"/>
              </a:rPr>
              <a:t>о</a:t>
            </a:r>
            <a:r>
              <a:rPr lang="ru-RU" sz="1100" spc="-65" dirty="0">
                <a:cs typeface="Tahoma"/>
              </a:rPr>
              <a:t>вые</a:t>
            </a:r>
            <a:r>
              <a:rPr lang="ru-RU" sz="1100" spc="-90" dirty="0">
                <a:cs typeface="Tahoma"/>
              </a:rPr>
              <a:t> </a:t>
            </a:r>
            <a:r>
              <a:rPr lang="ru-RU" sz="1100" spc="-105" dirty="0">
                <a:cs typeface="Tahoma"/>
              </a:rPr>
              <a:t>л</a:t>
            </a:r>
            <a:r>
              <a:rPr lang="ru-RU" sz="1100" spc="-20" dirty="0">
                <a:cs typeface="Tahoma"/>
              </a:rPr>
              <a:t>и</a:t>
            </a:r>
            <a:r>
              <a:rPr lang="ru-RU" sz="1100" spc="-65" dirty="0">
                <a:cs typeface="Tahoma"/>
              </a:rPr>
              <a:t>н</a:t>
            </a:r>
            <a:r>
              <a:rPr lang="ru-RU" sz="1100" spc="-20" dirty="0">
                <a:cs typeface="Tahoma"/>
              </a:rPr>
              <a:t>ии), ну то что касается обязательных требований по интеграции с </a:t>
            </a:r>
            <a:r>
              <a:rPr lang="ru-RU" sz="1100" spc="-30" dirty="0">
                <a:cs typeface="Tahoma"/>
              </a:rPr>
              <a:t>ЕГАИС, </a:t>
            </a:r>
            <a:r>
              <a:rPr lang="ru-RU" sz="1100" spc="-45" dirty="0" err="1">
                <a:cs typeface="Tahoma"/>
              </a:rPr>
              <a:t>ВетИС</a:t>
            </a:r>
            <a:r>
              <a:rPr lang="ru-RU" sz="1100" spc="-45" dirty="0">
                <a:cs typeface="Tahoma"/>
              </a:rPr>
              <a:t>, </a:t>
            </a:r>
            <a:r>
              <a:rPr lang="ru-RU" sz="1100" spc="-65" dirty="0">
                <a:cs typeface="Tahoma"/>
              </a:rPr>
              <a:t>Честный</a:t>
            </a:r>
            <a:r>
              <a:rPr lang="ru-RU" sz="1100" spc="-85" dirty="0">
                <a:cs typeface="Tahoma"/>
              </a:rPr>
              <a:t> </a:t>
            </a:r>
            <a:r>
              <a:rPr lang="ru-RU" sz="1100" spc="70" dirty="0">
                <a:cs typeface="Tahoma"/>
              </a:rPr>
              <a:t>ЗНАК, </a:t>
            </a:r>
            <a:r>
              <a:rPr lang="ru-RU" sz="1100" spc="-40" dirty="0">
                <a:cs typeface="Tahoma"/>
              </a:rPr>
              <a:t>Электронный</a:t>
            </a:r>
            <a:r>
              <a:rPr lang="ru-RU" sz="1100" spc="-80" dirty="0">
                <a:cs typeface="Tahoma"/>
              </a:rPr>
              <a:t> </a:t>
            </a:r>
            <a:r>
              <a:rPr lang="ru-RU" sz="1100" spc="-15" dirty="0">
                <a:cs typeface="Tahoma"/>
              </a:rPr>
              <a:t>документооборот</a:t>
            </a:r>
            <a:r>
              <a:rPr lang="ru-RU" sz="1100" spc="-75" dirty="0">
                <a:cs typeface="Tahoma"/>
              </a:rPr>
              <a:t> </a:t>
            </a:r>
            <a:r>
              <a:rPr lang="ru-RU" sz="1100" spc="-114" dirty="0">
                <a:cs typeface="Tahoma"/>
              </a:rPr>
              <a:t>в</a:t>
            </a:r>
            <a:r>
              <a:rPr lang="ru-RU" sz="1100" spc="-140" dirty="0">
                <a:cs typeface="Tahoma"/>
              </a:rPr>
              <a:t> </a:t>
            </a:r>
            <a:r>
              <a:rPr lang="ru-RU" sz="1100" spc="-30" dirty="0">
                <a:cs typeface="Tahoma"/>
              </a:rPr>
              <a:t>формате</a:t>
            </a:r>
            <a:r>
              <a:rPr lang="ru-RU" sz="1100" spc="-120" dirty="0">
                <a:cs typeface="Tahoma"/>
              </a:rPr>
              <a:t> </a:t>
            </a:r>
            <a:r>
              <a:rPr lang="ru-RU" sz="1100" spc="45" dirty="0">
                <a:cs typeface="Tahoma"/>
              </a:rPr>
              <a:t>ФНС</a:t>
            </a:r>
            <a:r>
              <a:rPr lang="ru-RU" sz="1100" spc="-30" dirty="0">
                <a:cs typeface="Tahoma"/>
              </a:rPr>
              <a:t>. </a:t>
            </a:r>
            <a:endParaRPr lang="ru-RU" sz="1100" dirty="0"/>
          </a:p>
        </p:txBody>
      </p:sp>
      <p:sp>
        <p:nvSpPr>
          <p:cNvPr id="56324" name="Номер слайда 3">
            <a:extLst>
              <a:ext uri="{FF2B5EF4-FFF2-40B4-BE49-F238E27FC236}">
                <a16:creationId xmlns="" xmlns:a16="http://schemas.microsoft.com/office/drawing/2014/main" id="{5B413F71-DB39-3532-7793-E77858D212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4B54655E-82D7-44B4-82D3-76AD65E742F3}" type="slidenum">
              <a:rPr lang="ru-RU" altLang="ru-RU" b="0"/>
              <a:pPr/>
              <a:t>6</a:t>
            </a:fld>
            <a:endParaRPr lang="ru-RU" altLang="ru-RU" b="0"/>
          </a:p>
        </p:txBody>
      </p:sp>
    </p:spTree>
    <p:extLst>
      <p:ext uri="{BB962C8B-B14F-4D97-AF65-F5344CB8AC3E}">
        <p14:creationId xmlns:p14="http://schemas.microsoft.com/office/powerpoint/2010/main" val="2757903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ChangeArrowheads="1" noTextEdit="1"/>
          </p:cNvSpPr>
          <p:nvPr>
            <p:ph type="sldImg"/>
          </p:nvPr>
        </p:nvSpPr>
        <p:spPr>
          <a:ln/>
        </p:spPr>
      </p:sp>
      <p:sp>
        <p:nvSpPr>
          <p:cNvPr id="34819"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solidFill>
                <a:schemeClr val="accent2"/>
              </a:solidFill>
            </a:endParaRPr>
          </a:p>
        </p:txBody>
      </p:sp>
      <p:sp>
        <p:nvSpPr>
          <p:cNvPr id="34820"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10DB94ED-7879-4BE2-98C2-3E4EDAE5EEB3}" type="slidenum">
              <a:rPr lang="ru-RU" altLang="ru-RU" sz="1200" b="0" smtClean="0">
                <a:solidFill>
                  <a:prstClr val="black"/>
                </a:solidFill>
                <a:latin typeface="Times New Roman" panose="02020603050405020304" pitchFamily="18" charset="0"/>
              </a:rPr>
              <a:pPr/>
              <a:t>99</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986145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ChangeArrowheads="1" noTextEdit="1"/>
          </p:cNvSpPr>
          <p:nvPr>
            <p:ph type="sldImg"/>
          </p:nvPr>
        </p:nvSpPr>
        <p:spPr>
          <a:ln/>
        </p:spPr>
      </p:sp>
      <p:sp>
        <p:nvSpPr>
          <p:cNvPr id="36867"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solidFill>
                <a:schemeClr val="accent2"/>
              </a:solidFill>
            </a:endParaRPr>
          </a:p>
        </p:txBody>
      </p:sp>
      <p:sp>
        <p:nvSpPr>
          <p:cNvPr id="36868"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8C368FBF-92E2-48FE-9E8C-0B817B028CCB}" type="slidenum">
              <a:rPr lang="ru-RU" altLang="ru-RU" sz="1200" b="0" smtClean="0">
                <a:solidFill>
                  <a:prstClr val="black"/>
                </a:solidFill>
                <a:latin typeface="Times New Roman" panose="02020603050405020304" pitchFamily="18" charset="0"/>
              </a:rPr>
              <a:pPr/>
              <a:t>100</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53281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ChangeArrowheads="1" noTextEdit="1"/>
          </p:cNvSpPr>
          <p:nvPr>
            <p:ph type="sldImg"/>
          </p:nvPr>
        </p:nvSpPr>
        <p:spPr>
          <a:ln/>
        </p:spPr>
      </p:sp>
      <p:sp>
        <p:nvSpPr>
          <p:cNvPr id="430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chemeClr val="accent2"/>
              </a:solidFill>
            </a:endParaRPr>
          </a:p>
        </p:txBody>
      </p:sp>
      <p:sp>
        <p:nvSpPr>
          <p:cNvPr id="430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2F7A979D-6CA6-4DA3-B717-56819CF49F82}" type="slidenum">
              <a:rPr lang="ru-RU" altLang="ru-RU" sz="1200" b="0" smtClean="0">
                <a:solidFill>
                  <a:prstClr val="black"/>
                </a:solidFill>
                <a:latin typeface="Times New Roman" panose="02020603050405020304" pitchFamily="18" charset="0"/>
              </a:rPr>
              <a:pPr/>
              <a:t>101</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874680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ChangeArrowheads="1" noTextEdit="1"/>
          </p:cNvSpPr>
          <p:nvPr>
            <p:ph type="sldImg"/>
          </p:nvPr>
        </p:nvSpPr>
        <p:spPr>
          <a:ln/>
        </p:spPr>
      </p:sp>
      <p:sp>
        <p:nvSpPr>
          <p:cNvPr id="45059"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На слайде приведен пример результатов проекта цифровизации на платформе 1С:Предприятие</a:t>
            </a:r>
          </a:p>
        </p:txBody>
      </p:sp>
      <p:sp>
        <p:nvSpPr>
          <p:cNvPr id="45060"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A23207CB-4230-48C9-9E82-134169056C1C}" type="slidenum">
              <a:rPr lang="ru-RU" altLang="ru-RU" sz="1200" b="0" smtClean="0">
                <a:solidFill>
                  <a:prstClr val="black"/>
                </a:solidFill>
                <a:latin typeface="Times New Roman" panose="02020603050405020304" pitchFamily="18" charset="0"/>
              </a:rPr>
              <a:pPr/>
              <a:t>102</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9408903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ChangeArrowheads="1" noTextEdit="1"/>
          </p:cNvSpPr>
          <p:nvPr>
            <p:ph type="sldImg"/>
          </p:nvPr>
        </p:nvSpPr>
        <p:spPr>
          <a:ln/>
        </p:spPr>
      </p:sp>
      <p:sp>
        <p:nvSpPr>
          <p:cNvPr id="47107"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altLang="ru-RU" dirty="0"/>
              <a:t>Цифровые поля и цифровые коровы – это вполне реально.</a:t>
            </a:r>
          </a:p>
        </p:txBody>
      </p:sp>
      <p:sp>
        <p:nvSpPr>
          <p:cNvPr id="47108"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530D84C5-D8C3-40B0-8E0E-4E7F13E17B5D}" type="slidenum">
              <a:rPr lang="ru-RU" altLang="ru-RU" sz="1200" b="0" smtClean="0">
                <a:solidFill>
                  <a:prstClr val="black"/>
                </a:solidFill>
                <a:latin typeface="Times New Roman" panose="02020603050405020304" pitchFamily="18" charset="0"/>
              </a:rPr>
              <a:pPr/>
              <a:t>103</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92512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ChangeArrowheads="1" noTextEdit="1"/>
          </p:cNvSpPr>
          <p:nvPr>
            <p:ph type="sldImg"/>
          </p:nvPr>
        </p:nvSpPr>
        <p:spPr>
          <a:ln/>
        </p:spPr>
      </p:sp>
      <p:sp>
        <p:nvSpPr>
          <p:cNvPr id="61443"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chemeClr val="accent2"/>
              </a:solidFill>
            </a:endParaRPr>
          </a:p>
        </p:txBody>
      </p:sp>
      <p:sp>
        <p:nvSpPr>
          <p:cNvPr id="61444"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60B183A1-209C-4D5B-A68D-7F0AECA06101}" type="slidenum">
              <a:rPr lang="ru-RU" altLang="ru-RU" sz="1200" b="0" smtClean="0">
                <a:solidFill>
                  <a:prstClr val="black"/>
                </a:solidFill>
                <a:latin typeface="Times New Roman" panose="02020603050405020304" pitchFamily="18" charset="0"/>
              </a:rPr>
              <a:pPr/>
              <a:t>104</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105177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ChangeArrowheads="1" noTextEdit="1"/>
          </p:cNvSpPr>
          <p:nvPr>
            <p:ph type="sldImg"/>
          </p:nvPr>
        </p:nvSpPr>
        <p:spPr>
          <a:ln/>
        </p:spPr>
      </p:sp>
      <p:sp>
        <p:nvSpPr>
          <p:cNvPr id="6349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solidFill>
                <a:schemeClr val="accent2"/>
              </a:solidFill>
            </a:endParaRPr>
          </a:p>
        </p:txBody>
      </p:sp>
      <p:sp>
        <p:nvSpPr>
          <p:cNvPr id="6349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8C537B97-C215-473C-9BAA-7264737E7833}" type="slidenum">
              <a:rPr lang="ru-RU" altLang="ru-RU" sz="1200" b="0" smtClean="0">
                <a:solidFill>
                  <a:prstClr val="black"/>
                </a:solidFill>
                <a:latin typeface="Times New Roman" panose="02020603050405020304" pitchFamily="18" charset="0"/>
              </a:rPr>
              <a:pPr/>
              <a:t>105</a:t>
            </a:fld>
            <a:endParaRPr lang="ru-RU" altLang="ru-RU" sz="1200" b="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69984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ЗАЧЕМ ОТКАЗЫВАТЬСЯ, ЕСЛИ ПОКА РАБОТАЕТ?</a:t>
            </a:r>
          </a:p>
          <a:p>
            <a:r>
              <a:rPr lang="ru-RU" altLang="ru-RU" dirty="0"/>
              <a:t>По данным партнеров 1С пользователи, отказывающиеся от зарубежной </a:t>
            </a:r>
            <a:r>
              <a:rPr lang="en-US" altLang="ru-RU" dirty="0"/>
              <a:t>ERP</a:t>
            </a:r>
            <a:r>
              <a:rPr lang="ru-RU" altLang="ru-RU" dirty="0"/>
              <a:t>, указывают убедительных аргументов:</a:t>
            </a:r>
          </a:p>
          <a:p>
            <a:r>
              <a:rPr lang="ru-RU" altLang="ru-RU" dirty="0"/>
              <a:t>1. На первом месте по прежнему высокая стоимость – поддержки, сопровождения, внедрения, владения системой и т .п. </a:t>
            </a:r>
          </a:p>
          <a:p>
            <a:r>
              <a:rPr lang="ru-RU" altLang="ru-RU" dirty="0"/>
              <a:t>2. Недостаточный функционал зарубежных решений стали чаще упоминать, чем в прошлые годы. Зачастую импортное ПО не имеет нужного в РФ функционала, или этот функционал дорогой, требует значительной кастомизации и ресурсов на это. </a:t>
            </a:r>
          </a:p>
          <a:p>
            <a:r>
              <a:rPr lang="ru-RU" altLang="ru-RU" dirty="0"/>
              <a:t>3. В условиях дефицита ИТ-кадров усилился фактор сложности или невозможности кастомизации (если код закрыт)</a:t>
            </a:r>
          </a:p>
          <a:p>
            <a:r>
              <a:rPr lang="ru-RU" altLang="ru-RU" dirty="0"/>
              <a:t>4. Импортозамещение только последние годы стали чаще указывать как явную причину отказа от зарубежного ПО</a:t>
            </a:r>
          </a:p>
          <a:p>
            <a:r>
              <a:rPr lang="ru-RU" altLang="ru-RU" dirty="0"/>
              <a:t>5. Многие отмечают сложности работы в зарубежном ПО с регламентированным учетом, с </a:t>
            </a:r>
            <a:r>
              <a:rPr lang="ru-RU" altLang="ru-RU" dirty="0" err="1"/>
              <a:t>ГосОборонЗаказом</a:t>
            </a:r>
            <a:r>
              <a:rPr lang="ru-RU" altLang="ru-RU" dirty="0"/>
              <a:t> и маркировкой – зачастую такой функционал недостаточно реализован в зарубежном ПО и это весомая причина для отказа от продолжения использования ПО</a:t>
            </a:r>
          </a:p>
          <a:p>
            <a:r>
              <a:rPr lang="ru-RU" altLang="ru-RU" dirty="0"/>
              <a:t>6. Недостаток специалистов – упоминали много в 2020-2021 году, пока не упоминали респонденты опроса в 2022</a:t>
            </a:r>
          </a:p>
          <a:p>
            <a:r>
              <a:rPr lang="ru-RU" altLang="ru-RU" dirty="0"/>
              <a:t>7. Уход с рынка и прекращение поддержки – с 2022 года одна из ключевых причин</a:t>
            </a:r>
          </a:p>
          <a:p>
            <a:r>
              <a:rPr lang="ru-RU" altLang="ru-RU" dirty="0"/>
              <a:t>8. Чаще стали упоминать негативный опыт внедрения зарубежного ПО или отсутствие положительного опыта</a:t>
            </a:r>
          </a:p>
          <a:p>
            <a:r>
              <a:rPr lang="ru-RU" altLang="ru-RU" dirty="0"/>
              <a:t>9. Низкая распространенность некоторого зарубежного ПО в РФ является важным фактором для отказа от него</a:t>
            </a:r>
          </a:p>
          <a:p>
            <a:r>
              <a:rPr lang="ru-RU" altLang="ru-RU" dirty="0"/>
              <a:t>10. Неопределенность, риски</a:t>
            </a:r>
          </a:p>
          <a:p>
            <a:r>
              <a:rPr lang="ru-RU" altLang="ru-RU" dirty="0"/>
              <a:t>Еще клиенты упоминали санкции, проблемы с работой критической инфраструктуры, сложность интеграции, устаревшее решение, недоверие вендору и другие факторы.</a:t>
            </a:r>
          </a:p>
          <a:p>
            <a:endParaRPr lang="ru-RU" altLang="ru-RU" dirty="0"/>
          </a:p>
          <a:p>
            <a:r>
              <a:rPr lang="ru-RU" altLang="ru-RU" dirty="0"/>
              <a:t>Источник:</a:t>
            </a:r>
          </a:p>
          <a:p>
            <a:r>
              <a:rPr lang="en-US" altLang="ru-RU" dirty="0"/>
              <a:t>https://v8.1c.ru/erp/migratsiya-s-drugih-sistem/</a:t>
            </a:r>
            <a:endParaRPr lang="ru-RU" altLang="ru-RU" dirty="0"/>
          </a:p>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107</a:t>
            </a:fld>
            <a:endParaRPr lang="ru-RU" altLang="ru-RU"/>
          </a:p>
        </p:txBody>
      </p:sp>
    </p:spTree>
    <p:extLst>
      <p:ext uri="{BB962C8B-B14F-4D97-AF65-F5344CB8AC3E}">
        <p14:creationId xmlns:p14="http://schemas.microsoft.com/office/powerpoint/2010/main" val="56195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НА ЧТО ПЕРЕХОДИТЬ – КАКИЕ ВАРИАНТЫ? </a:t>
            </a:r>
          </a:p>
          <a:p>
            <a:r>
              <a:rPr lang="ru-RU" altLang="ru-RU" dirty="0"/>
              <a:t>Конечно на 1С!</a:t>
            </a:r>
          </a:p>
          <a:p>
            <a:r>
              <a:rPr lang="ru-RU" altLang="ru-RU" dirty="0"/>
              <a:t>Уже по итогам 2020 года по данным международного агентства </a:t>
            </a:r>
            <a:r>
              <a:rPr lang="en-US" altLang="ru-RU" dirty="0"/>
              <a:t>IDC</a:t>
            </a:r>
            <a:r>
              <a:rPr lang="ru-RU" altLang="ru-RU" dirty="0"/>
              <a:t> поставщик ПО </a:t>
            </a:r>
            <a:r>
              <a:rPr lang="en-US" altLang="ru-RU" dirty="0">
                <a:latin typeface="Arial" panose="020B0604020202020204" pitchFamily="34" charset="0"/>
                <a:cs typeface="Arial" panose="020B0604020202020204" pitchFamily="34" charset="0"/>
              </a:rPr>
              <a:t>SAP</a:t>
            </a:r>
            <a:r>
              <a:rPr lang="ru-RU" altLang="ru-RU" dirty="0">
                <a:latin typeface="Arial" panose="020B0604020202020204" pitchFamily="34" charset="0"/>
                <a:cs typeface="Arial" panose="020B0604020202020204" pitchFamily="34" charset="0"/>
              </a:rPr>
              <a:t> уступил в деньгах первое место на рынке фирме 1С в категории </a:t>
            </a:r>
            <a:r>
              <a:rPr lang="en-US" altLang="ru-RU" dirty="0">
                <a:latin typeface="Arial" panose="020B0604020202020204" pitchFamily="34" charset="0"/>
                <a:cs typeface="Arial" panose="020B0604020202020204" pitchFamily="34" charset="0"/>
              </a:rPr>
              <a:t>Enterprise </a:t>
            </a:r>
            <a:r>
              <a:rPr lang="ru-RU" altLang="ru-RU" dirty="0" err="1">
                <a:latin typeface="Arial" panose="020B0604020202020204" pitchFamily="34" charset="0"/>
                <a:cs typeface="Arial" panose="020B0604020202020204" pitchFamily="34" charset="0"/>
              </a:rPr>
              <a:t>Enterprise</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Resource</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Management</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Software</a:t>
            </a:r>
            <a:r>
              <a:rPr lang="ru-RU" altLang="ru-RU" dirty="0">
                <a:latin typeface="Arial" panose="020B0604020202020204" pitchFamily="34" charset="0"/>
                <a:cs typeface="Arial" panose="020B0604020202020204" pitchFamily="34" charset="0"/>
              </a:rPr>
              <a:t> - Программное обеспечение для управления корпоративными ресурсами/ ресурсами предприятия. За 2021 год данных нет, но тренд был понятен,.</a:t>
            </a:r>
          </a:p>
          <a:p>
            <a:r>
              <a:rPr lang="ru-RU" altLang="ru-RU" dirty="0">
                <a:latin typeface="Arial" panose="020B0604020202020204" pitchFamily="34" charset="0"/>
                <a:cs typeface="Arial" panose="020B0604020202020204" pitchFamily="34" charset="0"/>
              </a:rPr>
              <a:t>По данным </a:t>
            </a:r>
            <a:r>
              <a:rPr lang="en-US" altLang="ru-RU" dirty="0" err="1">
                <a:latin typeface="Arial" panose="020B0604020202020204" pitchFamily="34" charset="0"/>
                <a:cs typeface="Arial" panose="020B0604020202020204" pitchFamily="34" charset="0"/>
              </a:rPr>
              <a:t>Tadviser</a:t>
            </a:r>
            <a:r>
              <a:rPr lang="ru-RU" altLang="ru-RU" dirty="0">
                <a:latin typeface="Arial" panose="020B0604020202020204" pitchFamily="34" charset="0"/>
                <a:cs typeface="Arial" panose="020B0604020202020204" pitchFamily="34" charset="0"/>
              </a:rPr>
              <a:t> на декабрь 2020 года за прошедшие годы по количеству реализованных </a:t>
            </a:r>
            <a:r>
              <a:rPr lang="en-US" altLang="ru-RU" dirty="0">
                <a:latin typeface="Arial" panose="020B0604020202020204" pitchFamily="34" charset="0"/>
                <a:cs typeface="Arial" panose="020B0604020202020204" pitchFamily="34" charset="0"/>
              </a:rPr>
              <a:t>ERP</a:t>
            </a:r>
            <a:r>
              <a:rPr lang="ru-RU" altLang="ru-RU" dirty="0">
                <a:latin typeface="Arial" panose="020B0604020202020204" pitchFamily="34" charset="0"/>
                <a:cs typeface="Arial" panose="020B0604020202020204" pitchFamily="34" charset="0"/>
              </a:rPr>
              <a:t>-проектов безусловным лидером является 1С. В обзоре учтено около 4 тысяч проектов по 1С.</a:t>
            </a:r>
          </a:p>
          <a:p>
            <a:r>
              <a:rPr lang="ru-RU" altLang="ru-RU" dirty="0">
                <a:latin typeface="Arial" panose="020B0604020202020204" pitchFamily="34" charset="0"/>
                <a:cs typeface="Arial" panose="020B0604020202020204" pitchFamily="34" charset="0"/>
              </a:rPr>
              <a:t>Из свежих есть рейтинг </a:t>
            </a:r>
            <a:r>
              <a:rPr lang="en-US" altLang="ru-RU" dirty="0">
                <a:latin typeface="Arial" panose="020B0604020202020204" pitchFamily="34" charset="0"/>
                <a:cs typeface="Arial" panose="020B0604020202020204" pitchFamily="34" charset="0"/>
              </a:rPr>
              <a:t>ERP-</a:t>
            </a:r>
            <a:r>
              <a:rPr lang="ru-RU" altLang="ru-RU" dirty="0">
                <a:latin typeface="Arial" panose="020B0604020202020204" pitchFamily="34" charset="0"/>
                <a:cs typeface="Arial" panose="020B0604020202020204" pitchFamily="34" charset="0"/>
              </a:rPr>
              <a:t>систем 2022 от </a:t>
            </a:r>
            <a:r>
              <a:rPr lang="en-US" altLang="ru-RU" dirty="0" err="1">
                <a:latin typeface="Arial" panose="020B0604020202020204" pitchFamily="34" charset="0"/>
                <a:cs typeface="Arial" panose="020B0604020202020204" pitchFamily="34" charset="0"/>
              </a:rPr>
              <a:t>CNews</a:t>
            </a:r>
            <a:r>
              <a:rPr lang="ru-RU" altLang="ru-RU" dirty="0">
                <a:latin typeface="Arial" panose="020B0604020202020204" pitchFamily="34" charset="0"/>
                <a:cs typeface="Arial" panose="020B0604020202020204" pitchFamily="34" charset="0"/>
              </a:rPr>
              <a:t>, впервые только по российским системам</a:t>
            </a:r>
            <a:r>
              <a:rPr lang="en-US" altLang="ru-RU" dirty="0">
                <a:latin typeface="Arial" panose="020B0604020202020204" pitchFamily="34" charset="0"/>
                <a:cs typeface="Arial" panose="020B0604020202020204" pitchFamily="34" charset="0"/>
              </a:rPr>
              <a:t>. </a:t>
            </a:r>
            <a:r>
              <a:rPr lang="ru-RU" altLang="ru-RU" dirty="0">
                <a:latin typeface="Arial" panose="020B0604020202020204" pitchFamily="34" charset="0"/>
                <a:cs typeface="Arial" panose="020B0604020202020204" pitchFamily="34" charset="0"/>
              </a:rPr>
              <a:t>Он составлен в баллах интегрально по таким показателям, как функционал, дополнительные возможности, форматы поставки, условия тестового периода, кроссплатформенность и стоимость. В этом рейтинге 1С также в лидерах с заметным отрывом.</a:t>
            </a:r>
          </a:p>
          <a:p>
            <a:endParaRPr lang="ru-RU" altLang="ru-RU" dirty="0"/>
          </a:p>
          <a:p>
            <a:r>
              <a:rPr lang="ru-RU" altLang="ru-RU" dirty="0"/>
              <a:t>Источники: </a:t>
            </a:r>
          </a:p>
          <a:p>
            <a:r>
              <a:rPr lang="ru-RU" altLang="ru-RU" dirty="0"/>
              <a:t>Отчет </a:t>
            </a:r>
            <a:r>
              <a:rPr lang="en-US" altLang="ru-RU" dirty="0"/>
              <a:t>IDC</a:t>
            </a:r>
            <a:r>
              <a:rPr lang="ru-RU" altLang="ru-RU" dirty="0"/>
              <a:t> (распространяется на платной основе).</a:t>
            </a:r>
          </a:p>
          <a:p>
            <a:r>
              <a:rPr lang="en-US" altLang="ru-RU" dirty="0"/>
              <a:t>https://www.tadviser.ru/index.php/%D0%A1%D1%82%D0%B0%D1%82%D1%8C%D1%8F:%D0%A1%D0%B0%D0%BC%D1%8B%D0%B5_%D0%BF%D0%BE%D0%BF%D1%83%D0%BB%D1%8F%D1%80%D0%BD%D1%8B%D0%B5_ERP-%D1%81%D0%B8%D1%81%D1%82%D0%B5%D0%BC%D1%8B_%D0%B8_%D0%B2%D0%B5%D0%BD%D0%B4%D0%BE%D1%80%D1%8B-%D0%BB%D0%B8%D0%B4%D0%B5%D1%80%D1%8B</a:t>
            </a:r>
          </a:p>
          <a:p>
            <a:r>
              <a:rPr lang="en-US" altLang="ru-RU" dirty="0"/>
              <a:t>https://market.cnews.ru/research/erp_2022/2022-06-15_marketcnews_opublikoval_rejting</a:t>
            </a:r>
            <a:endParaRPr lang="ru-RU" altLang="ru-RU" dirty="0"/>
          </a:p>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108</a:t>
            </a:fld>
            <a:endParaRPr lang="ru-RU" altLang="ru-RU"/>
          </a:p>
        </p:txBody>
      </p:sp>
    </p:spTree>
    <p:extLst>
      <p:ext uri="{BB962C8B-B14F-4D97-AF65-F5344CB8AC3E}">
        <p14:creationId xmlns:p14="http://schemas.microsoft.com/office/powerpoint/2010/main" val="3514424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КРИТЕРИИ ВЫБОРА ERP-СИСТЕМ</a:t>
            </a:r>
          </a:p>
          <a:p>
            <a:r>
              <a:rPr lang="ru-RU" altLang="ru-RU" dirty="0"/>
              <a:t>Решающими аргументами в пользу выбора решения 1С по данным пользователей, которые они озвучивали партнерам, являются: </a:t>
            </a:r>
          </a:p>
          <a:p>
            <a:r>
              <a:rPr lang="ru-RU" altLang="ru-RU" dirty="0"/>
              <a:t>1. Невысокая стоимость не только лицензий, но и внедрения, поддержки и владения в целом – была и остается одним из наиболее часто упоминаемых клиентами ключевых факторов выбора решений 1С. На рынке </a:t>
            </a:r>
            <a:r>
              <a:rPr lang="en-US" altLang="ru-RU" dirty="0"/>
              <a:t>ERP</a:t>
            </a:r>
            <a:r>
              <a:rPr lang="ru-RU" altLang="ru-RU" dirty="0"/>
              <a:t> нам удается держать невысокие цены и при этом активно развивать решения за счет массовости рынка 1С:Предприятия в целом.</a:t>
            </a:r>
          </a:p>
          <a:p>
            <a:r>
              <a:rPr lang="ru-RU" altLang="ru-RU" dirty="0"/>
              <a:t>2. Последние годы огромную роль в выборе решения играет опыт внедрения. Очень многие клиенты выбирают 1С, имея положительный опыт.</a:t>
            </a:r>
          </a:p>
          <a:p>
            <a:r>
              <a:rPr lang="ru-RU" altLang="ru-RU" dirty="0"/>
              <a:t>3. Гибкость системы и возможность </a:t>
            </a:r>
            <a:r>
              <a:rPr lang="ru-RU" altLang="ru-RU" dirty="0" err="1"/>
              <a:t>кастомизировать</a:t>
            </a:r>
            <a:r>
              <a:rPr lang="ru-RU" altLang="ru-RU" dirty="0"/>
              <a:t> под себя бизнес- процессы, реализовать ноу-хау, не завися от вендора – один из важнейших факторов</a:t>
            </a:r>
          </a:p>
          <a:p>
            <a:r>
              <a:rPr lang="ru-RU" altLang="ru-RU" dirty="0"/>
              <a:t>4. Наличие большого выбора подрядчиков на проект и большого рынка специалистов 1С высоко ценится корпоративными заказчиками </a:t>
            </a:r>
          </a:p>
          <a:p>
            <a:r>
              <a:rPr lang="ru-RU" altLang="ru-RU" dirty="0"/>
              <a:t>5. Последние годы очень многие клиенты отмечают комплексный бизнес-функционал 1С как одну из основных причин выбора </a:t>
            </a:r>
            <a:r>
              <a:rPr lang="en-US" altLang="ru-RU" dirty="0"/>
              <a:t>ERP</a:t>
            </a:r>
            <a:r>
              <a:rPr lang="ru-RU" altLang="ru-RU" dirty="0"/>
              <a:t> решений от 1С. При этом учитывается не только </a:t>
            </a:r>
            <a:r>
              <a:rPr lang="en-US" altLang="ru-RU" dirty="0"/>
              <a:t>ERP</a:t>
            </a:r>
            <a:r>
              <a:rPr lang="ru-RU" altLang="ru-RU" dirty="0"/>
              <a:t>, но и комплекс 1С:Корпорация с УХ, ДО и ЗУП КОРП, а также более 50 отраслевых и специализированных решений, расширяющих их возможности</a:t>
            </a:r>
          </a:p>
          <a:p>
            <a:r>
              <a:rPr lang="ru-RU" altLang="ru-RU" dirty="0"/>
              <a:t>6. Обновления и поддержка законодательства всегда были сильными сторонами 1С, особенно часто этот фактор стали упоминать с 2022 года</a:t>
            </a:r>
          </a:p>
          <a:p>
            <a:r>
              <a:rPr lang="ru-RU" altLang="ru-RU" dirty="0"/>
              <a:t>7. Последние годы часто стали отмечать, что пользователям нравится работать в 1С – удобнее по сравнению со многими другими системами</a:t>
            </a:r>
          </a:p>
          <a:p>
            <a:r>
              <a:rPr lang="ru-RU" altLang="ru-RU" dirty="0"/>
              <a:t>8. Отраслевой функционал последние годы все чаще упоминают клиенты, что связано с формированием актуальной линейки решений под 1С:</a:t>
            </a:r>
            <a:r>
              <a:rPr lang="en-US" altLang="ru-RU" dirty="0"/>
              <a:t>ERP</a:t>
            </a:r>
            <a:r>
              <a:rPr lang="ru-RU" altLang="ru-RU" dirty="0"/>
              <a:t> и повышением среднего качества 1С</a:t>
            </a:r>
            <a:r>
              <a:rPr lang="en-US" altLang="ru-RU" dirty="0"/>
              <a:t>-</a:t>
            </a:r>
            <a:r>
              <a:rPr lang="ru-RU" altLang="ru-RU" dirty="0"/>
              <a:t>Совместных решений до уровня</a:t>
            </a:r>
            <a:r>
              <a:rPr lang="en-US" altLang="ru-RU" dirty="0"/>
              <a:t> </a:t>
            </a:r>
            <a:r>
              <a:rPr lang="ru-RU" altLang="ru-RU" dirty="0"/>
              <a:t>выше 4,5 баллов по 5-балльной шкале по данным прямого опроса нескольких тысяч пользователей сервиса 1С:КП Отраслевой. </a:t>
            </a:r>
          </a:p>
          <a:p>
            <a:r>
              <a:rPr lang="ru-RU" altLang="ru-RU" dirty="0"/>
              <a:t>9. Открытый код и легкость интеграции – также очень значимые для заказчиков факторы</a:t>
            </a:r>
            <a:endParaRPr lang="en-US" altLang="ru-RU" dirty="0"/>
          </a:p>
          <a:p>
            <a:r>
              <a:rPr lang="en-US" altLang="ru-RU" dirty="0"/>
              <a:t>10</a:t>
            </a:r>
            <a:r>
              <a:rPr lang="ru-RU" altLang="ru-RU" dirty="0"/>
              <a:t>.</a:t>
            </a:r>
            <a:r>
              <a:rPr lang="en-US" altLang="ru-RU" dirty="0"/>
              <a:t> </a:t>
            </a:r>
            <a:r>
              <a:rPr lang="ru-RU" altLang="ru-RU" dirty="0"/>
              <a:t>Широкая распространенность дает системе множество преимуществ</a:t>
            </a:r>
          </a:p>
          <a:p>
            <a:r>
              <a:rPr lang="ru-RU" altLang="ru-RU" dirty="0"/>
              <a:t>11. Чаще стали упоминать относительно быстрые сроки внедрения решений 1С</a:t>
            </a:r>
          </a:p>
          <a:p>
            <a:endParaRPr lang="ru-RU" altLang="ru-RU" dirty="0"/>
          </a:p>
          <a:p>
            <a:r>
              <a:rPr lang="ru-RU" altLang="ru-RU" dirty="0"/>
              <a:t>Источник:</a:t>
            </a:r>
          </a:p>
          <a:p>
            <a:r>
              <a:rPr lang="en-US" altLang="ru-RU" dirty="0"/>
              <a:t>https://v8.1c.ru/erp/migratsiya-s-drugih-sistem/</a:t>
            </a:r>
            <a:endParaRPr lang="ru-RU" altLang="ru-RU" dirty="0"/>
          </a:p>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109</a:t>
            </a:fld>
            <a:endParaRPr lang="ru-RU" altLang="ru-RU"/>
          </a:p>
        </p:txBody>
      </p:sp>
    </p:spTree>
    <p:extLst>
      <p:ext uri="{BB962C8B-B14F-4D97-AF65-F5344CB8AC3E}">
        <p14:creationId xmlns:p14="http://schemas.microsoft.com/office/powerpoint/2010/main" val="124404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a:extLst>
              <a:ext uri="{FF2B5EF4-FFF2-40B4-BE49-F238E27FC236}">
                <a16:creationId xmlns="" xmlns:a16="http://schemas.microsoft.com/office/drawing/2014/main" id="{38406ABA-6DB2-EAC8-ABF9-5D12BFB42A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Заметки 2">
            <a:extLst>
              <a:ext uri="{FF2B5EF4-FFF2-40B4-BE49-F238E27FC236}">
                <a16:creationId xmlns="" xmlns:a16="http://schemas.microsoft.com/office/drawing/2014/main" id="{FFF82AB0-C1CD-1C31-B131-FA53DFD7AD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58372" name="Номер слайда 3">
            <a:extLst>
              <a:ext uri="{FF2B5EF4-FFF2-40B4-BE49-F238E27FC236}">
                <a16:creationId xmlns="" xmlns:a16="http://schemas.microsoft.com/office/drawing/2014/main" id="{E54CDDF9-5359-E695-20A8-237F0F3478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E498849-D366-4D34-87AF-048D8722276E}" type="slidenum">
              <a:rPr lang="ru-RU" altLang="ru-RU" b="0"/>
              <a:pPr/>
              <a:t>7</a:t>
            </a:fld>
            <a:endParaRPr lang="ru-RU" altLang="ru-RU" b="0"/>
          </a:p>
        </p:txBody>
      </p:sp>
    </p:spTree>
    <p:extLst>
      <p:ext uri="{BB962C8B-B14F-4D97-AF65-F5344CB8AC3E}">
        <p14:creationId xmlns:p14="http://schemas.microsoft.com/office/powerpoint/2010/main" val="1513913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a:t>Работает ли 1С в облаке? Конечно работает.</a:t>
            </a:r>
          </a:p>
          <a:p>
            <a:r>
              <a:rPr lang="ru-RU" altLang="ru-RU" dirty="0"/>
              <a:t>1С:Предприятие – полноценная облачная платформа, работающая в том числе в концепции разделения данных </a:t>
            </a:r>
            <a:r>
              <a:rPr lang="ru-RU" altLang="ru-RU" dirty="0" err="1"/>
              <a:t>multitenancy</a:t>
            </a:r>
            <a:r>
              <a:rPr lang="ru-RU" altLang="ru-RU" dirty="0"/>
              <a:t> — «множественная аренда») — элемент архитектуры программного обеспечения, где единый экземпляр приложения обслуживает множество организаций-клиентов.</a:t>
            </a:r>
          </a:p>
          <a:p>
            <a:r>
              <a:rPr lang="ru-RU" altLang="ru-RU" dirty="0"/>
              <a:t>В такой архитектуре реализованы масштабные государственные проекты в Москве на 2 300 учреждений и 18 000 пользователей, в Санкт-Петербурге на 1 886 учреждений, в Иркутской области на 650 учреждений и 4 000 пользователей.</a:t>
            </a:r>
          </a:p>
          <a:p>
            <a:r>
              <a:rPr lang="ru-RU" altLang="ru-RU" dirty="0"/>
              <a:t>Облачные технологии 1С:Предприятия позволили нам развернуть флагманское решение 1С:</a:t>
            </a:r>
            <a:r>
              <a:rPr lang="en-US" altLang="ru-RU" dirty="0"/>
              <a:t>ERP</a:t>
            </a:r>
            <a:r>
              <a:rPr lang="ru-RU" altLang="ru-RU" dirty="0"/>
              <a:t> в публичном облаке 1С:ФРЕШ</a:t>
            </a:r>
            <a:r>
              <a:rPr lang="en-US" altLang="ru-RU" dirty="0"/>
              <a:t> </a:t>
            </a:r>
            <a:r>
              <a:rPr lang="ru-RU" altLang="ru-RU" dirty="0"/>
              <a:t>по технологии </a:t>
            </a:r>
            <a:r>
              <a:rPr lang="en-US" altLang="ru-RU" dirty="0"/>
              <a:t>SAAS</a:t>
            </a:r>
            <a:r>
              <a:rPr lang="ru-RU" altLang="ru-RU" dirty="0"/>
              <a:t>.</a:t>
            </a:r>
          </a:p>
          <a:p>
            <a:r>
              <a:rPr lang="ru-RU" altLang="ru-RU" dirty="0"/>
              <a:t>Это делает его доступным даже для небольших компаний, которые предоставили отзывы об успешном внедрении.</a:t>
            </a:r>
          </a:p>
          <a:p>
            <a:r>
              <a:rPr lang="ru-RU" altLang="ru-RU" dirty="0"/>
              <a:t>Возможность 6 месяцев бесплатно пользоваться продуктом в облаке полезна самым различным организациям для изучения продукта и начала работы в нем. Данные всегда можно перенести в локальную базу.</a:t>
            </a:r>
          </a:p>
          <a:p>
            <a:r>
              <a:rPr lang="ru-RU" altLang="ru-RU" dirty="0"/>
              <a:t>Средства расширения конфигурации позволяют выполнять </a:t>
            </a:r>
            <a:r>
              <a:rPr lang="ru-RU" altLang="ru-RU" dirty="0" err="1"/>
              <a:t>кастомизацию</a:t>
            </a:r>
            <a:r>
              <a:rPr lang="ru-RU" altLang="ru-RU" dirty="0"/>
              <a:t> решения для каждого клиента индивидуально, не снимая решение с поддержки.</a:t>
            </a:r>
          </a:p>
          <a:p>
            <a:endParaRPr lang="ru-RU" altLang="ru-RU" dirty="0"/>
          </a:p>
          <a:p>
            <a:r>
              <a:rPr lang="ru-RU" altLang="ru-RU" dirty="0"/>
              <a:t>Источник:</a:t>
            </a:r>
          </a:p>
          <a:p>
            <a:r>
              <a:rPr lang="en-US" altLang="ru-RU" dirty="0"/>
              <a:t>https://erp.1cfresh.com/</a:t>
            </a:r>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110</a:t>
            </a:fld>
            <a:endParaRPr lang="ru-RU" altLang="ru-RU"/>
          </a:p>
        </p:txBody>
      </p:sp>
    </p:spTree>
    <p:extLst>
      <p:ext uri="{BB962C8B-B14F-4D97-AF65-F5344CB8AC3E}">
        <p14:creationId xmlns:p14="http://schemas.microsoft.com/office/powerpoint/2010/main" val="938297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Образ слайда 1">
            <a:extLst>
              <a:ext uri="{FF2B5EF4-FFF2-40B4-BE49-F238E27FC236}">
                <a16:creationId xmlns="" xmlns:a16="http://schemas.microsoft.com/office/drawing/2014/main" id="{1398DA32-402A-DF65-D8C5-B7DBFAA4B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a:extLst>
              <a:ext uri="{FF2B5EF4-FFF2-40B4-BE49-F238E27FC236}">
                <a16:creationId xmlns="" xmlns:a16="http://schemas.microsoft.com/office/drawing/2014/main" id="{E52918E2-3933-946D-2CE5-8C65715CF193}"/>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lnSpc>
                <a:spcPct val="115000"/>
              </a:lnSpc>
              <a:spcAft>
                <a:spcPts val="1000"/>
              </a:spcAft>
              <a:defRPr/>
            </a:pPr>
            <a:r>
              <a:rPr lang="ru-RU" kern="150" dirty="0">
                <a:latin typeface="Times New Roman" panose="02020603050405020304" pitchFamily="18" charset="0"/>
                <a:ea typeface="Arial Unicode MS"/>
              </a:rPr>
              <a:t>В мире </a:t>
            </a:r>
            <a:r>
              <a:rPr lang="ru-RU" kern="150" dirty="0" err="1">
                <a:latin typeface="Times New Roman" panose="02020603050405020304" pitchFamily="18" charset="0"/>
                <a:ea typeface="Arial Unicode MS"/>
              </a:rPr>
              <a:t>low-code</a:t>
            </a:r>
            <a:r>
              <a:rPr lang="ru-RU" kern="150" dirty="0">
                <a:latin typeface="Times New Roman" panose="02020603050405020304" pitchFamily="18" charset="0"/>
                <a:ea typeface="Arial Unicode MS"/>
              </a:rPr>
              <a:t> платформы становятся все более востребованными, поскольку ускоряют цикл цифровой трансформации от бизнес-потребности до работающего бизнес-процесса. </a:t>
            </a:r>
            <a:endParaRPr lang="ru-RU" kern="150" dirty="0">
              <a:ea typeface="Arial Unicode MS"/>
            </a:endParaRPr>
          </a:p>
          <a:p>
            <a:pPr algn="just">
              <a:lnSpc>
                <a:spcPct val="115000"/>
              </a:lnSpc>
              <a:spcAft>
                <a:spcPts val="1000"/>
              </a:spcAft>
              <a:defRPr/>
            </a:pPr>
            <a:r>
              <a:rPr lang="ru-RU" kern="150" dirty="0">
                <a:latin typeface="Times New Roman" panose="02020603050405020304" pitchFamily="18" charset="0"/>
                <a:ea typeface="Arial Unicode MS"/>
              </a:rPr>
              <a:t>В ежеквартальном рейтинге </a:t>
            </a:r>
            <a:r>
              <a:rPr lang="en-US" kern="150" dirty="0">
                <a:latin typeface="Times New Roman" panose="02020603050405020304" pitchFamily="18" charset="0"/>
                <a:ea typeface="Arial Unicode MS"/>
              </a:rPr>
              <a:t>G2's Europe Regional Grid Report for Low Code Development Platforms </a:t>
            </a:r>
            <a:r>
              <a:rPr lang="ru-RU" kern="150" dirty="0">
                <a:latin typeface="Times New Roman" panose="02020603050405020304" pitchFamily="18" charset="0"/>
                <a:ea typeface="Arial Unicode MS"/>
              </a:rPr>
              <a:t>по оценкам пользователей Платформа 1</a:t>
            </a:r>
            <a:r>
              <a:rPr lang="en-US" kern="150" dirty="0">
                <a:latin typeface="Times New Roman" panose="02020603050405020304" pitchFamily="18" charset="0"/>
                <a:ea typeface="Arial Unicode MS"/>
              </a:rPr>
              <a:t>C:Enterprise </a:t>
            </a:r>
            <a:r>
              <a:rPr lang="ru-RU" kern="150" dirty="0">
                <a:latin typeface="Times New Roman" panose="02020603050405020304" pitchFamily="18" charset="0"/>
                <a:ea typeface="Arial Unicode MS"/>
              </a:rPr>
              <a:t>получила статусы </a:t>
            </a:r>
            <a:r>
              <a:rPr lang="en-US" kern="150" dirty="0">
                <a:latin typeface="Times New Roman" panose="02020603050405020304" pitchFamily="18" charset="0"/>
                <a:ea typeface="Arial Unicode MS"/>
              </a:rPr>
              <a:t>High Performer Summer 2022 </a:t>
            </a:r>
            <a:r>
              <a:rPr lang="ru-RU" kern="150" dirty="0">
                <a:latin typeface="Times New Roman" panose="02020603050405020304" pitchFamily="18" charset="0"/>
                <a:ea typeface="Arial Unicode MS"/>
              </a:rPr>
              <a:t>и стала лидером сразу в 3х категориях осеннего рейтинга.</a:t>
            </a:r>
            <a:endParaRPr lang="en-US" kern="150" dirty="0">
              <a:latin typeface="Times New Roman" panose="02020603050405020304" pitchFamily="18" charset="0"/>
              <a:ea typeface="Arial Unicode MS"/>
            </a:endParaRPr>
          </a:p>
          <a:p>
            <a:pPr algn="just">
              <a:lnSpc>
                <a:spcPct val="115000"/>
              </a:lnSpc>
              <a:spcAft>
                <a:spcPts val="1000"/>
              </a:spcAft>
              <a:defRPr/>
            </a:pPr>
            <a:r>
              <a:rPr lang="ru-RU" kern="150" dirty="0">
                <a:latin typeface="Times New Roman" panose="02020603050405020304" pitchFamily="18" charset="0"/>
                <a:ea typeface="Arial Unicode MS"/>
              </a:rPr>
              <a:t>Пользователи высоко оценили простоту использования, качество поддержки и лёгкость установки.</a:t>
            </a:r>
          </a:p>
          <a:p>
            <a:pPr algn="just">
              <a:lnSpc>
                <a:spcPct val="115000"/>
              </a:lnSpc>
              <a:spcAft>
                <a:spcPts val="1000"/>
              </a:spcAft>
              <a:defRPr/>
            </a:pPr>
            <a:endParaRPr lang="ru-RU" kern="150" dirty="0">
              <a:latin typeface="Times New Roman" panose="02020603050405020304" pitchFamily="18" charset="0"/>
              <a:ea typeface="Arial Unicode MS"/>
            </a:endParaRPr>
          </a:p>
          <a:p>
            <a:pPr algn="just">
              <a:lnSpc>
                <a:spcPct val="115000"/>
              </a:lnSpc>
              <a:spcAft>
                <a:spcPts val="1000"/>
              </a:spcAft>
              <a:defRPr/>
            </a:pPr>
            <a:r>
              <a:rPr lang="ru-RU" kern="150" dirty="0">
                <a:latin typeface="Times New Roman" panose="02020603050405020304" pitchFamily="18" charset="0"/>
                <a:ea typeface="Arial Unicode MS"/>
              </a:rPr>
              <a:t>Источник:</a:t>
            </a:r>
          </a:p>
          <a:p>
            <a:pPr algn="just">
              <a:lnSpc>
                <a:spcPct val="115000"/>
              </a:lnSpc>
              <a:spcAft>
                <a:spcPts val="1000"/>
              </a:spcAft>
              <a:defRPr/>
            </a:pPr>
            <a:r>
              <a:rPr lang="en-US" sz="1800" dirty="0">
                <a:solidFill>
                  <a:srgbClr val="009999"/>
                </a:solidFill>
                <a:latin typeface="Futura PT"/>
              </a:rPr>
              <a:t>https://www.g2.com/categories/low-code-development-platforms</a:t>
            </a:r>
            <a:endParaRPr lang="ru-RU" kern="150" dirty="0">
              <a:ea typeface="Arial Unicode MS"/>
            </a:endParaRPr>
          </a:p>
        </p:txBody>
      </p:sp>
      <p:sp>
        <p:nvSpPr>
          <p:cNvPr id="243716" name="Номер слайда 3">
            <a:extLst>
              <a:ext uri="{FF2B5EF4-FFF2-40B4-BE49-F238E27FC236}">
                <a16:creationId xmlns="" xmlns:a16="http://schemas.microsoft.com/office/drawing/2014/main" id="{9154B948-FE6E-192F-800F-C65C00DE68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0DCFF41-89B6-4FF8-920A-BB08D02E8CEB}" type="slidenum">
              <a:rPr lang="ru-RU" altLang="ru-RU" b="0"/>
              <a:pPr/>
              <a:t>111</a:t>
            </a:fld>
            <a:endParaRPr lang="ru-RU" altLang="ru-RU" b="0"/>
          </a:p>
        </p:txBody>
      </p:sp>
    </p:spTree>
    <p:extLst>
      <p:ext uri="{BB962C8B-B14F-4D97-AF65-F5344CB8AC3E}">
        <p14:creationId xmlns:p14="http://schemas.microsoft.com/office/powerpoint/2010/main" val="868724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Образ слайда 1">
            <a:extLst>
              <a:ext uri="{FF2B5EF4-FFF2-40B4-BE49-F238E27FC236}">
                <a16:creationId xmlns="" xmlns:a16="http://schemas.microsoft.com/office/drawing/2014/main" id="{8720BCDA-FBBF-2D46-AC5C-6BBF2B1F98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Заметки 2">
            <a:extLst>
              <a:ext uri="{FF2B5EF4-FFF2-40B4-BE49-F238E27FC236}">
                <a16:creationId xmlns="" xmlns:a16="http://schemas.microsoft.com/office/drawing/2014/main" id="{B0C06C6D-FD5B-C280-1501-F19BA373DF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a:t>По материалам выступления на конференции для корпоративных клиентов 27 июня 2023 г. в Завидово</a:t>
            </a:r>
          </a:p>
          <a:p>
            <a:r>
              <a:rPr lang="ru-RU" altLang="ru-RU"/>
              <a:t>50 000 пользователей в «1С:Корпорации» и «1С:ERP» – опыт, ошибки, выводы, рекомендации</a:t>
            </a:r>
          </a:p>
          <a:p>
            <a:r>
              <a:rPr lang="ru-RU" altLang="ru-RU"/>
              <a:t>Ушаков Анатолий Анатольевич, Директор по информационным технологиям, АО «Трансмашхолдинг»</a:t>
            </a:r>
          </a:p>
        </p:txBody>
      </p:sp>
      <p:sp>
        <p:nvSpPr>
          <p:cNvPr id="248836" name="Номер слайда 3">
            <a:extLst>
              <a:ext uri="{FF2B5EF4-FFF2-40B4-BE49-F238E27FC236}">
                <a16:creationId xmlns="" xmlns:a16="http://schemas.microsoft.com/office/drawing/2014/main" id="{F9954D3A-8652-C446-CA3F-5C3FB7D21D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0BD987FB-DD91-42D3-9958-2E6512671919}" type="slidenum">
              <a:rPr lang="ru-RU" altLang="ru-RU" b="0">
                <a:solidFill>
                  <a:srgbClr val="000000"/>
                </a:solidFill>
              </a:rPr>
              <a:pPr/>
              <a:t>113</a:t>
            </a:fld>
            <a:endParaRPr lang="ru-RU" altLang="ru-RU" b="0">
              <a:solidFill>
                <a:srgbClr val="000000"/>
              </a:solidFill>
            </a:endParaRPr>
          </a:p>
        </p:txBody>
      </p:sp>
    </p:spTree>
    <p:extLst>
      <p:ext uri="{BB962C8B-B14F-4D97-AF65-F5344CB8AC3E}">
        <p14:creationId xmlns:p14="http://schemas.microsoft.com/office/powerpoint/2010/main" val="672581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Образ слайда 1">
            <a:extLst>
              <a:ext uri="{FF2B5EF4-FFF2-40B4-BE49-F238E27FC236}">
                <a16:creationId xmlns="" xmlns:a16="http://schemas.microsoft.com/office/drawing/2014/main" id="{6B1D0ABF-577F-2C42-B379-F9008F36F6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Заметки 2">
            <a:extLst>
              <a:ext uri="{FF2B5EF4-FFF2-40B4-BE49-F238E27FC236}">
                <a16:creationId xmlns="" xmlns:a16="http://schemas.microsoft.com/office/drawing/2014/main" id="{F345B38E-4BDD-D37C-3AF1-9B36F9F276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dirty="0"/>
              <a:t>https://clck.ru/h7Zjd</a:t>
            </a:r>
          </a:p>
        </p:txBody>
      </p:sp>
      <p:sp>
        <p:nvSpPr>
          <p:cNvPr id="250884" name="Номер слайда 3">
            <a:extLst>
              <a:ext uri="{FF2B5EF4-FFF2-40B4-BE49-F238E27FC236}">
                <a16:creationId xmlns="" xmlns:a16="http://schemas.microsoft.com/office/drawing/2014/main" id="{B9A61617-5CC1-1416-0B96-FB8C140AAE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94935C3-69CF-4B41-B97D-45814F7BD3F0}" type="slidenum">
              <a:rPr lang="ru-RU" altLang="ru-RU" b="0">
                <a:solidFill>
                  <a:srgbClr val="000000"/>
                </a:solidFill>
              </a:rPr>
              <a:pPr/>
              <a:t>114</a:t>
            </a:fld>
            <a:endParaRPr lang="ru-RU" altLang="ru-RU" b="0">
              <a:solidFill>
                <a:srgbClr val="000000"/>
              </a:solidFill>
            </a:endParaRPr>
          </a:p>
        </p:txBody>
      </p:sp>
    </p:spTree>
    <p:extLst>
      <p:ext uri="{BB962C8B-B14F-4D97-AF65-F5344CB8AC3E}">
        <p14:creationId xmlns:p14="http://schemas.microsoft.com/office/powerpoint/2010/main" val="841636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Образ слайда 1">
            <a:extLst>
              <a:ext uri="{FF2B5EF4-FFF2-40B4-BE49-F238E27FC236}">
                <a16:creationId xmlns="" xmlns:a16="http://schemas.microsoft.com/office/drawing/2014/main" id="{9B6A33B1-02C0-E9A3-5E74-DB1D4D532F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Заметки 2">
            <a:extLst>
              <a:ext uri="{FF2B5EF4-FFF2-40B4-BE49-F238E27FC236}">
                <a16:creationId xmlns="" xmlns:a16="http://schemas.microsoft.com/office/drawing/2014/main" id="{D98ED72C-9D9F-A8DC-BF85-92C860DC97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https://v8.1c.ru/tekhnologii/tekhnologii-krupnykh-vnedreniy/vypolnennye-proekty-tsktp/1s-rarus/cts-337-003/</a:t>
            </a:r>
            <a:endParaRPr lang="ru-RU" altLang="ru-RU"/>
          </a:p>
          <a:p>
            <a:r>
              <a:rPr lang="en-US" altLang="ru-RU"/>
              <a:t>https://rarus.ru/press/news/314024/</a:t>
            </a:r>
            <a:endParaRPr lang="ru-RU" altLang="ru-RU"/>
          </a:p>
          <a:p>
            <a:r>
              <a:rPr lang="en-US" altLang="ru-RU"/>
              <a:t>https://eawards.1c.ru/projects/razrabotka-i-vnedrenie-sistemy-avtomatizacii-ofisov-prodazh-bilayn-23072/</a:t>
            </a:r>
            <a:endParaRPr lang="ru-RU" altLang="ru-RU"/>
          </a:p>
          <a:p>
            <a:r>
              <a:rPr lang="ru-RU" altLang="ru-RU"/>
              <a:t>Цифры уточнены в 2023 году</a:t>
            </a:r>
          </a:p>
        </p:txBody>
      </p:sp>
      <p:sp>
        <p:nvSpPr>
          <p:cNvPr id="252932" name="Номер слайда 3">
            <a:extLst>
              <a:ext uri="{FF2B5EF4-FFF2-40B4-BE49-F238E27FC236}">
                <a16:creationId xmlns="" xmlns:a16="http://schemas.microsoft.com/office/drawing/2014/main" id="{83C83A67-80FE-4B17-A613-B872D2A0E8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C09E7C4F-8447-4D37-A28A-1798452A6089}" type="slidenum">
              <a:rPr lang="ru-RU" altLang="ru-RU" b="0">
                <a:solidFill>
                  <a:srgbClr val="000000"/>
                </a:solidFill>
              </a:rPr>
              <a:pPr/>
              <a:t>115</a:t>
            </a:fld>
            <a:endParaRPr lang="ru-RU" altLang="ru-RU" b="0">
              <a:solidFill>
                <a:srgbClr val="000000"/>
              </a:solidFill>
            </a:endParaRPr>
          </a:p>
        </p:txBody>
      </p:sp>
    </p:spTree>
    <p:extLst>
      <p:ext uri="{BB962C8B-B14F-4D97-AF65-F5344CB8AC3E}">
        <p14:creationId xmlns:p14="http://schemas.microsoft.com/office/powerpoint/2010/main" val="574027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Образ слайда 1">
            <a:extLst>
              <a:ext uri="{FF2B5EF4-FFF2-40B4-BE49-F238E27FC236}">
                <a16:creationId xmlns="" xmlns:a16="http://schemas.microsoft.com/office/drawing/2014/main" id="{C287FBE3-FBB2-52F3-1AF7-CE8CA7F08F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Заметки 2">
            <a:extLst>
              <a:ext uri="{FF2B5EF4-FFF2-40B4-BE49-F238E27FC236}">
                <a16:creationId xmlns="" xmlns:a16="http://schemas.microsoft.com/office/drawing/2014/main" id="{E773D211-ADE8-05EE-9742-47BCBF5C8E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На </a:t>
            </a:r>
            <a:r>
              <a:rPr lang="ru-RU" altLang="ru-RU" dirty="0" err="1"/>
              <a:t>линуксе</a:t>
            </a:r>
            <a:r>
              <a:rPr lang="ru-RU" altLang="ru-RU" dirty="0"/>
              <a:t> работает?</a:t>
            </a:r>
          </a:p>
          <a:p>
            <a:r>
              <a:rPr lang="ru-RU" altLang="ru-RU" dirty="0"/>
              <a:t>Работает, примеры внедрений </a:t>
            </a:r>
            <a:r>
              <a:rPr lang="ru-RU" altLang="ru-RU" sz="1600" dirty="0">
                <a:solidFill>
                  <a:srgbClr val="868D90"/>
                </a:solidFill>
                <a:latin typeface="Arial" panose="020B0604020202020204" pitchFamily="34" charset="0"/>
                <a:cs typeface="Arial" panose="020B0604020202020204" pitchFamily="34" charset="0"/>
              </a:rPr>
              <a:t>1С:</a:t>
            </a:r>
            <a:r>
              <a:rPr lang="en-US" altLang="ru-RU" sz="1600" dirty="0">
                <a:solidFill>
                  <a:srgbClr val="868D90"/>
                </a:solidFill>
                <a:latin typeface="Arial" panose="020B0604020202020204" pitchFamily="34" charset="0"/>
                <a:cs typeface="Arial" panose="020B0604020202020204" pitchFamily="34" charset="0"/>
              </a:rPr>
              <a:t>ERP </a:t>
            </a:r>
            <a:r>
              <a:rPr lang="ru-RU" altLang="ru-RU" sz="1600" dirty="0">
                <a:solidFill>
                  <a:srgbClr val="868D90"/>
                </a:solidFill>
                <a:latin typeface="Arial" panose="020B0604020202020204" pitchFamily="34" charset="0"/>
                <a:cs typeface="Arial" panose="020B0604020202020204" pitchFamily="34" charset="0"/>
              </a:rPr>
              <a:t>на СУБД </a:t>
            </a:r>
            <a:r>
              <a:rPr lang="en-US" altLang="ru-RU" sz="1600" dirty="0">
                <a:solidFill>
                  <a:srgbClr val="868D90"/>
                </a:solidFill>
                <a:latin typeface="Arial" panose="020B0604020202020204" pitchFamily="34" charset="0"/>
                <a:cs typeface="Arial" panose="020B0604020202020204" pitchFamily="34" charset="0"/>
              </a:rPr>
              <a:t>PostgreSQL</a:t>
            </a:r>
            <a:endParaRPr lang="ru-RU" altLang="ru-RU" sz="1600" dirty="0">
              <a:solidFill>
                <a:srgbClr val="868D90"/>
              </a:solidFill>
              <a:latin typeface="Arial" panose="020B0604020202020204" pitchFamily="34" charset="0"/>
              <a:cs typeface="Arial" panose="020B0604020202020204" pitchFamily="34" charset="0"/>
            </a:endParaRPr>
          </a:p>
          <a:p>
            <a:endParaRPr lang="ru-RU" altLang="ru-RU" sz="1600" dirty="0">
              <a:solidFill>
                <a:srgbClr val="868D90"/>
              </a:solidFill>
              <a:latin typeface="Arial" panose="020B0604020202020204" pitchFamily="34" charset="0"/>
              <a:cs typeface="Arial" panose="020B0604020202020204" pitchFamily="34" charset="0"/>
            </a:endParaRPr>
          </a:p>
          <a:p>
            <a:r>
              <a:rPr lang="ru-RU" altLang="ru-RU" dirty="0"/>
              <a:t>Сколько внедрений?</a:t>
            </a:r>
          </a:p>
          <a:p>
            <a:r>
              <a:rPr lang="ru-RU" altLang="ru-RU" dirty="0"/>
              <a:t>В справочнике внедренных решений «1С» с отбором по СУБД </a:t>
            </a:r>
            <a:r>
              <a:rPr lang="ru-RU" altLang="ru-RU" dirty="0" err="1"/>
              <a:t>PostgreSQL</a:t>
            </a:r>
            <a:r>
              <a:rPr lang="ru-RU" altLang="ru-RU" dirty="0"/>
              <a:t> опубликовано более 2800 внедрений, крупнейшее на 12000 рабочих мест</a:t>
            </a:r>
          </a:p>
          <a:p>
            <a:endParaRPr lang="ru-RU" altLang="ru-RU" dirty="0"/>
          </a:p>
          <a:p>
            <a:r>
              <a:rPr lang="ru-RU" altLang="ru-RU" dirty="0"/>
              <a:t>Источники:</a:t>
            </a:r>
          </a:p>
          <a:p>
            <a:r>
              <a:rPr lang="ru-RU" altLang="ru-RU" dirty="0"/>
              <a:t>Русская медная компания: </a:t>
            </a:r>
            <a:r>
              <a:rPr lang="en-US" altLang="ru-RU" dirty="0"/>
              <a:t>https://1c.ru/solutions/public/details/1087811</a:t>
            </a:r>
            <a:endParaRPr lang="ru-RU" altLang="ru-RU" dirty="0"/>
          </a:p>
          <a:p>
            <a:r>
              <a:rPr lang="ru-RU" altLang="ru-RU" dirty="0" err="1"/>
              <a:t>Александринская</a:t>
            </a:r>
            <a:r>
              <a:rPr lang="ru-RU" altLang="ru-RU" dirty="0"/>
              <a:t> горно-рудная компания: </a:t>
            </a:r>
            <a:r>
              <a:rPr lang="en-US" altLang="ru-RU" dirty="0"/>
              <a:t>https://1c.ru/solutions/public/details/1052376</a:t>
            </a:r>
            <a:endParaRPr lang="ru-RU" altLang="ru-RU" dirty="0"/>
          </a:p>
          <a:p>
            <a:r>
              <a:rPr lang="ru-RU" altLang="ru-RU" dirty="0"/>
              <a:t>АО </a:t>
            </a:r>
            <a:r>
              <a:rPr lang="ru-RU" altLang="ru-RU" dirty="0" err="1"/>
              <a:t>Ремдизель</a:t>
            </a:r>
            <a:r>
              <a:rPr lang="ru-RU" altLang="ru-RU" dirty="0"/>
              <a:t>: </a:t>
            </a:r>
            <a:r>
              <a:rPr lang="en-US" altLang="ru-RU" dirty="0"/>
              <a:t>https://eawards.1c.ru/projects/avtomatizaciya-proizvodstva-i-sozdanie-edinoy-sistemy--na-baze-1s-erp-na-krupneyshem-zavode-ao-remdizel-132082/</a:t>
            </a:r>
            <a:endParaRPr lang="ru-RU" altLang="ru-RU" dirty="0"/>
          </a:p>
          <a:p>
            <a:r>
              <a:rPr lang="ru-RU" altLang="ru-RU" dirty="0"/>
              <a:t>Интеллектуальные коммунальные системы: </a:t>
            </a:r>
            <a:r>
              <a:rPr lang="en-US" altLang="ru-RU" dirty="0"/>
              <a:t>https://1c.ru/solutions/public/details/1179501</a:t>
            </a:r>
            <a:endParaRPr lang="ru-RU" altLang="ru-RU" dirty="0"/>
          </a:p>
          <a:p>
            <a:endParaRPr lang="ru-RU" altLang="ru-RU" dirty="0"/>
          </a:p>
          <a:p>
            <a:r>
              <a:rPr lang="ru-RU" altLang="ru-RU" dirty="0"/>
              <a:t>Все внедрения с 1С:</a:t>
            </a:r>
            <a:r>
              <a:rPr lang="en-US" altLang="ru-RU" dirty="0"/>
              <a:t>ERP</a:t>
            </a:r>
            <a:r>
              <a:rPr lang="ru-RU" altLang="ru-RU" dirty="0"/>
              <a:t> на </a:t>
            </a:r>
            <a:r>
              <a:rPr lang="ru-RU" altLang="ru-RU" dirty="0" err="1"/>
              <a:t>PostgreSQL</a:t>
            </a:r>
            <a:r>
              <a:rPr lang="ru-RU" altLang="ru-RU" dirty="0"/>
              <a:t>, подтвержденные клиентами:</a:t>
            </a:r>
          </a:p>
          <a:p>
            <a:r>
              <a:rPr lang="en-US" altLang="ru-RU" dirty="0"/>
              <a:t>https://1c.ru/solutions/public/?searchModel=%7B%22itemsPerPage%22:25,%22pageNumber%22:1,%22orderBy%22:%5B%7B%22arms%22:%22desc%22%7D%5D,%22archive%22:true,%22onlyTitle%22:true,%22fraze%22:true,%22firstSolutionsDate%22:%221989-12-31T21:00:00.000Z%22,%22secondSolutionsDate%22:%222023-01-23T21:00:00.000Z%22,%22confirmedOrResponsedOrWithCaseOnly%22:true,%22findByCompanyGroup%22:true,%22regions%22:%5B%5D,%22fresh%22:true,%22grm%22:true,%22dbServer%22:%5B%7B%22id%22:2%7D%5D,%22nomenclatures%22:%5B3340,4090,2857,3787,3390,3382,3363,3443,3144,3124,3122,3203,3237,3163%5D%7D</a:t>
            </a:r>
            <a:endParaRPr lang="ru-RU" altLang="ru-RU" dirty="0"/>
          </a:p>
          <a:p>
            <a:endParaRPr lang="ru-RU" altLang="ru-RU" dirty="0"/>
          </a:p>
          <a:p>
            <a:r>
              <a:rPr lang="ru-RU" altLang="ru-RU" dirty="0"/>
              <a:t>Все внедрения 1С на </a:t>
            </a:r>
            <a:r>
              <a:rPr lang="ru-RU" altLang="ru-RU" dirty="0" err="1"/>
              <a:t>PostgreSQL</a:t>
            </a:r>
            <a:r>
              <a:rPr lang="ru-RU" altLang="ru-RU" dirty="0"/>
              <a:t>:</a:t>
            </a:r>
          </a:p>
          <a:p>
            <a:r>
              <a:rPr lang="en-US" altLang="ru-RU" dirty="0"/>
              <a:t>https://1c.ru/solutions/public/?searchModel=%7B%22itemsPerPage%22:25,%22pageNumber%22:1,%22orderBy%22:%5B%7B%22arms%22:%22desc%22%7D%5D,%22archive%22:true,%22onlyTitle%22:true,%22fraze%22:true,%22firstSolutionsDate%22:%221989-12-31T21:00:00.000Z%22,%22secondSolutionsDate%22:%222023-01-23T21:00:00.000Z%22,%22confirmedOrResponsedOrWithCaseOnly%22:false,%22findByCompanyGroup%22:true,%22regions%22:%5B%5D,%22fresh%22:true,%22grm%22:true,%22dbServer%22:%5B%7B%22id%22:2%7D%5D,%22nomenclatures%22:%5B%5D%7D</a:t>
            </a:r>
            <a:endParaRPr lang="ru-RU" altLang="ru-RU" dirty="0"/>
          </a:p>
          <a:p>
            <a:endParaRPr lang="ru-RU" altLang="ru-RU" dirty="0"/>
          </a:p>
          <a:p>
            <a:endParaRPr lang="ru-RU" altLang="ru-RU" dirty="0"/>
          </a:p>
        </p:txBody>
      </p:sp>
      <p:sp>
        <p:nvSpPr>
          <p:cNvPr id="254980" name="Номер слайда 3">
            <a:extLst>
              <a:ext uri="{FF2B5EF4-FFF2-40B4-BE49-F238E27FC236}">
                <a16:creationId xmlns="" xmlns:a16="http://schemas.microsoft.com/office/drawing/2014/main" id="{E2A386D8-A985-C65F-F6B0-F7EFEDF9C9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D9D8D7E0-B418-4645-B3C0-071F2D72F90B}" type="slidenum">
              <a:rPr lang="ru-RU" altLang="ru-RU" b="0"/>
              <a:pPr/>
              <a:t>116</a:t>
            </a:fld>
            <a:endParaRPr lang="ru-RU" altLang="ru-RU" b="0"/>
          </a:p>
        </p:txBody>
      </p:sp>
    </p:spTree>
    <p:extLst>
      <p:ext uri="{BB962C8B-B14F-4D97-AF65-F5344CB8AC3E}">
        <p14:creationId xmlns:p14="http://schemas.microsoft.com/office/powerpoint/2010/main" val="1630456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Образ слайда 1">
            <a:extLst>
              <a:ext uri="{FF2B5EF4-FFF2-40B4-BE49-F238E27FC236}">
                <a16:creationId xmlns="" xmlns:a16="http://schemas.microsoft.com/office/drawing/2014/main" id="{A474BA9B-C133-F292-FC9E-59BB873FEF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Заметки 2">
            <a:extLst>
              <a:ext uri="{FF2B5EF4-FFF2-40B4-BE49-F238E27FC236}">
                <a16:creationId xmlns="" xmlns:a16="http://schemas.microsoft.com/office/drawing/2014/main" id="{060948EA-7368-5890-6986-C977004A03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ФУНКЦИОНАЛА – ХВАТИТ? ОТРАСЛЕВАЯ СПЕЦИФИКА – УЧТЕНА?</a:t>
            </a:r>
          </a:p>
          <a:p>
            <a:pPr eaLnBrk="1" hangingPunct="1">
              <a:spcBef>
                <a:spcPct val="0"/>
              </a:spcBef>
            </a:pPr>
            <a:r>
              <a:rPr lang="ru-RU" altLang="ru-RU" dirty="0"/>
              <a:t>Четыре корпоративных решения: Управление холдингом, </a:t>
            </a:r>
            <a:r>
              <a:rPr lang="en-US" altLang="ru-RU" dirty="0"/>
              <a:t>ERP</a:t>
            </a:r>
            <a:r>
              <a:rPr lang="ru-RU" altLang="ru-RU" dirty="0"/>
              <a:t>, Зарплата и управление персоналом КОРП а также Документооборот КОРП, входящие вместе в комплекс решений 1С:Корпорация, как правило, покрывают потребности заказчиков, в том числе переходящих с зарубежного ПО на 80-90%.  </a:t>
            </a:r>
          </a:p>
          <a:p>
            <a:pPr eaLnBrk="1" hangingPunct="1">
              <a:spcBef>
                <a:spcPct val="0"/>
              </a:spcBef>
            </a:pPr>
            <a:r>
              <a:rPr lang="ru-RU" altLang="ru-RU" dirty="0"/>
              <a:t>Еще 5-10% отраслевого и специализированного функционала добавляют модули, разработанные совместно с партнерами-центрами разработки. Правообладателем таких решений является фирма 1С, гарантируя их высокое качество и интеграцию с типовыми решениями.</a:t>
            </a:r>
          </a:p>
          <a:p>
            <a:pPr eaLnBrk="1" hangingPunct="1">
              <a:spcBef>
                <a:spcPct val="0"/>
              </a:spcBef>
            </a:pPr>
            <a:r>
              <a:rPr lang="ru-RU" altLang="ru-RU" dirty="0"/>
              <a:t>Комплекс 1С:Корпрорация, дополненный отраслевыми и специализированными модулями, а также интегрированный с экосистемой сервисов 1С, как правило, покрывает от 90 до 100% потребностей в соответствующем бизнес-функционале со стороны корпоративных заказчиков в РФ.</a:t>
            </a:r>
          </a:p>
          <a:p>
            <a:pPr eaLnBrk="1" hangingPunct="1">
              <a:spcBef>
                <a:spcPct val="0"/>
              </a:spcBef>
            </a:pPr>
            <a:r>
              <a:rPr lang="ru-RU" altLang="ru-RU" dirty="0"/>
              <a:t>По некоторому функционалу есть особые пожелания развития. Мы открыты к рассмотрению таких предложений, у нас есть планы развития функционала типовых, отраслевых и специализированных решений и мы готовы учитывать в этих планах реально востребованные многими корпоративными заказчиками типовые потребности. При этом индивидуальные потребности могут быть реализованы на проектах силами наших партнеров или внутренними ресурсами заказчика с использованием встроенных средств разработки 1С:Предприятие 8.</a:t>
            </a:r>
          </a:p>
          <a:p>
            <a:pPr eaLnBrk="1" hangingPunct="1">
              <a:spcBef>
                <a:spcPct val="0"/>
              </a:spcBef>
            </a:pPr>
            <a:endParaRPr lang="ru-RU" altLang="ru-RU" dirty="0"/>
          </a:p>
          <a:p>
            <a:pPr eaLnBrk="1" hangingPunct="1">
              <a:spcBef>
                <a:spcPct val="0"/>
              </a:spcBef>
            </a:pPr>
            <a:r>
              <a:rPr lang="ru-RU" altLang="ru-RU" dirty="0"/>
              <a:t>Источники: </a:t>
            </a:r>
          </a:p>
          <a:p>
            <a:pPr eaLnBrk="1" hangingPunct="1">
              <a:spcBef>
                <a:spcPct val="0"/>
              </a:spcBef>
            </a:pPr>
            <a:r>
              <a:rPr lang="en-US" altLang="ru-RU" dirty="0"/>
              <a:t>https://v8.1c.ru/</a:t>
            </a:r>
            <a:endParaRPr lang="ru-RU" altLang="ru-RU" dirty="0"/>
          </a:p>
          <a:p>
            <a:pPr eaLnBrk="1" hangingPunct="1">
              <a:spcBef>
                <a:spcPct val="0"/>
              </a:spcBef>
            </a:pPr>
            <a:r>
              <a:rPr lang="en-US" altLang="ru-RU" dirty="0"/>
              <a:t>https://solutions.1c.ru/</a:t>
            </a:r>
            <a:endParaRPr lang="ru-RU" altLang="ru-RU" dirty="0"/>
          </a:p>
        </p:txBody>
      </p:sp>
      <p:sp>
        <p:nvSpPr>
          <p:cNvPr id="257028" name="Номер слайда 3">
            <a:extLst>
              <a:ext uri="{FF2B5EF4-FFF2-40B4-BE49-F238E27FC236}">
                <a16:creationId xmlns="" xmlns:a16="http://schemas.microsoft.com/office/drawing/2014/main" id="{650952EA-DC48-42FC-2CE6-49ACD45F1E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919F7C7E-FE96-4DCA-8BDF-32B071A85E4F}" type="slidenum">
              <a:rPr lang="ru-RU" altLang="ru-RU" b="0">
                <a:solidFill>
                  <a:srgbClr val="000000"/>
                </a:solidFill>
              </a:rPr>
              <a:pPr/>
              <a:t>117</a:t>
            </a:fld>
            <a:endParaRPr lang="ru-RU" altLang="ru-RU" b="0">
              <a:solidFill>
                <a:srgbClr val="000000"/>
              </a:solidFill>
            </a:endParaRPr>
          </a:p>
        </p:txBody>
      </p:sp>
    </p:spTree>
    <p:extLst>
      <p:ext uri="{BB962C8B-B14F-4D97-AF65-F5344CB8AC3E}">
        <p14:creationId xmlns:p14="http://schemas.microsoft.com/office/powerpoint/2010/main" val="779680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a:extLst>
              <a:ext uri="{FF2B5EF4-FFF2-40B4-BE49-F238E27FC236}">
                <a16:creationId xmlns="" xmlns:a16="http://schemas.microsoft.com/office/drawing/2014/main" id="{9434DA83-D713-FDB3-50DF-D213EFD8B5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Заметки 2">
            <a:extLst>
              <a:ext uri="{FF2B5EF4-FFF2-40B4-BE49-F238E27FC236}">
                <a16:creationId xmlns="" xmlns:a16="http://schemas.microsoft.com/office/drawing/2014/main" id="{BF9B4144-9826-9949-DC0D-435FF7DCA2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ПЕРВОПРОХОДЦАМИ – НЕ БУДЕМ? КТО УЖЕ МИГРИРОВАЛ, ЕСТЬ ПРИМЕРЫ?</a:t>
            </a:r>
          </a:p>
          <a:p>
            <a:r>
              <a:rPr lang="ru-RU" altLang="ru-RU" dirty="0"/>
              <a:t>Со многими лидерами экономики у фирмы «1С» подписаны соглашения о сотрудничестве, в том числе предполагающие переход на российское ПО, накоплен большой опыт в этом направлении. Первопроходцами не будете, но первыми в своей отрасли можете стать.</a:t>
            </a:r>
          </a:p>
          <a:p>
            <a:r>
              <a:rPr lang="ru-RU" altLang="ru-RU" dirty="0"/>
              <a:t>С кейсами перехода с различных зарубежных систем на </a:t>
            </a:r>
            <a:r>
              <a:rPr lang="en-US" altLang="ru-RU" dirty="0"/>
              <a:t>ERP</a:t>
            </a:r>
            <a:r>
              <a:rPr lang="ru-RU" altLang="ru-RU" dirty="0"/>
              <a:t>-решения 1С можно ознакомиться на сайте 1С.</a:t>
            </a:r>
            <a:endParaRPr lang="en-US" altLang="ru-RU" dirty="0"/>
          </a:p>
          <a:p>
            <a:endParaRPr lang="ru-RU" altLang="ru-RU" dirty="0"/>
          </a:p>
          <a:p>
            <a:r>
              <a:rPr lang="ru-RU" altLang="ru-RU" dirty="0"/>
              <a:t>Источники: </a:t>
            </a:r>
          </a:p>
          <a:p>
            <a:r>
              <a:rPr lang="en-US" altLang="ru-RU" dirty="0"/>
              <a:t>https://1c.ru/news/pressrelises.jsp</a:t>
            </a:r>
            <a:endParaRPr lang="ru-RU" altLang="ru-RU" dirty="0"/>
          </a:p>
          <a:p>
            <a:r>
              <a:rPr lang="en-US" altLang="ru-RU" dirty="0"/>
              <a:t>https://v8.1c.ru/erp/migratsiya-s-drugih-sistem/</a:t>
            </a:r>
            <a:endParaRPr lang="ru-RU" altLang="ru-RU" dirty="0"/>
          </a:p>
          <a:p>
            <a:endParaRPr lang="ru-RU" altLang="ru-RU" dirty="0"/>
          </a:p>
          <a:p>
            <a:endParaRPr lang="ru-RU" altLang="ru-RU" dirty="0"/>
          </a:p>
        </p:txBody>
      </p:sp>
      <p:sp>
        <p:nvSpPr>
          <p:cNvPr id="261124" name="Номер слайда 3">
            <a:extLst>
              <a:ext uri="{FF2B5EF4-FFF2-40B4-BE49-F238E27FC236}">
                <a16:creationId xmlns="" xmlns:a16="http://schemas.microsoft.com/office/drawing/2014/main" id="{A5EBB0E3-CBE8-DCA7-AD35-0061A7ACAF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BF6325F9-795C-4A33-90E3-61AB09C9D417}" type="slidenum">
              <a:rPr lang="ru-RU" altLang="ru-RU" b="0">
                <a:solidFill>
                  <a:srgbClr val="000000"/>
                </a:solidFill>
              </a:rPr>
              <a:pPr/>
              <a:t>118</a:t>
            </a:fld>
            <a:endParaRPr lang="ru-RU" altLang="ru-RU" b="0">
              <a:solidFill>
                <a:srgbClr val="000000"/>
              </a:solidFill>
            </a:endParaRPr>
          </a:p>
        </p:txBody>
      </p:sp>
    </p:spTree>
    <p:extLst>
      <p:ext uri="{BB962C8B-B14F-4D97-AF65-F5344CB8AC3E}">
        <p14:creationId xmlns:p14="http://schemas.microsoft.com/office/powerpoint/2010/main" val="2069214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Образ слайда 1">
            <a:extLst>
              <a:ext uri="{FF2B5EF4-FFF2-40B4-BE49-F238E27FC236}">
                <a16:creationId xmlns="" xmlns:a16="http://schemas.microsoft.com/office/drawing/2014/main" id="{08006EB7-F498-D5A2-4783-3DE7326A9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Заметки 2">
            <a:extLst>
              <a:ext uri="{FF2B5EF4-FFF2-40B4-BE49-F238E27FC236}">
                <a16:creationId xmlns="" xmlns:a16="http://schemas.microsoft.com/office/drawing/2014/main" id="{C23DF66C-335C-9230-136C-DF023DB544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a:t>ЧТО ПОЛУЧИМ – КАКОЙ ЭКОНОМИЧЕСКИЙ ЭФФЕКТ?</a:t>
            </a:r>
          </a:p>
          <a:p>
            <a:r>
              <a:rPr lang="ru-RU" altLang="ru-RU" dirty="0"/>
              <a:t>Уже на 471 проектах внедрения </a:t>
            </a:r>
            <a:r>
              <a:rPr lang="ru-RU" altLang="ru-RU" dirty="0">
                <a:latin typeface="Arial" panose="020B0604020202020204" pitchFamily="34" charset="0"/>
              </a:rPr>
              <a:t>ERP-решений 1С клиентами письменно подтвержден экономический эффект.</a:t>
            </a:r>
          </a:p>
          <a:p>
            <a:r>
              <a:rPr lang="ru-RU" altLang="ru-RU" dirty="0">
                <a:latin typeface="Arial" panose="020B0604020202020204" pitchFamily="34" charset="0"/>
              </a:rPr>
              <a:t>В процентном выражении как правило, на масштабных проектах он выглядит меньшим, но за счет масштаба проекта и бизнеса заказчика в денежном выражении он существенно выше.</a:t>
            </a:r>
          </a:p>
          <a:p>
            <a:r>
              <a:rPr lang="ru-RU" altLang="ru-RU" dirty="0">
                <a:latin typeface="Arial" panose="020B0604020202020204" pitchFamily="34" charset="0"/>
              </a:rPr>
              <a:t>Озвучиваем данные со слайда.</a:t>
            </a:r>
          </a:p>
          <a:p>
            <a:r>
              <a:rPr lang="ru-RU" altLang="ru-RU" dirty="0">
                <a:latin typeface="Arial" panose="020B0604020202020204" pitchFamily="34" charset="0"/>
              </a:rPr>
              <a:t>Важно отметить, что приведены данные с различных внедрений, где на решения 1С переходили с самых разных систем в течение многих лет, соотносить их с проектами миграции с зарубежного ПО следует с учетом масштаба, глубины и качества имеющейся автоматизации. </a:t>
            </a:r>
          </a:p>
          <a:p>
            <a:r>
              <a:rPr lang="ru-RU" altLang="ru-RU" dirty="0">
                <a:latin typeface="Arial" panose="020B0604020202020204" pitchFamily="34" charset="0"/>
              </a:rPr>
              <a:t>Очевидно, что если автоматизация уже имеется на очень хорошем уровне, эффект смены одного ПО на другое вряд ли даст существенный прирост, но может значительно сократить затраты и риски. </a:t>
            </a:r>
          </a:p>
          <a:p>
            <a:r>
              <a:rPr lang="ru-RU" altLang="ru-RU" dirty="0">
                <a:latin typeface="Arial" panose="020B0604020202020204" pitchFamily="34" charset="0"/>
              </a:rPr>
              <a:t>При этом есть предприятия, где комплексное зарубежное ПО использовалось очень ограниченно, и многое делалось вручную с помощью «подручных средств» - на таких предприятиях эффект буде выше.</a:t>
            </a:r>
          </a:p>
          <a:p>
            <a:r>
              <a:rPr lang="ru-RU" altLang="ru-RU" dirty="0">
                <a:latin typeface="Arial" panose="020B0604020202020204" pitchFamily="34" charset="0"/>
              </a:rPr>
              <a:t>Ознакомиться с примерами проектов и эффектами по ним можно на сайте конкурса 1С:Проект года.</a:t>
            </a:r>
          </a:p>
          <a:p>
            <a:endParaRPr lang="ru-RU" altLang="ru-RU" dirty="0">
              <a:latin typeface="Arial" panose="020B0604020202020204" pitchFamily="34" charset="0"/>
            </a:endParaRPr>
          </a:p>
          <a:p>
            <a:r>
              <a:rPr lang="ru-RU" altLang="ru-RU" dirty="0">
                <a:latin typeface="Arial" panose="020B0604020202020204" pitchFamily="34" charset="0"/>
              </a:rPr>
              <a:t>Источник: </a:t>
            </a:r>
          </a:p>
          <a:p>
            <a:r>
              <a:rPr lang="en-US" altLang="ru-RU" dirty="0">
                <a:latin typeface="Arial" panose="020B0604020202020204" pitchFamily="34" charset="0"/>
              </a:rPr>
              <a:t>https://eawards.1c.ru/</a:t>
            </a:r>
            <a:endParaRPr lang="ru-RU" altLang="ru-RU" dirty="0"/>
          </a:p>
        </p:txBody>
      </p:sp>
      <p:sp>
        <p:nvSpPr>
          <p:cNvPr id="267268" name="Номер слайда 3">
            <a:extLst>
              <a:ext uri="{FF2B5EF4-FFF2-40B4-BE49-F238E27FC236}">
                <a16:creationId xmlns="" xmlns:a16="http://schemas.microsoft.com/office/drawing/2014/main" id="{1463767E-AEBE-5668-27D5-E2D87728CC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0" hangingPunct="0"/>
            <a:fld id="{3A4AF4A1-8CB8-4AFC-AD1B-5CA0C009430C}" type="slidenum">
              <a:rPr lang="ru-RU" altLang="ru-RU" b="0">
                <a:solidFill>
                  <a:srgbClr val="000000"/>
                </a:solidFill>
              </a:rPr>
              <a:pPr eaLnBrk="0" hangingPunct="0"/>
              <a:t>119</a:t>
            </a:fld>
            <a:endParaRPr lang="ru-RU" altLang="ru-RU" b="0">
              <a:solidFill>
                <a:srgbClr val="000000"/>
              </a:solidFill>
            </a:endParaRPr>
          </a:p>
        </p:txBody>
      </p:sp>
    </p:spTree>
    <p:extLst>
      <p:ext uri="{BB962C8B-B14F-4D97-AF65-F5344CB8AC3E}">
        <p14:creationId xmlns:p14="http://schemas.microsoft.com/office/powerpoint/2010/main" val="40328034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128</a:t>
            </a:fld>
            <a:endParaRPr lang="ru-RU" altLang="ru-RU"/>
          </a:p>
        </p:txBody>
      </p:sp>
    </p:spTree>
    <p:extLst>
      <p:ext uri="{BB962C8B-B14F-4D97-AF65-F5344CB8AC3E}">
        <p14:creationId xmlns:p14="http://schemas.microsoft.com/office/powerpoint/2010/main" val="101626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a:extLst>
              <a:ext uri="{FF2B5EF4-FFF2-40B4-BE49-F238E27FC236}">
                <a16:creationId xmlns="" xmlns:a16="http://schemas.microsoft.com/office/drawing/2014/main" id="{B7DAEEF3-DEF3-D5C0-0C73-01214BFCF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Заметки 2">
            <a:extLst>
              <a:ext uri="{FF2B5EF4-FFF2-40B4-BE49-F238E27FC236}">
                <a16:creationId xmlns="" xmlns:a16="http://schemas.microsoft.com/office/drawing/2014/main" id="{2A5471A2-F913-3C62-F64B-2BEF05B6D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en-US" dirty="0">
                <a:latin typeface="Futura PT Demi" panose="020B0702020204020303" pitchFamily="34" charset="0"/>
              </a:rPr>
              <a:t>Уже более 8500 организаций – пользователей </a:t>
            </a:r>
            <a:r>
              <a:rPr lang="en-US" altLang="en-US" dirty="0">
                <a:latin typeface="Futura PT Demi" panose="020B0702020204020303" pitchFamily="34" charset="0"/>
              </a:rPr>
              <a:t>ERP</a:t>
            </a:r>
            <a:r>
              <a:rPr lang="ru-RU" altLang="en-US" dirty="0">
                <a:latin typeface="Futura PT Demi" panose="020B0702020204020303" pitchFamily="34" charset="0"/>
              </a:rPr>
              <a:t>. Сохраняется лидерство в количестве предприятий машиностроения, приборостроения, представлены все отрасли</a:t>
            </a:r>
          </a:p>
          <a:p>
            <a:endParaRPr lang="ru-RU" altLang="ru-RU" dirty="0"/>
          </a:p>
        </p:txBody>
      </p:sp>
      <p:sp>
        <p:nvSpPr>
          <p:cNvPr id="62468" name="Номер слайда 3">
            <a:extLst>
              <a:ext uri="{FF2B5EF4-FFF2-40B4-BE49-F238E27FC236}">
                <a16:creationId xmlns="" xmlns:a16="http://schemas.microsoft.com/office/drawing/2014/main" id="{DA93C346-6301-19AE-4567-43B6E70BB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7E74764C-4F9B-4DCD-B84B-04F1581D0593}" type="slidenum">
              <a:rPr lang="ru-RU" altLang="ru-RU" b="0"/>
              <a:pPr/>
              <a:t>10</a:t>
            </a:fld>
            <a:endParaRPr lang="ru-RU" altLang="ru-RU" b="0"/>
          </a:p>
        </p:txBody>
      </p:sp>
    </p:spTree>
    <p:extLst>
      <p:ext uri="{BB962C8B-B14F-4D97-AF65-F5344CB8AC3E}">
        <p14:creationId xmlns:p14="http://schemas.microsoft.com/office/powerpoint/2010/main" val="35023939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129</a:t>
            </a:fld>
            <a:endParaRPr lang="ru-RU" altLang="ru-RU"/>
          </a:p>
        </p:txBody>
      </p:sp>
    </p:spTree>
    <p:extLst>
      <p:ext uri="{BB962C8B-B14F-4D97-AF65-F5344CB8AC3E}">
        <p14:creationId xmlns:p14="http://schemas.microsoft.com/office/powerpoint/2010/main" val="32421362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132</a:t>
            </a:fld>
            <a:endParaRPr lang="ru-RU" altLang="ru-RU"/>
          </a:p>
        </p:txBody>
      </p:sp>
    </p:spTree>
    <p:extLst>
      <p:ext uri="{BB962C8B-B14F-4D97-AF65-F5344CB8AC3E}">
        <p14:creationId xmlns:p14="http://schemas.microsoft.com/office/powerpoint/2010/main" val="3881629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136</a:t>
            </a:fld>
            <a:endParaRPr lang="ru-RU" altLang="ru-RU"/>
          </a:p>
        </p:txBody>
      </p:sp>
    </p:spTree>
    <p:extLst>
      <p:ext uri="{BB962C8B-B14F-4D97-AF65-F5344CB8AC3E}">
        <p14:creationId xmlns:p14="http://schemas.microsoft.com/office/powerpoint/2010/main" val="838194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137</a:t>
            </a:fld>
            <a:endParaRPr lang="ru-RU" altLang="ru-RU"/>
          </a:p>
        </p:txBody>
      </p:sp>
    </p:spTree>
    <p:extLst>
      <p:ext uri="{BB962C8B-B14F-4D97-AF65-F5344CB8AC3E}">
        <p14:creationId xmlns:p14="http://schemas.microsoft.com/office/powerpoint/2010/main" val="420898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580EDA8-3093-4019-94D4-A686535ADBA9}" type="slidenum">
              <a:rPr lang="ru-RU" altLang="ru-RU" smtClean="0"/>
              <a:pPr>
                <a:defRPr/>
              </a:pPr>
              <a:t>11</a:t>
            </a:fld>
            <a:endParaRPr lang="ru-RU" altLang="ru-RU"/>
          </a:p>
        </p:txBody>
      </p:sp>
    </p:spTree>
    <p:extLst>
      <p:ext uri="{BB962C8B-B14F-4D97-AF65-F5344CB8AC3E}">
        <p14:creationId xmlns:p14="http://schemas.microsoft.com/office/powerpoint/2010/main" val="193286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a:extLst>
              <a:ext uri="{FF2B5EF4-FFF2-40B4-BE49-F238E27FC236}">
                <a16:creationId xmlns="" xmlns:a16="http://schemas.microsoft.com/office/drawing/2014/main" id="{9FBD0594-937D-F52D-3BB1-4DB8752BBB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Заметки 2">
            <a:extLst>
              <a:ext uri="{FF2B5EF4-FFF2-40B4-BE49-F238E27FC236}">
                <a16:creationId xmlns="" xmlns:a16="http://schemas.microsoft.com/office/drawing/2014/main" id="{DB06378D-7FA8-1269-5933-AD1A3E555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Для контроля и анализа деятельности предприятия прикладное решение предлагает использовать данные монитора целевых показателей.</a:t>
            </a:r>
          </a:p>
          <a:p>
            <a:pPr eaLnBrk="1" hangingPunct="1">
              <a:spcBef>
                <a:spcPct val="0"/>
              </a:spcBef>
            </a:pPr>
            <a:r>
              <a:rPr lang="ru-RU" altLang="ru-RU" dirty="0"/>
              <a:t>Монитор целевых показателей по сути является системой целевых показателей, которая представляет собой приборную панель управления для менеджеров предприятия всех уровней.</a:t>
            </a:r>
          </a:p>
          <a:p>
            <a:endParaRPr lang="ru-RU" altLang="ru-RU" dirty="0"/>
          </a:p>
        </p:txBody>
      </p:sp>
      <p:sp>
        <p:nvSpPr>
          <p:cNvPr id="80900" name="Номер слайда 3">
            <a:extLst>
              <a:ext uri="{FF2B5EF4-FFF2-40B4-BE49-F238E27FC236}">
                <a16:creationId xmlns="" xmlns:a16="http://schemas.microsoft.com/office/drawing/2014/main" id="{B4ECC8B6-46C5-280F-9C64-5B1A8FD913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fld id="{251EE057-4C1D-4773-842E-E42A60479469}" type="slidenum">
              <a:rPr lang="ru-RU" altLang="ru-RU" b="0"/>
              <a:pPr/>
              <a:t>14</a:t>
            </a:fld>
            <a:endParaRPr lang="ru-RU" altLang="ru-RU" b="0"/>
          </a:p>
        </p:txBody>
      </p:sp>
    </p:spTree>
    <p:extLst>
      <p:ext uri="{BB962C8B-B14F-4D97-AF65-F5344CB8AC3E}">
        <p14:creationId xmlns:p14="http://schemas.microsoft.com/office/powerpoint/2010/main" val="2571579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32"/>
            <a:ext cx="7772400" cy="1102519"/>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b="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dirty="0"/>
              <a:t>Образец подзаголовка</a:t>
            </a:r>
          </a:p>
        </p:txBody>
      </p:sp>
      <p:pic>
        <p:nvPicPr>
          <p:cNvPr id="8" name="Рисунок 7">
            <a:extLst>
              <a:ext uri="{FF2B5EF4-FFF2-40B4-BE49-F238E27FC236}">
                <a16:creationId xmlns="" xmlns:a16="http://schemas.microsoft.com/office/drawing/2014/main" id="{97A25407-ACF5-8F47-8D75-B8D0494B3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78908836"/>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ru-RU" dirty="0"/>
              <a:t>Образец заголовка</a:t>
            </a:r>
          </a:p>
        </p:txBody>
      </p:sp>
      <p:sp>
        <p:nvSpPr>
          <p:cNvPr id="3" name="Вертикальный текст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1937727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8" y="86926"/>
            <a:ext cx="2168525" cy="3564731"/>
          </a:xfrm>
        </p:spPr>
        <p:txBody>
          <a:bodyPr vert="eaVert"/>
          <a:lstStyle>
            <a:lvl1pPr>
              <a:defRPr>
                <a:latin typeface="Arial" panose="020B0604020202020204" pitchFamily="34" charset="0"/>
                <a:cs typeface="Arial" panose="020B0604020202020204" pitchFamily="34" charset="0"/>
              </a:defRPr>
            </a:lvl1pPr>
          </a:lstStyle>
          <a:p>
            <a:r>
              <a:rPr lang="ru-RU" dirty="0"/>
              <a:t>Образец заголовка</a:t>
            </a:r>
          </a:p>
        </p:txBody>
      </p:sp>
      <p:sp>
        <p:nvSpPr>
          <p:cNvPr id="3" name="Вертикальный текст 2"/>
          <p:cNvSpPr>
            <a:spLocks noGrp="1"/>
          </p:cNvSpPr>
          <p:nvPr>
            <p:ph type="body" orient="vert" idx="1"/>
          </p:nvPr>
        </p:nvSpPr>
        <p:spPr>
          <a:xfrm>
            <a:off x="215900" y="86926"/>
            <a:ext cx="6356350" cy="3564731"/>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86542274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2" y="86930"/>
            <a:ext cx="7058025" cy="810815"/>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sz="half" idx="1"/>
          </p:nvPr>
        </p:nvSpPr>
        <p:spPr>
          <a:xfrm>
            <a:off x="215900" y="1275160"/>
            <a:ext cx="4262438" cy="23764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quarter" idx="2"/>
          </p:nvPr>
        </p:nvSpPr>
        <p:spPr>
          <a:xfrm>
            <a:off x="4630748" y="1275162"/>
            <a:ext cx="4262437" cy="113109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Объект 4"/>
          <p:cNvSpPr>
            <a:spLocks noGrp="1"/>
          </p:cNvSpPr>
          <p:nvPr>
            <p:ph sz="quarter" idx="3"/>
          </p:nvPr>
        </p:nvSpPr>
        <p:spPr>
          <a:xfrm>
            <a:off x="4630748" y="2520555"/>
            <a:ext cx="4262437" cy="113109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78127575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15921" y="86926"/>
            <a:ext cx="8677275" cy="356473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61277434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2" y="86930"/>
            <a:ext cx="7058025" cy="810815"/>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аблица 2"/>
          <p:cNvSpPr>
            <a:spLocks noGrp="1"/>
          </p:cNvSpPr>
          <p:nvPr>
            <p:ph type="tbl" idx="1"/>
          </p:nvPr>
        </p:nvSpPr>
        <p:spPr>
          <a:xfrm>
            <a:off x="215921" y="1275160"/>
            <a:ext cx="8677275" cy="2376488"/>
          </a:xfrm>
        </p:spPr>
        <p:txBody>
          <a:bodyPr/>
          <a:lstStyle>
            <a:lvl1pPr>
              <a:defRPr>
                <a:latin typeface="Arial" panose="020B0604020202020204" pitchFamily="34" charset="0"/>
                <a:cs typeface="Arial" panose="020B0604020202020204" pitchFamily="34" charset="0"/>
              </a:defRPr>
            </a:lvl1pPr>
          </a:lstStyle>
          <a:p>
            <a:pPr lvl="0"/>
            <a:endParaRPr lang="ru-RU" noProof="0" dirty="0"/>
          </a:p>
        </p:txBody>
      </p:sp>
    </p:spTree>
    <p:extLst>
      <p:ext uri="{BB962C8B-B14F-4D97-AF65-F5344CB8AC3E}">
        <p14:creationId xmlns:p14="http://schemas.microsoft.com/office/powerpoint/2010/main" val="331722290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619672" y="122512"/>
            <a:ext cx="4716462" cy="1081088"/>
          </a:xfrm>
          <a:prstGeom prst="rect">
            <a:avLst/>
          </a:prstGeom>
          <a:noFill/>
          <a:ln>
            <a:noFill/>
          </a:ln>
          <a:effectLst/>
        </p:spPr>
        <p:txBody>
          <a:bodyPr/>
          <a:lstStyle>
            <a:lvl1pPr>
              <a:defRPr sz="2800" b="1"/>
            </a:lvl1pPr>
          </a:lstStyle>
          <a:p>
            <a:pPr lvl="0"/>
            <a:r>
              <a:rPr lang="ru-RU" altLang="ru-RU"/>
              <a:t>Образец заголовка</a:t>
            </a:r>
            <a:endParaRPr lang="ru-RU" altLang="ru-RU" dirty="0"/>
          </a:p>
        </p:txBody>
      </p:sp>
      <p:sp>
        <p:nvSpPr>
          <p:cNvPr id="10" name="Текст 2"/>
          <p:cNvSpPr>
            <a:spLocks noGrp="1"/>
          </p:cNvSpPr>
          <p:nvPr>
            <p:ph idx="1"/>
          </p:nvPr>
        </p:nvSpPr>
        <p:spPr>
          <a:xfrm>
            <a:off x="457200" y="1200151"/>
            <a:ext cx="8229600" cy="3394472"/>
          </a:xfrm>
          <a:prstGeom prst="rect">
            <a:avLst/>
          </a:prstGeom>
        </p:spPr>
        <p:txBody>
          <a:bodyPr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2" name="Номер слайда 5">
            <a:extLst>
              <a:ext uri="{FF2B5EF4-FFF2-40B4-BE49-F238E27FC236}">
                <a16:creationId xmlns="" xmlns:a16="http://schemas.microsoft.com/office/drawing/2014/main" id="{8934B838-3108-2275-8E22-87A31C35A6D2}"/>
              </a:ext>
            </a:extLst>
          </p:cNvPr>
          <p:cNvSpPr>
            <a:spLocks noGrp="1"/>
          </p:cNvSpPr>
          <p:nvPr>
            <p:ph type="sldNum" sz="quarter" idx="10"/>
          </p:nvPr>
        </p:nvSpPr>
        <p:spPr/>
        <p:txBody>
          <a:bodyPr/>
          <a:lstStyle>
            <a:lvl1pPr>
              <a:defRPr/>
            </a:lvl1pPr>
          </a:lstStyle>
          <a:p>
            <a:pPr>
              <a:defRPr/>
            </a:pPr>
            <a:fld id="{98663A69-4DFE-426C-AEDD-44B8D00EAA14}" type="slidenum">
              <a:rPr lang="ru-RU" altLang="ru-RU"/>
              <a:pPr>
                <a:defRPr/>
              </a:pPr>
              <a:t>‹#›</a:t>
            </a:fld>
            <a:endParaRPr lang="ru-RU" altLang="ru-RU"/>
          </a:p>
        </p:txBody>
      </p:sp>
    </p:spTree>
    <p:extLst>
      <p:ext uri="{BB962C8B-B14F-4D97-AF65-F5344CB8AC3E}">
        <p14:creationId xmlns:p14="http://schemas.microsoft.com/office/powerpoint/2010/main" val="3433148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sz="18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221447279"/>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dirty="0"/>
              <a:t>Образец текста</a:t>
            </a:r>
          </a:p>
        </p:txBody>
      </p:sp>
    </p:spTree>
    <p:extLst>
      <p:ext uri="{BB962C8B-B14F-4D97-AF65-F5344CB8AC3E}">
        <p14:creationId xmlns:p14="http://schemas.microsoft.com/office/powerpoint/2010/main" val="423250797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sz="half" idx="1"/>
          </p:nvPr>
        </p:nvSpPr>
        <p:spPr>
          <a:xfrm>
            <a:off x="215900" y="1275160"/>
            <a:ext cx="4262438" cy="237648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30748" y="1275160"/>
            <a:ext cx="4262437" cy="237648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3372209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p:spPr>
        <p:txBody>
          <a:bodyPr/>
          <a:lstStyle>
            <a:lvl1pPr>
              <a:defRPr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p:nvPr>
        </p:nvSpPr>
        <p:spPr>
          <a:xfrm>
            <a:off x="4645033"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6" name="Объект 5"/>
          <p:cNvSpPr>
            <a:spLocks noGrp="1"/>
          </p:cNvSpPr>
          <p:nvPr>
            <p:ph sz="quarter" idx="4"/>
          </p:nvPr>
        </p:nvSpPr>
        <p:spPr>
          <a:xfrm>
            <a:off x="4645033"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692017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sz="1800" b="1">
                <a:latin typeface="Arial" panose="020B060402020202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3265613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45673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Объект 2"/>
          <p:cNvSpPr>
            <a:spLocks noGrp="1"/>
          </p:cNvSpPr>
          <p:nvPr>
            <p:ph idx="1"/>
          </p:nvPr>
        </p:nvSpPr>
        <p:spPr>
          <a:xfrm>
            <a:off x="3575050" y="204801"/>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Текст 3"/>
          <p:cNvSpPr>
            <a:spLocks noGrp="1"/>
          </p:cNvSpPr>
          <p:nvPr>
            <p:ph type="body" sz="half" idx="2"/>
          </p:nvPr>
        </p:nvSpPr>
        <p:spPr>
          <a:xfrm>
            <a:off x="457219"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Tree>
    <p:extLst>
      <p:ext uri="{BB962C8B-B14F-4D97-AF65-F5344CB8AC3E}">
        <p14:creationId xmlns:p14="http://schemas.microsoft.com/office/powerpoint/2010/main" val="398118742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4025516"/>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Tree>
    <p:extLst>
      <p:ext uri="{BB962C8B-B14F-4D97-AF65-F5344CB8AC3E}">
        <p14:creationId xmlns:p14="http://schemas.microsoft.com/office/powerpoint/2010/main" val="276548882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E8FBF6E-0BE9-3A41-9D5B-C52F7A8C268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51" name="Rectangle 12">
            <a:extLst>
              <a:ext uri="{FF2B5EF4-FFF2-40B4-BE49-F238E27FC236}">
                <a16:creationId xmlns="" xmlns:a16="http://schemas.microsoft.com/office/drawing/2014/main" id="{72E70F42-2B78-46C4-3668-7A8D57154F68}"/>
              </a:ext>
            </a:extLst>
          </p:cNvPr>
          <p:cNvSpPr>
            <a:spLocks noGrp="1" noChangeArrowheads="1"/>
          </p:cNvSpPr>
          <p:nvPr>
            <p:ph type="body" idx="1"/>
          </p:nvPr>
        </p:nvSpPr>
        <p:spPr bwMode="auto">
          <a:xfrm>
            <a:off x="1475656" y="1274763"/>
            <a:ext cx="7417519"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2" name="Rectangle 13">
            <a:extLst>
              <a:ext uri="{FF2B5EF4-FFF2-40B4-BE49-F238E27FC236}">
                <a16:creationId xmlns="" xmlns:a16="http://schemas.microsoft.com/office/drawing/2014/main" id="{53D29B19-7839-388E-5444-F7C91E9FD07B}"/>
              </a:ext>
            </a:extLst>
          </p:cNvPr>
          <p:cNvSpPr>
            <a:spLocks noGrp="1" noChangeArrowheads="1"/>
          </p:cNvSpPr>
          <p:nvPr>
            <p:ph type="title"/>
          </p:nvPr>
        </p:nvSpPr>
        <p:spPr bwMode="auto">
          <a:xfrm>
            <a:off x="1835150" y="87313"/>
            <a:ext cx="70580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Tree>
  </p:cSld>
  <p:clrMap bg1="lt1" tx1="dk1" bg2="lt2" tx2="dk2" accent1="accent1" accent2="accent2" accent3="accent3" accent4="accent4" accent5="accent5" accent6="accent6" hlink="hlink" folHlink="folHlink"/>
  <p:sldLayoutIdLst>
    <p:sldLayoutId id="2147487031" r:id="rId1"/>
    <p:sldLayoutId id="2147487032" r:id="rId2"/>
    <p:sldLayoutId id="2147487033" r:id="rId3"/>
    <p:sldLayoutId id="2147487034" r:id="rId4"/>
    <p:sldLayoutId id="2147487035" r:id="rId5"/>
    <p:sldLayoutId id="2147487036" r:id="rId6"/>
    <p:sldLayoutId id="2147487037" r:id="rId7"/>
    <p:sldLayoutId id="2147487038" r:id="rId8"/>
    <p:sldLayoutId id="2147487039" r:id="rId9"/>
    <p:sldLayoutId id="2147487040" r:id="rId10"/>
    <p:sldLayoutId id="2147487041" r:id="rId11"/>
    <p:sldLayoutId id="2147487042" r:id="rId12"/>
    <p:sldLayoutId id="2147487043" r:id="rId13"/>
    <p:sldLayoutId id="2147487044" r:id="rId14"/>
    <p:sldLayoutId id="2147487120" r:id="rId15"/>
  </p:sldLayoutIdLst>
  <p:transition spd="slow"/>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p:titleStyle>
    <p:body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jpeg"/><Relationship Id="rId26" Type="http://schemas.openxmlformats.org/officeDocument/2006/relationships/image" Target="../media/image52.png"/><Relationship Id="rId39" Type="http://schemas.openxmlformats.org/officeDocument/2006/relationships/image" Target="../media/image65.png"/><Relationship Id="rId3" Type="http://schemas.openxmlformats.org/officeDocument/2006/relationships/notesSlide" Target="../notesSlides/notesSlide7.xml"/><Relationship Id="rId21" Type="http://schemas.openxmlformats.org/officeDocument/2006/relationships/image" Target="../media/image47.png"/><Relationship Id="rId34" Type="http://schemas.openxmlformats.org/officeDocument/2006/relationships/image" Target="../media/image60.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jpeg"/><Relationship Id="rId38" Type="http://schemas.openxmlformats.org/officeDocument/2006/relationships/image" Target="../media/image64.png"/><Relationship Id="rId2" Type="http://schemas.openxmlformats.org/officeDocument/2006/relationships/slideLayout" Target="../slideLayouts/slideLayout7.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themeOverride" Target="../theme/themeOverride1.xml"/><Relationship Id="rId6" Type="http://schemas.openxmlformats.org/officeDocument/2006/relationships/image" Target="../media/image32.jpe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gif"/><Relationship Id="rId40" Type="http://schemas.openxmlformats.org/officeDocument/2006/relationships/chart" Target="../charts/chart1.xml"/><Relationship Id="rId5" Type="http://schemas.openxmlformats.org/officeDocument/2006/relationships/image" Target="../media/image31.png"/><Relationship Id="rId15" Type="http://schemas.openxmlformats.org/officeDocument/2006/relationships/image" Target="../media/image41.jpe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jpe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jpe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jpeg"/><Relationship Id="rId35" Type="http://schemas.openxmlformats.org/officeDocument/2006/relationships/image" Target="../media/image61.jpeg"/></Relationships>
</file>

<file path=ppt/slides/_rels/slide100.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jpeg"/><Relationship Id="rId7" Type="http://schemas.openxmlformats.org/officeDocument/2006/relationships/image" Target="../media/image264.png"/><Relationship Id="rId12" Type="http://schemas.openxmlformats.org/officeDocument/2006/relationships/image" Target="../media/image269.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63.png"/><Relationship Id="rId11" Type="http://schemas.openxmlformats.org/officeDocument/2006/relationships/image" Target="../media/image268.jpeg"/><Relationship Id="rId5" Type="http://schemas.openxmlformats.org/officeDocument/2006/relationships/image" Target="../media/image262.png"/><Relationship Id="rId10" Type="http://schemas.openxmlformats.org/officeDocument/2006/relationships/image" Target="../media/image267.jpeg"/><Relationship Id="rId4" Type="http://schemas.openxmlformats.org/officeDocument/2006/relationships/image" Target="../media/image261.png"/><Relationship Id="rId9" Type="http://schemas.openxmlformats.org/officeDocument/2006/relationships/image" Target="../media/image266.gif"/></Relationships>
</file>

<file path=ppt/slides/_rels/slide101.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279.png"/><Relationship Id="rId3" Type="http://schemas.openxmlformats.org/officeDocument/2006/relationships/image" Target="../media/image270.png"/><Relationship Id="rId7" Type="http://schemas.openxmlformats.org/officeDocument/2006/relationships/image" Target="../media/image273.png"/><Relationship Id="rId12" Type="http://schemas.openxmlformats.org/officeDocument/2006/relationships/image" Target="../media/image278.gi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77.png"/><Relationship Id="rId5" Type="http://schemas.openxmlformats.org/officeDocument/2006/relationships/image" Target="../media/image271.png"/><Relationship Id="rId10" Type="http://schemas.openxmlformats.org/officeDocument/2006/relationships/image" Target="../media/image276.png"/><Relationship Id="rId4" Type="http://schemas.openxmlformats.org/officeDocument/2006/relationships/hyperlink" Target="https://solutions.1c.ru/digital/digital-twin_plm-bim/" TargetMode="External"/><Relationship Id="rId9" Type="http://schemas.openxmlformats.org/officeDocument/2006/relationships/image" Target="../media/image275.png"/></Relationships>
</file>

<file path=ppt/slides/_rels/slide10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10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png"/></Relationships>
</file>

<file path=ppt/slides/_rels/slide104.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18" Type="http://schemas.openxmlformats.org/officeDocument/2006/relationships/image" Target="../media/image302.png"/><Relationship Id="rId3" Type="http://schemas.openxmlformats.org/officeDocument/2006/relationships/hyperlink" Target="https://solutions.1c.ru/digital/mobile_technology/" TargetMode="External"/><Relationship Id="rId21" Type="http://schemas.openxmlformats.org/officeDocument/2006/relationships/image" Target="../media/image305.png"/><Relationship Id="rId7" Type="http://schemas.openxmlformats.org/officeDocument/2006/relationships/image" Target="../media/image291.png"/><Relationship Id="rId12" Type="http://schemas.openxmlformats.org/officeDocument/2006/relationships/image" Target="../media/image296.png"/><Relationship Id="rId17" Type="http://schemas.openxmlformats.org/officeDocument/2006/relationships/image" Target="../media/image301.png"/><Relationship Id="rId2" Type="http://schemas.openxmlformats.org/officeDocument/2006/relationships/notesSlide" Target="../notesSlides/notesSlide55.xml"/><Relationship Id="rId16" Type="http://schemas.openxmlformats.org/officeDocument/2006/relationships/image" Target="../media/image300.png"/><Relationship Id="rId20" Type="http://schemas.openxmlformats.org/officeDocument/2006/relationships/image" Target="../media/image304.png"/><Relationship Id="rId1" Type="http://schemas.openxmlformats.org/officeDocument/2006/relationships/slideLayout" Target="../slideLayouts/slideLayout7.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png"/><Relationship Id="rId15" Type="http://schemas.openxmlformats.org/officeDocument/2006/relationships/image" Target="../media/image299.png"/><Relationship Id="rId10" Type="http://schemas.openxmlformats.org/officeDocument/2006/relationships/image" Target="../media/image294.png"/><Relationship Id="rId19" Type="http://schemas.openxmlformats.org/officeDocument/2006/relationships/image" Target="../media/image303.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8.png"/></Relationships>
</file>

<file path=ppt/slides/_rels/slide10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12.emf"/><Relationship Id="rId3" Type="http://schemas.openxmlformats.org/officeDocument/2006/relationships/notesSlide" Target="../notesSlides/notesSlide58.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3.png"/><Relationship Id="rId5" Type="http://schemas.openxmlformats.org/officeDocument/2006/relationships/image" Target="../media/image311.emf"/><Relationship Id="rId4" Type="http://schemas.openxmlformats.org/officeDocument/2006/relationships/oleObject" Target="../embeddings/oleObject2.bin"/><Relationship Id="rId9" Type="http://schemas.openxmlformats.org/officeDocument/2006/relationships/image" Target="../media/image314.png"/></Relationships>
</file>

<file path=ppt/slides/_rels/slide109.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v8.1c.ru/cpm/" TargetMode="External"/><Relationship Id="rId13" Type="http://schemas.openxmlformats.org/officeDocument/2006/relationships/hyperlink" Target="http://solutions.1c.ru/catalog/integra/features" TargetMode="External"/><Relationship Id="rId18" Type="http://schemas.openxmlformats.org/officeDocument/2006/relationships/hyperlink" Target="https://solutions.1c.ru/catalog/lims-erpka-st/features" TargetMode="External"/><Relationship Id="rId26" Type="http://schemas.openxmlformats.org/officeDocument/2006/relationships/hyperlink" Target="http://www.solutions.1c.ru/catalog/tms/features" TargetMode="External"/><Relationship Id="rId3" Type="http://schemas.openxmlformats.org/officeDocument/2006/relationships/notesSlide" Target="../notesSlides/notesSlide8.xml"/><Relationship Id="rId21" Type="http://schemas.openxmlformats.org/officeDocument/2006/relationships/hyperlink" Target="https://solutions.1c.ru/catalog/mes/features?ysclid=lqmhaunjmy985462588" TargetMode="External"/><Relationship Id="rId7" Type="http://schemas.openxmlformats.org/officeDocument/2006/relationships/hyperlink" Target="http://solutions.1c.ru/catalog/kpi/features" TargetMode="External"/><Relationship Id="rId12" Type="http://schemas.openxmlformats.org/officeDocument/2006/relationships/hyperlink" Target="https://solutions.1c.ru/ehs" TargetMode="External"/><Relationship Id="rId17" Type="http://schemas.openxmlformats.org/officeDocument/2006/relationships/hyperlink" Target="https://solutions.1c.ru/catalog/kpi?ysclid=lqmh9l1qkg88730733" TargetMode="External"/><Relationship Id="rId25" Type="http://schemas.openxmlformats.org/officeDocument/2006/relationships/hyperlink" Target="https://solutions.1c.ru/catalog/eam-rcm/features?ysclid=lqmhc3s0ua804941168" TargetMode="External"/><Relationship Id="rId2" Type="http://schemas.openxmlformats.org/officeDocument/2006/relationships/slideLayout" Target="../slideLayouts/slideLayout7.xml"/><Relationship Id="rId16" Type="http://schemas.openxmlformats.org/officeDocument/2006/relationships/hyperlink" Target="http://www.solutions.1c.ru/catalog/itil-corp" TargetMode="External"/><Relationship Id="rId20" Type="http://schemas.openxmlformats.org/officeDocument/2006/relationships/hyperlink" Target="http://www.solutions.1c.ru/catalog/mdm/features" TargetMode="External"/><Relationship Id="rId1" Type="http://schemas.openxmlformats.org/officeDocument/2006/relationships/themeOverride" Target="../theme/themeOverride2.xml"/><Relationship Id="rId6" Type="http://schemas.openxmlformats.org/officeDocument/2006/relationships/hyperlink" Target="https://solutions.1c.ru/catalog/bim6d?ysclid=lqmh8jpz4965680568" TargetMode="External"/><Relationship Id="rId11" Type="http://schemas.openxmlformats.org/officeDocument/2006/relationships/hyperlink" Target="http://v8.1c.ru/doc8/" TargetMode="External"/><Relationship Id="rId24" Type="http://schemas.openxmlformats.org/officeDocument/2006/relationships/hyperlink" Target="https://solutions.1c.ru/catalog/pm-prof/features?ysclid=lqmhbq5jq687352142" TargetMode="External"/><Relationship Id="rId5" Type="http://schemas.openxmlformats.org/officeDocument/2006/relationships/hyperlink" Target="https://v8.1c.ru/platforma/1s-analitika/?" TargetMode="External"/><Relationship Id="rId15" Type="http://schemas.openxmlformats.org/officeDocument/2006/relationships/hyperlink" Target="https://v8.1c.ru/hrm/?" TargetMode="External"/><Relationship Id="rId23" Type="http://schemas.openxmlformats.org/officeDocument/2006/relationships/hyperlink" Target="https://solutions.1c.ru/catalog/plm/features?ysclid=lqmhbcsv6d477777426" TargetMode="External"/><Relationship Id="rId28" Type="http://schemas.openxmlformats.org/officeDocument/2006/relationships/hyperlink" Target="http://www.1c.ru/rus/partners/ckerp.jsp" TargetMode="External"/><Relationship Id="rId10" Type="http://schemas.openxmlformats.org/officeDocument/2006/relationships/hyperlink" Target="http://www.solutions.1c.ru/catalog/erp-pm-modul/features" TargetMode="External"/><Relationship Id="rId19" Type="http://schemas.openxmlformats.org/officeDocument/2006/relationships/hyperlink" Target="https://v8.1c.ru/elo/?" TargetMode="External"/><Relationship Id="rId4" Type="http://schemas.openxmlformats.org/officeDocument/2006/relationships/hyperlink" Target="https://v8.1c.ru/tekhnologii/overview/" TargetMode="External"/><Relationship Id="rId9" Type="http://schemas.openxmlformats.org/officeDocument/2006/relationships/hyperlink" Target="http://www.solutions.1c.ru/catalog/crm-corp-20/features" TargetMode="External"/><Relationship Id="rId14" Type="http://schemas.openxmlformats.org/officeDocument/2006/relationships/hyperlink" Target="http://solutions.1c.ru/gis/features" TargetMode="External"/><Relationship Id="rId22" Type="http://schemas.openxmlformats.org/officeDocument/2006/relationships/hyperlink" Target="https://solutions.1c.ru/catalog/pdm3/features?ysclid=lqmga7s0ay684230117" TargetMode="External"/><Relationship Id="rId27" Type="http://schemas.openxmlformats.org/officeDocument/2006/relationships/hyperlink" Target="http://www.solutions.1c.ru/catalog/wms4/features" TargetMode="External"/></Relationships>
</file>

<file path=ppt/slides/_rels/slide110.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19.png"/><Relationship Id="rId5" Type="http://schemas.openxmlformats.org/officeDocument/2006/relationships/image" Target="../media/image318.png"/><Relationship Id="rId10" Type="http://schemas.openxmlformats.org/officeDocument/2006/relationships/image" Target="../media/image323.png"/><Relationship Id="rId4" Type="http://schemas.openxmlformats.org/officeDocument/2006/relationships/image" Target="../media/image317.png"/><Relationship Id="rId9" Type="http://schemas.openxmlformats.org/officeDocument/2006/relationships/image" Target="../media/image32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hemeOverride" Target="../theme/themeOverride18.xml"/><Relationship Id="rId5" Type="http://schemas.openxmlformats.org/officeDocument/2006/relationships/image" Target="../media/image325.png"/><Relationship Id="rId4" Type="http://schemas.openxmlformats.org/officeDocument/2006/relationships/image" Target="../media/image324.png"/></Relationships>
</file>

<file path=ppt/slides/_rels/slide11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114.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335.png"/><Relationship Id="rId11" Type="http://schemas.openxmlformats.org/officeDocument/2006/relationships/image" Target="../media/image340.png"/><Relationship Id="rId5" Type="http://schemas.openxmlformats.org/officeDocument/2006/relationships/image" Target="../media/image33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s>
</file>

<file path=ppt/slides/_rels/slide115.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43.png"/><Relationship Id="rId4" Type="http://schemas.openxmlformats.org/officeDocument/2006/relationships/image" Target="../media/image342.jpeg"/></Relationships>
</file>

<file path=ppt/slides/_rels/slide116.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image" Target="../media/image344.jpeg"/><Relationship Id="rId7" Type="http://schemas.openxmlformats.org/officeDocument/2006/relationships/image" Target="../media/image348.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47.jpeg"/><Relationship Id="rId5" Type="http://schemas.openxmlformats.org/officeDocument/2006/relationships/image" Target="../media/image346.jpeg"/><Relationship Id="rId4" Type="http://schemas.openxmlformats.org/officeDocument/2006/relationships/image" Target="../media/image345.png"/></Relationships>
</file>

<file path=ppt/slides/_rels/slide117.xml.rels><?xml version="1.0" encoding="UTF-8" standalone="yes"?>
<Relationships xmlns="http://schemas.openxmlformats.org/package/2006/relationships"><Relationship Id="rId8" Type="http://schemas.openxmlformats.org/officeDocument/2006/relationships/image" Target="../media/image355.png"/><Relationship Id="rId13" Type="http://schemas.openxmlformats.org/officeDocument/2006/relationships/image" Target="../media/image360.png"/><Relationship Id="rId18" Type="http://schemas.openxmlformats.org/officeDocument/2006/relationships/image" Target="../media/image365.png"/><Relationship Id="rId26" Type="http://schemas.openxmlformats.org/officeDocument/2006/relationships/image" Target="../media/image373.png"/><Relationship Id="rId3" Type="http://schemas.openxmlformats.org/officeDocument/2006/relationships/image" Target="../media/image350.png"/><Relationship Id="rId21" Type="http://schemas.openxmlformats.org/officeDocument/2006/relationships/image" Target="../media/image368.png"/><Relationship Id="rId34" Type="http://schemas.openxmlformats.org/officeDocument/2006/relationships/image" Target="../media/image381.png"/><Relationship Id="rId7" Type="http://schemas.openxmlformats.org/officeDocument/2006/relationships/image" Target="../media/image354.png"/><Relationship Id="rId12" Type="http://schemas.openxmlformats.org/officeDocument/2006/relationships/image" Target="../media/image359.png"/><Relationship Id="rId17" Type="http://schemas.openxmlformats.org/officeDocument/2006/relationships/image" Target="../media/image364.png"/><Relationship Id="rId25" Type="http://schemas.openxmlformats.org/officeDocument/2006/relationships/image" Target="../media/image372.png"/><Relationship Id="rId33" Type="http://schemas.openxmlformats.org/officeDocument/2006/relationships/image" Target="../media/image380.png"/><Relationship Id="rId2" Type="http://schemas.openxmlformats.org/officeDocument/2006/relationships/notesSlide" Target="../notesSlides/notesSlide66.xml"/><Relationship Id="rId16" Type="http://schemas.openxmlformats.org/officeDocument/2006/relationships/image" Target="../media/image363.png"/><Relationship Id="rId20" Type="http://schemas.openxmlformats.org/officeDocument/2006/relationships/image" Target="../media/image367.png"/><Relationship Id="rId29" Type="http://schemas.openxmlformats.org/officeDocument/2006/relationships/image" Target="../media/image376.png"/><Relationship Id="rId1" Type="http://schemas.openxmlformats.org/officeDocument/2006/relationships/slideLayout" Target="../slideLayouts/slideLayout7.xml"/><Relationship Id="rId6" Type="http://schemas.openxmlformats.org/officeDocument/2006/relationships/image" Target="../media/image353.png"/><Relationship Id="rId11" Type="http://schemas.openxmlformats.org/officeDocument/2006/relationships/image" Target="../media/image358.png"/><Relationship Id="rId24" Type="http://schemas.openxmlformats.org/officeDocument/2006/relationships/image" Target="../media/image371.png"/><Relationship Id="rId32" Type="http://schemas.openxmlformats.org/officeDocument/2006/relationships/image" Target="../media/image379.png"/><Relationship Id="rId5" Type="http://schemas.openxmlformats.org/officeDocument/2006/relationships/image" Target="../media/image352.png"/><Relationship Id="rId15" Type="http://schemas.openxmlformats.org/officeDocument/2006/relationships/image" Target="../media/image362.png"/><Relationship Id="rId23" Type="http://schemas.openxmlformats.org/officeDocument/2006/relationships/image" Target="../media/image370.png"/><Relationship Id="rId28" Type="http://schemas.openxmlformats.org/officeDocument/2006/relationships/image" Target="../media/image375.png"/><Relationship Id="rId36" Type="http://schemas.openxmlformats.org/officeDocument/2006/relationships/image" Target="../media/image383.png"/><Relationship Id="rId10" Type="http://schemas.openxmlformats.org/officeDocument/2006/relationships/image" Target="../media/image357.png"/><Relationship Id="rId19" Type="http://schemas.openxmlformats.org/officeDocument/2006/relationships/image" Target="../media/image366.png"/><Relationship Id="rId31" Type="http://schemas.openxmlformats.org/officeDocument/2006/relationships/image" Target="../media/image378.png"/><Relationship Id="rId4" Type="http://schemas.openxmlformats.org/officeDocument/2006/relationships/image" Target="../media/image351.png"/><Relationship Id="rId9" Type="http://schemas.openxmlformats.org/officeDocument/2006/relationships/image" Target="../media/image356.png"/><Relationship Id="rId14" Type="http://schemas.openxmlformats.org/officeDocument/2006/relationships/image" Target="../media/image361.png"/><Relationship Id="rId22" Type="http://schemas.openxmlformats.org/officeDocument/2006/relationships/image" Target="../media/image369.png"/><Relationship Id="rId27" Type="http://schemas.openxmlformats.org/officeDocument/2006/relationships/image" Target="../media/image374.png"/><Relationship Id="rId30" Type="http://schemas.openxmlformats.org/officeDocument/2006/relationships/image" Target="../media/image377.png"/><Relationship Id="rId35" Type="http://schemas.openxmlformats.org/officeDocument/2006/relationships/image" Target="../media/image382.png"/></Relationships>
</file>

<file path=ppt/slides/_rels/slide118.xml.rels><?xml version="1.0" encoding="UTF-8" standalone="yes"?>
<Relationships xmlns="http://schemas.openxmlformats.org/package/2006/relationships"><Relationship Id="rId8" Type="http://schemas.openxmlformats.org/officeDocument/2006/relationships/image" Target="../media/image389.png"/><Relationship Id="rId13" Type="http://schemas.openxmlformats.org/officeDocument/2006/relationships/image" Target="../media/image394.png"/><Relationship Id="rId18" Type="http://schemas.openxmlformats.org/officeDocument/2006/relationships/image" Target="../media/image399.png"/><Relationship Id="rId26" Type="http://schemas.openxmlformats.org/officeDocument/2006/relationships/image" Target="../media/image407.png"/><Relationship Id="rId3" Type="http://schemas.openxmlformats.org/officeDocument/2006/relationships/image" Target="../media/image384.png"/><Relationship Id="rId21" Type="http://schemas.openxmlformats.org/officeDocument/2006/relationships/image" Target="../media/image402.jpeg"/><Relationship Id="rId34" Type="http://schemas.openxmlformats.org/officeDocument/2006/relationships/image" Target="../media/image415.png"/><Relationship Id="rId7" Type="http://schemas.openxmlformats.org/officeDocument/2006/relationships/image" Target="../media/image388.png"/><Relationship Id="rId12" Type="http://schemas.openxmlformats.org/officeDocument/2006/relationships/image" Target="../media/image393.png"/><Relationship Id="rId17" Type="http://schemas.openxmlformats.org/officeDocument/2006/relationships/image" Target="../media/image398.png"/><Relationship Id="rId25" Type="http://schemas.openxmlformats.org/officeDocument/2006/relationships/image" Target="../media/image406.png"/><Relationship Id="rId33" Type="http://schemas.openxmlformats.org/officeDocument/2006/relationships/image" Target="../media/image414.png"/><Relationship Id="rId2" Type="http://schemas.openxmlformats.org/officeDocument/2006/relationships/notesSlide" Target="../notesSlides/notesSlide67.xml"/><Relationship Id="rId16" Type="http://schemas.openxmlformats.org/officeDocument/2006/relationships/image" Target="../media/image397.png"/><Relationship Id="rId20" Type="http://schemas.openxmlformats.org/officeDocument/2006/relationships/image" Target="../media/image401.png"/><Relationship Id="rId29" Type="http://schemas.openxmlformats.org/officeDocument/2006/relationships/image" Target="../media/image410.png"/><Relationship Id="rId1" Type="http://schemas.openxmlformats.org/officeDocument/2006/relationships/slideLayout" Target="../slideLayouts/slideLayout7.xml"/><Relationship Id="rId6" Type="http://schemas.openxmlformats.org/officeDocument/2006/relationships/image" Target="../media/image387.png"/><Relationship Id="rId11" Type="http://schemas.openxmlformats.org/officeDocument/2006/relationships/image" Target="../media/image392.png"/><Relationship Id="rId24" Type="http://schemas.openxmlformats.org/officeDocument/2006/relationships/image" Target="../media/image405.png"/><Relationship Id="rId32" Type="http://schemas.openxmlformats.org/officeDocument/2006/relationships/image" Target="../media/image413.png"/><Relationship Id="rId5" Type="http://schemas.openxmlformats.org/officeDocument/2006/relationships/image" Target="../media/image386.png"/><Relationship Id="rId15" Type="http://schemas.openxmlformats.org/officeDocument/2006/relationships/image" Target="../media/image396.png"/><Relationship Id="rId23" Type="http://schemas.openxmlformats.org/officeDocument/2006/relationships/image" Target="../media/image404.jpeg"/><Relationship Id="rId28" Type="http://schemas.openxmlformats.org/officeDocument/2006/relationships/image" Target="../media/image409.png"/><Relationship Id="rId10" Type="http://schemas.openxmlformats.org/officeDocument/2006/relationships/image" Target="../media/image391.png"/><Relationship Id="rId19" Type="http://schemas.openxmlformats.org/officeDocument/2006/relationships/image" Target="../media/image400.png"/><Relationship Id="rId31" Type="http://schemas.openxmlformats.org/officeDocument/2006/relationships/image" Target="../media/image412.png"/><Relationship Id="rId4" Type="http://schemas.openxmlformats.org/officeDocument/2006/relationships/image" Target="../media/image385.png"/><Relationship Id="rId9" Type="http://schemas.openxmlformats.org/officeDocument/2006/relationships/image" Target="../media/image390.png"/><Relationship Id="rId14" Type="http://schemas.openxmlformats.org/officeDocument/2006/relationships/image" Target="../media/image395.png"/><Relationship Id="rId22" Type="http://schemas.openxmlformats.org/officeDocument/2006/relationships/image" Target="../media/image403.png"/><Relationship Id="rId27" Type="http://schemas.openxmlformats.org/officeDocument/2006/relationships/image" Target="../media/image408.png"/><Relationship Id="rId30" Type="http://schemas.openxmlformats.org/officeDocument/2006/relationships/image" Target="../media/image411.png"/><Relationship Id="rId35" Type="http://schemas.openxmlformats.org/officeDocument/2006/relationships/image" Target="../media/image416.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1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1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426.png"/><Relationship Id="rId13" Type="http://schemas.openxmlformats.org/officeDocument/2006/relationships/image" Target="../media/image431.png"/><Relationship Id="rId3" Type="http://schemas.openxmlformats.org/officeDocument/2006/relationships/image" Target="../media/image421.png"/><Relationship Id="rId7" Type="http://schemas.openxmlformats.org/officeDocument/2006/relationships/image" Target="../media/image425.png"/><Relationship Id="rId12"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24.png"/><Relationship Id="rId11" Type="http://schemas.openxmlformats.org/officeDocument/2006/relationships/image" Target="../media/image429.png"/><Relationship Id="rId5" Type="http://schemas.openxmlformats.org/officeDocument/2006/relationships/image" Target="../media/image423.png"/><Relationship Id="rId10" Type="http://schemas.openxmlformats.org/officeDocument/2006/relationships/image" Target="../media/image428.png"/><Relationship Id="rId4" Type="http://schemas.openxmlformats.org/officeDocument/2006/relationships/image" Target="../media/image422.png"/><Relationship Id="rId9" Type="http://schemas.openxmlformats.org/officeDocument/2006/relationships/image" Target="../media/image427.png"/><Relationship Id="rId14" Type="http://schemas.openxmlformats.org/officeDocument/2006/relationships/image" Target="../media/image4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69.xml"/><Relationship Id="rId1" Type="http://schemas.openxmlformats.org/officeDocument/2006/relationships/slideLayout" Target="../slideLayouts/slideLayout15.xml"/><Relationship Id="rId5" Type="http://schemas.openxmlformats.org/officeDocument/2006/relationships/hyperlink" Target="https://eawards.1c.ru/" TargetMode="External"/><Relationship Id="rId4" Type="http://schemas.openxmlformats.org/officeDocument/2006/relationships/image" Target="../media/image434.gif"/></Relationships>
</file>

<file path=ppt/slides/_rels/slide129.xml.rels><?xml version="1.0" encoding="UTF-8" standalone="yes"?>
<Relationships xmlns="http://schemas.openxmlformats.org/package/2006/relationships"><Relationship Id="rId8" Type="http://schemas.openxmlformats.org/officeDocument/2006/relationships/image" Target="../media/image439.jpeg"/><Relationship Id="rId13" Type="http://schemas.openxmlformats.org/officeDocument/2006/relationships/image" Target="../media/image444.png"/><Relationship Id="rId3" Type="http://schemas.openxmlformats.org/officeDocument/2006/relationships/image" Target="../media/image435.jpeg"/><Relationship Id="rId7" Type="http://schemas.openxmlformats.org/officeDocument/2006/relationships/image" Target="../media/image438.jpeg"/><Relationship Id="rId12" Type="http://schemas.openxmlformats.org/officeDocument/2006/relationships/image" Target="../media/image443.jpeg"/><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image" Target="../media/image437.png"/><Relationship Id="rId11" Type="http://schemas.openxmlformats.org/officeDocument/2006/relationships/image" Target="../media/image442.jpeg"/><Relationship Id="rId5" Type="http://schemas.openxmlformats.org/officeDocument/2006/relationships/hyperlink" Target="https://1c.ru/solutions/public/" TargetMode="External"/><Relationship Id="rId10" Type="http://schemas.openxmlformats.org/officeDocument/2006/relationships/image" Target="../media/image441.jpeg"/><Relationship Id="rId4" Type="http://schemas.openxmlformats.org/officeDocument/2006/relationships/image" Target="../media/image436.jpeg"/><Relationship Id="rId9" Type="http://schemas.openxmlformats.org/officeDocument/2006/relationships/image" Target="../media/image44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30.xml.rels><?xml version="1.0" encoding="UTF-8" standalone="yes"?>
<Relationships xmlns="http://schemas.openxmlformats.org/package/2006/relationships"><Relationship Id="rId3" Type="http://schemas.openxmlformats.org/officeDocument/2006/relationships/hyperlink" Target="mailto:solutions@1c.ru" TargetMode="External"/><Relationship Id="rId2" Type="http://schemas.openxmlformats.org/officeDocument/2006/relationships/hyperlink" Target="http://www.1c.ru/ckerp" TargetMode="External"/><Relationship Id="rId1" Type="http://schemas.openxmlformats.org/officeDocument/2006/relationships/slideLayout" Target="../slideLayouts/slideLayout7.xml"/><Relationship Id="rId4" Type="http://schemas.openxmlformats.org/officeDocument/2006/relationships/image" Target="../media/image445.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132.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hyperlink" Target="http://v8.1c.ru/erp/info/" TargetMode="External"/><Relationship Id="rId7" Type="http://schemas.openxmlformats.org/officeDocument/2006/relationships/image" Target="../media/image449.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448.png"/><Relationship Id="rId5" Type="http://schemas.openxmlformats.org/officeDocument/2006/relationships/image" Target="../media/image447.png"/><Relationship Id="rId4" Type="http://schemas.openxmlformats.org/officeDocument/2006/relationships/image" Target="../media/image446.png"/></Relationships>
</file>

<file path=ppt/slides/_rels/slide133.xml.rels><?xml version="1.0" encoding="UTF-8" standalone="yes"?>
<Relationships xmlns="http://schemas.openxmlformats.org/package/2006/relationships"><Relationship Id="rId8" Type="http://schemas.openxmlformats.org/officeDocument/2006/relationships/hyperlink" Target="https://its.1c.ru/db/metod81#browse:13:-1:2115:2443:2469" TargetMode="External"/><Relationship Id="rId13" Type="http://schemas.openxmlformats.org/officeDocument/2006/relationships/hyperlink" Target="https://buh.ru/books/" TargetMode="External"/><Relationship Id="rId3" Type="http://schemas.openxmlformats.org/officeDocument/2006/relationships/hyperlink" Target="http://1c.ru/rus/partners/ckerp.jsp" TargetMode="External"/><Relationship Id="rId7" Type="http://schemas.openxmlformats.org/officeDocument/2006/relationships/hyperlink" Target="https://eawards.1c.ru/winners/" TargetMode="External"/><Relationship Id="rId12" Type="http://schemas.openxmlformats.org/officeDocument/2006/relationships/hyperlink" Target="http://1c.ru/bf/default.jsp" TargetMode="External"/><Relationship Id="rId2" Type="http://schemas.openxmlformats.org/officeDocument/2006/relationships/hyperlink" Target="http://v8.1c.ru/erp/" TargetMode="External"/><Relationship Id="rId1" Type="http://schemas.openxmlformats.org/officeDocument/2006/relationships/slideLayout" Target="../slideLayouts/slideLayout7.xml"/><Relationship Id="rId6" Type="http://schemas.openxmlformats.org/officeDocument/2006/relationships/hyperlink" Target="https://consulting.1c.ru/" TargetMode="External"/><Relationship Id="rId11" Type="http://schemas.openxmlformats.org/officeDocument/2006/relationships/hyperlink" Target="http://v8.1c.ru/lawmonitor/" TargetMode="External"/><Relationship Id="rId5" Type="http://schemas.openxmlformats.org/officeDocument/2006/relationships/hyperlink" Target="http://1c.ru/rus/partners/solutions/search.jsp?erp=1&amp;isArchive=1&amp;sorts=s.arms+DESC" TargetMode="External"/><Relationship Id="rId10" Type="http://schemas.openxmlformats.org/officeDocument/2006/relationships/hyperlink" Target="https://partners.v8.1c.ru/forum/" TargetMode="External"/><Relationship Id="rId4" Type="http://schemas.openxmlformats.org/officeDocument/2006/relationships/hyperlink" Target="http://1c.ru/news/pressrelises.jsp?flt=erp" TargetMode="External"/><Relationship Id="rId9" Type="http://schemas.openxmlformats.org/officeDocument/2006/relationships/hyperlink" Target="https://its.1c.ru/db/metod81#browse:13:-1:2115:2443:2447"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buh.ru/books/#serie=177" TargetMode="External"/><Relationship Id="rId2" Type="http://schemas.openxmlformats.org/officeDocument/2006/relationships/image" Target="../media/image451.png"/><Relationship Id="rId1" Type="http://schemas.openxmlformats.org/officeDocument/2006/relationships/slideLayout" Target="../slideLayouts/slideLayout7.xml"/><Relationship Id="rId4" Type="http://schemas.openxmlformats.org/officeDocument/2006/relationships/image" Target="../media/image452.png"/></Relationships>
</file>

<file path=ppt/slides/_rels/slide135.xml.rels><?xml version="1.0" encoding="UTF-8" standalone="yes"?>
<Relationships xmlns="http://schemas.openxmlformats.org/package/2006/relationships"><Relationship Id="rId3" Type="http://schemas.openxmlformats.org/officeDocument/2006/relationships/hyperlink" Target="https://v8.1c.ru/metod/courses/1s-erp-upravlenie-predpriyatiem/" TargetMode="External"/><Relationship Id="rId2" Type="http://schemas.openxmlformats.org/officeDocument/2006/relationships/image" Target="../media/image45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1.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3.png"/><Relationship Id="rId4" Type="http://schemas.openxmlformats.org/officeDocument/2006/relationships/diagramData" Target="../diagrams/data1.xml"/><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5.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5.xml"/><Relationship Id="rId1" Type="http://schemas.openxmlformats.org/officeDocument/2006/relationships/themeOverride" Target="../theme/themeOverride8.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hemeOverride" Target="../theme/themeOverride9.xml"/><Relationship Id="rId4" Type="http://schemas.openxmlformats.org/officeDocument/2006/relationships/image" Target="../media/image127.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31.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36.xml"/><Relationship Id="rId7"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3" Type="http://schemas.openxmlformats.org/officeDocument/2006/relationships/notesSlide" Target="../notesSlides/notesSlide38.xml"/><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 Type="http://schemas.openxmlformats.org/officeDocument/2006/relationships/slideLayout" Target="../slideLayouts/slideLayout14.xml"/><Relationship Id="rId16" Type="http://schemas.openxmlformats.org/officeDocument/2006/relationships/image" Target="../media/image154.png"/><Relationship Id="rId20" Type="http://schemas.openxmlformats.org/officeDocument/2006/relationships/image" Target="../media/image158.png"/><Relationship Id="rId1" Type="http://schemas.openxmlformats.org/officeDocument/2006/relationships/themeOverride" Target="../theme/themeOverride13.xml"/><Relationship Id="rId6" Type="http://schemas.openxmlformats.org/officeDocument/2006/relationships/image" Target="../media/image144.jpe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85.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78.png"/><Relationship Id="rId3" Type="http://schemas.openxmlformats.org/officeDocument/2006/relationships/notesSlide" Target="../notesSlides/notesSlide39.xml"/><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8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jpeg"/><Relationship Id="rId3" Type="http://schemas.openxmlformats.org/officeDocument/2006/relationships/notesSlide" Target="../notesSlides/notesSlide40.xml"/><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jpeg"/><Relationship Id="rId2" Type="http://schemas.openxmlformats.org/officeDocument/2006/relationships/slideLayout" Target="../slideLayouts/slideLayout7.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themeOverride" Target="../theme/themeOverride15.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jpeg"/><Relationship Id="rId14" Type="http://schemas.openxmlformats.org/officeDocument/2006/relationships/image" Target="../media/image178.png"/><Relationship Id="rId22" Type="http://schemas.openxmlformats.org/officeDocument/2006/relationships/image" Target="../media/image18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88.xml.rels><?xml version="1.0" encoding="UTF-8" standalone="yes"?>
<Relationships xmlns="http://schemas.openxmlformats.org/package/2006/relationships"><Relationship Id="rId3" Type="http://schemas.openxmlformats.org/officeDocument/2006/relationships/hyperlink" Target="http://v8.1c.ru/corporation/" TargetMode="Externa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187.png"/><Relationship Id="rId7" Type="http://schemas.openxmlformats.org/officeDocument/2006/relationships/hyperlink" Target="https://solutions.1c.ru/catalog/1cerp/digital?sort=962574" TargetMode="External"/><Relationship Id="rId12" Type="http://schemas.openxmlformats.org/officeDocument/2006/relationships/image" Target="../media/image19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9.png"/><Relationship Id="rId11" Type="http://schemas.openxmlformats.org/officeDocument/2006/relationships/image" Target="../media/image193.png"/><Relationship Id="rId5" Type="http://schemas.openxmlformats.org/officeDocument/2006/relationships/image" Target="../media/image188.png"/><Relationship Id="rId10" Type="http://schemas.openxmlformats.org/officeDocument/2006/relationships/image" Target="../media/image192.png"/><Relationship Id="rId4" Type="http://schemas.openxmlformats.org/officeDocument/2006/relationships/chart" Target="../charts/chart2.xml"/><Relationship Id="rId9" Type="http://schemas.openxmlformats.org/officeDocument/2006/relationships/image" Target="../media/image191.png"/><Relationship Id="rId14" Type="http://schemas.openxmlformats.org/officeDocument/2006/relationships/image" Target="../media/image196.png"/></Relationships>
</file>

<file path=ppt/slides/_rels/slide9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18" Type="http://schemas.openxmlformats.org/officeDocument/2006/relationships/image" Target="../media/image213.png"/><Relationship Id="rId3" Type="http://schemas.openxmlformats.org/officeDocument/2006/relationships/image" Target="../media/image198.png"/><Relationship Id="rId21" Type="http://schemas.openxmlformats.org/officeDocument/2006/relationships/hyperlink" Target="https://solutions.1c.ru/digital/ai-ml-pa/" TargetMode="External"/><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43.xml"/><Relationship Id="rId16" Type="http://schemas.openxmlformats.org/officeDocument/2006/relationships/image" Target="../media/image211.png"/><Relationship Id="rId20"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19" Type="http://schemas.openxmlformats.org/officeDocument/2006/relationships/image" Target="../media/image214.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 Id="rId22" Type="http://schemas.openxmlformats.org/officeDocument/2006/relationships/image" Target="../media/image216.png"/></Relationships>
</file>

<file path=ppt/slides/_rels/slide9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jpeg"/></Relationships>
</file>

<file path=ppt/slides/_rels/slide9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9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223.png"/></Relationships>
</file>

<file path=ppt/slides/_rels/slide9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5.png"/><Relationship Id="rId7" Type="http://schemas.openxmlformats.org/officeDocument/2006/relationships/image" Target="../media/image22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hyperlink" Target="https://solutions.1c.ru/digital/chatbot/" TargetMode="External"/><Relationship Id="rId4" Type="http://schemas.openxmlformats.org/officeDocument/2006/relationships/image" Target="../media/image226.png"/></Relationships>
</file>

<file path=ppt/slides/_rels/slide97.xml.rels><?xml version="1.0" encoding="UTF-8" standalone="yes"?>
<Relationships xmlns="http://schemas.openxmlformats.org/package/2006/relationships"><Relationship Id="rId8" Type="http://schemas.openxmlformats.org/officeDocument/2006/relationships/hyperlink" Target="https://solutions.1c.ru/digital/bi_bigdata/" TargetMode="External"/><Relationship Id="rId13" Type="http://schemas.openxmlformats.org/officeDocument/2006/relationships/image" Target="../media/image238.png"/><Relationship Id="rId3" Type="http://schemas.openxmlformats.org/officeDocument/2006/relationships/image" Target="../media/image230.png"/><Relationship Id="rId7" Type="http://schemas.openxmlformats.org/officeDocument/2006/relationships/hyperlink" Target="https://solutions.1c.ru/digital/bi_bigdata" TargetMode="External"/><Relationship Id="rId12" Type="http://schemas.openxmlformats.org/officeDocument/2006/relationships/image" Target="../media/image23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33.gif"/><Relationship Id="rId11" Type="http://schemas.openxmlformats.org/officeDocument/2006/relationships/image" Target="../media/image236.png"/><Relationship Id="rId5" Type="http://schemas.openxmlformats.org/officeDocument/2006/relationships/image" Target="../media/image232.png"/><Relationship Id="rId10" Type="http://schemas.openxmlformats.org/officeDocument/2006/relationships/image" Target="../media/image235.png"/><Relationship Id="rId4" Type="http://schemas.openxmlformats.org/officeDocument/2006/relationships/image" Target="../media/image231.png"/><Relationship Id="rId9" Type="http://schemas.openxmlformats.org/officeDocument/2006/relationships/image" Target="../media/image234.png"/><Relationship Id="rId14" Type="http://schemas.openxmlformats.org/officeDocument/2006/relationships/image" Target="../media/image239.png"/></Relationships>
</file>

<file path=ppt/slides/_rels/slide98.xml.rels><?xml version="1.0" encoding="UTF-8" standalone="yes"?>
<Relationships xmlns="http://schemas.openxmlformats.org/package/2006/relationships"><Relationship Id="rId8" Type="http://schemas.openxmlformats.org/officeDocument/2006/relationships/image" Target="../media/image245.jpeg"/><Relationship Id="rId13" Type="http://schemas.openxmlformats.org/officeDocument/2006/relationships/image" Target="../media/image250.png"/><Relationship Id="rId3" Type="http://schemas.openxmlformats.org/officeDocument/2006/relationships/image" Target="../media/image240.jpeg"/><Relationship Id="rId7" Type="http://schemas.openxmlformats.org/officeDocument/2006/relationships/image" Target="../media/image244.png"/><Relationship Id="rId12" Type="http://schemas.openxmlformats.org/officeDocument/2006/relationships/image" Target="../media/image24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png"/></Relationships>
</file>

<file path=ppt/slides/_rels/slide99.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59.png"/><Relationship Id="rId3" Type="http://schemas.openxmlformats.org/officeDocument/2006/relationships/hyperlink" Target="https://solutions.1c.ru/digital/iiot-frid" TargetMode="External"/><Relationship Id="rId7" Type="http://schemas.openxmlformats.org/officeDocument/2006/relationships/image" Target="../media/image253.png"/><Relationship Id="rId12" Type="http://schemas.openxmlformats.org/officeDocument/2006/relationships/image" Target="../media/image25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52.png"/><Relationship Id="rId11" Type="http://schemas.openxmlformats.org/officeDocument/2006/relationships/image" Target="../media/image257.png"/><Relationship Id="rId5" Type="http://schemas.openxmlformats.org/officeDocument/2006/relationships/image" Target="../media/image251.png"/><Relationship Id="rId10" Type="http://schemas.openxmlformats.org/officeDocument/2006/relationships/image" Target="../media/image256.png"/><Relationship Id="rId4" Type="http://schemas.openxmlformats.org/officeDocument/2006/relationships/hyperlink" Target="https://solutions.1c.ru/digital/iiot-frid/" TargetMode="External"/><Relationship Id="rId9" Type="http://schemas.openxmlformats.org/officeDocument/2006/relationships/image" Target="../media/image2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4">
            <a:extLst>
              <a:ext uri="{FF2B5EF4-FFF2-40B4-BE49-F238E27FC236}">
                <a16:creationId xmlns="" xmlns:a16="http://schemas.microsoft.com/office/drawing/2014/main" id="{56626085-8E13-868F-711B-332BE56C0193}"/>
              </a:ext>
            </a:extLst>
          </p:cNvPr>
          <p:cNvSpPr>
            <a:spLocks noGrp="1"/>
          </p:cNvSpPr>
          <p:nvPr>
            <p:ph type="ctrTitle"/>
          </p:nvPr>
        </p:nvSpPr>
        <p:spPr>
          <a:xfrm>
            <a:off x="1619250" y="268288"/>
            <a:ext cx="5832475" cy="1102519"/>
          </a:xfrm>
        </p:spPr>
        <p:txBody>
          <a:bodyPr/>
          <a:lstStyle/>
          <a:p>
            <a:pPr eaLnBrk="1" hangingPunct="1"/>
            <a:r>
              <a:rPr lang="ru-RU" altLang="ru-RU" sz="2400" dirty="0">
                <a:solidFill>
                  <a:schemeClr val="tx1">
                    <a:lumMod val="95000"/>
                    <a:lumOff val="5000"/>
                  </a:schemeClr>
                </a:solidFill>
              </a:rPr>
              <a:t>1С:ERP Управление предприятием</a:t>
            </a:r>
            <a:br>
              <a:rPr lang="ru-RU" altLang="ru-RU" sz="2400" dirty="0">
                <a:solidFill>
                  <a:schemeClr val="tx1">
                    <a:lumMod val="95000"/>
                    <a:lumOff val="5000"/>
                  </a:schemeClr>
                </a:solidFill>
              </a:rPr>
            </a:br>
            <a:r>
              <a:rPr lang="ru-RU" altLang="ru-RU" sz="2400" dirty="0">
                <a:solidFill>
                  <a:schemeClr val="tx1">
                    <a:lumMod val="95000"/>
                    <a:lumOff val="5000"/>
                  </a:schemeClr>
                </a:solidFill>
              </a:rPr>
              <a:t>10 лет на рынке</a:t>
            </a:r>
          </a:p>
        </p:txBody>
      </p:sp>
      <p:pic>
        <p:nvPicPr>
          <p:cNvPr id="50180" name="Picture 7" descr="Zavod_215_1 layer">
            <a:extLst>
              <a:ext uri="{FF2B5EF4-FFF2-40B4-BE49-F238E27FC236}">
                <a16:creationId xmlns="" xmlns:a16="http://schemas.microsoft.com/office/drawing/2014/main" id="{D5E2B6D4-E0C9-1CF4-27C7-AA2951193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68" y="2427734"/>
            <a:ext cx="878363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3">
            <a:extLst>
              <a:ext uri="{FF2B5EF4-FFF2-40B4-BE49-F238E27FC236}">
                <a16:creationId xmlns="" xmlns:a16="http://schemas.microsoft.com/office/drawing/2014/main" id="{90BE8D2B-340A-132C-A367-C06F5A177F03}"/>
              </a:ext>
            </a:extLst>
          </p:cNvPr>
          <p:cNvSpPr txBox="1">
            <a:spLocks noChangeArrowheads="1"/>
          </p:cNvSpPr>
          <p:nvPr/>
        </p:nvSpPr>
        <p:spPr bwMode="auto">
          <a:xfrm>
            <a:off x="1613981" y="1491630"/>
            <a:ext cx="57731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ru-RU" altLang="ru-RU" sz="1600" b="0" dirty="0"/>
              <a:t>Обзор функциональных возможностей </a:t>
            </a:r>
            <a:r>
              <a:rPr lang="en-US" altLang="ru-RU" sz="1600" b="0" dirty="0"/>
              <a:t/>
            </a:r>
            <a:br>
              <a:rPr lang="en-US" altLang="ru-RU" sz="1600" b="0" dirty="0"/>
            </a:br>
            <a:r>
              <a:rPr lang="ru-RU" altLang="ru-RU" sz="1600" b="0" dirty="0"/>
              <a:t>и ключевых преимуществ</a:t>
            </a:r>
            <a:r>
              <a:rPr lang="en-US" altLang="ru-RU" sz="1600" b="0" dirty="0"/>
              <a:t> </a:t>
            </a:r>
            <a:r>
              <a:rPr lang="ru-RU" altLang="ru-RU" sz="1600" b="0" dirty="0"/>
              <a:t>инновационного </a:t>
            </a:r>
            <a:r>
              <a:rPr lang="en-US" altLang="ru-RU" sz="1600" b="0" dirty="0"/>
              <a:t/>
            </a:r>
            <a:br>
              <a:rPr lang="en-US" altLang="ru-RU" sz="1600" b="0" dirty="0"/>
            </a:br>
            <a:r>
              <a:rPr lang="ru-RU" altLang="ru-RU" sz="1600" b="0" dirty="0"/>
              <a:t>эффективного ERP-решения фирмы «1С», </a:t>
            </a:r>
            <a:r>
              <a:rPr lang="en-US" altLang="ru-RU" sz="1600" b="0" dirty="0"/>
              <a:t/>
            </a:r>
            <a:br>
              <a:rPr lang="en-US" altLang="ru-RU" sz="1600" b="0" dirty="0"/>
            </a:br>
            <a:r>
              <a:rPr lang="ru-RU" altLang="ru-RU" sz="1600" b="0" dirty="0"/>
              <a:t>внедрения, партнеры и учебные курсы</a:t>
            </a:r>
          </a:p>
        </p:txBody>
      </p:sp>
    </p:spTree>
  </p:cSld>
  <p:clrMapOvr>
    <a:masterClrMapping/>
  </p:clrMapOvr>
  <p:transition advTm="6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Скругленная прямоугольная выноска 2">
            <a:extLst>
              <a:ext uri="{FF2B5EF4-FFF2-40B4-BE49-F238E27FC236}">
                <a16:creationId xmlns="" xmlns:a16="http://schemas.microsoft.com/office/drawing/2014/main" id="{300297B5-89EA-B23B-B489-BD3FB933C0B7}"/>
              </a:ext>
            </a:extLst>
          </p:cNvPr>
          <p:cNvSpPr/>
          <p:nvPr/>
        </p:nvSpPr>
        <p:spPr bwMode="auto">
          <a:xfrm>
            <a:off x="503238" y="1489075"/>
            <a:ext cx="2133600" cy="1166813"/>
          </a:xfrm>
          <a:prstGeom prst="wedgeRoundRectCallout">
            <a:avLst>
              <a:gd name="adj1" fmla="val 90708"/>
              <a:gd name="adj2" fmla="val 1353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 name="Скругленная прямоугольная выноска 3">
            <a:extLst>
              <a:ext uri="{FF2B5EF4-FFF2-40B4-BE49-F238E27FC236}">
                <a16:creationId xmlns="" xmlns:a16="http://schemas.microsoft.com/office/drawing/2014/main" id="{1ACC6884-35B9-F33B-521B-F7BF6687A9D8}"/>
              </a:ext>
            </a:extLst>
          </p:cNvPr>
          <p:cNvSpPr>
            <a:spLocks noChangeArrowheads="1"/>
          </p:cNvSpPr>
          <p:nvPr/>
        </p:nvSpPr>
        <p:spPr bwMode="auto">
          <a:xfrm>
            <a:off x="4237193" y="4379912"/>
            <a:ext cx="3916362" cy="565150"/>
          </a:xfrm>
          <a:prstGeom prst="wedgeRoundRectCallout">
            <a:avLst>
              <a:gd name="adj1" fmla="val -42699"/>
              <a:gd name="adj2" fmla="val -76787"/>
              <a:gd name="adj3" fmla="val 16667"/>
            </a:avLst>
          </a:prstGeom>
          <a:solidFill>
            <a:schemeClr val="bg1"/>
          </a:solidFill>
          <a:ln w="12700" algn="ctr">
            <a:noFill/>
            <a:miter lim="800000"/>
            <a:headEnd/>
            <a:tailEnd/>
          </a:ln>
        </p:spPr>
        <p:txBody>
          <a:bodyPr anchor="ctr"/>
          <a:lstStyle/>
          <a:p>
            <a:pPr algn="ctr">
              <a:defRPr/>
            </a:pPr>
            <a:endParaRPr lang="ru-RU" sz="1269">
              <a:solidFill>
                <a:schemeClr val="lt1"/>
              </a:solidFill>
              <a:latin typeface="Arial" panose="020B0604020202020204" pitchFamily="34" charset="0"/>
            </a:endParaRPr>
          </a:p>
        </p:txBody>
      </p:sp>
      <p:sp>
        <p:nvSpPr>
          <p:cNvPr id="5" name="Скругленная прямоугольная выноска 4">
            <a:extLst>
              <a:ext uri="{FF2B5EF4-FFF2-40B4-BE49-F238E27FC236}">
                <a16:creationId xmlns="" xmlns:a16="http://schemas.microsoft.com/office/drawing/2014/main" id="{A1D5D8A4-F8CE-9BFF-957F-AB197EA8AACE}"/>
              </a:ext>
            </a:extLst>
          </p:cNvPr>
          <p:cNvSpPr/>
          <p:nvPr/>
        </p:nvSpPr>
        <p:spPr bwMode="auto">
          <a:xfrm>
            <a:off x="6607175" y="3195638"/>
            <a:ext cx="1803400" cy="1154112"/>
          </a:xfrm>
          <a:prstGeom prst="wedgeRoundRectCallout">
            <a:avLst>
              <a:gd name="adj1" fmla="val -116173"/>
              <a:gd name="adj2" fmla="val -43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61446" name="Заголовок 1">
            <a:extLst>
              <a:ext uri="{FF2B5EF4-FFF2-40B4-BE49-F238E27FC236}">
                <a16:creationId xmlns="" xmlns:a16="http://schemas.microsoft.com/office/drawing/2014/main" id="{9992CFC0-307F-04DA-91A4-29401AA6AF69}"/>
              </a:ext>
            </a:extLst>
          </p:cNvPr>
          <p:cNvSpPr txBox="1">
            <a:spLocks/>
          </p:cNvSpPr>
          <p:nvPr/>
        </p:nvSpPr>
        <p:spPr bwMode="auto">
          <a:xfrm>
            <a:off x="1723882" y="195486"/>
            <a:ext cx="7200900" cy="75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kern="0" dirty="0">
                <a:latin typeface="Arial" panose="020B0604020202020204" pitchFamily="34" charset="0"/>
                <a:ea typeface="+mj-ea"/>
              </a:rPr>
              <a:t>Пользователи</a:t>
            </a:r>
            <a:r>
              <a:rPr lang="ru-RU" altLang="ru-RU" dirty="0">
                <a:latin typeface="Arial" panose="020B0604020202020204" pitchFamily="34" charset="0"/>
              </a:rPr>
              <a:t> 1С:</a:t>
            </a:r>
            <a:r>
              <a:rPr lang="en-US" altLang="ru-RU" dirty="0">
                <a:latin typeface="Arial" panose="020B0604020202020204" pitchFamily="34" charset="0"/>
              </a:rPr>
              <a:t>ERP</a:t>
            </a:r>
            <a:endParaRPr lang="ru-RU" altLang="ru-RU" dirty="0">
              <a:latin typeface="Arial" panose="020B0604020202020204" pitchFamily="34" charset="0"/>
            </a:endParaRPr>
          </a:p>
        </p:txBody>
      </p:sp>
      <p:grpSp>
        <p:nvGrpSpPr>
          <p:cNvPr id="61447" name="Группа 10">
            <a:extLst>
              <a:ext uri="{FF2B5EF4-FFF2-40B4-BE49-F238E27FC236}">
                <a16:creationId xmlns="" xmlns:a16="http://schemas.microsoft.com/office/drawing/2014/main" id="{8B7BDBF9-DDDF-17FB-044E-3AF89E35600B}"/>
              </a:ext>
            </a:extLst>
          </p:cNvPr>
          <p:cNvGrpSpPr>
            <a:grpSpLocks/>
          </p:cNvGrpSpPr>
          <p:nvPr/>
        </p:nvGrpSpPr>
        <p:grpSpPr bwMode="auto">
          <a:xfrm>
            <a:off x="195750" y="3885536"/>
            <a:ext cx="2546350" cy="1066800"/>
            <a:chOff x="240028" y="5373216"/>
            <a:chExt cx="3211276" cy="1343698"/>
          </a:xfrm>
        </p:grpSpPr>
        <p:sp>
          <p:nvSpPr>
            <p:cNvPr id="12" name="Скругленная прямоугольная выноска 11">
              <a:extLst>
                <a:ext uri="{FF2B5EF4-FFF2-40B4-BE49-F238E27FC236}">
                  <a16:creationId xmlns="" xmlns:a16="http://schemas.microsoft.com/office/drawing/2014/main" id="{D072398E-8C9A-E49C-6EC4-4521E2B64992}"/>
                </a:ext>
              </a:extLst>
            </p:cNvPr>
            <p:cNvSpPr/>
            <p:nvPr/>
          </p:nvSpPr>
          <p:spPr bwMode="auto">
            <a:xfrm>
              <a:off x="550345" y="5373216"/>
              <a:ext cx="2900959" cy="1343698"/>
            </a:xfrm>
            <a:prstGeom prst="wedgeRoundRectCallout">
              <a:avLst>
                <a:gd name="adj1" fmla="val 79299"/>
                <a:gd name="adj2" fmla="val -6842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9" name="Text Box 7">
              <a:extLst>
                <a:ext uri="{FF2B5EF4-FFF2-40B4-BE49-F238E27FC236}">
                  <a16:creationId xmlns="" xmlns:a16="http://schemas.microsoft.com/office/drawing/2014/main" id="{EF66BDB4-CA69-8B7E-6D6A-9D04F77C4096}"/>
                </a:ext>
              </a:extLst>
            </p:cNvPr>
            <p:cNvSpPr txBox="1">
              <a:spLocks noChangeArrowheads="1"/>
            </p:cNvSpPr>
            <p:nvPr/>
          </p:nvSpPr>
          <p:spPr bwMode="auto">
            <a:xfrm>
              <a:off x="240028" y="5455197"/>
              <a:ext cx="3159223" cy="377916"/>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500" name="Picture 19" descr="055b63b22b9b2ae0e7eb6d53719261cc_XL">
              <a:extLst>
                <a:ext uri="{FF2B5EF4-FFF2-40B4-BE49-F238E27FC236}">
                  <a16:creationId xmlns="" xmlns:a16="http://schemas.microsoft.com/office/drawing/2014/main" id="{417F1ECD-B31A-13A9-B7C8-6141C6FBC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824" y="6399647"/>
              <a:ext cx="679450" cy="220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1" name="Picture 20" descr="5bc4750b33726">
              <a:extLst>
                <a:ext uri="{FF2B5EF4-FFF2-40B4-BE49-F238E27FC236}">
                  <a16:creationId xmlns="" xmlns:a16="http://schemas.microsoft.com/office/drawing/2014/main" id="{6FE46391-0A3F-B562-919F-CEE4BC062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78" y="5899525"/>
              <a:ext cx="731694"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2" name="Picture 21" descr="AGF-l78EYFD945VAnB-qUnTc4Vw4SFPudUSw6cxWBA=s900-mo-c-c0xffffffff-rj-k-no">
              <a:extLst>
                <a:ext uri="{FF2B5EF4-FFF2-40B4-BE49-F238E27FC236}">
                  <a16:creationId xmlns="" xmlns:a16="http://schemas.microsoft.com/office/drawing/2014/main" id="{3933A0F8-7A70-37FB-66B7-07D4FB941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417" y="6300312"/>
              <a:ext cx="366712" cy="330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3" name="Picture 22" descr="_">
              <a:extLst>
                <a:ext uri="{FF2B5EF4-FFF2-40B4-BE49-F238E27FC236}">
                  <a16:creationId xmlns="" xmlns:a16="http://schemas.microsoft.com/office/drawing/2014/main" id="{6552D0EA-C0A7-7F5F-CECE-E1B848E84B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07" y="5799817"/>
              <a:ext cx="801688" cy="692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4" name="Picture 23" descr="5ca4bfc489aab702387621">
              <a:extLst>
                <a:ext uri="{FF2B5EF4-FFF2-40B4-BE49-F238E27FC236}">
                  <a16:creationId xmlns="" xmlns:a16="http://schemas.microsoft.com/office/drawing/2014/main" id="{9672B7EA-D1C7-FEAF-E82D-2C305731FF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5586" y="5922353"/>
              <a:ext cx="555625" cy="3857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505" name="Picture 24" descr="remit-logo">
              <a:extLst>
                <a:ext uri="{FF2B5EF4-FFF2-40B4-BE49-F238E27FC236}">
                  <a16:creationId xmlns="" xmlns:a16="http://schemas.microsoft.com/office/drawing/2014/main" id="{D672357A-C78C-B148-B157-3F34844660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4643" t="8417" r="4643" b="8417"/>
            <a:stretch>
              <a:fillRect/>
            </a:stretch>
          </p:blipFill>
          <p:spPr bwMode="auto">
            <a:xfrm>
              <a:off x="2431583" y="6465412"/>
              <a:ext cx="625475" cy="163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1448" name="Picture 101" descr="Газпром нефть">
            <a:extLst>
              <a:ext uri="{FF2B5EF4-FFF2-40B4-BE49-F238E27FC236}">
                <a16:creationId xmlns="" xmlns:a16="http://schemas.microsoft.com/office/drawing/2014/main" id="{8E7ABDA8-76CD-6347-7FB2-172E83CABB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0549" y="2292438"/>
            <a:ext cx="5381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9" name="Группа 20">
            <a:extLst>
              <a:ext uri="{FF2B5EF4-FFF2-40B4-BE49-F238E27FC236}">
                <a16:creationId xmlns="" xmlns:a16="http://schemas.microsoft.com/office/drawing/2014/main" id="{9F410C74-2825-CB27-205E-7998354F409E}"/>
              </a:ext>
            </a:extLst>
          </p:cNvPr>
          <p:cNvGrpSpPr>
            <a:grpSpLocks/>
          </p:cNvGrpSpPr>
          <p:nvPr/>
        </p:nvGrpSpPr>
        <p:grpSpPr bwMode="auto">
          <a:xfrm>
            <a:off x="4549632" y="732095"/>
            <a:ext cx="1549400" cy="841375"/>
            <a:chOff x="3751960" y="772516"/>
            <a:chExt cx="1952699" cy="1062634"/>
          </a:xfrm>
        </p:grpSpPr>
        <p:sp>
          <p:nvSpPr>
            <p:cNvPr id="22" name="Скругленная прямоугольная выноска 21">
              <a:extLst>
                <a:ext uri="{FF2B5EF4-FFF2-40B4-BE49-F238E27FC236}">
                  <a16:creationId xmlns="" xmlns:a16="http://schemas.microsoft.com/office/drawing/2014/main" id="{70897991-A3C8-812D-B36C-DFA8C054ADD0}"/>
                </a:ext>
              </a:extLst>
            </p:cNvPr>
            <p:cNvSpPr/>
            <p:nvPr/>
          </p:nvSpPr>
          <p:spPr bwMode="auto">
            <a:xfrm>
              <a:off x="3751960" y="772516"/>
              <a:ext cx="1952699" cy="1062634"/>
            </a:xfrm>
            <a:prstGeom prst="wedgeRoundRectCallout">
              <a:avLst>
                <a:gd name="adj1" fmla="val -44130"/>
                <a:gd name="adj2" fmla="val 7571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4" name="Text Box 12">
              <a:extLst>
                <a:ext uri="{FF2B5EF4-FFF2-40B4-BE49-F238E27FC236}">
                  <a16:creationId xmlns="" xmlns:a16="http://schemas.microsoft.com/office/drawing/2014/main" id="{ABBADC47-BDB5-351A-859A-4ED4DA95DC7E}"/>
                </a:ext>
              </a:extLst>
            </p:cNvPr>
            <p:cNvSpPr txBox="1">
              <a:spLocks noChangeArrowheads="1"/>
            </p:cNvSpPr>
            <p:nvPr/>
          </p:nvSpPr>
          <p:spPr bwMode="auto">
            <a:xfrm>
              <a:off x="4020056" y="1454206"/>
              <a:ext cx="1424510" cy="376934"/>
            </a:xfrm>
            <a:prstGeom prst="rect">
              <a:avLst/>
            </a:prstGeom>
            <a:noFill/>
            <a:ln>
              <a:noFill/>
            </a:ln>
          </p:spPr>
          <p:txBody>
            <a:bodyPr>
              <a:spAutoFit/>
            </a:bodyPr>
            <a:lstStyle>
              <a:lvl1pPr defTabSz="179388">
                <a:spcBef>
                  <a:spcPct val="20000"/>
                </a:spcBef>
                <a:buClr>
                  <a:srgbClr val="CC0000"/>
                </a:buClr>
                <a:buChar char="•"/>
                <a:defRPr sz="2100">
                  <a:solidFill>
                    <a:schemeClr val="tx1"/>
                  </a:solidFill>
                  <a:latin typeface="Futura PT Demi" pitchFamily="34" charset="0"/>
                </a:defRPr>
              </a:lvl1pPr>
              <a:lvl2pPr marL="742950" indent="-285750" defTabSz="179388">
                <a:spcBef>
                  <a:spcPct val="20000"/>
                </a:spcBef>
                <a:buClr>
                  <a:srgbClr val="CC0000"/>
                </a:buClr>
                <a:buChar char="•"/>
                <a:defRPr sz="1700">
                  <a:solidFill>
                    <a:schemeClr val="tx1"/>
                  </a:solidFill>
                  <a:latin typeface="Futura PT Demi" pitchFamily="34" charset="0"/>
                </a:defRPr>
              </a:lvl2pPr>
              <a:lvl3pPr marL="1143000" indent="-228600" defTabSz="179388">
                <a:spcBef>
                  <a:spcPct val="20000"/>
                </a:spcBef>
                <a:buClr>
                  <a:srgbClr val="CC0000"/>
                </a:buClr>
                <a:buChar char="•"/>
                <a:defRPr sz="1600">
                  <a:solidFill>
                    <a:schemeClr val="tx1"/>
                  </a:solidFill>
                  <a:latin typeface="Futura PT Demi" pitchFamily="34" charset="0"/>
                </a:defRPr>
              </a:lvl3pPr>
              <a:lvl4pPr marL="1600200" indent="-228600" defTabSz="179388">
                <a:spcBef>
                  <a:spcPct val="20000"/>
                </a:spcBef>
                <a:buClr>
                  <a:srgbClr val="CC0000"/>
                </a:buClr>
                <a:buChar char="•"/>
                <a:defRPr sz="1400">
                  <a:solidFill>
                    <a:schemeClr val="tx1"/>
                  </a:solidFill>
                  <a:latin typeface="Futura PT Demi" pitchFamily="34" charset="0"/>
                </a:defRPr>
              </a:lvl4pPr>
              <a:lvl5pPr marL="2057400" indent="-228600" defTabSz="179388">
                <a:spcBef>
                  <a:spcPct val="20000"/>
                </a:spcBef>
                <a:buClr>
                  <a:srgbClr val="CC0000"/>
                </a:buClr>
                <a:buChar char="•"/>
                <a:defRPr sz="1300">
                  <a:solidFill>
                    <a:schemeClr val="tx1"/>
                  </a:solidFill>
                  <a:latin typeface="Futura PT Demi" pitchFamily="34" charset="0"/>
                </a:defRPr>
              </a:lvl5pPr>
              <a:lvl6pPr marL="25146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defTabSz="179388"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95" name="Picture 49">
              <a:extLst>
                <a:ext uri="{FF2B5EF4-FFF2-40B4-BE49-F238E27FC236}">
                  <a16:creationId xmlns="" xmlns:a16="http://schemas.microsoft.com/office/drawing/2014/main" id="{6346E48A-C5F8-7254-8A48-1758DDC4DDF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6962" y="1456278"/>
              <a:ext cx="596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6" name="Picture 28" descr="logo-gulliver">
              <a:extLst>
                <a:ext uri="{FF2B5EF4-FFF2-40B4-BE49-F238E27FC236}">
                  <a16:creationId xmlns="" xmlns:a16="http://schemas.microsoft.com/office/drawing/2014/main" id="{0817639B-CA29-194E-24B8-70AEDFA1F94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65080" y="1223478"/>
              <a:ext cx="676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7" name="Picture 29" descr="cd8e5408-450a-4e82-a499-54b440c8a96a">
              <a:extLst>
                <a:ext uri="{FF2B5EF4-FFF2-40B4-BE49-F238E27FC236}">
                  <a16:creationId xmlns="" xmlns:a16="http://schemas.microsoft.com/office/drawing/2014/main" id="{CC5ACBC0-FE4D-7A43-DC05-7FC9BBE413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7942" y="1174806"/>
              <a:ext cx="72072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50" name="Picture 30" descr="s1200">
            <a:extLst>
              <a:ext uri="{FF2B5EF4-FFF2-40B4-BE49-F238E27FC236}">
                <a16:creationId xmlns="" xmlns:a16="http://schemas.microsoft.com/office/drawing/2014/main" id="{E4F0E294-8E2D-0F82-D680-5C929D52E0A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2450" y="1927225"/>
            <a:ext cx="45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31" descr="b_d6c40a598f5008c243d1c510dd42d10f">
            <a:extLst>
              <a:ext uri="{FF2B5EF4-FFF2-40B4-BE49-F238E27FC236}">
                <a16:creationId xmlns="" xmlns:a16="http://schemas.microsoft.com/office/drawing/2014/main" id="{9144915E-35F4-FBC6-E585-08DAFF447BD4}"/>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775" y="1916905"/>
            <a:ext cx="3841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2" name="Группа 28">
            <a:extLst>
              <a:ext uri="{FF2B5EF4-FFF2-40B4-BE49-F238E27FC236}">
                <a16:creationId xmlns="" xmlns:a16="http://schemas.microsoft.com/office/drawing/2014/main" id="{3AC60082-4356-36B4-B2AD-21D71E11293A}"/>
              </a:ext>
            </a:extLst>
          </p:cNvPr>
          <p:cNvGrpSpPr>
            <a:grpSpLocks/>
          </p:cNvGrpSpPr>
          <p:nvPr/>
        </p:nvGrpSpPr>
        <p:grpSpPr bwMode="auto">
          <a:xfrm>
            <a:off x="2277113" y="615276"/>
            <a:ext cx="1949208" cy="785812"/>
            <a:chOff x="1503185" y="1012012"/>
            <a:chExt cx="2456476" cy="990858"/>
          </a:xfrm>
        </p:grpSpPr>
        <p:sp>
          <p:nvSpPr>
            <p:cNvPr id="30" name="Скругленная прямоугольная выноска 29">
              <a:extLst>
                <a:ext uri="{FF2B5EF4-FFF2-40B4-BE49-F238E27FC236}">
                  <a16:creationId xmlns="" xmlns:a16="http://schemas.microsoft.com/office/drawing/2014/main" id="{AC684895-AD2A-A1CB-11F1-8B00019E3D0C}"/>
                </a:ext>
              </a:extLst>
            </p:cNvPr>
            <p:cNvSpPr/>
            <p:nvPr/>
          </p:nvSpPr>
          <p:spPr bwMode="auto">
            <a:xfrm>
              <a:off x="1503185" y="1012012"/>
              <a:ext cx="2076660" cy="990858"/>
            </a:xfrm>
            <a:prstGeom prst="wedgeRoundRectCallout">
              <a:avLst>
                <a:gd name="adj1" fmla="val 55791"/>
                <a:gd name="adj2" fmla="val 10119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50" name="Text Box 11">
              <a:extLst>
                <a:ext uri="{FF2B5EF4-FFF2-40B4-BE49-F238E27FC236}">
                  <a16:creationId xmlns="" xmlns:a16="http://schemas.microsoft.com/office/drawing/2014/main" id="{23035544-11B5-DC37-47DF-3840013BC9C4}"/>
                </a:ext>
              </a:extLst>
            </p:cNvPr>
            <p:cNvSpPr txBox="1">
              <a:spLocks noChangeArrowheads="1"/>
            </p:cNvSpPr>
            <p:nvPr/>
          </p:nvSpPr>
          <p:spPr bwMode="auto">
            <a:xfrm>
              <a:off x="1503185" y="1092081"/>
              <a:ext cx="2088664" cy="378327"/>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91" name="Picture 137" descr="logo">
              <a:extLst>
                <a:ext uri="{FF2B5EF4-FFF2-40B4-BE49-F238E27FC236}">
                  <a16:creationId xmlns="" xmlns:a16="http://schemas.microsoft.com/office/drawing/2014/main" id="{9E1CB56E-3484-9AC9-223F-85ED7D5041E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69773" y="1281276"/>
              <a:ext cx="6540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2" name="Picture 99" descr="image">
              <a:extLst>
                <a:ext uri="{FF2B5EF4-FFF2-40B4-BE49-F238E27FC236}">
                  <a16:creationId xmlns="" xmlns:a16="http://schemas.microsoft.com/office/drawing/2014/main" id="{32DC07D8-3791-9A5B-7565-20D1CA9790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35699" y="1564722"/>
              <a:ext cx="1223962" cy="4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53" name="Picture 33" descr="PolyPlastic">
            <a:extLst>
              <a:ext uri="{FF2B5EF4-FFF2-40B4-BE49-F238E27FC236}">
                <a16:creationId xmlns="" xmlns:a16="http://schemas.microsoft.com/office/drawing/2014/main" id="{1C5D52B7-8EB9-C727-4C9E-5019EA48707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01605" y="1930174"/>
            <a:ext cx="425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35">
            <a:extLst>
              <a:ext uri="{FF2B5EF4-FFF2-40B4-BE49-F238E27FC236}">
                <a16:creationId xmlns="" xmlns:a16="http://schemas.microsoft.com/office/drawing/2014/main" id="{59BCD9D6-7E54-ADE1-3F8B-25BA1714FCC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2613" y="2343150"/>
            <a:ext cx="7794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37">
            <a:extLst>
              <a:ext uri="{FF2B5EF4-FFF2-40B4-BE49-F238E27FC236}">
                <a16:creationId xmlns="" xmlns:a16="http://schemas.microsoft.com/office/drawing/2014/main" id="{CB4518C8-4DF2-5AF5-D214-2C2F4CA072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72275" y="3829050"/>
            <a:ext cx="57308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38">
            <a:extLst>
              <a:ext uri="{FF2B5EF4-FFF2-40B4-BE49-F238E27FC236}">
                <a16:creationId xmlns="" xmlns:a16="http://schemas.microsoft.com/office/drawing/2014/main" id="{678C92D3-0E12-8740-01CE-BC45EDBB385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446963" y="3548063"/>
            <a:ext cx="7286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39">
            <a:extLst>
              <a:ext uri="{FF2B5EF4-FFF2-40B4-BE49-F238E27FC236}">
                <a16:creationId xmlns="" xmlns:a16="http://schemas.microsoft.com/office/drawing/2014/main" id="{436297D7-9075-D600-292D-08B3ABED0A1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37350" y="3521075"/>
            <a:ext cx="569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Picture 40">
            <a:extLst>
              <a:ext uri="{FF2B5EF4-FFF2-40B4-BE49-F238E27FC236}">
                <a16:creationId xmlns="" xmlns:a16="http://schemas.microsoft.com/office/drawing/2014/main" id="{D1D44E40-8ED0-3F5F-0DEE-08B07884142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15705" y="4702982"/>
            <a:ext cx="65246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Picture 41">
            <a:extLst>
              <a:ext uri="{FF2B5EF4-FFF2-40B4-BE49-F238E27FC236}">
                <a16:creationId xmlns="" xmlns:a16="http://schemas.microsoft.com/office/drawing/2014/main" id="{20115569-86E2-EB38-D3E3-6C2C80E5E2E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58438" y="4671650"/>
            <a:ext cx="8890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42">
            <a:extLst>
              <a:ext uri="{FF2B5EF4-FFF2-40B4-BE49-F238E27FC236}">
                <a16:creationId xmlns="" xmlns:a16="http://schemas.microsoft.com/office/drawing/2014/main" id="{60F30B11-FC3E-4C52-13F4-17E9BAB2F91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35850" y="3805238"/>
            <a:ext cx="8461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1" name="Picture 43">
            <a:extLst>
              <a:ext uri="{FF2B5EF4-FFF2-40B4-BE49-F238E27FC236}">
                <a16:creationId xmlns="" xmlns:a16="http://schemas.microsoft.com/office/drawing/2014/main" id="{E17D4854-645B-8066-76ED-75BAB19ABBC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85000" y="4076700"/>
            <a:ext cx="10191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2" name="Picture 44">
            <a:extLst>
              <a:ext uri="{FF2B5EF4-FFF2-40B4-BE49-F238E27FC236}">
                <a16:creationId xmlns="" xmlns:a16="http://schemas.microsoft.com/office/drawing/2014/main" id="{2EE4471E-5133-B8B4-E075-AEA28DB19D7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11986" y="4655693"/>
            <a:ext cx="50641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63" name="Группа 43">
            <a:extLst>
              <a:ext uri="{FF2B5EF4-FFF2-40B4-BE49-F238E27FC236}">
                <a16:creationId xmlns="" xmlns:a16="http://schemas.microsoft.com/office/drawing/2014/main" id="{014E7D25-0755-EFE6-1E69-FD3BE8A73376}"/>
              </a:ext>
            </a:extLst>
          </p:cNvPr>
          <p:cNvGrpSpPr>
            <a:grpSpLocks/>
          </p:cNvGrpSpPr>
          <p:nvPr/>
        </p:nvGrpSpPr>
        <p:grpSpPr bwMode="auto">
          <a:xfrm>
            <a:off x="371475" y="2763838"/>
            <a:ext cx="1751013" cy="1065212"/>
            <a:chOff x="401804" y="3620719"/>
            <a:chExt cx="2205769" cy="1343698"/>
          </a:xfrm>
        </p:grpSpPr>
        <p:sp>
          <p:nvSpPr>
            <p:cNvPr id="45" name="Скругленная прямоугольная выноска 44">
              <a:extLst>
                <a:ext uri="{FF2B5EF4-FFF2-40B4-BE49-F238E27FC236}">
                  <a16:creationId xmlns="" xmlns:a16="http://schemas.microsoft.com/office/drawing/2014/main" id="{24B93BA0-9B3A-32B6-984F-E7F4B4D88A37}"/>
                </a:ext>
              </a:extLst>
            </p:cNvPr>
            <p:cNvSpPr/>
            <p:nvPr/>
          </p:nvSpPr>
          <p:spPr bwMode="auto">
            <a:xfrm>
              <a:off x="575786" y="3620719"/>
              <a:ext cx="2031787" cy="1343698"/>
            </a:xfrm>
            <a:prstGeom prst="wedgeRoundRectCallout">
              <a:avLst>
                <a:gd name="adj1" fmla="val 116830"/>
                <a:gd name="adj2" fmla="val -3037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45" name="Text Box 8">
              <a:extLst>
                <a:ext uri="{FF2B5EF4-FFF2-40B4-BE49-F238E27FC236}">
                  <a16:creationId xmlns="" xmlns:a16="http://schemas.microsoft.com/office/drawing/2014/main" id="{6CBAA3A9-01CF-437B-73AF-18872ECC84AE}"/>
                </a:ext>
              </a:extLst>
            </p:cNvPr>
            <p:cNvSpPr txBox="1">
              <a:spLocks noChangeArrowheads="1"/>
            </p:cNvSpPr>
            <p:nvPr/>
          </p:nvSpPr>
          <p:spPr bwMode="auto">
            <a:xfrm>
              <a:off x="401804" y="3674787"/>
              <a:ext cx="1955795" cy="378479"/>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86" name="Picture 34">
              <a:extLst>
                <a:ext uri="{FF2B5EF4-FFF2-40B4-BE49-F238E27FC236}">
                  <a16:creationId xmlns="" xmlns:a16="http://schemas.microsoft.com/office/drawing/2014/main" id="{B3850DF2-500B-7BAC-E34F-6F340F8A1E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5919" y="4292006"/>
              <a:ext cx="588818" cy="1977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7" name="Picture 45">
              <a:extLst>
                <a:ext uri="{FF2B5EF4-FFF2-40B4-BE49-F238E27FC236}">
                  <a16:creationId xmlns="" xmlns:a16="http://schemas.microsoft.com/office/drawing/2014/main" id="{920866C1-90EA-A2BF-B851-38FBB51473E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7024" y="4634958"/>
              <a:ext cx="1430193" cy="190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8" name="Picture 46" descr="17179_333">
              <a:extLst>
                <a:ext uri="{FF2B5EF4-FFF2-40B4-BE49-F238E27FC236}">
                  <a16:creationId xmlns="" xmlns:a16="http://schemas.microsoft.com/office/drawing/2014/main" id="{C92DA4D2-3052-2A91-FCCC-3BA9AEA398EA}"/>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8957" y="4110578"/>
              <a:ext cx="496455" cy="4849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1465" name="Группа 51">
            <a:extLst>
              <a:ext uri="{FF2B5EF4-FFF2-40B4-BE49-F238E27FC236}">
                <a16:creationId xmlns="" xmlns:a16="http://schemas.microsoft.com/office/drawing/2014/main" id="{7C609A4D-F6AC-D5A9-BC4D-D5D5A3720E86}"/>
              </a:ext>
            </a:extLst>
          </p:cNvPr>
          <p:cNvGrpSpPr>
            <a:grpSpLocks/>
          </p:cNvGrpSpPr>
          <p:nvPr/>
        </p:nvGrpSpPr>
        <p:grpSpPr bwMode="auto">
          <a:xfrm>
            <a:off x="5948991" y="1190625"/>
            <a:ext cx="2392363" cy="1655763"/>
            <a:chOff x="5704659" y="873795"/>
            <a:chExt cx="3014019" cy="2087384"/>
          </a:xfrm>
        </p:grpSpPr>
        <p:sp>
          <p:nvSpPr>
            <p:cNvPr id="53" name="Скругленная прямоугольная выноска 52">
              <a:extLst>
                <a:ext uri="{FF2B5EF4-FFF2-40B4-BE49-F238E27FC236}">
                  <a16:creationId xmlns="" xmlns:a16="http://schemas.microsoft.com/office/drawing/2014/main" id="{378CAEC2-7326-5C14-1AE4-39D00F0F15C4}"/>
                </a:ext>
              </a:extLst>
            </p:cNvPr>
            <p:cNvSpPr/>
            <p:nvPr/>
          </p:nvSpPr>
          <p:spPr bwMode="auto">
            <a:xfrm>
              <a:off x="6118662" y="873795"/>
              <a:ext cx="2600016" cy="2087384"/>
            </a:xfrm>
            <a:prstGeom prst="wedgeRoundRectCallout">
              <a:avLst>
                <a:gd name="adj1" fmla="val -86328"/>
                <a:gd name="adj2" fmla="val 2533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69">
                <a:latin typeface="Arial" panose="020B0604020202020204" pitchFamily="34" charset="0"/>
                <a:cs typeface="Arial" panose="020B0604020202020204" pitchFamily="34" charset="0"/>
              </a:endParaRPr>
            </a:p>
          </p:txBody>
        </p:sp>
        <p:sp>
          <p:nvSpPr>
            <p:cNvPr id="4137" name="Text Box 4">
              <a:extLst>
                <a:ext uri="{FF2B5EF4-FFF2-40B4-BE49-F238E27FC236}">
                  <a16:creationId xmlns="" xmlns:a16="http://schemas.microsoft.com/office/drawing/2014/main" id="{2F759421-0A3D-547F-2B56-35B1F8063FEA}"/>
                </a:ext>
              </a:extLst>
            </p:cNvPr>
            <p:cNvSpPr txBox="1">
              <a:spLocks noChangeArrowheads="1"/>
            </p:cNvSpPr>
            <p:nvPr/>
          </p:nvSpPr>
          <p:spPr bwMode="auto">
            <a:xfrm>
              <a:off x="5704659" y="957851"/>
              <a:ext cx="2880018" cy="378251"/>
            </a:xfrm>
            <a:prstGeom prst="rect">
              <a:avLst/>
            </a:prstGeom>
            <a:noFill/>
            <a:ln>
              <a:noFill/>
            </a:ln>
          </p:spPr>
          <p:txBody>
            <a:bodyPr>
              <a:spAutoFit/>
            </a:bodyPr>
            <a:lstStyle>
              <a:lvl1pPr marL="381000" indent="-381000">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85000"/>
                </a:lnSpc>
                <a:spcBef>
                  <a:spcPct val="0"/>
                </a:spcBef>
                <a:buClrTx/>
                <a:buSzPct val="120000"/>
                <a:buFontTx/>
                <a:buNone/>
                <a:defRPr/>
              </a:pPr>
              <a:endParaRPr lang="ru-RU" altLang="ru-RU" sz="1586">
                <a:latin typeface="Arial" panose="020B0604020202020204" pitchFamily="34" charset="0"/>
              </a:endParaRPr>
            </a:p>
          </p:txBody>
        </p:sp>
        <p:pic>
          <p:nvPicPr>
            <p:cNvPr id="61478" name="Picture 13" descr="image-original">
              <a:extLst>
                <a:ext uri="{FF2B5EF4-FFF2-40B4-BE49-F238E27FC236}">
                  <a16:creationId xmlns="" xmlns:a16="http://schemas.microsoft.com/office/drawing/2014/main" id="{972AD4A0-4209-02FF-26E7-8316C1AD6A5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46841" y="1899042"/>
              <a:ext cx="407988"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79" name="Picture 14" descr="tmh-logo">
              <a:extLst>
                <a:ext uri="{FF2B5EF4-FFF2-40B4-BE49-F238E27FC236}">
                  <a16:creationId xmlns="" xmlns:a16="http://schemas.microsoft.com/office/drawing/2014/main" id="{8AA21F42-A01E-4400-B866-6B525288E17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885700" y="1867436"/>
              <a:ext cx="625475" cy="379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0" name="Picture 15" descr="d_gZNwnJAllFCfBTzOkabA">
              <a:extLst>
                <a:ext uri="{FF2B5EF4-FFF2-40B4-BE49-F238E27FC236}">
                  <a16:creationId xmlns="" xmlns:a16="http://schemas.microsoft.com/office/drawing/2014/main" id="{51716A09-36D2-962B-9475-B46698D38F0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02693" y="2326893"/>
              <a:ext cx="377825" cy="5000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1" name="Picture 16" descr="lokoteh">
              <a:extLst>
                <a:ext uri="{FF2B5EF4-FFF2-40B4-BE49-F238E27FC236}">
                  <a16:creationId xmlns="" xmlns:a16="http://schemas.microsoft.com/office/drawing/2014/main" id="{2A01209C-235E-FEC9-A6EA-C73D2B183D81}"/>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671195" y="1932527"/>
              <a:ext cx="804863" cy="17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2" name="Picture 17" descr="image63103840">
              <a:extLst>
                <a:ext uri="{FF2B5EF4-FFF2-40B4-BE49-F238E27FC236}">
                  <a16:creationId xmlns="" xmlns:a16="http://schemas.microsoft.com/office/drawing/2014/main" id="{8418195A-5305-B5AF-46CD-558AAE81430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324739" y="2149220"/>
              <a:ext cx="736600" cy="2587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3" name="Picture 18" descr="ed55c9bae864a59c7be08b6a11f1cab8">
              <a:extLst>
                <a:ext uri="{FF2B5EF4-FFF2-40B4-BE49-F238E27FC236}">
                  <a16:creationId xmlns="" xmlns:a16="http://schemas.microsoft.com/office/drawing/2014/main" id="{32B545F9-A81F-BB61-A3B9-9A1F33B2AB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228381" y="2473599"/>
              <a:ext cx="496887" cy="280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24" name="Rectangle 58">
            <a:extLst>
              <a:ext uri="{FF2B5EF4-FFF2-40B4-BE49-F238E27FC236}">
                <a16:creationId xmlns="" xmlns:a16="http://schemas.microsoft.com/office/drawing/2014/main" id="{4637E07C-0E50-613E-E861-5F9BB4828EE4}"/>
              </a:ext>
            </a:extLst>
          </p:cNvPr>
          <p:cNvSpPr>
            <a:spLocks noChangeArrowheads="1"/>
          </p:cNvSpPr>
          <p:nvPr/>
        </p:nvSpPr>
        <p:spPr bwMode="auto">
          <a:xfrm>
            <a:off x="504825" y="1544638"/>
            <a:ext cx="2232025"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Процессное производство, добыча, переработка</a:t>
            </a:r>
          </a:p>
        </p:txBody>
      </p:sp>
      <p:sp>
        <p:nvSpPr>
          <p:cNvPr id="4125" name="Rectangle 59">
            <a:extLst>
              <a:ext uri="{FF2B5EF4-FFF2-40B4-BE49-F238E27FC236}">
                <a16:creationId xmlns="" xmlns:a16="http://schemas.microsoft.com/office/drawing/2014/main" id="{D2C30272-81F2-1DAB-6A5C-0BC84BFA1BFC}"/>
              </a:ext>
            </a:extLst>
          </p:cNvPr>
          <p:cNvSpPr>
            <a:spLocks noChangeArrowheads="1"/>
          </p:cNvSpPr>
          <p:nvPr/>
        </p:nvSpPr>
        <p:spPr bwMode="auto">
          <a:xfrm>
            <a:off x="2270125" y="629778"/>
            <a:ext cx="1670259"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Другие (различные)</a:t>
            </a:r>
          </a:p>
        </p:txBody>
      </p:sp>
      <p:sp>
        <p:nvSpPr>
          <p:cNvPr id="4126" name="Rectangle 60">
            <a:extLst>
              <a:ext uri="{FF2B5EF4-FFF2-40B4-BE49-F238E27FC236}">
                <a16:creationId xmlns="" xmlns:a16="http://schemas.microsoft.com/office/drawing/2014/main" id="{56D964BD-DF13-4D96-AD9C-986C74E031F5}"/>
              </a:ext>
            </a:extLst>
          </p:cNvPr>
          <p:cNvSpPr>
            <a:spLocks noChangeArrowheads="1"/>
          </p:cNvSpPr>
          <p:nvPr/>
        </p:nvSpPr>
        <p:spPr bwMode="auto">
          <a:xfrm>
            <a:off x="6295860" y="1220788"/>
            <a:ext cx="2071688" cy="701084"/>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Машиностроение, металлообработка, приборостроение, сложное производство</a:t>
            </a:r>
          </a:p>
        </p:txBody>
      </p:sp>
      <p:sp>
        <p:nvSpPr>
          <p:cNvPr id="4127" name="Rectangle 61">
            <a:extLst>
              <a:ext uri="{FF2B5EF4-FFF2-40B4-BE49-F238E27FC236}">
                <a16:creationId xmlns="" xmlns:a16="http://schemas.microsoft.com/office/drawing/2014/main" id="{DFE22687-0641-A49E-0ECC-342CD9967066}"/>
              </a:ext>
            </a:extLst>
          </p:cNvPr>
          <p:cNvSpPr>
            <a:spLocks noChangeArrowheads="1"/>
          </p:cNvSpPr>
          <p:nvPr/>
        </p:nvSpPr>
        <p:spPr bwMode="auto">
          <a:xfrm>
            <a:off x="6832600" y="3248025"/>
            <a:ext cx="1334013"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Услуги (разное)</a:t>
            </a:r>
          </a:p>
        </p:txBody>
      </p:sp>
      <p:sp>
        <p:nvSpPr>
          <p:cNvPr id="4128" name="Rectangle 62">
            <a:extLst>
              <a:ext uri="{FF2B5EF4-FFF2-40B4-BE49-F238E27FC236}">
                <a16:creationId xmlns="" xmlns:a16="http://schemas.microsoft.com/office/drawing/2014/main" id="{04A20C6E-2AF2-3E4B-DD34-D325013D00E5}"/>
              </a:ext>
            </a:extLst>
          </p:cNvPr>
          <p:cNvSpPr>
            <a:spLocks noChangeArrowheads="1"/>
          </p:cNvSpPr>
          <p:nvPr/>
        </p:nvSpPr>
        <p:spPr bwMode="auto">
          <a:xfrm>
            <a:off x="4507449" y="4419628"/>
            <a:ext cx="3537116" cy="230186"/>
          </a:xfrm>
          <a:prstGeom prst="rect">
            <a:avLst/>
          </a:prstGeom>
          <a:noFill/>
          <a:ln>
            <a:noFill/>
          </a:ln>
          <a:effectLst/>
        </p:spPr>
        <p:txBody>
          <a:bodyPr wrap="non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Производство (ТНП, простое производство)</a:t>
            </a:r>
          </a:p>
        </p:txBody>
      </p:sp>
      <p:sp>
        <p:nvSpPr>
          <p:cNvPr id="4129" name="Rectangle 63">
            <a:extLst>
              <a:ext uri="{FF2B5EF4-FFF2-40B4-BE49-F238E27FC236}">
                <a16:creationId xmlns="" xmlns:a16="http://schemas.microsoft.com/office/drawing/2014/main" id="{D0D0C446-7C23-9EBF-4CCE-C6FB9084C3F4}"/>
              </a:ext>
            </a:extLst>
          </p:cNvPr>
          <p:cNvSpPr>
            <a:spLocks noChangeArrowheads="1"/>
          </p:cNvSpPr>
          <p:nvPr/>
        </p:nvSpPr>
        <p:spPr bwMode="auto">
          <a:xfrm>
            <a:off x="507283" y="3895211"/>
            <a:ext cx="2341563"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Пищевая промышленность, сельское хозяйство (АПК)</a:t>
            </a:r>
          </a:p>
        </p:txBody>
      </p:sp>
      <p:sp>
        <p:nvSpPr>
          <p:cNvPr id="4130" name="Rectangle 64">
            <a:extLst>
              <a:ext uri="{FF2B5EF4-FFF2-40B4-BE49-F238E27FC236}">
                <a16:creationId xmlns="" xmlns:a16="http://schemas.microsoft.com/office/drawing/2014/main" id="{4D42A53F-969E-CBF2-33B5-3BF6D5B0D45C}"/>
              </a:ext>
            </a:extLst>
          </p:cNvPr>
          <p:cNvSpPr>
            <a:spLocks noChangeArrowheads="1"/>
          </p:cNvSpPr>
          <p:nvPr/>
        </p:nvSpPr>
        <p:spPr bwMode="auto">
          <a:xfrm>
            <a:off x="619125" y="2795588"/>
            <a:ext cx="1604963" cy="38715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85000"/>
              </a:lnSpc>
              <a:buSzPct val="120000"/>
              <a:defRPr/>
            </a:pPr>
            <a:r>
              <a:rPr lang="ru-RU" altLang="ru-RU" sz="1200" dirty="0">
                <a:solidFill>
                  <a:srgbClr val="333399"/>
                </a:solidFill>
              </a:rPr>
              <a:t>Строительство, материалы</a:t>
            </a:r>
          </a:p>
        </p:txBody>
      </p:sp>
      <p:sp>
        <p:nvSpPr>
          <p:cNvPr id="4133" name="Rectangle 67">
            <a:extLst>
              <a:ext uri="{FF2B5EF4-FFF2-40B4-BE49-F238E27FC236}">
                <a16:creationId xmlns="" xmlns:a16="http://schemas.microsoft.com/office/drawing/2014/main" id="{627A56D7-D3BB-96B0-CAB9-2FD7714FBECF}"/>
              </a:ext>
            </a:extLst>
          </p:cNvPr>
          <p:cNvSpPr>
            <a:spLocks noChangeArrowheads="1"/>
          </p:cNvSpPr>
          <p:nvPr/>
        </p:nvSpPr>
        <p:spPr bwMode="auto">
          <a:xfrm>
            <a:off x="4737843" y="665644"/>
            <a:ext cx="1130301" cy="257886"/>
          </a:xfrm>
          <a:prstGeom prst="rect">
            <a:avLst/>
          </a:prstGeom>
          <a:noFill/>
          <a:ln>
            <a:noFill/>
          </a:ln>
          <a:effectLst/>
        </p:spPr>
        <p:txBody>
          <a:bodyPr wrap="square"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1200" dirty="0">
                <a:solidFill>
                  <a:srgbClr val="333399"/>
                </a:solidFill>
              </a:rPr>
              <a:t>Торговля</a:t>
            </a:r>
          </a:p>
        </p:txBody>
      </p:sp>
      <p:pic>
        <p:nvPicPr>
          <p:cNvPr id="67" name="Picture 4" descr="https://www.dk.ru/system/ckeditor_assets/pictures/97050_content_ukvz.gif?1427456733"/>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6715" t="21363" r="2566" b="8078"/>
          <a:stretch/>
        </p:blipFill>
        <p:spPr bwMode="auto">
          <a:xfrm>
            <a:off x="7683809" y="2443468"/>
            <a:ext cx="418551" cy="3255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https://kskgroup.ru/upload/iblock/c90/c90cf1fc11137b9e7a81f31f567da136.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357739" y="1065021"/>
            <a:ext cx="403250" cy="29019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s://st35.stpulscen.ru/images/company_logos/000/178/833_big.png?1522737805"/>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860483" y="1918850"/>
            <a:ext cx="946614" cy="5727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Диаграмма 9">
            <a:extLst>
              <a:ext uri="{FF2B5EF4-FFF2-40B4-BE49-F238E27FC236}">
                <a16:creationId xmlns="" xmlns:a16="http://schemas.microsoft.com/office/drawing/2014/main" id="{5057D5D0-3E84-45B7-A0B2-6CE1F4C74B0C}"/>
              </a:ext>
            </a:extLst>
          </p:cNvPr>
          <p:cNvGraphicFramePr/>
          <p:nvPr>
            <p:extLst>
              <p:ext uri="{D42A27DB-BD31-4B8C-83A1-F6EECF244321}">
                <p14:modId xmlns:p14="http://schemas.microsoft.com/office/powerpoint/2010/main" val="516478744"/>
              </p:ext>
            </p:extLst>
          </p:nvPr>
        </p:nvGraphicFramePr>
        <p:xfrm>
          <a:off x="1785031" y="1753257"/>
          <a:ext cx="4783137" cy="3135312"/>
        </p:xfrm>
        <a:graphic>
          <a:graphicData uri="http://schemas.openxmlformats.org/drawingml/2006/chart">
            <c:chart xmlns:c="http://schemas.openxmlformats.org/drawingml/2006/chart" xmlns:r="http://schemas.openxmlformats.org/officeDocument/2006/relationships" r:id="rId40"/>
          </a:graphicData>
        </a:graphic>
      </p:graphicFrame>
      <p:sp>
        <p:nvSpPr>
          <p:cNvPr id="61464" name="Text Box 47">
            <a:extLst>
              <a:ext uri="{FF2B5EF4-FFF2-40B4-BE49-F238E27FC236}">
                <a16:creationId xmlns="" xmlns:a16="http://schemas.microsoft.com/office/drawing/2014/main" id="{6A1E7276-6A8A-4A73-D5F2-5CFE1AB18B17}"/>
              </a:ext>
            </a:extLst>
          </p:cNvPr>
          <p:cNvSpPr txBox="1">
            <a:spLocks noChangeArrowheads="1"/>
          </p:cNvSpPr>
          <p:nvPr/>
        </p:nvSpPr>
        <p:spPr bwMode="auto">
          <a:xfrm>
            <a:off x="3760838" y="2491552"/>
            <a:ext cx="124321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a:lnSpc>
                <a:spcPct val="85000"/>
              </a:lnSpc>
              <a:spcBef>
                <a:spcPct val="0"/>
              </a:spcBef>
              <a:buClrTx/>
              <a:buSzPct val="120000"/>
              <a:buFontTx/>
              <a:buNone/>
            </a:pPr>
            <a:r>
              <a:rPr lang="en-US" altLang="ru-RU" sz="2800" dirty="0">
                <a:solidFill>
                  <a:srgbClr val="D45448"/>
                </a:solidFill>
              </a:rPr>
              <a:t>&gt;</a:t>
            </a:r>
            <a:r>
              <a:rPr lang="ru-RU" altLang="ru-RU" sz="2800" dirty="0">
                <a:solidFill>
                  <a:srgbClr val="D45448"/>
                </a:solidFill>
              </a:rPr>
              <a:t>8500</a:t>
            </a:r>
            <a:endParaRPr lang="ru-RU" altLang="ru-RU" sz="1400" dirty="0">
              <a:solidFill>
                <a:srgbClr val="D45448"/>
              </a:solidFill>
            </a:endParaRPr>
          </a:p>
        </p:txBody>
      </p:sp>
      <p:sp>
        <p:nvSpPr>
          <p:cNvPr id="61473" name="Rectangle 65">
            <a:extLst>
              <a:ext uri="{FF2B5EF4-FFF2-40B4-BE49-F238E27FC236}">
                <a16:creationId xmlns="" xmlns:a16="http://schemas.microsoft.com/office/drawing/2014/main" id="{1DB9A393-BDE6-64A1-F901-519D8DA92C2F}"/>
              </a:ext>
            </a:extLst>
          </p:cNvPr>
          <p:cNvSpPr>
            <a:spLocks noChangeArrowheads="1"/>
          </p:cNvSpPr>
          <p:nvPr/>
        </p:nvSpPr>
        <p:spPr bwMode="auto">
          <a:xfrm>
            <a:off x="3790156" y="3213895"/>
            <a:ext cx="15636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buSzPct val="120000"/>
            </a:pPr>
            <a:r>
              <a:rPr lang="ru-RU" altLang="ru-RU" sz="2400" dirty="0">
                <a:solidFill>
                  <a:srgbClr val="D45448"/>
                </a:solidFill>
                <a:latin typeface="Arial" panose="020B0604020202020204" pitchFamily="34" charset="0"/>
              </a:rPr>
              <a:t>1С:</a:t>
            </a:r>
            <a:r>
              <a:rPr lang="en-US" altLang="ru-RU" sz="2400" dirty="0">
                <a:solidFill>
                  <a:srgbClr val="D45448"/>
                </a:solidFill>
                <a:latin typeface="Arial" panose="020B0604020202020204" pitchFamily="34" charset="0"/>
              </a:rPr>
              <a:t>ERP</a:t>
            </a:r>
            <a:endParaRPr lang="ru-RU" altLang="ru-RU" sz="2400" dirty="0">
              <a:solidFill>
                <a:srgbClr val="D45448"/>
              </a:solidFill>
              <a:latin typeface="Arial" panose="020B0604020202020204" pitchFamily="34" charset="0"/>
            </a:endParaRPr>
          </a:p>
        </p:txBody>
      </p:sp>
      <p:sp>
        <p:nvSpPr>
          <p:cNvPr id="4132" name="Rectangle 66">
            <a:extLst>
              <a:ext uri="{FF2B5EF4-FFF2-40B4-BE49-F238E27FC236}">
                <a16:creationId xmlns="" xmlns:a16="http://schemas.microsoft.com/office/drawing/2014/main" id="{B0468557-5A56-C0A7-1126-173A7162466E}"/>
              </a:ext>
            </a:extLst>
          </p:cNvPr>
          <p:cNvSpPr>
            <a:spLocks noChangeArrowheads="1"/>
          </p:cNvSpPr>
          <p:nvPr/>
        </p:nvSpPr>
        <p:spPr bwMode="auto">
          <a:xfrm>
            <a:off x="3698717" y="2876551"/>
            <a:ext cx="1489075" cy="385762"/>
          </a:xfrm>
          <a:prstGeom prst="rect">
            <a:avLst/>
          </a:prstGeom>
          <a:noFill/>
          <a:ln>
            <a:noFill/>
          </a:ln>
          <a:effectLst/>
        </p:spPr>
        <p:txBody>
          <a:bodyPr lIns="72514" tIns="36256" rIns="72514" bIns="36256">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lnSpc>
                <a:spcPct val="80000"/>
              </a:lnSpc>
              <a:buSzPct val="120000"/>
              <a:defRPr/>
            </a:pPr>
            <a:r>
              <a:rPr lang="ru-RU" altLang="ru-RU" sz="1269" b="0" dirty="0">
                <a:solidFill>
                  <a:srgbClr val="333399"/>
                </a:solidFill>
              </a:rPr>
              <a:t>организаций -пользователей</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cdnstatic.rg.ru/uploads/images/2023/07/04/13213213_0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821" y="785793"/>
            <a:ext cx="543545" cy="362600"/>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Box 2"/>
          <p:cNvSpPr txBox="1">
            <a:spLocks noChangeArrowheads="1"/>
          </p:cNvSpPr>
          <p:nvPr/>
        </p:nvSpPr>
        <p:spPr bwMode="auto">
          <a:xfrm>
            <a:off x="169605" y="992889"/>
            <a:ext cx="6352707" cy="39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180000">
              <a:spcBef>
                <a:spcPts val="400"/>
              </a:spcBef>
              <a:spcAft>
                <a:spcPts val="400"/>
              </a:spcAft>
              <a:buClr>
                <a:srgbClr val="F28104"/>
              </a:buClr>
              <a:buNone/>
            </a:pPr>
            <a:r>
              <a:rPr lang="ru-RU" altLang="ru-RU" sz="1200" b="0" dirty="0">
                <a:solidFill>
                  <a:srgbClr val="D45448"/>
                </a:solidFill>
              </a:rPr>
              <a:t>1С:</a:t>
            </a:r>
            <a:r>
              <a:rPr lang="en-US" altLang="ru-RU" sz="1200" b="0" dirty="0">
                <a:solidFill>
                  <a:srgbClr val="D45448"/>
                </a:solidFill>
              </a:rPr>
              <a:t>ERP</a:t>
            </a:r>
            <a:r>
              <a:rPr lang="ru-RU" altLang="ru-RU" sz="1200" b="0" dirty="0">
                <a:solidFill>
                  <a:srgbClr val="D45448"/>
                </a:solidFill>
              </a:rPr>
              <a:t>. </a:t>
            </a:r>
            <a:r>
              <a:rPr lang="en-US" altLang="ru-RU" sz="1200" b="0" dirty="0">
                <a:solidFill>
                  <a:srgbClr val="D45448"/>
                </a:solidFill>
              </a:rPr>
              <a:t>BELGEE</a:t>
            </a:r>
            <a:r>
              <a:rPr lang="ru-RU" altLang="ru-RU" sz="1200" b="0" dirty="0">
                <a:solidFill>
                  <a:srgbClr val="D45448"/>
                </a:solidFill>
              </a:rPr>
              <a:t>: от работы с заказами до управления промышленным оборудованием</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Слежение за состоянием оборудования</a:t>
            </a:r>
            <a:endParaRPr lang="en-US" altLang="ru-RU" sz="1200" b="0" dirty="0"/>
          </a:p>
          <a:p>
            <a:pPr marL="180000" lvl="1" indent="-180000">
              <a:spcBef>
                <a:spcPts val="400"/>
              </a:spcBef>
              <a:spcAft>
                <a:spcPts val="400"/>
              </a:spcAft>
              <a:buClr>
                <a:srgbClr val="C00000"/>
              </a:buClr>
              <a:buFont typeface="Arial" panose="020B0604020202020204" pitchFamily="34" charset="0"/>
              <a:buChar char="•"/>
            </a:pPr>
            <a:r>
              <a:rPr lang="ru-RU" altLang="ru-RU" sz="1200" b="0" dirty="0"/>
              <a:t>Управление </a:t>
            </a:r>
            <a:r>
              <a:rPr lang="ru-RU" altLang="ru-RU" sz="1200" b="0" dirty="0" err="1"/>
              <a:t>конвеером</a:t>
            </a:r>
            <a:r>
              <a:rPr lang="ru-RU" altLang="ru-RU" sz="1200" b="0" dirty="0"/>
              <a:t>, электронными гайковертами</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Формирование сбалансированных планов производства, </a:t>
            </a:r>
            <a:br>
              <a:rPr lang="ru-RU" altLang="ru-RU" sz="1200" b="0" dirty="0"/>
            </a:br>
            <a:r>
              <a:rPr lang="ru-RU" altLang="ru-RU" sz="1200" b="0" dirty="0"/>
              <a:t>исключающих простои производственных линий</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Синхронизация процесса сборки с управлением цепочкой поставок</a:t>
            </a:r>
          </a:p>
          <a:p>
            <a:pPr marL="176213" lvl="1" indent="0">
              <a:spcBef>
                <a:spcPts val="300"/>
              </a:spcBef>
              <a:spcAft>
                <a:spcPts val="300"/>
              </a:spcAft>
              <a:buClr>
                <a:srgbClr val="C00000"/>
              </a:buClr>
              <a:buNone/>
            </a:pPr>
            <a:endParaRPr lang="ru-RU" altLang="ru-RU" sz="1200" b="0" dirty="0"/>
          </a:p>
          <a:p>
            <a:pPr marL="180000">
              <a:spcBef>
                <a:spcPts val="400"/>
              </a:spcBef>
              <a:spcAft>
                <a:spcPts val="400"/>
              </a:spcAft>
              <a:buClr>
                <a:srgbClr val="F28104"/>
              </a:buClr>
              <a:buNone/>
            </a:pPr>
            <a:r>
              <a:rPr lang="ru-RU" altLang="ru-RU" sz="1200" b="0" dirty="0">
                <a:solidFill>
                  <a:srgbClr val="D45448"/>
                </a:solidFill>
              </a:rPr>
              <a:t>1С:WMS Логистика. Интеграция системы с автоматическими роботами-погрузчиками</a:t>
            </a:r>
          </a:p>
          <a:p>
            <a:pPr marL="180000" lvl="1" indent="-180000">
              <a:spcBef>
                <a:spcPts val="400"/>
              </a:spcBef>
              <a:spcAft>
                <a:spcPts val="400"/>
              </a:spcAft>
              <a:buClr>
                <a:srgbClr val="C00000"/>
              </a:buClr>
              <a:buFont typeface="Arial" panose="020B0604020202020204" pitchFamily="34" charset="0"/>
              <a:buChar char="•"/>
            </a:pPr>
            <a:r>
              <a:rPr lang="ru-RU" altLang="ru-RU" sz="1200" b="0" dirty="0"/>
              <a:t>Генерирует и направляет на исполнение задачи роботам-погрузчикам, которые забирают паллет с линии и размещают в ячейку хранения, либо в буферную зону </a:t>
            </a:r>
          </a:p>
          <a:p>
            <a:pPr marL="180000" lvl="1" indent="-180000">
              <a:spcBef>
                <a:spcPts val="400"/>
              </a:spcBef>
              <a:spcAft>
                <a:spcPts val="400"/>
              </a:spcAft>
              <a:buClr>
                <a:srgbClr val="C00000"/>
              </a:buClr>
              <a:buFont typeface="Arial" panose="020B0604020202020204" pitchFamily="34" charset="0"/>
              <a:buChar char="•"/>
            </a:pPr>
            <a:r>
              <a:rPr lang="ru-RU" altLang="ru-RU" sz="1200" b="0" dirty="0"/>
              <a:t>Параллельно с роботами паллеты могут снимать с линии люди и фиксировать свое действие при помощи ТСД</a:t>
            </a:r>
          </a:p>
          <a:p>
            <a:pPr marL="180000" lvl="1" indent="-180000">
              <a:spcBef>
                <a:spcPts val="400"/>
              </a:spcBef>
              <a:spcAft>
                <a:spcPts val="400"/>
              </a:spcAft>
              <a:buClr>
                <a:srgbClr val="C00000"/>
              </a:buClr>
              <a:buFont typeface="Arial" panose="020B0604020202020204" pitchFamily="34" charset="0"/>
              <a:buChar char="•"/>
            </a:pPr>
            <a:r>
              <a:rPr lang="ru-RU" altLang="ru-RU" sz="1200" b="0" dirty="0"/>
              <a:t>В реальном времени видно вышедшие паллеты, их номера, ячейки размещения, стадии обработки, а также задачи роботам и их статусы</a:t>
            </a:r>
          </a:p>
        </p:txBody>
      </p:sp>
      <p:pic>
        <p:nvPicPr>
          <p:cNvPr id="35845" name="Picture 4" descr="https://eawards.1c.ru/upload/iblock/ec6/ec6fdf394405eb86faf7a163d5a090b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472" y="1204137"/>
            <a:ext cx="720080" cy="239768"/>
          </a:xfrm>
          <a:prstGeom prst="rect">
            <a:avLst/>
          </a:prstGeom>
          <a:ln>
            <a:noFill/>
          </a:ln>
          <a:effectLst>
            <a:outerShdw blurRad="292100" dist="139700" dir="2700000" algn="tl" rotWithShape="0">
              <a:srgbClr val="333333">
                <a:alpha val="65000"/>
              </a:srgbClr>
            </a:outerShdw>
          </a:effectLst>
        </p:spPr>
      </p:pic>
      <p:pic>
        <p:nvPicPr>
          <p:cNvPr id="35846" name="Рисунок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1527" y="876274"/>
            <a:ext cx="672750" cy="26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static.tildacdn.com/tild3266-3063-4332-b366-3431313961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861" y="1162289"/>
            <a:ext cx="990575" cy="253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datareon.ru/wp-content/uploads/2023/09/prof_it-group-log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628" b="19593"/>
          <a:stretch/>
        </p:blipFill>
        <p:spPr bwMode="auto">
          <a:xfrm>
            <a:off x="6156080" y="1154899"/>
            <a:ext cx="788263" cy="308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www.tadviser.ru/images/e/e9/%D0%90%D0%B9%D0%A2%D0%B8-%D0%9A%D0%BE%D0%BD%D1%81%D0%B0%D0%BB%D1%82%D0%B8%D0%BD%D0%B3_%D0%9B%D0%BE%D0%B3%D0%BE_201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7269" y="807361"/>
            <a:ext cx="467816" cy="331785"/>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с двумя скругленными противолежащими углами 2">
            <a:extLst>
              <a:ext uri="{FF2B5EF4-FFF2-40B4-BE49-F238E27FC236}">
                <a16:creationId xmlns="" xmlns:a16="http://schemas.microsoft.com/office/drawing/2014/main" id="{A450EF6B-AE75-4976-98AC-C06763EC4FF9}"/>
              </a:ext>
            </a:extLst>
          </p:cNvPr>
          <p:cNvSpPr/>
          <p:nvPr/>
        </p:nvSpPr>
        <p:spPr>
          <a:xfrm>
            <a:off x="5922508" y="1445390"/>
            <a:ext cx="1953893" cy="1059605"/>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2" name="Прямоугольник с двумя скругленными противолежащими углами 2">
            <a:extLst>
              <a:ext uri="{FF2B5EF4-FFF2-40B4-BE49-F238E27FC236}">
                <a16:creationId xmlns="" xmlns:a16="http://schemas.microsoft.com/office/drawing/2014/main" id="{2F58C069-27BC-4006-887C-099FDF3C373B}"/>
              </a:ext>
            </a:extLst>
          </p:cNvPr>
          <p:cNvSpPr/>
          <p:nvPr/>
        </p:nvSpPr>
        <p:spPr>
          <a:xfrm>
            <a:off x="7305981" y="1903492"/>
            <a:ext cx="1695655" cy="1154625"/>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3" name="Прямоугольник с двумя скругленными противолежащими углами 2">
            <a:extLst>
              <a:ext uri="{FF2B5EF4-FFF2-40B4-BE49-F238E27FC236}">
                <a16:creationId xmlns="" xmlns:a16="http://schemas.microsoft.com/office/drawing/2014/main" id="{5DE018BC-ED8F-4A10-B013-489E62503AB6}"/>
              </a:ext>
            </a:extLst>
          </p:cNvPr>
          <p:cNvSpPr/>
          <p:nvPr/>
        </p:nvSpPr>
        <p:spPr>
          <a:xfrm>
            <a:off x="6131746" y="2475990"/>
            <a:ext cx="1919674" cy="1247888"/>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4" name="Прямоугольник с двумя скругленными противолежащими углами 2">
            <a:extLst>
              <a:ext uri="{FF2B5EF4-FFF2-40B4-BE49-F238E27FC236}">
                <a16:creationId xmlns="" xmlns:a16="http://schemas.microsoft.com/office/drawing/2014/main" id="{36A57CED-7D6D-48E2-97F3-46CB8A2FED4E}"/>
              </a:ext>
            </a:extLst>
          </p:cNvPr>
          <p:cNvSpPr/>
          <p:nvPr/>
        </p:nvSpPr>
        <p:spPr>
          <a:xfrm>
            <a:off x="6436241" y="3476461"/>
            <a:ext cx="2565395" cy="1525871"/>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25" name="Рисунок 24">
            <a:extLst>
              <a:ext uri="{FF2B5EF4-FFF2-40B4-BE49-F238E27FC236}">
                <a16:creationId xmlns="" xmlns:a16="http://schemas.microsoft.com/office/drawing/2014/main" id="{8518010A-18B0-463E-8E4C-CAC297BBC3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0814" y="3576815"/>
            <a:ext cx="2364741" cy="1330371"/>
          </a:xfrm>
          <a:prstGeom prst="rect">
            <a:avLst/>
          </a:prstGeom>
          <a:effectLst>
            <a:outerShdw blurRad="63500" sx="102000" sy="102000" algn="ctr" rotWithShape="0">
              <a:prstClr val="black">
                <a:alpha val="40000"/>
              </a:prstClr>
            </a:outerShdw>
          </a:effectLst>
        </p:spPr>
      </p:pic>
      <p:pic>
        <p:nvPicPr>
          <p:cNvPr id="26" name="Picture 2" descr="C:\Documents\533 Иннопром Июль 2018\Входящие\Фото из роликов для презентации\Belgee 4.jpg">
            <a:extLst>
              <a:ext uri="{FF2B5EF4-FFF2-40B4-BE49-F238E27FC236}">
                <a16:creationId xmlns="" xmlns:a16="http://schemas.microsoft.com/office/drawing/2014/main" id="{8DE9A6FF-804A-4637-9222-0C94B29781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3967" y="1504523"/>
            <a:ext cx="1788989" cy="10055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Documents\533 Иннопром Июль 2018\Входящие\Фото из роликов для презентации\Belgee 1.jpg">
            <a:extLst>
              <a:ext uri="{FF2B5EF4-FFF2-40B4-BE49-F238E27FC236}">
                <a16:creationId xmlns="" xmlns:a16="http://schemas.microsoft.com/office/drawing/2014/main" id="{83E3AF19-D5D2-4AE5-BADF-C11D83AEFB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0737" y="1975493"/>
            <a:ext cx="1787729" cy="10055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Documents\533 Иннопром Июль 2018\Входящие\Фото из роликов для презентации\Belgee 2.jpg">
            <a:extLst>
              <a:ext uri="{FF2B5EF4-FFF2-40B4-BE49-F238E27FC236}">
                <a16:creationId xmlns="" xmlns:a16="http://schemas.microsoft.com/office/drawing/2014/main" id="{B626E017-D7B0-4D1D-A4C6-24266441C8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9205" y="2616482"/>
            <a:ext cx="1787728" cy="10055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a:extLst>
              <a:ext uri="{FF2B5EF4-FFF2-40B4-BE49-F238E27FC236}">
                <a16:creationId xmlns="" xmlns:a16="http://schemas.microsoft.com/office/drawing/2014/main" id="{B4F5BECA-256B-451A-837E-12995D453AC4}"/>
              </a:ext>
            </a:extLst>
          </p:cNvPr>
          <p:cNvSpPr txBox="1">
            <a:spLocks noChangeArrowheads="1"/>
          </p:cNvSpPr>
          <p:nvPr/>
        </p:nvSpPr>
        <p:spPr bwMode="auto">
          <a:xfrm>
            <a:off x="1676120" y="195486"/>
            <a:ext cx="7155557" cy="6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a:solidFill>
                  <a:schemeClr val="tx1"/>
                </a:solidFill>
                <a:latin typeface="Arial" panose="020B0604020202020204" pitchFamily="34" charset="0"/>
                <a:cs typeface="Arial" panose="020B0604020202020204" pitchFamily="34" charset="0"/>
              </a:rPr>
              <a:t>Интернет вещей (</a:t>
            </a:r>
            <a:r>
              <a:rPr lang="en-US" altLang="ru-RU" sz="1800" b="1" kern="0">
                <a:solidFill>
                  <a:schemeClr val="tx1"/>
                </a:solidFill>
                <a:latin typeface="Arial" panose="020B0604020202020204" pitchFamily="34" charset="0"/>
                <a:cs typeface="Arial" panose="020B0604020202020204" pitchFamily="34" charset="0"/>
              </a:rPr>
              <a:t>IIoT</a:t>
            </a:r>
            <a:r>
              <a:rPr lang="ru-RU" altLang="ru-RU" sz="1800" b="1" kern="0">
                <a:solidFill>
                  <a:schemeClr val="tx1"/>
                </a:solidFill>
                <a:latin typeface="Arial" panose="020B0604020202020204" pitchFamily="34" charset="0"/>
                <a:cs typeface="Arial" panose="020B0604020202020204" pitchFamily="34" charset="0"/>
              </a:rPr>
              <a:t>)</a:t>
            </a:r>
            <a:r>
              <a:rPr lang="en-US" altLang="ru-RU" sz="1800" b="1" kern="0">
                <a:solidFill>
                  <a:schemeClr val="tx1"/>
                </a:solidFill>
                <a:latin typeface="Arial" panose="020B0604020202020204" pitchFamily="34" charset="0"/>
                <a:cs typeface="Arial" panose="020B0604020202020204" pitchFamily="34" charset="0"/>
              </a:rPr>
              <a:t> </a:t>
            </a:r>
            <a:r>
              <a:rPr lang="ru-RU" altLang="ru-RU" sz="1800" b="1" kern="0">
                <a:solidFill>
                  <a:schemeClr val="tx1"/>
                </a:solidFill>
                <a:latin typeface="Arial" panose="020B0604020202020204" pitchFamily="34" charset="0"/>
                <a:cs typeface="Arial" panose="020B0604020202020204" pitchFamily="34" charset="0"/>
              </a:rPr>
              <a:t>и идентификация </a:t>
            </a:r>
            <a:r>
              <a:rPr lang="en-US" altLang="ru-RU" sz="1800" b="1" kern="0">
                <a:solidFill>
                  <a:schemeClr val="tx1"/>
                </a:solidFill>
                <a:latin typeface="Arial" panose="020B0604020202020204" pitchFamily="34" charset="0"/>
                <a:cs typeface="Arial" panose="020B0604020202020204" pitchFamily="34" charset="0"/>
              </a:rPr>
              <a:t>RFID</a:t>
            </a:r>
            <a:endParaRPr lang="ru-RU" altLang="ru-RU"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882106"/>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скругленные углы 15">
            <a:extLst>
              <a:ext uri="{FF2B5EF4-FFF2-40B4-BE49-F238E27FC236}">
                <a16:creationId xmlns="" xmlns:a16="http://schemas.microsoft.com/office/drawing/2014/main" id="{FBFF6BF9-1FCC-479D-A0F1-5998889958E0}"/>
              </a:ext>
            </a:extLst>
          </p:cNvPr>
          <p:cNvSpPr/>
          <p:nvPr/>
        </p:nvSpPr>
        <p:spPr>
          <a:xfrm>
            <a:off x="5448960" y="899367"/>
            <a:ext cx="3431258" cy="3999685"/>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16386" name="Picture 2" descr="C:\Users\Popova_A\Downloads\иконки\#Управление инженерными данными и НСИ (PDM, MDM)\PDM Управление инженерными данными 3\pdmuid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783" y="1047728"/>
            <a:ext cx="414648" cy="414711"/>
          </a:xfrm>
          <a:prstGeom prst="rect">
            <a:avLst/>
          </a:prstGeom>
          <a:noFill/>
          <a:extLst>
            <a:ext uri="{909E8E84-426E-40DD-AFC4-6F175D3DCCD1}">
              <a14:hiddenFill xmlns:a14="http://schemas.microsoft.com/office/drawing/2010/main">
                <a:solidFill>
                  <a:srgbClr val="FFFFFF"/>
                </a:solidFill>
              </a14:hiddenFill>
            </a:ext>
          </a:extLst>
        </p:spPr>
      </p:pic>
      <p:sp>
        <p:nvSpPr>
          <p:cNvPr id="148482" name="Rectangle 2"/>
          <p:cNvSpPr>
            <a:spLocks noGrp="1" noChangeArrowheads="1"/>
          </p:cNvSpPr>
          <p:nvPr>
            <p:ph type="title" idx="4294967295"/>
          </p:nvPr>
        </p:nvSpPr>
        <p:spPr>
          <a:xfrm>
            <a:off x="1691681" y="205963"/>
            <a:ext cx="7188537" cy="687707"/>
          </a:xfrm>
        </p:spPr>
        <p:txBody>
          <a:bodyPr/>
          <a:lstStyle/>
          <a:p>
            <a:pPr algn="ctr">
              <a:defRPr/>
            </a:pPr>
            <a:r>
              <a:rPr lang="ru-RU" altLang="ru-RU" sz="1800" b="1" dirty="0">
                <a:solidFill>
                  <a:schemeClr val="tx1"/>
                </a:solidFill>
                <a:latin typeface="Arial" panose="020B0604020202020204" pitchFamily="34" charset="0"/>
                <a:cs typeface="Arial" panose="020B0604020202020204" pitchFamily="34" charset="0"/>
              </a:rPr>
              <a:t>Цифровые двойники и управление жизненным циклом</a:t>
            </a:r>
          </a:p>
        </p:txBody>
      </p:sp>
      <p:sp>
        <p:nvSpPr>
          <p:cNvPr id="41989" name="TextBox 1"/>
          <p:cNvSpPr txBox="1">
            <a:spLocks noChangeArrowheads="1"/>
          </p:cNvSpPr>
          <p:nvPr/>
        </p:nvSpPr>
        <p:spPr bwMode="auto">
          <a:xfrm>
            <a:off x="263782" y="4724190"/>
            <a:ext cx="4394262"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200" b="0" dirty="0">
                <a:solidFill>
                  <a:srgbClr val="333399"/>
                </a:solidFill>
                <a:hlinkClick r:id="rId4">
                  <a:extLst>
                    <a:ext uri="{A12FA001-AC4F-418D-AE19-62706E023703}">
                      <ahyp:hlinkClr xmlns="" xmlns:ahyp="http://schemas.microsoft.com/office/drawing/2018/hyperlinkcolor" val="tx"/>
                    </a:ext>
                  </a:extLst>
                </a:hlinkClick>
              </a:rPr>
              <a:t>https://solutions.1c.ru/digital/digital-twin_plm-bim</a:t>
            </a:r>
            <a:r>
              <a:rPr lang="ru-RU" altLang="ru-RU" sz="1200" b="0" dirty="0">
                <a:solidFill>
                  <a:srgbClr val="333399"/>
                </a:solidFill>
                <a:hlinkClick r:id="rId4">
                  <a:extLst>
                    <a:ext uri="{A12FA001-AC4F-418D-AE19-62706E023703}">
                      <ahyp:hlinkClr xmlns="" xmlns:ahyp="http://schemas.microsoft.com/office/drawing/2018/hyperlinkcolor" val="tx"/>
                    </a:ext>
                  </a:extLst>
                </a:hlinkClick>
              </a:rPr>
              <a:t>/</a:t>
            </a:r>
            <a:r>
              <a:rPr lang="ru-RU" altLang="ru-RU" sz="1200" b="0" dirty="0">
                <a:solidFill>
                  <a:srgbClr val="333399"/>
                </a:solidFill>
              </a:rPr>
              <a:t> </a:t>
            </a:r>
          </a:p>
        </p:txBody>
      </p:sp>
      <p:sp>
        <p:nvSpPr>
          <p:cNvPr id="41990" name="TextBox 2"/>
          <p:cNvSpPr txBox="1">
            <a:spLocks noChangeArrowheads="1"/>
          </p:cNvSpPr>
          <p:nvPr/>
        </p:nvSpPr>
        <p:spPr bwMode="auto">
          <a:xfrm>
            <a:off x="778231" y="933531"/>
            <a:ext cx="4558448" cy="38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808038">
              <a:spcBef>
                <a:spcPct val="20000"/>
              </a:spcBef>
              <a:buClr>
                <a:srgbClr val="CC0000"/>
              </a:buClr>
              <a:buChar char="•"/>
              <a:defRPr sz="2100">
                <a:solidFill>
                  <a:schemeClr val="tx1"/>
                </a:solidFill>
                <a:latin typeface="Arial" panose="020B0604020202020204" pitchFamily="34" charset="0"/>
              </a:defRPr>
            </a:lvl1pPr>
            <a:lvl2pPr marL="1076325"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0">
              <a:spcBef>
                <a:spcPts val="400"/>
              </a:spcBef>
              <a:spcAft>
                <a:spcPts val="400"/>
              </a:spcAft>
              <a:buClr>
                <a:srgbClr val="F28104"/>
              </a:buClr>
              <a:buNone/>
            </a:pPr>
            <a:r>
              <a:rPr lang="ru-RU" altLang="ru-RU" sz="1200" b="0" dirty="0">
                <a:solidFill>
                  <a:srgbClr val="D45448"/>
                </a:solidFill>
              </a:rPr>
              <a:t>1С:PDM Управление инженерными данными 4, 1С:PLM</a:t>
            </a:r>
          </a:p>
          <a:p>
            <a:pPr marL="0">
              <a:spcBef>
                <a:spcPts val="400"/>
              </a:spcBef>
              <a:spcAft>
                <a:spcPts val="400"/>
              </a:spcAft>
              <a:buClr>
                <a:srgbClr val="F28104"/>
              </a:buClr>
              <a:buNone/>
            </a:pPr>
            <a:r>
              <a:rPr lang="ru-RU" altLang="ru-RU" sz="1200" b="0" dirty="0"/>
              <a:t>поддержка задач по управлению информацией об изделии на протяжении его жизненного цикла (PLM), начиная от создания концепции изделия и НИОКР, и заканчивая выводом изделия из эксплуатации</a:t>
            </a:r>
          </a:p>
          <a:p>
            <a:pPr marL="0">
              <a:spcBef>
                <a:spcPts val="400"/>
              </a:spcBef>
              <a:spcAft>
                <a:spcPts val="400"/>
              </a:spcAft>
              <a:buClr>
                <a:srgbClr val="F28104"/>
              </a:buClr>
              <a:buNone/>
            </a:pPr>
            <a:endParaRPr lang="ru-RU" altLang="ru-RU" sz="1200" b="0" dirty="0"/>
          </a:p>
          <a:p>
            <a:pPr marL="0">
              <a:spcBef>
                <a:spcPts val="400"/>
              </a:spcBef>
              <a:spcAft>
                <a:spcPts val="400"/>
              </a:spcAft>
              <a:buClr>
                <a:srgbClr val="F28104"/>
              </a:buClr>
              <a:buNone/>
            </a:pPr>
            <a:r>
              <a:rPr lang="ru-RU" altLang="ru-RU" sz="1200" b="0" dirty="0">
                <a:solidFill>
                  <a:srgbClr val="D45448"/>
                </a:solidFill>
              </a:rPr>
              <a:t>Программный комплекс «1С:</a:t>
            </a:r>
            <a:r>
              <a:rPr lang="en-US" altLang="ru-RU" sz="1200" b="0" dirty="0">
                <a:solidFill>
                  <a:srgbClr val="D45448"/>
                </a:solidFill>
              </a:rPr>
              <a:t>BIM 6D»</a:t>
            </a:r>
            <a:endParaRPr lang="ru-RU" altLang="ru-RU" sz="1200" b="0" dirty="0">
              <a:solidFill>
                <a:srgbClr val="D45448"/>
              </a:solidFill>
            </a:endParaRPr>
          </a:p>
          <a:p>
            <a:pPr marL="0">
              <a:spcBef>
                <a:spcPts val="400"/>
              </a:spcBef>
              <a:spcAft>
                <a:spcPts val="400"/>
              </a:spcAft>
              <a:buClr>
                <a:srgbClr val="F28104"/>
              </a:buClr>
              <a:buNone/>
            </a:pPr>
            <a:r>
              <a:rPr lang="ru-RU" altLang="ru-RU" sz="1200" b="0" dirty="0"/>
              <a:t>интегрированный программный комплекс для цифровизации предприятий строительной отрасли в соответствии с технологией информационного моделирования (ТИМ)</a:t>
            </a:r>
          </a:p>
          <a:p>
            <a:pPr marL="0">
              <a:spcBef>
                <a:spcPts val="400"/>
              </a:spcBef>
              <a:spcAft>
                <a:spcPts val="400"/>
              </a:spcAft>
              <a:buClr>
                <a:srgbClr val="F28104"/>
              </a:buClr>
              <a:buNone/>
            </a:pPr>
            <a:endParaRPr lang="ru-RU" altLang="ru-RU" sz="1200" b="0" dirty="0"/>
          </a:p>
          <a:p>
            <a:pPr marL="0">
              <a:spcBef>
                <a:spcPts val="400"/>
              </a:spcBef>
              <a:spcAft>
                <a:spcPts val="400"/>
              </a:spcAft>
              <a:buClr>
                <a:srgbClr val="F28104"/>
              </a:buClr>
              <a:buNone/>
            </a:pPr>
            <a:r>
              <a:rPr lang="ru-RU" altLang="ru-RU" sz="1200" b="0" dirty="0">
                <a:solidFill>
                  <a:srgbClr val="D45448"/>
                </a:solidFill>
              </a:rPr>
              <a:t>Комплекс решений на базе 1С:ERP </a:t>
            </a:r>
          </a:p>
          <a:p>
            <a:pPr marL="0">
              <a:spcBef>
                <a:spcPts val="400"/>
              </a:spcBef>
              <a:spcAft>
                <a:spcPts val="400"/>
              </a:spcAft>
              <a:buClr>
                <a:srgbClr val="F28104"/>
              </a:buClr>
              <a:buNone/>
            </a:pPr>
            <a:r>
              <a:rPr lang="ru-RU" altLang="ru-RU" sz="1200" b="0" dirty="0"/>
              <a:t>для: С/Х производства, пищевого производства, общественного питания и розницы поддержка сквозных процессов выращивания, переработки и продажи пищевой продукции</a:t>
            </a:r>
          </a:p>
        </p:txBody>
      </p:sp>
      <p:pic>
        <p:nvPicPr>
          <p:cNvPr id="38914" name="Picture 2" descr="https://static.1c.ru/news/images/img28987-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4716" y="3125651"/>
            <a:ext cx="2866114" cy="16124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994" name="Рисунок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22" y="3529328"/>
            <a:ext cx="285986" cy="2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Рисунок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706" y="3529328"/>
            <a:ext cx="285987" cy="2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Рисунок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542" y="3816970"/>
            <a:ext cx="285986" cy="2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Рисунок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235" y="3813180"/>
            <a:ext cx="285987" cy="2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Рисунок 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28" y="4095772"/>
            <a:ext cx="285987" cy="2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Рисунок 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249" y="4095772"/>
            <a:ext cx="285986" cy="2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16">
            <a:extLst>
              <a:ext uri="{FF2B5EF4-FFF2-40B4-BE49-F238E27FC236}">
                <a16:creationId xmlns="" xmlns:a16="http://schemas.microsoft.com/office/drawing/2014/main" id="{9BADFC1D-8FD4-6DB3-E8DE-3C62396815B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24893" y="1402237"/>
            <a:ext cx="3279392" cy="15842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Users\Popova_A\Downloads\иконки продукты\#Строительство, девелопмент, ЖКХ\Девелопмент\BIM 6D\bim6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3783" y="2571750"/>
            <a:ext cx="414647" cy="414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a:extLst>
              <a:ext uri="{FF2B5EF4-FFF2-40B4-BE49-F238E27FC236}">
                <a16:creationId xmlns="" xmlns:a16="http://schemas.microsoft.com/office/drawing/2014/main" id="{AA97E840-DE82-42E4-9C5A-9E6B5A69923A}"/>
              </a:ext>
            </a:extLst>
          </p:cNvPr>
          <p:cNvSpPr txBox="1">
            <a:spLocks noChangeArrowheads="1"/>
          </p:cNvSpPr>
          <p:nvPr/>
        </p:nvSpPr>
        <p:spPr bwMode="auto">
          <a:xfrm>
            <a:off x="5601298" y="1093120"/>
            <a:ext cx="3542702" cy="25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567" tIns="36283" rIns="72567" bIns="36283">
            <a:spAutoFit/>
          </a:bodyPr>
          <a:lstStyle>
            <a:lvl1pPr>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eaLnBrk="1" hangingPunct="1">
              <a:spcBef>
                <a:spcPct val="0"/>
              </a:spcBef>
              <a:buClrTx/>
              <a:buFontTx/>
              <a:buNone/>
              <a:defRPr/>
            </a:pPr>
            <a:r>
              <a:rPr lang="ru-RU" altLang="ru-RU" sz="1200" b="0" cap="all" dirty="0">
                <a:solidFill>
                  <a:srgbClr val="333399"/>
                </a:solidFill>
                <a:latin typeface="Arial" panose="020B0604020202020204" pitchFamily="34" charset="0"/>
              </a:rPr>
              <a:t>Примеры</a:t>
            </a:r>
          </a:p>
        </p:txBody>
      </p:sp>
    </p:spTree>
    <p:extLst>
      <p:ext uri="{BB962C8B-B14F-4D97-AF65-F5344CB8AC3E}">
        <p14:creationId xmlns:p14="http://schemas.microsoft.com/office/powerpoint/2010/main" val="1047829895"/>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p:cNvSpPr txBox="1">
            <a:spLocks noChangeArrowheads="1"/>
          </p:cNvSpPr>
          <p:nvPr/>
        </p:nvSpPr>
        <p:spPr bwMode="auto">
          <a:xfrm>
            <a:off x="179512" y="3583521"/>
            <a:ext cx="6768752" cy="135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298"/>
              </a:spcBef>
              <a:buClr>
                <a:srgbClr val="F28104"/>
              </a:buClr>
              <a:buNone/>
            </a:pPr>
            <a:r>
              <a:rPr lang="ru-RU" altLang="ru-RU" sz="1200" b="0" dirty="0">
                <a:solidFill>
                  <a:srgbClr val="D45448"/>
                </a:solidFill>
              </a:rPr>
              <a:t>Экономический эффект от внедрения</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сокращение трудозатрат в подразделениях: </a:t>
            </a:r>
            <a:r>
              <a:rPr lang="ru-RU" altLang="ru-RU" sz="1200" b="0" dirty="0">
                <a:solidFill>
                  <a:srgbClr val="D45448"/>
                </a:solidFill>
              </a:rPr>
              <a:t>30%</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сокращение потери информации из BIM модели при переносе данных: </a:t>
            </a:r>
            <a:r>
              <a:rPr lang="ru-RU" altLang="ru-RU" sz="1200" b="0" dirty="0">
                <a:solidFill>
                  <a:srgbClr val="D45448"/>
                </a:solidFill>
              </a:rPr>
              <a:t>100%</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ускорение формирования графиков: </a:t>
            </a:r>
            <a:r>
              <a:rPr lang="ru-RU" altLang="ru-RU" sz="1200" b="0" dirty="0">
                <a:solidFill>
                  <a:srgbClr val="D45448"/>
                </a:solidFill>
              </a:rPr>
              <a:t>50%</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ускорение обработки изменений в проектах: </a:t>
            </a:r>
            <a:r>
              <a:rPr lang="ru-RU" altLang="ru-RU" sz="1200" b="0" dirty="0">
                <a:solidFill>
                  <a:srgbClr val="D45448"/>
                </a:solidFill>
              </a:rPr>
              <a:t>80%</a:t>
            </a:r>
          </a:p>
        </p:txBody>
      </p:sp>
      <p:sp>
        <p:nvSpPr>
          <p:cNvPr id="3" name="Прямоугольник: скругленные углы 2">
            <a:extLst>
              <a:ext uri="{FF2B5EF4-FFF2-40B4-BE49-F238E27FC236}">
                <a16:creationId xmlns="" xmlns:a16="http://schemas.microsoft.com/office/drawing/2014/main" id="{EFF64401-1153-4BC1-BE42-0CF70FF7AE00}"/>
              </a:ext>
            </a:extLst>
          </p:cNvPr>
          <p:cNvSpPr/>
          <p:nvPr/>
        </p:nvSpPr>
        <p:spPr>
          <a:xfrm>
            <a:off x="6104325" y="3593648"/>
            <a:ext cx="2844114" cy="137543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44036" name="TextBox 2"/>
          <p:cNvSpPr txBox="1">
            <a:spLocks noChangeArrowheads="1"/>
          </p:cNvSpPr>
          <p:nvPr/>
        </p:nvSpPr>
        <p:spPr bwMode="auto">
          <a:xfrm>
            <a:off x="137995" y="1133341"/>
            <a:ext cx="5714685" cy="157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90488">
              <a:spcBef>
                <a:spcPts val="400"/>
              </a:spcBef>
              <a:spcAft>
                <a:spcPts val="400"/>
              </a:spcAft>
              <a:buClr>
                <a:srgbClr val="F28104"/>
              </a:buClr>
              <a:buNone/>
            </a:pPr>
            <a:r>
              <a:rPr lang="en-US" altLang="ru-RU" sz="1200" b="0" dirty="0">
                <a:solidFill>
                  <a:srgbClr val="D45448"/>
                </a:solidFill>
              </a:rPr>
              <a:t>BIM 6D: </a:t>
            </a:r>
            <a:r>
              <a:rPr lang="ru-RU" altLang="ru-RU" sz="1200" b="0" dirty="0">
                <a:solidFill>
                  <a:srgbClr val="D45448"/>
                </a:solidFill>
              </a:rPr>
              <a:t>Работа с </a:t>
            </a:r>
            <a:r>
              <a:rPr lang="en-US" altLang="ru-RU" sz="1200" b="0" dirty="0">
                <a:solidFill>
                  <a:srgbClr val="D45448"/>
                </a:solidFill>
              </a:rPr>
              <a:t>BIM-</a:t>
            </a:r>
            <a:r>
              <a:rPr lang="ru-RU" altLang="ru-RU" sz="1200" b="0" dirty="0">
                <a:solidFill>
                  <a:srgbClr val="D45448"/>
                </a:solidFill>
              </a:rPr>
              <a:t>моделью</a:t>
            </a:r>
            <a:r>
              <a:rPr lang="en-US" altLang="ru-RU" sz="1200" b="0" dirty="0">
                <a:solidFill>
                  <a:srgbClr val="D45448"/>
                </a:solidFill>
              </a:rPr>
              <a:t> </a:t>
            </a:r>
            <a:r>
              <a:rPr lang="ru-RU" altLang="ru-RU" sz="1200" b="0" dirty="0">
                <a:solidFill>
                  <a:srgbClr val="D45448"/>
                </a:solidFill>
              </a:rPr>
              <a:t>в ООО «Первостроитель» </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Автоматизация процессов сметно-договорного, планово-технического, коммерческого отделов, службы генподрядчика и службы заказчика</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Формирование структуры работ сценария на основании данных BIM-моделей объекта строительства, созданных на этапе проектирования зданий и сооружений, а также работа с изменениями в сценарии и модели на протяжении всего жизненного цикла объекта строительства</a:t>
            </a:r>
          </a:p>
        </p:txBody>
      </p:sp>
      <p:sp>
        <p:nvSpPr>
          <p:cNvPr id="44037" name="TextBox 2"/>
          <p:cNvSpPr txBox="1">
            <a:spLocks noChangeArrowheads="1"/>
          </p:cNvSpPr>
          <p:nvPr/>
        </p:nvSpPr>
        <p:spPr bwMode="auto">
          <a:xfrm>
            <a:off x="5999576" y="4526473"/>
            <a:ext cx="2971989" cy="44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342900" indent="-342900">
              <a:spcBef>
                <a:spcPct val="20000"/>
              </a:spcBef>
              <a:buClr>
                <a:srgbClr val="CC0000"/>
              </a:buClr>
              <a:buChar char="•"/>
              <a:defRPr sz="2100">
                <a:solidFill>
                  <a:schemeClr val="tx1"/>
                </a:solidFill>
                <a:latin typeface="Arial" panose="020B0604020202020204" pitchFamily="34" charset="0"/>
              </a:defRPr>
            </a:lvl1pPr>
            <a:lvl2pPr marL="176213">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lvl="1">
              <a:spcBef>
                <a:spcPts val="298"/>
              </a:spcBef>
              <a:buClr>
                <a:srgbClr val="F28104"/>
              </a:buClr>
              <a:buNone/>
            </a:pPr>
            <a:r>
              <a:rPr lang="ru-RU" altLang="ru-RU" sz="800" b="0" dirty="0">
                <a:solidFill>
                  <a:schemeClr val="bg1"/>
                </a:solidFill>
                <a:latin typeface="+mj-lt"/>
              </a:rPr>
              <a:t>девелоперская компания специализируется на реализации проектов комплексного освоения и развития территории в Екатеринбурге</a:t>
            </a:r>
          </a:p>
        </p:txBody>
      </p:sp>
      <p:pic>
        <p:nvPicPr>
          <p:cNvPr id="44038" name="Рисунок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3846" y="995314"/>
            <a:ext cx="2971989" cy="247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Рисунок 27" descr="Изображение выглядит как текст&#10;&#10;Автоматически созданное описание"/>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2955219"/>
            <a:ext cx="1258858" cy="57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28891" y="3552798"/>
            <a:ext cx="2419673" cy="52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713" y="4055861"/>
            <a:ext cx="2304256" cy="47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a:extLst>
              <a:ext uri="{FF2B5EF4-FFF2-40B4-BE49-F238E27FC236}">
                <a16:creationId xmlns="" xmlns:a16="http://schemas.microsoft.com/office/drawing/2014/main" id="{8127A912-F98D-47DE-AA44-26637EBA3A8F}"/>
              </a:ext>
            </a:extLst>
          </p:cNvPr>
          <p:cNvSpPr txBox="1">
            <a:spLocks noChangeArrowheads="1"/>
          </p:cNvSpPr>
          <p:nvPr/>
        </p:nvSpPr>
        <p:spPr bwMode="auto">
          <a:xfrm>
            <a:off x="1691681" y="205963"/>
            <a:ext cx="7188537" cy="68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a:solidFill>
                  <a:schemeClr val="tx1"/>
                </a:solidFill>
                <a:latin typeface="Arial" panose="020B0604020202020204" pitchFamily="34" charset="0"/>
                <a:cs typeface="Arial" panose="020B0604020202020204" pitchFamily="34" charset="0"/>
              </a:rPr>
              <a:t>Цифровые двойники и управление жизненным циклом</a:t>
            </a:r>
            <a:endParaRPr lang="ru-RU" altLang="ru-RU"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985482"/>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2">
            <a:extLst>
              <a:ext uri="{FF2B5EF4-FFF2-40B4-BE49-F238E27FC236}">
                <a16:creationId xmlns="" xmlns:a16="http://schemas.microsoft.com/office/drawing/2014/main" id="{DFB75BD4-5E3F-4C4F-9326-6013065E29EB}"/>
              </a:ext>
            </a:extLst>
          </p:cNvPr>
          <p:cNvSpPr/>
          <p:nvPr/>
        </p:nvSpPr>
        <p:spPr>
          <a:xfrm>
            <a:off x="7944214" y="2651195"/>
            <a:ext cx="1095258" cy="496620"/>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2" name="Прямоугольник с двумя скругленными противолежащими углами 2">
            <a:extLst>
              <a:ext uri="{FF2B5EF4-FFF2-40B4-BE49-F238E27FC236}">
                <a16:creationId xmlns="" xmlns:a16="http://schemas.microsoft.com/office/drawing/2014/main" id="{9FBAB72E-D439-4164-A5B7-E1260A376C19}"/>
              </a:ext>
            </a:extLst>
          </p:cNvPr>
          <p:cNvSpPr/>
          <p:nvPr/>
        </p:nvSpPr>
        <p:spPr>
          <a:xfrm>
            <a:off x="5988425" y="2597106"/>
            <a:ext cx="2039959" cy="1246389"/>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1" name="Прямоугольник с двумя скругленными противолежащими углами 2">
            <a:extLst>
              <a:ext uri="{FF2B5EF4-FFF2-40B4-BE49-F238E27FC236}">
                <a16:creationId xmlns="" xmlns:a16="http://schemas.microsoft.com/office/drawing/2014/main" id="{89D3D386-3BB3-44B6-94F6-C230B6FD27DB}"/>
              </a:ext>
            </a:extLst>
          </p:cNvPr>
          <p:cNvSpPr/>
          <p:nvPr/>
        </p:nvSpPr>
        <p:spPr>
          <a:xfrm>
            <a:off x="6516217" y="1297392"/>
            <a:ext cx="2448272" cy="1356646"/>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46082" name="TextBox 2"/>
          <p:cNvSpPr txBox="1">
            <a:spLocks noChangeArrowheads="1"/>
          </p:cNvSpPr>
          <p:nvPr/>
        </p:nvSpPr>
        <p:spPr bwMode="auto">
          <a:xfrm>
            <a:off x="189972" y="3428016"/>
            <a:ext cx="6761609" cy="111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400"/>
              </a:spcBef>
              <a:spcAft>
                <a:spcPts val="400"/>
              </a:spcAft>
              <a:buClr>
                <a:srgbClr val="F28104"/>
              </a:buClr>
              <a:buNone/>
            </a:pPr>
            <a:r>
              <a:rPr lang="ru-RU" altLang="ru-RU" sz="1200" b="0" dirty="0">
                <a:solidFill>
                  <a:srgbClr val="D45448"/>
                </a:solidFill>
              </a:rPr>
              <a:t>Экономический эффект от внедрения</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увеличение объема выпускаемой продукции: </a:t>
            </a:r>
            <a:r>
              <a:rPr lang="ru-RU" altLang="ru-RU" sz="1200" b="0" dirty="0">
                <a:solidFill>
                  <a:srgbClr val="D45448"/>
                </a:solidFill>
              </a:rPr>
              <a:t>10%</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сокращение трудозатрат на ведение учета: </a:t>
            </a:r>
            <a:r>
              <a:rPr lang="ru-RU" altLang="ru-RU" sz="1200" b="0" dirty="0">
                <a:solidFill>
                  <a:srgbClr val="D45448"/>
                </a:solidFill>
              </a:rPr>
              <a:t>30%</a:t>
            </a:r>
          </a:p>
          <a:p>
            <a:pPr marL="180000" lvl="1" indent="-180000">
              <a:spcBef>
                <a:spcPts val="400"/>
              </a:spcBef>
              <a:spcAft>
                <a:spcPts val="400"/>
              </a:spcAft>
              <a:buClr>
                <a:srgbClr val="C00000"/>
              </a:buClr>
              <a:buFont typeface="Arial" panose="020B0604020202020204" pitchFamily="34" charset="0"/>
              <a:buChar char="•"/>
            </a:pPr>
            <a:r>
              <a:rPr lang="ru-RU" altLang="ru-RU" sz="1200" b="0" dirty="0"/>
              <a:t>ускорение получения управленческой отчетности: </a:t>
            </a:r>
            <a:r>
              <a:rPr lang="ru-RU" altLang="ru-RU" sz="1200" b="0" dirty="0">
                <a:solidFill>
                  <a:srgbClr val="D45448"/>
                </a:solidFill>
              </a:rPr>
              <a:t>30%</a:t>
            </a:r>
          </a:p>
        </p:txBody>
      </p:sp>
      <p:pic>
        <p:nvPicPr>
          <p:cNvPr id="46084"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7502" y="1052637"/>
            <a:ext cx="1078433" cy="24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Рисунок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1886" y="2654038"/>
            <a:ext cx="1949804" cy="109975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Рисунок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200" y="1390568"/>
            <a:ext cx="2286630" cy="128650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Рисунок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598" y="2677073"/>
            <a:ext cx="874337" cy="44983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Box 2"/>
          <p:cNvSpPr txBox="1">
            <a:spLocks noChangeArrowheads="1"/>
          </p:cNvSpPr>
          <p:nvPr/>
        </p:nvSpPr>
        <p:spPr bwMode="auto">
          <a:xfrm>
            <a:off x="189972" y="1001979"/>
            <a:ext cx="6571383" cy="204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90488">
              <a:spcBef>
                <a:spcPts val="400"/>
              </a:spcBef>
              <a:spcAft>
                <a:spcPts val="400"/>
              </a:spcAft>
              <a:buClr>
                <a:srgbClr val="F28104"/>
              </a:buClr>
              <a:buNone/>
            </a:pPr>
            <a:r>
              <a:rPr lang="ru-RU" altLang="ru-RU" sz="1200" b="0" dirty="0">
                <a:solidFill>
                  <a:srgbClr val="D45448"/>
                </a:solidFill>
              </a:rPr>
              <a:t>Точное земледелие и животноводство в агрокомплексе «Выселковский»</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«Цифровые поля»: проведено картографирование и цифровизация сельскохозяйственных угодий, созданы цифровые двойники полей</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«Цифровые коровы»: производится </a:t>
            </a:r>
            <a:r>
              <a:rPr lang="ru-RU" altLang="ru-RU" sz="1200" b="0" dirty="0" err="1"/>
              <a:t>чипирование</a:t>
            </a:r>
            <a:r>
              <a:rPr lang="ru-RU" altLang="ru-RU" sz="1200" b="0" dirty="0"/>
              <a:t> стада, информация передается напрямую в 1С, ведется оперативный учет поголовья, анализ состояния  здоровья и физических показателей животных</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Автоматизировано составление кормовых рецептур и </a:t>
            </a:r>
            <a:br>
              <a:rPr lang="ru-RU" altLang="ru-RU" sz="1200" b="0" dirty="0"/>
            </a:br>
            <a:r>
              <a:rPr lang="ru-RU" altLang="ru-RU" sz="1200" b="0" dirty="0"/>
              <a:t>технологических карт </a:t>
            </a:r>
            <a:r>
              <a:rPr lang="ru-RU" altLang="ru-RU" sz="1200" b="0" dirty="0" err="1"/>
              <a:t>рекультивационных</a:t>
            </a:r>
            <a:r>
              <a:rPr lang="ru-RU" altLang="ru-RU" sz="1200" b="0" dirty="0"/>
              <a:t> мероприятий и мероприятий по выращиванию сельхозкультур</a:t>
            </a:r>
          </a:p>
        </p:txBody>
      </p:sp>
      <p:sp>
        <p:nvSpPr>
          <p:cNvPr id="14" name="Rectangle 2">
            <a:extLst>
              <a:ext uri="{FF2B5EF4-FFF2-40B4-BE49-F238E27FC236}">
                <a16:creationId xmlns="" xmlns:a16="http://schemas.microsoft.com/office/drawing/2014/main" id="{E8074D58-188B-43F2-A651-A394FB0FD106}"/>
              </a:ext>
            </a:extLst>
          </p:cNvPr>
          <p:cNvSpPr txBox="1">
            <a:spLocks noChangeArrowheads="1"/>
          </p:cNvSpPr>
          <p:nvPr/>
        </p:nvSpPr>
        <p:spPr bwMode="auto">
          <a:xfrm>
            <a:off x="1691681" y="205963"/>
            <a:ext cx="7188537" cy="68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a:solidFill>
                  <a:schemeClr val="tx1"/>
                </a:solidFill>
                <a:latin typeface="Arial" panose="020B0604020202020204" pitchFamily="34" charset="0"/>
                <a:cs typeface="Arial" panose="020B0604020202020204" pitchFamily="34" charset="0"/>
              </a:rPr>
              <a:t>Цифровые двойники и управление жизненным циклом</a:t>
            </a:r>
            <a:endParaRPr lang="ru-RU" altLang="ru-RU"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068528"/>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скругленные углы 24">
            <a:extLst>
              <a:ext uri="{FF2B5EF4-FFF2-40B4-BE49-F238E27FC236}">
                <a16:creationId xmlns="" xmlns:a16="http://schemas.microsoft.com/office/drawing/2014/main" id="{A65C43EE-8375-439D-A1D5-D5EC641DB3B8}"/>
              </a:ext>
            </a:extLst>
          </p:cNvPr>
          <p:cNvSpPr/>
          <p:nvPr/>
        </p:nvSpPr>
        <p:spPr>
          <a:xfrm>
            <a:off x="5148064" y="771550"/>
            <a:ext cx="3793967" cy="4125776"/>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8482" name="Rectangle 2"/>
          <p:cNvSpPr>
            <a:spLocks noGrp="1" noChangeArrowheads="1"/>
          </p:cNvSpPr>
          <p:nvPr>
            <p:ph type="title" idx="4294967295"/>
          </p:nvPr>
        </p:nvSpPr>
        <p:spPr>
          <a:xfrm>
            <a:off x="1691680" y="176362"/>
            <a:ext cx="7250351" cy="71928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b="1" dirty="0">
                <a:solidFill>
                  <a:schemeClr val="tx1"/>
                </a:solidFill>
                <a:latin typeface="Arial" panose="020B0604020202020204" pitchFamily="34" charset="0"/>
                <a:cs typeface="Arial" panose="020B0604020202020204" pitchFamily="34" charset="0"/>
              </a:rPr>
              <a:t>Мобильные технологии</a:t>
            </a:r>
          </a:p>
        </p:txBody>
      </p:sp>
      <p:sp>
        <p:nvSpPr>
          <p:cNvPr id="60420" name="Text Box 4"/>
          <p:cNvSpPr txBox="1">
            <a:spLocks noChangeArrowheads="1"/>
          </p:cNvSpPr>
          <p:nvPr/>
        </p:nvSpPr>
        <p:spPr bwMode="auto">
          <a:xfrm>
            <a:off x="5399329" y="919367"/>
            <a:ext cx="3542702" cy="25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742950"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eaLnBrk="1" hangingPunct="1">
              <a:spcBef>
                <a:spcPct val="0"/>
              </a:spcBef>
              <a:buClrTx/>
              <a:buFontTx/>
              <a:buNone/>
            </a:pPr>
            <a:r>
              <a:rPr lang="ru-RU" altLang="ru-RU" sz="1200" b="0" dirty="0">
                <a:solidFill>
                  <a:srgbClr val="333399"/>
                </a:solidFill>
              </a:rPr>
              <a:t>ПРИМЕРЫ</a:t>
            </a:r>
          </a:p>
        </p:txBody>
      </p:sp>
      <p:sp>
        <p:nvSpPr>
          <p:cNvPr id="60421" name="TextBox 1"/>
          <p:cNvSpPr txBox="1">
            <a:spLocks noChangeArrowheads="1"/>
          </p:cNvSpPr>
          <p:nvPr/>
        </p:nvSpPr>
        <p:spPr bwMode="auto">
          <a:xfrm>
            <a:off x="329572" y="4732969"/>
            <a:ext cx="5069757"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200" b="0" dirty="0">
                <a:solidFill>
                  <a:srgbClr val="333399"/>
                </a:solidFill>
                <a:hlinkClick r:id="rId3">
                  <a:extLst>
                    <a:ext uri="{A12FA001-AC4F-418D-AE19-62706E023703}">
                      <ahyp:hlinkClr xmlns="" xmlns:ahyp="http://schemas.microsoft.com/office/drawing/2018/hyperlinkcolor" val="tx"/>
                    </a:ext>
                  </a:extLst>
                </a:hlinkClick>
              </a:rPr>
              <a:t>https://solutions.1c.ru/digital/mobile_technology</a:t>
            </a:r>
            <a:r>
              <a:rPr lang="ru-RU" altLang="ru-RU" sz="1200" b="0" dirty="0">
                <a:solidFill>
                  <a:srgbClr val="333399"/>
                </a:solidFill>
                <a:hlinkClick r:id="rId3">
                  <a:extLst>
                    <a:ext uri="{A12FA001-AC4F-418D-AE19-62706E023703}">
                      <ahyp:hlinkClr xmlns="" xmlns:ahyp="http://schemas.microsoft.com/office/drawing/2018/hyperlinkcolor" val="tx"/>
                    </a:ext>
                  </a:extLst>
                </a:hlinkClick>
              </a:rPr>
              <a:t>/</a:t>
            </a:r>
            <a:r>
              <a:rPr lang="ru-RU" altLang="ru-RU" sz="1200" b="0" dirty="0">
                <a:solidFill>
                  <a:srgbClr val="333399"/>
                </a:solidFill>
              </a:rPr>
              <a:t> </a:t>
            </a:r>
          </a:p>
        </p:txBody>
      </p:sp>
      <p:pic>
        <p:nvPicPr>
          <p:cNvPr id="23" name="Рисунок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331" y="3457685"/>
            <a:ext cx="3277126" cy="1260044"/>
          </a:xfrm>
          <a:prstGeom prst="rect">
            <a:avLst/>
          </a:prstGeom>
          <a:effectLst>
            <a:outerShdw blurRad="63500" sx="102000" sy="102000" algn="ctr" rotWithShape="0">
              <a:prstClr val="black">
                <a:alpha val="40000"/>
              </a:prstClr>
            </a:outerShdw>
          </a:effectLst>
        </p:spPr>
      </p:pic>
      <p:grpSp>
        <p:nvGrpSpPr>
          <p:cNvPr id="60423" name="Группа 23"/>
          <p:cNvGrpSpPr>
            <a:grpSpLocks/>
          </p:cNvGrpSpPr>
          <p:nvPr/>
        </p:nvGrpSpPr>
        <p:grpSpPr bwMode="auto">
          <a:xfrm>
            <a:off x="5496338" y="3600536"/>
            <a:ext cx="3036102" cy="999674"/>
            <a:chOff x="5996817" y="4213221"/>
            <a:chExt cx="4803987" cy="1403130"/>
          </a:xfrm>
        </p:grpSpPr>
        <p:pic>
          <p:nvPicPr>
            <p:cNvPr id="60433" name="Рисунок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769" y="4213221"/>
              <a:ext cx="965999"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Рисунок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96817" y="4213221"/>
              <a:ext cx="1491619"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Рисунок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75244" y="4213221"/>
              <a:ext cx="1485530"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Рисунок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96817" y="4707786"/>
              <a:ext cx="1229642"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Рисунок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62769" y="4707786"/>
              <a:ext cx="1581851"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Рисунок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75244" y="4707786"/>
              <a:ext cx="1402657"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9" name="Рисунок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96817" y="5202351"/>
              <a:ext cx="961942"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0" name="Рисунок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62769" y="5202351"/>
              <a:ext cx="1266354"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1" name="Рисунок 3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75244" y="5202351"/>
              <a:ext cx="1625560"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4" name="TextBox 2"/>
          <p:cNvSpPr txBox="1">
            <a:spLocks noChangeArrowheads="1"/>
          </p:cNvSpPr>
          <p:nvPr/>
        </p:nvSpPr>
        <p:spPr bwMode="auto">
          <a:xfrm>
            <a:off x="688875" y="989025"/>
            <a:ext cx="4477938" cy="386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808038">
              <a:spcBef>
                <a:spcPct val="20000"/>
              </a:spcBef>
              <a:buClr>
                <a:srgbClr val="CC0000"/>
              </a:buClr>
              <a:buChar char="•"/>
              <a:defRPr sz="2100">
                <a:solidFill>
                  <a:schemeClr val="tx1"/>
                </a:solidFill>
                <a:latin typeface="Arial" panose="020B0604020202020204" pitchFamily="34" charset="0"/>
              </a:defRPr>
            </a:lvl1pPr>
            <a:lvl2pPr marL="1076325"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0">
              <a:spcBef>
                <a:spcPts val="400"/>
              </a:spcBef>
              <a:spcAft>
                <a:spcPts val="400"/>
              </a:spcAft>
              <a:buClr>
                <a:srgbClr val="F28104"/>
              </a:buClr>
              <a:buNone/>
            </a:pPr>
            <a:r>
              <a:rPr lang="en-US" altLang="ru-RU" sz="1200" b="0" dirty="0">
                <a:solidFill>
                  <a:srgbClr val="D45448"/>
                </a:solidFill>
              </a:rPr>
              <a:t>ERP:</a:t>
            </a:r>
            <a:r>
              <a:rPr lang="ru-RU" altLang="ru-RU" sz="1200" b="0" dirty="0">
                <a:solidFill>
                  <a:srgbClr val="D45448"/>
                </a:solidFill>
              </a:rPr>
              <a:t> Мобильный клиент 1</a:t>
            </a:r>
            <a:r>
              <a:rPr lang="en-US" altLang="ru-RU" sz="1200" b="0" dirty="0">
                <a:solidFill>
                  <a:srgbClr val="D45448"/>
                </a:solidFill>
              </a:rPr>
              <a:t>C:ERP</a:t>
            </a:r>
            <a:endParaRPr lang="ru-RU" altLang="ru-RU" sz="1200" b="0" dirty="0">
              <a:solidFill>
                <a:srgbClr val="D45448"/>
              </a:solidFill>
            </a:endParaRPr>
          </a:p>
          <a:p>
            <a:pPr marL="0">
              <a:spcBef>
                <a:spcPts val="400"/>
              </a:spcBef>
              <a:spcAft>
                <a:spcPts val="400"/>
              </a:spcAft>
              <a:buClr>
                <a:srgbClr val="F28104"/>
              </a:buClr>
              <a:buNone/>
            </a:pPr>
            <a:r>
              <a:rPr lang="ru-RU" altLang="ru-RU" sz="1200" b="0" dirty="0"/>
              <a:t>позволяет вести ежедневную работу в системе по отражению хозяйственных операций на оперативном уровне, а также на уровне принятия решений</a:t>
            </a:r>
          </a:p>
          <a:p>
            <a:pPr marL="0">
              <a:spcBef>
                <a:spcPts val="400"/>
              </a:spcBef>
              <a:spcAft>
                <a:spcPts val="400"/>
              </a:spcAft>
              <a:buClr>
                <a:srgbClr val="F28104"/>
              </a:buClr>
              <a:buNone/>
            </a:pPr>
            <a:endParaRPr lang="ru-RU" altLang="ru-RU" sz="1200" b="0" dirty="0"/>
          </a:p>
          <a:p>
            <a:pPr marL="0">
              <a:spcBef>
                <a:spcPts val="400"/>
              </a:spcBef>
              <a:spcAft>
                <a:spcPts val="400"/>
              </a:spcAft>
              <a:buClr>
                <a:srgbClr val="F28104"/>
              </a:buClr>
              <a:buNone/>
            </a:pPr>
            <a:r>
              <a:rPr lang="ru-RU" altLang="ru-RU" sz="1200" b="0" dirty="0">
                <a:solidFill>
                  <a:srgbClr val="D45448"/>
                </a:solidFill>
              </a:rPr>
              <a:t>1С:Мобильная касса</a:t>
            </a:r>
          </a:p>
          <a:p>
            <a:pPr marL="0">
              <a:spcBef>
                <a:spcPts val="400"/>
              </a:spcBef>
              <a:spcAft>
                <a:spcPts val="400"/>
              </a:spcAft>
              <a:buClr>
                <a:srgbClr val="F28104"/>
              </a:buClr>
              <a:buNone/>
            </a:pPr>
            <a:r>
              <a:rPr lang="ru-RU" altLang="ru-RU" sz="1200" b="0" dirty="0"/>
              <a:t>простое в освоении рабочее место кассира или курьера: ни кассовые аппараты, ни банковские терминалы больше не нужны - достаточно смартфона</a:t>
            </a:r>
          </a:p>
          <a:p>
            <a:pPr marL="0">
              <a:spcBef>
                <a:spcPts val="400"/>
              </a:spcBef>
              <a:spcAft>
                <a:spcPts val="400"/>
              </a:spcAft>
              <a:buClr>
                <a:srgbClr val="F28104"/>
              </a:buClr>
              <a:buNone/>
            </a:pPr>
            <a:endParaRPr lang="ru-RU" altLang="ru-RU" sz="1200" b="0" dirty="0"/>
          </a:p>
          <a:p>
            <a:pPr marL="0">
              <a:spcBef>
                <a:spcPts val="400"/>
              </a:spcBef>
              <a:spcAft>
                <a:spcPts val="400"/>
              </a:spcAft>
              <a:buClr>
                <a:srgbClr val="F28104"/>
              </a:buClr>
              <a:buNone/>
            </a:pPr>
            <a:r>
              <a:rPr lang="ru-RU" altLang="ru-RU" sz="1200" b="0" dirty="0">
                <a:solidFill>
                  <a:srgbClr val="D45448"/>
                </a:solidFill>
              </a:rPr>
              <a:t>1С:Ломбард</a:t>
            </a:r>
          </a:p>
          <a:p>
            <a:pPr marL="0">
              <a:spcBef>
                <a:spcPts val="400"/>
              </a:spcBef>
              <a:spcAft>
                <a:spcPts val="400"/>
              </a:spcAft>
              <a:buClr>
                <a:srgbClr val="F28104"/>
              </a:buClr>
              <a:buNone/>
            </a:pPr>
            <a:r>
              <a:rPr lang="ru-RU" altLang="ru-RU" sz="1200" b="0" dirty="0"/>
              <a:t>позволяет получать отчеты о состоянии займов и залогов, выполнять анализ процентных ставок, обеспечивать оформление результатов оценки драгоценных металлов, проверку заемщиков по требованиям 115-ФЗ (ПОД/ФТ) и др.</a:t>
            </a:r>
          </a:p>
          <a:p>
            <a:pPr>
              <a:spcBef>
                <a:spcPts val="298"/>
              </a:spcBef>
              <a:buClr>
                <a:srgbClr val="F28104"/>
              </a:buClr>
              <a:buNone/>
            </a:pPr>
            <a:endParaRPr lang="ru-RU" altLang="ru-RU" sz="1400" b="0" dirty="0">
              <a:solidFill>
                <a:schemeClr val="bg1"/>
              </a:solidFill>
              <a:latin typeface="+mn-lt"/>
            </a:endParaRPr>
          </a:p>
        </p:txBody>
      </p:sp>
      <p:pic>
        <p:nvPicPr>
          <p:cNvPr id="29" name="Рисунок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6688" y="1307220"/>
            <a:ext cx="1382056" cy="1118919"/>
          </a:xfrm>
          <a:prstGeom prst="rect">
            <a:avLst/>
          </a:prstGeom>
          <a:effectLst>
            <a:outerShdw blurRad="63500" sx="102000" sy="102000" algn="ctr" rotWithShape="0">
              <a:prstClr val="black">
                <a:alpha val="40000"/>
              </a:prstClr>
            </a:outerShdw>
          </a:effectLst>
        </p:spPr>
      </p:pic>
      <p:pic>
        <p:nvPicPr>
          <p:cNvPr id="30" name="Рисунок 29"/>
          <p:cNvPicPr>
            <a:picLocks noChangeAspect="1"/>
          </p:cNvPicPr>
          <p:nvPr/>
        </p:nvPicPr>
        <p:blipFill>
          <a:blip r:embed="rId15"/>
          <a:stretch>
            <a:fillRect/>
          </a:stretch>
        </p:blipFill>
        <p:spPr>
          <a:xfrm>
            <a:off x="6899668" y="1285802"/>
            <a:ext cx="1928562" cy="1205536"/>
          </a:xfrm>
          <a:prstGeom prst="rect">
            <a:avLst/>
          </a:prstGeom>
          <a:effectLst>
            <a:outerShdw blurRad="63500" sx="102000" sy="102000" algn="ctr" rotWithShape="0">
              <a:prstClr val="black">
                <a:alpha val="40000"/>
              </a:prstClr>
            </a:outerShdw>
          </a:effectLst>
        </p:spPr>
      </p:pic>
      <p:pic>
        <p:nvPicPr>
          <p:cNvPr id="31" name="Рисунок 30"/>
          <p:cNvPicPr>
            <a:picLocks noChangeAspect="1"/>
          </p:cNvPicPr>
          <p:nvPr/>
        </p:nvPicPr>
        <p:blipFill rotWithShape="1">
          <a:blip r:embed="rId16"/>
          <a:srcRect b="64122"/>
          <a:stretch/>
        </p:blipFill>
        <p:spPr>
          <a:xfrm>
            <a:off x="7447982" y="1917986"/>
            <a:ext cx="1362502" cy="782269"/>
          </a:xfrm>
          <a:prstGeom prst="rect">
            <a:avLst/>
          </a:prstGeom>
          <a:effectLst>
            <a:outerShdw blurRad="63500" sx="102000" sy="102000" algn="ctr" rotWithShape="0">
              <a:prstClr val="black">
                <a:alpha val="40000"/>
              </a:prstClr>
            </a:outerShdw>
          </a:effectLst>
        </p:spPr>
      </p:pic>
      <p:pic>
        <p:nvPicPr>
          <p:cNvPr id="32" name="Рисунок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49805" y="2065628"/>
            <a:ext cx="1383317" cy="1365888"/>
          </a:xfrm>
          <a:prstGeom prst="rect">
            <a:avLst/>
          </a:prstGeom>
          <a:effectLst>
            <a:outerShdw blurRad="63500" sx="102000" sy="102000" algn="ctr" rotWithShape="0">
              <a:prstClr val="black">
                <a:alpha val="40000"/>
              </a:prstClr>
            </a:outerShdw>
          </a:effectLst>
        </p:spPr>
      </p:pic>
      <p:pic>
        <p:nvPicPr>
          <p:cNvPr id="33" name="Рисунок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5506" y="2524769"/>
            <a:ext cx="920951" cy="919832"/>
          </a:xfrm>
          <a:prstGeom prst="rect">
            <a:avLst/>
          </a:prstGeom>
          <a:effectLst>
            <a:outerShdw blurRad="63500" sx="102000" sy="102000" algn="ctr" rotWithShape="0">
              <a:prstClr val="black">
                <a:alpha val="40000"/>
              </a:prstClr>
            </a:outerShdw>
          </a:effectLst>
        </p:spPr>
      </p:pic>
      <p:pic>
        <p:nvPicPr>
          <p:cNvPr id="17410" name="Picture 2" descr="C:\Users\Popova_A\Downloads\иконки\#Комплексное управление ресурсами предприятия (ERP)\ERP Управление предприятием\erpup.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5812" y="1024594"/>
            <a:ext cx="356350" cy="35640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Popova_A\Downloads\иконки продукты\#Финансовый сектор\Ломбард\Ломбард КОРП\lkorp.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8921" y="3401170"/>
            <a:ext cx="346791" cy="346845"/>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https://datexsoft.ru/wp-content/uploads/2023/03/app86.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0591" y="2187683"/>
            <a:ext cx="346792" cy="34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97501"/>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2">
            <a:extLst>
              <a:ext uri="{FF2B5EF4-FFF2-40B4-BE49-F238E27FC236}">
                <a16:creationId xmlns="" xmlns:a16="http://schemas.microsoft.com/office/drawing/2014/main" id="{640C1200-84C8-45C4-99D9-2E7446D40F7B}"/>
              </a:ext>
            </a:extLst>
          </p:cNvPr>
          <p:cNvSpPr/>
          <p:nvPr/>
        </p:nvSpPr>
        <p:spPr>
          <a:xfrm>
            <a:off x="5148452" y="843558"/>
            <a:ext cx="3888043" cy="2911482"/>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2467" name="TextBox 2"/>
          <p:cNvSpPr txBox="1">
            <a:spLocks noChangeArrowheads="1"/>
          </p:cNvSpPr>
          <p:nvPr/>
        </p:nvSpPr>
        <p:spPr bwMode="auto">
          <a:xfrm>
            <a:off x="244041" y="3096109"/>
            <a:ext cx="5015467" cy="169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400"/>
              </a:spcBef>
              <a:spcAft>
                <a:spcPts val="400"/>
              </a:spcAft>
              <a:buClr>
                <a:srgbClr val="F28104"/>
              </a:buClr>
              <a:buNone/>
            </a:pPr>
            <a:r>
              <a:rPr lang="ru-RU" altLang="ru-RU" sz="1200" b="0" dirty="0">
                <a:solidFill>
                  <a:srgbClr val="D45448"/>
                </a:solidFill>
              </a:rPr>
              <a:t>Ключевые параметры внедрения</a:t>
            </a:r>
          </a:p>
          <a:p>
            <a:pPr marL="180975" lvl="1" indent="-180975">
              <a:spcBef>
                <a:spcPts val="400"/>
              </a:spcBef>
              <a:spcAft>
                <a:spcPts val="400"/>
              </a:spcAft>
              <a:buClr>
                <a:srgbClr val="C00000"/>
              </a:buClr>
              <a:buFont typeface="Arial" panose="020B0604020202020204" pitchFamily="34" charset="0"/>
              <a:buChar char="•"/>
            </a:pPr>
            <a:r>
              <a:rPr lang="ru-RU" altLang="ru-RU" sz="1200" b="0" dirty="0">
                <a:solidFill>
                  <a:srgbClr val="D45448"/>
                </a:solidFill>
              </a:rPr>
              <a:t>50 млн.+ техпаспортов </a:t>
            </a:r>
            <a:r>
              <a:rPr lang="ru-RU" altLang="ru-RU" sz="1200" b="0" dirty="0"/>
              <a:t>в единой базе данных</a:t>
            </a:r>
          </a:p>
          <a:p>
            <a:pPr marL="180975" lvl="1" indent="-180975">
              <a:spcBef>
                <a:spcPts val="400"/>
              </a:spcBef>
              <a:spcAft>
                <a:spcPts val="400"/>
              </a:spcAft>
              <a:buClr>
                <a:srgbClr val="C00000"/>
              </a:buClr>
              <a:buFont typeface="Arial" panose="020B0604020202020204" pitchFamily="34" charset="0"/>
              <a:buChar char="•"/>
            </a:pPr>
            <a:r>
              <a:rPr lang="ru-RU" altLang="ru-RU" sz="1200" b="0" dirty="0">
                <a:solidFill>
                  <a:srgbClr val="D45448"/>
                </a:solidFill>
              </a:rPr>
              <a:t>2 200+ активных пользователей </a:t>
            </a:r>
            <a:r>
              <a:rPr lang="ru-RU" altLang="ru-RU" sz="1200" b="0" dirty="0"/>
              <a:t>мобильного приложения</a:t>
            </a:r>
          </a:p>
          <a:p>
            <a:pPr marL="180975" lvl="1" indent="-180975">
              <a:spcBef>
                <a:spcPts val="400"/>
              </a:spcBef>
              <a:spcAft>
                <a:spcPts val="400"/>
              </a:spcAft>
              <a:buClr>
                <a:srgbClr val="C00000"/>
              </a:buClr>
              <a:buFont typeface="Arial" panose="020B0604020202020204" pitchFamily="34" charset="0"/>
              <a:buChar char="•"/>
            </a:pPr>
            <a:r>
              <a:rPr lang="ru-RU" altLang="ru-RU" sz="1200" b="0" dirty="0">
                <a:solidFill>
                  <a:srgbClr val="D45448"/>
                </a:solidFill>
              </a:rPr>
              <a:t>40 000+ заявок </a:t>
            </a:r>
            <a:r>
              <a:rPr lang="ru-RU" altLang="ru-RU" sz="1200" b="0" dirty="0"/>
              <a:t>на ремонт ежемесячно обрабатывается</a:t>
            </a:r>
          </a:p>
          <a:p>
            <a:pPr marL="180975" lvl="1" indent="-180975">
              <a:spcBef>
                <a:spcPts val="400"/>
              </a:spcBef>
              <a:spcAft>
                <a:spcPts val="400"/>
              </a:spcAft>
              <a:buClr>
                <a:srgbClr val="C00000"/>
              </a:buClr>
              <a:buFont typeface="Arial" panose="020B0604020202020204" pitchFamily="34" charset="0"/>
              <a:buChar char="•"/>
            </a:pPr>
            <a:r>
              <a:rPr lang="ru-RU" altLang="ru-RU" sz="1200" b="0" dirty="0">
                <a:solidFill>
                  <a:srgbClr val="D45448"/>
                </a:solidFill>
              </a:rPr>
              <a:t>-25% экономии времени </a:t>
            </a:r>
            <a:r>
              <a:rPr lang="ru-RU" altLang="ru-RU" sz="1200" b="0" dirty="0"/>
              <a:t>инженеров</a:t>
            </a:r>
          </a:p>
          <a:p>
            <a:pPr marL="180975" lvl="1" indent="-180975">
              <a:spcBef>
                <a:spcPts val="400"/>
              </a:spcBef>
              <a:spcAft>
                <a:spcPts val="400"/>
              </a:spcAft>
              <a:buClr>
                <a:srgbClr val="C00000"/>
              </a:buClr>
              <a:buFont typeface="Arial" panose="020B0604020202020204" pitchFamily="34" charset="0"/>
              <a:buChar char="•"/>
            </a:pPr>
            <a:r>
              <a:rPr lang="ru-RU" altLang="ru-RU" sz="1200" b="0" dirty="0">
                <a:solidFill>
                  <a:srgbClr val="D45448"/>
                </a:solidFill>
              </a:rPr>
              <a:t>В 24 раза быстрее</a:t>
            </a:r>
            <a:r>
              <a:rPr lang="ru-RU" altLang="ru-RU" sz="1200" b="0" dirty="0"/>
              <a:t> время реагирования рабочих</a:t>
            </a:r>
          </a:p>
        </p:txBody>
      </p:sp>
      <p:sp>
        <p:nvSpPr>
          <p:cNvPr id="62468" name="TextBox 2"/>
          <p:cNvSpPr txBox="1">
            <a:spLocks noChangeArrowheads="1"/>
          </p:cNvSpPr>
          <p:nvPr/>
        </p:nvSpPr>
        <p:spPr bwMode="auto">
          <a:xfrm>
            <a:off x="244041" y="950182"/>
            <a:ext cx="4921357" cy="177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400"/>
              </a:spcBef>
              <a:spcAft>
                <a:spcPts val="400"/>
              </a:spcAft>
              <a:buClr>
                <a:srgbClr val="F28104"/>
              </a:buClr>
              <a:buNone/>
            </a:pPr>
            <a:r>
              <a:rPr lang="ru-RU" altLang="ru-RU" sz="1200" b="0" dirty="0">
                <a:solidFill>
                  <a:srgbClr val="D45448"/>
                </a:solidFill>
              </a:rPr>
              <a:t>ТОИР: Мобильное приложение для управления ремонтами в магазинах и РЦ сети «Магнит»</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Контроль SLA на всех этапах работы с заявкой</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Контроль за перемещением сотрудников</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Инструмент накопления информации о ремонтах оборудования и расходованию ЗИП</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Контроль рационального использования ресурсов</a:t>
            </a:r>
          </a:p>
        </p:txBody>
      </p:sp>
      <p:sp>
        <p:nvSpPr>
          <p:cNvPr id="62469" name="TextBox 2"/>
          <p:cNvSpPr txBox="1">
            <a:spLocks noChangeArrowheads="1"/>
          </p:cNvSpPr>
          <p:nvPr/>
        </p:nvSpPr>
        <p:spPr bwMode="auto">
          <a:xfrm>
            <a:off x="6228184" y="4156511"/>
            <a:ext cx="2737082" cy="68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342900" indent="-342900">
              <a:spcBef>
                <a:spcPct val="20000"/>
              </a:spcBef>
              <a:buClr>
                <a:srgbClr val="CC0000"/>
              </a:buClr>
              <a:buChar char="•"/>
              <a:defRPr sz="2100">
                <a:solidFill>
                  <a:schemeClr val="tx1"/>
                </a:solidFill>
                <a:latin typeface="Arial" panose="020B0604020202020204" pitchFamily="34" charset="0"/>
              </a:defRPr>
            </a:lvl1pPr>
            <a:lvl2pPr marL="176213">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lvl="1" algn="just">
              <a:spcBef>
                <a:spcPts val="298"/>
              </a:spcBef>
              <a:buClr>
                <a:srgbClr val="F28104"/>
              </a:buClr>
              <a:buNone/>
            </a:pPr>
            <a:r>
              <a:rPr lang="ru-RU" altLang="ru-RU" sz="800" b="0" dirty="0">
                <a:solidFill>
                  <a:srgbClr val="333399"/>
                </a:solidFill>
              </a:rPr>
              <a:t>«Магнит» - одна из ведущих розничных сетей в стране. Компания работает для того, чтобы отвечать всем потребностям и желаниям покупателей в любой локации через семью предложений «Магнит»</a:t>
            </a:r>
          </a:p>
        </p:txBody>
      </p:sp>
      <p:pic>
        <p:nvPicPr>
          <p:cNvPr id="56327" name="Picture 27" descr="https://eawards.1c.ru/upload/tmp/460bb67a184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508" y="950182"/>
            <a:ext cx="3583017" cy="28048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1177" y="4350162"/>
            <a:ext cx="510960" cy="505928"/>
          </a:xfrm>
          <a:prstGeom prst="rect">
            <a:avLst/>
          </a:prstGeom>
        </p:spPr>
      </p:pic>
      <p:pic>
        <p:nvPicPr>
          <p:cNvPr id="11274" name="Picture 10">
            <a:extLst>
              <a:ext uri="{FF2B5EF4-FFF2-40B4-BE49-F238E27FC236}">
                <a16:creationId xmlns="" xmlns:a16="http://schemas.microsoft.com/office/drawing/2014/main" id="{1BD108B2-4553-485C-B5A6-02AC624D1B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0712"/>
          <a:stretch/>
        </p:blipFill>
        <p:spPr bwMode="auto">
          <a:xfrm>
            <a:off x="5724128" y="4274879"/>
            <a:ext cx="593976" cy="57046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 xmlns:a16="http://schemas.microsoft.com/office/drawing/2014/main" id="{1EFEB9C2-38FB-4419-AD3E-E313964835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6003" y="3882618"/>
            <a:ext cx="1377079" cy="3399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 xmlns:a16="http://schemas.microsoft.com/office/drawing/2014/main" id="{4A30012B-39F0-44B5-B644-4B20EFC321B9}"/>
              </a:ext>
            </a:extLst>
          </p:cNvPr>
          <p:cNvSpPr txBox="1">
            <a:spLocks noChangeArrowheads="1"/>
          </p:cNvSpPr>
          <p:nvPr/>
        </p:nvSpPr>
        <p:spPr bwMode="auto">
          <a:xfrm>
            <a:off x="1691680" y="176362"/>
            <a:ext cx="7250351" cy="71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r>
              <a:rPr lang="ru-RU" altLang="ru-RU" sz="1800" b="1" kern="0">
                <a:solidFill>
                  <a:schemeClr val="tx1"/>
                </a:solidFill>
                <a:latin typeface="Arial" panose="020B0604020202020204" pitchFamily="34" charset="0"/>
                <a:cs typeface="Arial" panose="020B0604020202020204" pitchFamily="34" charset="0"/>
              </a:rPr>
              <a:t>Мобильные технологии</a:t>
            </a:r>
            <a:endParaRPr lang="ru-RU" altLang="ru-RU"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204181"/>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a:extLst>
              <a:ext uri="{FF2B5EF4-FFF2-40B4-BE49-F238E27FC236}">
                <a16:creationId xmlns="" xmlns:a16="http://schemas.microsoft.com/office/drawing/2014/main" id="{50FE04AC-5811-D937-92DE-BFED9B47324E}"/>
              </a:ext>
            </a:extLst>
          </p:cNvPr>
          <p:cNvSpPr txBox="1">
            <a:spLocks noChangeArrowheads="1"/>
          </p:cNvSpPr>
          <p:nvPr/>
        </p:nvSpPr>
        <p:spPr bwMode="auto">
          <a:xfrm>
            <a:off x="983779" y="2571750"/>
            <a:ext cx="77646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Переход с зарубежных систем</a:t>
            </a:r>
          </a:p>
        </p:txBody>
      </p:sp>
    </p:spTree>
  </p:cSld>
  <p:clrMapOvr>
    <a:masterClrMapping/>
  </p:clrMapOvr>
  <p:transition advTm="6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Заголовок 1">
            <a:extLst>
              <a:ext uri="{FF2B5EF4-FFF2-40B4-BE49-F238E27FC236}">
                <a16:creationId xmlns="" xmlns:a16="http://schemas.microsoft.com/office/drawing/2014/main" id="{53824F29-507D-4E00-748C-5151D0D2B92B}"/>
              </a:ext>
            </a:extLst>
          </p:cNvPr>
          <p:cNvSpPr>
            <a:spLocks noGrp="1"/>
          </p:cNvSpPr>
          <p:nvPr>
            <p:ph type="title" idx="4294967295"/>
          </p:nvPr>
        </p:nvSpPr>
        <p:spPr>
          <a:xfrm>
            <a:off x="1691680" y="195486"/>
            <a:ext cx="7182388" cy="6606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1800" b="1" dirty="0">
                <a:solidFill>
                  <a:schemeClr val="tx1"/>
                </a:solidFill>
                <a:latin typeface="Arial" panose="020B0604020202020204" pitchFamily="34" charset="0"/>
                <a:cs typeface="Arial" panose="020B0604020202020204" pitchFamily="34" charset="0"/>
              </a:rPr>
              <a:t>Зачем отказываться, если пока работает</a:t>
            </a:r>
          </a:p>
        </p:txBody>
      </p:sp>
      <p:pic>
        <p:nvPicPr>
          <p:cNvPr id="6" name="Picture 3">
            <a:extLst>
              <a:ext uri="{FF2B5EF4-FFF2-40B4-BE49-F238E27FC236}">
                <a16:creationId xmlns="" xmlns:a16="http://schemas.microsoft.com/office/drawing/2014/main" id="{9E1AD74A-D0F1-4046-9938-A4691F84E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0" y="1071227"/>
            <a:ext cx="7372945" cy="375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скругленные углы 1">
            <a:extLst>
              <a:ext uri="{FF2B5EF4-FFF2-40B4-BE49-F238E27FC236}">
                <a16:creationId xmlns="" xmlns:a16="http://schemas.microsoft.com/office/drawing/2014/main" id="{3F9F761A-4D8A-459C-A3E6-1CD0DEC5B970}"/>
              </a:ext>
            </a:extLst>
          </p:cNvPr>
          <p:cNvSpPr/>
          <p:nvPr/>
        </p:nvSpPr>
        <p:spPr>
          <a:xfrm>
            <a:off x="174991" y="4392659"/>
            <a:ext cx="1692696" cy="5572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8" name="TextBox 1">
            <a:extLst>
              <a:ext uri="{FF2B5EF4-FFF2-40B4-BE49-F238E27FC236}">
                <a16:creationId xmlns="" xmlns:a16="http://schemas.microsoft.com/office/drawing/2014/main" id="{A5A87796-20CE-9C44-59FE-5CD8E6EA23E5}"/>
              </a:ext>
            </a:extLst>
          </p:cNvPr>
          <p:cNvSpPr txBox="1">
            <a:spLocks noChangeArrowheads="1"/>
          </p:cNvSpPr>
          <p:nvPr/>
        </p:nvSpPr>
        <p:spPr bwMode="auto">
          <a:xfrm>
            <a:off x="30975" y="4374178"/>
            <a:ext cx="1836712" cy="703398"/>
          </a:xfrm>
          <a:prstGeom prst="rect">
            <a:avLst/>
          </a:prstGeom>
          <a:noFill/>
          <a:ln>
            <a:noFill/>
          </a:ln>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725747">
              <a:defRPr/>
            </a:pPr>
            <a:r>
              <a:rPr lang="ru-RU" altLang="ru-RU" sz="794" b="0" dirty="0">
                <a:solidFill>
                  <a:prstClr val="black"/>
                </a:solidFill>
                <a:latin typeface="Arial" charset="0"/>
              </a:rPr>
              <a:t>Данные партнеров 1С ЦК </a:t>
            </a:r>
            <a:r>
              <a:rPr lang="en-US" altLang="ru-RU" sz="794" b="0" dirty="0">
                <a:solidFill>
                  <a:prstClr val="black"/>
                </a:solidFill>
                <a:latin typeface="Arial" charset="0"/>
              </a:rPr>
              <a:t>ERP</a:t>
            </a:r>
            <a:r>
              <a:rPr lang="ru-RU" altLang="ru-RU" sz="794" b="0" dirty="0">
                <a:solidFill>
                  <a:prstClr val="black"/>
                </a:solidFill>
                <a:latin typeface="Arial" charset="0"/>
              </a:rPr>
              <a:t> из РФ по 283 столкновениям с зарубежными конкурентами с 01.01.2020 по 29.12.2023</a:t>
            </a:r>
          </a:p>
          <a:p>
            <a:pPr algn="r" defTabSz="725747">
              <a:defRPr/>
            </a:pPr>
            <a:endParaRPr lang="ru-RU" altLang="ru-RU" sz="794" b="0" dirty="0">
              <a:solidFill>
                <a:prstClr val="black"/>
              </a:solidFill>
              <a:latin typeface="Arial" charset="0"/>
            </a:endParaRPr>
          </a:p>
        </p:txBody>
      </p:sp>
      <p:sp>
        <p:nvSpPr>
          <p:cNvPr id="16" name="Прямоугольник 6">
            <a:extLst>
              <a:ext uri="{FF2B5EF4-FFF2-40B4-BE49-F238E27FC236}">
                <a16:creationId xmlns="" xmlns:a16="http://schemas.microsoft.com/office/drawing/2014/main" id="{ADAF1739-F39D-234A-5B2A-54E94601DADD}"/>
              </a:ext>
            </a:extLst>
          </p:cNvPr>
          <p:cNvSpPr>
            <a:spLocks noChangeArrowheads="1"/>
          </p:cNvSpPr>
          <p:nvPr/>
        </p:nvSpPr>
        <p:spPr bwMode="auto">
          <a:xfrm>
            <a:off x="4324642" y="3930994"/>
            <a:ext cx="3630613" cy="461665"/>
          </a:xfrm>
          <a:prstGeom prst="rect">
            <a:avLst/>
          </a:prstGeom>
          <a:noFill/>
          <a:ln>
            <a:noFill/>
          </a:ln>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725747">
              <a:defRPr/>
            </a:pPr>
            <a:r>
              <a:rPr lang="ru-RU" altLang="ru-RU" sz="1200" b="0" dirty="0">
                <a:solidFill>
                  <a:srgbClr val="333399"/>
                </a:solidFill>
                <a:latin typeface="Arial" charset="0"/>
              </a:rPr>
              <a:t>Какие аргументы были решающими</a:t>
            </a:r>
            <a:br>
              <a:rPr lang="ru-RU" altLang="ru-RU" sz="1200" b="0" dirty="0">
                <a:solidFill>
                  <a:srgbClr val="333399"/>
                </a:solidFill>
                <a:latin typeface="Arial" charset="0"/>
              </a:rPr>
            </a:br>
            <a:r>
              <a:rPr lang="ru-RU" altLang="ru-RU" sz="1200" b="0" dirty="0">
                <a:solidFill>
                  <a:srgbClr val="333399"/>
                </a:solidFill>
                <a:latin typeface="Arial" charset="0"/>
              </a:rPr>
              <a:t>в пользу отказа от зарубежного решения?</a:t>
            </a:r>
          </a:p>
        </p:txBody>
      </p:sp>
    </p:spTree>
    <p:extLst>
      <p:ext uri="{BB962C8B-B14F-4D97-AF65-F5344CB8AC3E}">
        <p14:creationId xmlns:p14="http://schemas.microsoft.com/office/powerpoint/2010/main" val="1937109241"/>
      </p:ext>
    </p:extLst>
  </p:cSld>
  <p:clrMapOvr>
    <a:masterClrMapping/>
  </p:clrMapOvr>
  <p:transition advTm="6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 xmlns:a16="http://schemas.microsoft.com/office/drawing/2014/main" id="{59AA5D3C-C451-13C9-74B1-0AB41FEC31DE}"/>
              </a:ext>
            </a:extLst>
          </p:cNvPr>
          <p:cNvSpPr txBox="1">
            <a:spLocks noChangeArrowheads="1"/>
          </p:cNvSpPr>
          <p:nvPr/>
        </p:nvSpPr>
        <p:spPr bwMode="auto">
          <a:xfrm>
            <a:off x="1674813" y="195486"/>
            <a:ext cx="7217666" cy="68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На что переходить – какие варианты</a:t>
            </a:r>
          </a:p>
        </p:txBody>
      </p:sp>
      <p:graphicFrame>
        <p:nvGraphicFramePr>
          <p:cNvPr id="5" name="Таблица 3">
            <a:extLst>
              <a:ext uri="{FF2B5EF4-FFF2-40B4-BE49-F238E27FC236}">
                <a16:creationId xmlns="" xmlns:a16="http://schemas.microsoft.com/office/drawing/2014/main" id="{CF6EEF31-D362-EB35-9546-8E6E2AD29F68}"/>
              </a:ext>
            </a:extLst>
          </p:cNvPr>
          <p:cNvGraphicFramePr>
            <a:graphicFrameLocks noGrp="1"/>
          </p:cNvGraphicFramePr>
          <p:nvPr>
            <p:extLst>
              <p:ext uri="{D42A27DB-BD31-4B8C-83A1-F6EECF244321}">
                <p14:modId xmlns:p14="http://schemas.microsoft.com/office/powerpoint/2010/main" val="2054680464"/>
              </p:ext>
            </p:extLst>
          </p:nvPr>
        </p:nvGraphicFramePr>
        <p:xfrm>
          <a:off x="755650" y="2328863"/>
          <a:ext cx="2087563" cy="2059555"/>
        </p:xfrm>
        <a:graphic>
          <a:graphicData uri="http://schemas.openxmlformats.org/drawingml/2006/table">
            <a:tbl>
              <a:tblPr firstRow="1" bandRow="1">
                <a:tableStyleId>{5C22544A-7EE6-4342-B048-85BDC9FD1C3A}</a:tableStyleId>
              </a:tblPr>
              <a:tblGrid>
                <a:gridCol w="362977">
                  <a:extLst>
                    <a:ext uri="{9D8B030D-6E8A-4147-A177-3AD203B41FA5}">
                      <a16:colId xmlns="" xmlns:a16="http://schemas.microsoft.com/office/drawing/2014/main" val="20000"/>
                    </a:ext>
                  </a:extLst>
                </a:gridCol>
                <a:gridCol w="889527">
                  <a:extLst>
                    <a:ext uri="{9D8B030D-6E8A-4147-A177-3AD203B41FA5}">
                      <a16:colId xmlns="" xmlns:a16="http://schemas.microsoft.com/office/drawing/2014/main" val="20001"/>
                    </a:ext>
                  </a:extLst>
                </a:gridCol>
                <a:gridCol w="835059">
                  <a:extLst>
                    <a:ext uri="{9D8B030D-6E8A-4147-A177-3AD203B41FA5}">
                      <a16:colId xmlns="" xmlns:a16="http://schemas.microsoft.com/office/drawing/2014/main" val="20002"/>
                    </a:ext>
                  </a:extLst>
                </a:gridCol>
              </a:tblGrid>
              <a:tr h="332970">
                <a:tc>
                  <a:txBody>
                    <a:bodyPr/>
                    <a:lstStyle/>
                    <a:p>
                      <a:pPr algn="ctr"/>
                      <a:r>
                        <a:rPr lang="ru-RU" sz="1000" dirty="0">
                          <a:solidFill>
                            <a:schemeClr val="bg1"/>
                          </a:solidFill>
                          <a:latin typeface="Arial" panose="020B0604020202020204" pitchFamily="34" charset="0"/>
                          <a:cs typeface="Arial" panose="020B0604020202020204" pitchFamily="34" charset="0"/>
                        </a:rPr>
                        <a:t>№</a:t>
                      </a:r>
                    </a:p>
                  </a:txBody>
                  <a:tcPr marL="91486" marR="91486" marT="45684" marB="45684" anchor="ctr">
                    <a:solidFill>
                      <a:schemeClr val="bg1">
                        <a:lumMod val="50000"/>
                      </a:schemeClr>
                    </a:solidFill>
                  </a:tcPr>
                </a:tc>
                <a:tc>
                  <a:txBody>
                    <a:bodyPr/>
                    <a:lstStyle/>
                    <a:p>
                      <a:pPr algn="ctr"/>
                      <a:r>
                        <a:rPr lang="en-US" altLang="ru-RU" sz="1000" dirty="0">
                          <a:solidFill>
                            <a:schemeClr val="bg1"/>
                          </a:solidFill>
                          <a:latin typeface="Arial" panose="020B0604020202020204" pitchFamily="34" charset="0"/>
                          <a:cs typeface="Arial" panose="020B0604020202020204" pitchFamily="34" charset="0"/>
                        </a:rPr>
                        <a:t>Vendor</a:t>
                      </a:r>
                      <a:endParaRPr lang="ru-RU" sz="1000" dirty="0">
                        <a:solidFill>
                          <a:schemeClr val="bg1"/>
                        </a:solidFill>
                        <a:latin typeface="Arial" panose="020B0604020202020204" pitchFamily="34" charset="0"/>
                        <a:cs typeface="Arial" panose="020B0604020202020204" pitchFamily="34" charset="0"/>
                      </a:endParaRPr>
                    </a:p>
                  </a:txBody>
                  <a:tcPr marL="91486" marR="91486" marT="45684" marB="45684" anchor="ctr">
                    <a:solidFill>
                      <a:schemeClr val="bg1">
                        <a:lumMod val="50000"/>
                      </a:schemeClr>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Share (%)</a:t>
                      </a:r>
                      <a:endParaRPr lang="ru-RU" sz="1000" dirty="0">
                        <a:solidFill>
                          <a:schemeClr val="bg1"/>
                        </a:solidFill>
                        <a:latin typeface="Arial" panose="020B0604020202020204" pitchFamily="34" charset="0"/>
                        <a:cs typeface="Arial" panose="020B0604020202020204" pitchFamily="34" charset="0"/>
                      </a:endParaRPr>
                    </a:p>
                  </a:txBody>
                  <a:tcPr marL="91486" marR="91486" marT="45684" marB="45684" anchor="ctr">
                    <a:solidFill>
                      <a:schemeClr val="bg1">
                        <a:lumMod val="50000"/>
                      </a:schemeClr>
                    </a:solidFill>
                  </a:tcPr>
                </a:tc>
                <a:extLst>
                  <a:ext uri="{0D108BD9-81ED-4DB2-BD59-A6C34878D82A}">
                    <a16:rowId xmlns="" xmlns:a16="http://schemas.microsoft.com/office/drawing/2014/main" val="10000"/>
                  </a:ext>
                </a:extLst>
              </a:tr>
              <a:tr h="309828">
                <a:tc>
                  <a:txBody>
                    <a:bodyPr/>
                    <a:lstStyle/>
                    <a:p>
                      <a:pPr algn="ctr"/>
                      <a:r>
                        <a:rPr lang="ru-RU" sz="1000" b="1" dirty="0">
                          <a:latin typeface="Arial" panose="020B0604020202020204" pitchFamily="34" charset="0"/>
                          <a:cs typeface="Arial" panose="020B0604020202020204" pitchFamily="34" charset="0"/>
                        </a:rPr>
                        <a:t>1</a:t>
                      </a:r>
                    </a:p>
                  </a:txBody>
                  <a:tcPr marL="91486" marR="91486" marT="45684" marB="45684" anchor="ctr">
                    <a:solidFill>
                      <a:srgbClr val="FFFF00"/>
                    </a:solidFill>
                  </a:tcPr>
                </a:tc>
                <a:tc>
                  <a:txBody>
                    <a:bodyPr/>
                    <a:lstStyle/>
                    <a:p>
                      <a:pPr algn="ctr"/>
                      <a:endParaRPr lang="ru-RU" sz="1000" b="1" dirty="0">
                        <a:latin typeface="Arial" panose="020B0604020202020204" pitchFamily="34" charset="0"/>
                        <a:cs typeface="Arial" panose="020B0604020202020204" pitchFamily="34" charset="0"/>
                      </a:endParaRPr>
                    </a:p>
                  </a:txBody>
                  <a:tcPr marL="91486" marR="91486" marT="45684" marB="45684" anchor="ctr">
                    <a:solidFill>
                      <a:srgbClr val="FFFF00"/>
                    </a:solidFill>
                  </a:tcPr>
                </a:tc>
                <a:tc>
                  <a:txBody>
                    <a:bodyPr/>
                    <a:lstStyle/>
                    <a:p>
                      <a:pPr algn="ctr"/>
                      <a:r>
                        <a:rPr lang="en-US" sz="1000" b="1" dirty="0">
                          <a:latin typeface="Arial" panose="020B0604020202020204" pitchFamily="34" charset="0"/>
                          <a:cs typeface="Arial" panose="020B0604020202020204" pitchFamily="34" charset="0"/>
                        </a:rPr>
                        <a:t>44,7</a:t>
                      </a:r>
                      <a:endParaRPr lang="ru-RU" sz="1000" b="1" dirty="0">
                        <a:latin typeface="Arial" panose="020B0604020202020204" pitchFamily="34" charset="0"/>
                        <a:cs typeface="Arial" panose="020B0604020202020204" pitchFamily="34" charset="0"/>
                      </a:endParaRPr>
                    </a:p>
                  </a:txBody>
                  <a:tcPr marL="91486" marR="91486" marT="45684" marB="45684" anchor="ctr">
                    <a:solidFill>
                      <a:srgbClr val="FFFF00"/>
                    </a:solidFill>
                  </a:tcPr>
                </a:tc>
                <a:extLst>
                  <a:ext uri="{0D108BD9-81ED-4DB2-BD59-A6C34878D82A}">
                    <a16:rowId xmlns="" xmlns:a16="http://schemas.microsoft.com/office/drawing/2014/main" val="10001"/>
                  </a:ext>
                </a:extLst>
              </a:tr>
              <a:tr h="253134">
                <a:tc>
                  <a:txBody>
                    <a:bodyPr/>
                    <a:lstStyle/>
                    <a:p>
                      <a:pPr algn="ctr"/>
                      <a:r>
                        <a:rPr lang="ru-RU" sz="1000" dirty="0">
                          <a:latin typeface="Arial" panose="020B0604020202020204" pitchFamily="34" charset="0"/>
                          <a:cs typeface="Arial" panose="020B0604020202020204" pitchFamily="34" charset="0"/>
                        </a:rPr>
                        <a:t>2</a:t>
                      </a:r>
                    </a:p>
                  </a:txBody>
                  <a:tcPr marL="91486" marR="91486" marT="45684" marB="45684" anchor="ctr">
                    <a:solidFill>
                      <a:schemeClr val="bg1">
                        <a:lumMod val="50000"/>
                        <a:alpha val="20000"/>
                      </a:schemeClr>
                    </a:solidFill>
                  </a:tcPr>
                </a:tc>
                <a:tc>
                  <a:txBody>
                    <a:bodyPr/>
                    <a:lstStyle/>
                    <a:p>
                      <a:pPr algn="ctr"/>
                      <a:r>
                        <a:rPr lang="en-US" sz="1000" dirty="0">
                          <a:latin typeface="Arial" panose="020B0604020202020204" pitchFamily="34" charset="0"/>
                          <a:cs typeface="Arial" panose="020B0604020202020204" pitchFamily="34" charset="0"/>
                        </a:rPr>
                        <a:t>SAP</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tc>
                  <a:txBody>
                    <a:bodyPr/>
                    <a:lstStyle/>
                    <a:p>
                      <a:pPr algn="ctr"/>
                      <a:r>
                        <a:rPr lang="en-US" sz="1000" dirty="0">
                          <a:latin typeface="Arial" panose="020B0604020202020204" pitchFamily="34" charset="0"/>
                          <a:cs typeface="Arial" panose="020B0604020202020204" pitchFamily="34" charset="0"/>
                        </a:rPr>
                        <a:t>42,2</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extLst>
                  <a:ext uri="{0D108BD9-81ED-4DB2-BD59-A6C34878D82A}">
                    <a16:rowId xmlns="" xmlns:a16="http://schemas.microsoft.com/office/drawing/2014/main" val="10002"/>
                  </a:ext>
                </a:extLst>
              </a:tr>
              <a:tr h="304871">
                <a:tc>
                  <a:txBody>
                    <a:bodyPr/>
                    <a:lstStyle/>
                    <a:p>
                      <a:pPr algn="ctr"/>
                      <a:r>
                        <a:rPr lang="ru-RU" sz="1000" dirty="0">
                          <a:latin typeface="Arial" panose="020B0604020202020204" pitchFamily="34" charset="0"/>
                          <a:cs typeface="Arial" panose="020B0604020202020204" pitchFamily="34" charset="0"/>
                        </a:rPr>
                        <a:t>3</a:t>
                      </a:r>
                    </a:p>
                  </a:txBody>
                  <a:tcPr marL="91486" marR="91486" marT="45684" marB="45684" anchor="ctr">
                    <a:solidFill>
                      <a:schemeClr val="bg1">
                        <a:lumMod val="5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err="1">
                          <a:solidFill>
                            <a:schemeClr val="dk1"/>
                          </a:solidFill>
                          <a:latin typeface="Arial" panose="020B0604020202020204" pitchFamily="34" charset="0"/>
                          <a:ea typeface="+mn-ea"/>
                          <a:cs typeface="Arial" panose="020B0604020202020204" pitchFamily="34" charset="0"/>
                        </a:rPr>
                        <a:t>Galaktika</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50000"/>
                      </a:schemeClr>
                    </a:solidFill>
                  </a:tcPr>
                </a:tc>
                <a:tc>
                  <a:txBody>
                    <a:bodyPr/>
                    <a:lstStyle/>
                    <a:p>
                      <a:pPr algn="ctr"/>
                      <a:r>
                        <a:rPr lang="en-US" sz="1000" dirty="0">
                          <a:latin typeface="Arial" panose="020B0604020202020204" pitchFamily="34" charset="0"/>
                          <a:cs typeface="Arial" panose="020B0604020202020204" pitchFamily="34" charset="0"/>
                        </a:rPr>
                        <a:t>5,2</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50000"/>
                      </a:schemeClr>
                    </a:solidFill>
                  </a:tcPr>
                </a:tc>
                <a:extLst>
                  <a:ext uri="{0D108BD9-81ED-4DB2-BD59-A6C34878D82A}">
                    <a16:rowId xmlns="" xmlns:a16="http://schemas.microsoft.com/office/drawing/2014/main" val="10003"/>
                  </a:ext>
                </a:extLst>
              </a:tr>
              <a:tr h="253134">
                <a:tc>
                  <a:txBody>
                    <a:bodyPr/>
                    <a:lstStyle/>
                    <a:p>
                      <a:pPr algn="ctr"/>
                      <a:r>
                        <a:rPr lang="ru-RU" sz="1000" dirty="0">
                          <a:latin typeface="Arial" panose="020B0604020202020204" pitchFamily="34" charset="0"/>
                          <a:cs typeface="Arial" panose="020B0604020202020204" pitchFamily="34" charset="0"/>
                        </a:rPr>
                        <a:t>4</a:t>
                      </a:r>
                    </a:p>
                  </a:txBody>
                  <a:tcPr marL="91486" marR="91486" marT="45684" marB="45684" anchor="ctr">
                    <a:solidFill>
                      <a:schemeClr val="bg1">
                        <a:lumMod val="5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Arial" panose="020B0604020202020204" pitchFamily="34" charset="0"/>
                          <a:ea typeface="+mn-ea"/>
                          <a:cs typeface="Arial" panose="020B0604020202020204" pitchFamily="34" charset="0"/>
                        </a:rPr>
                        <a:t>Microsoft</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tc>
                  <a:txBody>
                    <a:bodyPr/>
                    <a:lstStyle/>
                    <a:p>
                      <a:pPr algn="ctr"/>
                      <a:r>
                        <a:rPr lang="en-US" sz="1000" dirty="0">
                          <a:latin typeface="Arial" panose="020B0604020202020204" pitchFamily="34" charset="0"/>
                          <a:cs typeface="Arial" panose="020B0604020202020204" pitchFamily="34" charset="0"/>
                        </a:rPr>
                        <a:t>3,1</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extLst>
                  <a:ext uri="{0D108BD9-81ED-4DB2-BD59-A6C34878D82A}">
                    <a16:rowId xmlns="" xmlns:a16="http://schemas.microsoft.com/office/drawing/2014/main" val="10004"/>
                  </a:ext>
                </a:extLst>
              </a:tr>
              <a:tr h="304871">
                <a:tc>
                  <a:txBody>
                    <a:bodyPr/>
                    <a:lstStyle/>
                    <a:p>
                      <a:pPr algn="ctr"/>
                      <a:r>
                        <a:rPr lang="ru-RU" sz="1000" dirty="0">
                          <a:latin typeface="Arial" panose="020B0604020202020204" pitchFamily="34" charset="0"/>
                          <a:cs typeface="Arial" panose="020B0604020202020204" pitchFamily="34" charset="0"/>
                        </a:rPr>
                        <a:t>5</a:t>
                      </a:r>
                    </a:p>
                  </a:txBody>
                  <a:tcPr marL="91486" marR="91486" marT="45684" marB="45684" anchor="ctr">
                    <a:solidFill>
                      <a:schemeClr val="bg1">
                        <a:lumMod val="5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Arial" panose="020B0604020202020204" pitchFamily="34" charset="0"/>
                          <a:ea typeface="+mn-ea"/>
                          <a:cs typeface="Arial" panose="020B0604020202020204" pitchFamily="34" charset="0"/>
                        </a:rPr>
                        <a:t>Oracle</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50000"/>
                      </a:schemeClr>
                    </a:solidFill>
                  </a:tcPr>
                </a:tc>
                <a:tc>
                  <a:txBody>
                    <a:bodyPr/>
                    <a:lstStyle/>
                    <a:p>
                      <a:pPr algn="ctr"/>
                      <a:r>
                        <a:rPr lang="en-US" sz="1000" dirty="0">
                          <a:latin typeface="Arial" panose="020B0604020202020204" pitchFamily="34" charset="0"/>
                          <a:cs typeface="Arial" panose="020B0604020202020204" pitchFamily="34" charset="0"/>
                        </a:rPr>
                        <a:t>1,8</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50000"/>
                      </a:schemeClr>
                    </a:solidFill>
                  </a:tcPr>
                </a:tc>
                <a:extLst>
                  <a:ext uri="{0D108BD9-81ED-4DB2-BD59-A6C34878D82A}">
                    <a16:rowId xmlns="" xmlns:a16="http://schemas.microsoft.com/office/drawing/2014/main" val="10005"/>
                  </a:ext>
                </a:extLst>
              </a:tr>
              <a:tr h="300747">
                <a:tc>
                  <a:txBody>
                    <a:bodyPr/>
                    <a:lstStyle/>
                    <a:p>
                      <a:pPr algn="ctr"/>
                      <a:r>
                        <a:rPr lang="ru-RU" sz="1000" dirty="0">
                          <a:latin typeface="Arial" panose="020B0604020202020204" pitchFamily="34" charset="0"/>
                          <a:cs typeface="Arial" panose="020B0604020202020204" pitchFamily="34" charset="0"/>
                        </a:rPr>
                        <a:t>6</a:t>
                      </a:r>
                    </a:p>
                  </a:txBody>
                  <a:tcPr marL="91486" marR="91486" marT="45684" marB="45684" anchor="ctr">
                    <a:solidFill>
                      <a:schemeClr val="bg1">
                        <a:lumMod val="5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Arial" panose="020B0604020202020204" pitchFamily="34" charset="0"/>
                          <a:ea typeface="+mn-ea"/>
                          <a:cs typeface="Arial" panose="020B0604020202020204" pitchFamily="34" charset="0"/>
                        </a:rPr>
                        <a:t>Infor</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tc>
                  <a:txBody>
                    <a:bodyPr/>
                    <a:lstStyle/>
                    <a:p>
                      <a:pPr algn="ctr"/>
                      <a:r>
                        <a:rPr lang="en-US" sz="1000" dirty="0">
                          <a:latin typeface="Arial" panose="020B0604020202020204" pitchFamily="34" charset="0"/>
                          <a:cs typeface="Arial" panose="020B0604020202020204" pitchFamily="34" charset="0"/>
                        </a:rPr>
                        <a:t>1,1</a:t>
                      </a:r>
                      <a:endParaRPr lang="ru-RU" sz="1000" dirty="0">
                        <a:latin typeface="Arial" panose="020B0604020202020204" pitchFamily="34" charset="0"/>
                        <a:cs typeface="Arial" panose="020B0604020202020204" pitchFamily="34" charset="0"/>
                      </a:endParaRPr>
                    </a:p>
                  </a:txBody>
                  <a:tcPr marL="91486" marR="91486" marT="45684" marB="45684" anchor="ctr">
                    <a:solidFill>
                      <a:schemeClr val="bg1">
                        <a:lumMod val="50000"/>
                        <a:alpha val="20000"/>
                      </a:schemeClr>
                    </a:solidFill>
                  </a:tcPr>
                </a:tc>
                <a:extLst>
                  <a:ext uri="{0D108BD9-81ED-4DB2-BD59-A6C34878D82A}">
                    <a16:rowId xmlns="" xmlns:a16="http://schemas.microsoft.com/office/drawing/2014/main" val="10006"/>
                  </a:ext>
                </a:extLst>
              </a:tr>
            </a:tbl>
          </a:graphicData>
        </a:graphic>
      </p:graphicFrame>
      <p:grpSp>
        <p:nvGrpSpPr>
          <p:cNvPr id="6" name="Группа 1">
            <a:extLst>
              <a:ext uri="{FF2B5EF4-FFF2-40B4-BE49-F238E27FC236}">
                <a16:creationId xmlns="" xmlns:a16="http://schemas.microsoft.com/office/drawing/2014/main" id="{5BB49B9E-8615-AFB7-C212-B223C9AFE9B9}"/>
              </a:ext>
            </a:extLst>
          </p:cNvPr>
          <p:cNvGrpSpPr>
            <a:grpSpLocks/>
          </p:cNvGrpSpPr>
          <p:nvPr/>
        </p:nvGrpSpPr>
        <p:grpSpPr bwMode="auto">
          <a:xfrm>
            <a:off x="2952750" y="2328863"/>
            <a:ext cx="2914650" cy="2109787"/>
            <a:chOff x="3168650" y="2549755"/>
            <a:chExt cx="2495550" cy="1805444"/>
          </a:xfrm>
        </p:grpSpPr>
        <p:graphicFrame>
          <p:nvGraphicFramePr>
            <p:cNvPr id="7" name="Диаграмма 1">
              <a:extLst>
                <a:ext uri="{FF2B5EF4-FFF2-40B4-BE49-F238E27FC236}">
                  <a16:creationId xmlns="" xmlns:a16="http://schemas.microsoft.com/office/drawing/2014/main" id="{47FF198D-B4E9-EB02-CCC1-F56D6AA4FAD0}"/>
                </a:ext>
              </a:extLst>
            </p:cNvPr>
            <p:cNvGraphicFramePr>
              <a:graphicFrameLocks/>
            </p:cNvGraphicFramePr>
            <p:nvPr/>
          </p:nvGraphicFramePr>
          <p:xfrm>
            <a:off x="3168650" y="2549755"/>
            <a:ext cx="2495550" cy="1805444"/>
          </p:xfrm>
          <a:graphic>
            <a:graphicData uri="http://schemas.openxmlformats.org/presentationml/2006/ole">
              <mc:AlternateContent xmlns:mc="http://schemas.openxmlformats.org/markup-compatibility/2006">
                <mc:Choice xmlns:v="urn:schemas-microsoft-com:vml" Requires="v">
                  <p:oleObj spid="_x0000_s10400" name="Диаграмма" r:id="rId4" imgW="4857795" imgH="3514785" progId="Excel.Chart.8">
                    <p:embed/>
                  </p:oleObj>
                </mc:Choice>
                <mc:Fallback>
                  <p:oleObj name="Диаграмма" r:id="rId4" imgW="4857795" imgH="3514785" progId="Excel.Chart.8">
                    <p:embed/>
                    <p:pic>
                      <p:nvPicPr>
                        <p:cNvPr id="234542" name="Диаграмма 1">
                          <a:extLst>
                            <a:ext uri="{FF2B5EF4-FFF2-40B4-BE49-F238E27FC236}">
                              <a16:creationId xmlns="" xmlns:a16="http://schemas.microsoft.com/office/drawing/2014/main" id="{47FF198D-B4E9-EB02-CCC1-F56D6AA4FA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650" y="2549755"/>
                          <a:ext cx="2495550" cy="180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Рисунок 4">
              <a:extLst>
                <a:ext uri="{FF2B5EF4-FFF2-40B4-BE49-F238E27FC236}">
                  <a16:creationId xmlns="" xmlns:a16="http://schemas.microsoft.com/office/drawing/2014/main" id="{B88D49AD-419A-8FE3-2025-DC9958C346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11513"/>
              <a:ext cx="4540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Группа 1">
            <a:extLst>
              <a:ext uri="{FF2B5EF4-FFF2-40B4-BE49-F238E27FC236}">
                <a16:creationId xmlns="" xmlns:a16="http://schemas.microsoft.com/office/drawing/2014/main" id="{C1C44AA2-6CA1-FA91-F63E-BFD4B2DCED2D}"/>
              </a:ext>
            </a:extLst>
          </p:cNvPr>
          <p:cNvGrpSpPr>
            <a:grpSpLocks/>
          </p:cNvGrpSpPr>
          <p:nvPr/>
        </p:nvGrpSpPr>
        <p:grpSpPr bwMode="auto">
          <a:xfrm>
            <a:off x="5850220" y="2328863"/>
            <a:ext cx="2914650" cy="2109787"/>
            <a:chOff x="5850220" y="2328863"/>
            <a:chExt cx="2967038" cy="2374900"/>
          </a:xfrm>
        </p:grpSpPr>
        <p:graphicFrame>
          <p:nvGraphicFramePr>
            <p:cNvPr id="10" name="Диаграмма 2">
              <a:extLst>
                <a:ext uri="{FF2B5EF4-FFF2-40B4-BE49-F238E27FC236}">
                  <a16:creationId xmlns="" xmlns:a16="http://schemas.microsoft.com/office/drawing/2014/main" id="{7AB1B0F9-C65D-84C6-6B7D-EFFD04845332}"/>
                </a:ext>
              </a:extLst>
            </p:cNvPr>
            <p:cNvGraphicFramePr>
              <a:graphicFrameLocks/>
            </p:cNvGraphicFramePr>
            <p:nvPr>
              <p:extLst>
                <p:ext uri="{D42A27DB-BD31-4B8C-83A1-F6EECF244321}">
                  <p14:modId xmlns:p14="http://schemas.microsoft.com/office/powerpoint/2010/main" val="1212292846"/>
                </p:ext>
              </p:extLst>
            </p:nvPr>
          </p:nvGraphicFramePr>
          <p:xfrm>
            <a:off x="5850220" y="2328863"/>
            <a:ext cx="2967038" cy="2374900"/>
          </p:xfrm>
          <a:graphic>
            <a:graphicData uri="http://schemas.openxmlformats.org/presentationml/2006/ole">
              <mc:AlternateContent xmlns:mc="http://schemas.openxmlformats.org/markup-compatibility/2006">
                <mc:Choice xmlns:v="urn:schemas-microsoft-com:vml" Requires="v">
                  <p:oleObj spid="_x0000_s10401" name="Chart" r:id="rId7" imgW="4457610" imgH="3562456" progId="Excel.Chart.8">
                    <p:embed/>
                  </p:oleObj>
                </mc:Choice>
                <mc:Fallback>
                  <p:oleObj name="Chart" r:id="rId7" imgW="4457610" imgH="3562456" progId="Excel.Chart.8">
                    <p:embed/>
                    <p:pic>
                      <p:nvPicPr>
                        <p:cNvPr id="234540" name="Диаграмма 2">
                          <a:extLst>
                            <a:ext uri="{FF2B5EF4-FFF2-40B4-BE49-F238E27FC236}">
                              <a16:creationId xmlns="" xmlns:a16="http://schemas.microsoft.com/office/drawing/2014/main" id="{7AB1B0F9-C65D-84C6-6B7D-EFFD04845332}"/>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0220" y="2328863"/>
                          <a:ext cx="29670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Рисунок 14">
              <a:extLst>
                <a:ext uri="{FF2B5EF4-FFF2-40B4-BE49-F238E27FC236}">
                  <a16:creationId xmlns="" xmlns:a16="http://schemas.microsoft.com/office/drawing/2014/main" id="{1C764CC5-323D-84CE-C79A-16F3F2BBF5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6084" y="2592000"/>
              <a:ext cx="247102" cy="13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Рисунок 14">
            <a:extLst>
              <a:ext uri="{FF2B5EF4-FFF2-40B4-BE49-F238E27FC236}">
                <a16:creationId xmlns="" xmlns:a16="http://schemas.microsoft.com/office/drawing/2014/main" id="{7EF33D3B-5BE5-9082-C700-ADB8E91260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8913" y="2824163"/>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a:extLst>
              <a:ext uri="{FF2B5EF4-FFF2-40B4-BE49-F238E27FC236}">
                <a16:creationId xmlns="" xmlns:a16="http://schemas.microsoft.com/office/drawing/2014/main" id="{1E8855B5-607C-82F6-D70B-800676AE439D}"/>
              </a:ext>
            </a:extLst>
          </p:cNvPr>
          <p:cNvSpPr txBox="1">
            <a:spLocks noChangeArrowheads="1"/>
          </p:cNvSpPr>
          <p:nvPr/>
        </p:nvSpPr>
        <p:spPr bwMode="auto">
          <a:xfrm>
            <a:off x="539626" y="1419225"/>
            <a:ext cx="2520206" cy="605166"/>
          </a:xfrm>
          <a:prstGeom prst="rect">
            <a:avLst/>
          </a:prstGeom>
          <a:noFill/>
          <a:ln>
            <a:noFill/>
          </a:ln>
          <a:effec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59">
              <a:defRPr/>
            </a:pPr>
            <a:r>
              <a:rPr lang="ru-RU" altLang="ru-RU" sz="1111" dirty="0">
                <a:solidFill>
                  <a:srgbClr val="000000"/>
                </a:solidFill>
                <a:latin typeface="Arial" charset="0"/>
              </a:rPr>
              <a:t>IDC. </a:t>
            </a:r>
            <a:r>
              <a:rPr lang="ru-RU" altLang="ru-RU" sz="1111" b="0" dirty="0" err="1">
                <a:solidFill>
                  <a:srgbClr val="000000"/>
                </a:solidFill>
                <a:latin typeface="Arial" charset="0"/>
              </a:rPr>
              <a:t>Russia</a:t>
            </a:r>
            <a:r>
              <a:rPr lang="ru-RU" altLang="ru-RU" sz="1111" b="0" dirty="0">
                <a:solidFill>
                  <a:srgbClr val="000000"/>
                </a:solidFill>
                <a:latin typeface="Arial" charset="0"/>
              </a:rPr>
              <a:t> </a:t>
            </a:r>
            <a:r>
              <a:rPr lang="ru-RU" altLang="ru-RU" sz="1111" dirty="0" err="1">
                <a:solidFill>
                  <a:srgbClr val="000000"/>
                </a:solidFill>
                <a:latin typeface="Arial" charset="0"/>
              </a:rPr>
              <a:t>Enterprise</a:t>
            </a:r>
            <a:r>
              <a:rPr lang="ru-RU" altLang="ru-RU" sz="1111" dirty="0">
                <a:solidFill>
                  <a:srgbClr val="000000"/>
                </a:solidFill>
                <a:latin typeface="Arial" charset="0"/>
              </a:rPr>
              <a:t> </a:t>
            </a:r>
            <a:r>
              <a:rPr lang="ru-RU" altLang="ru-RU" sz="1111" dirty="0" err="1">
                <a:solidFill>
                  <a:srgbClr val="000000"/>
                </a:solidFill>
                <a:latin typeface="Arial" charset="0"/>
              </a:rPr>
              <a:t>Resource</a:t>
            </a:r>
            <a:r>
              <a:rPr lang="ru-RU" altLang="ru-RU" sz="1111" dirty="0">
                <a:solidFill>
                  <a:srgbClr val="000000"/>
                </a:solidFill>
                <a:latin typeface="Arial" charset="0"/>
              </a:rPr>
              <a:t> </a:t>
            </a:r>
            <a:r>
              <a:rPr lang="ru-RU" altLang="ru-RU" sz="1111" dirty="0" err="1">
                <a:solidFill>
                  <a:srgbClr val="000000"/>
                </a:solidFill>
                <a:latin typeface="Arial" charset="0"/>
              </a:rPr>
              <a:t>Management</a:t>
            </a:r>
            <a:r>
              <a:rPr lang="ru-RU" altLang="ru-RU" sz="1111" dirty="0">
                <a:solidFill>
                  <a:srgbClr val="000000"/>
                </a:solidFill>
                <a:latin typeface="Arial" charset="0"/>
              </a:rPr>
              <a:t> </a:t>
            </a:r>
            <a:r>
              <a:rPr lang="ru-RU" altLang="ru-RU" sz="1111" dirty="0" err="1">
                <a:solidFill>
                  <a:srgbClr val="000000"/>
                </a:solidFill>
                <a:latin typeface="Arial" charset="0"/>
              </a:rPr>
              <a:t>Software</a:t>
            </a:r>
            <a:r>
              <a:rPr lang="ru-RU" altLang="ru-RU" sz="1111" dirty="0">
                <a:solidFill>
                  <a:srgbClr val="000000"/>
                </a:solidFill>
                <a:latin typeface="Arial" charset="0"/>
              </a:rPr>
              <a:t> 2020</a:t>
            </a:r>
            <a:r>
              <a:rPr lang="ru-RU" altLang="ru-RU" sz="1111" b="0" dirty="0">
                <a:solidFill>
                  <a:srgbClr val="000000"/>
                </a:solidFill>
                <a:latin typeface="Arial" charset="0"/>
              </a:rPr>
              <a:t> </a:t>
            </a:r>
            <a:r>
              <a:rPr lang="ru-RU" altLang="ru-RU" sz="1111" b="0" dirty="0" err="1">
                <a:solidFill>
                  <a:srgbClr val="000000"/>
                </a:solidFill>
                <a:latin typeface="Arial" charset="0"/>
              </a:rPr>
              <a:t>License</a:t>
            </a:r>
            <a:r>
              <a:rPr lang="ru-RU" altLang="ru-RU" sz="1111" b="0" dirty="0">
                <a:solidFill>
                  <a:srgbClr val="000000"/>
                </a:solidFill>
                <a:latin typeface="Arial" charset="0"/>
              </a:rPr>
              <a:t> </a:t>
            </a:r>
            <a:r>
              <a:rPr lang="ru-RU" altLang="ru-RU" sz="1111" b="0" dirty="0" err="1">
                <a:solidFill>
                  <a:srgbClr val="000000"/>
                </a:solidFill>
                <a:latin typeface="Arial" charset="0"/>
              </a:rPr>
              <a:t>and</a:t>
            </a:r>
            <a:r>
              <a:rPr lang="ru-RU" altLang="ru-RU" sz="1111" b="0" dirty="0">
                <a:solidFill>
                  <a:srgbClr val="000000"/>
                </a:solidFill>
                <a:latin typeface="Arial" charset="0"/>
              </a:rPr>
              <a:t> </a:t>
            </a:r>
            <a:r>
              <a:rPr lang="ru-RU" altLang="ru-RU" sz="1111" b="0" dirty="0" err="1">
                <a:solidFill>
                  <a:srgbClr val="000000"/>
                </a:solidFill>
                <a:latin typeface="Arial" charset="0"/>
              </a:rPr>
              <a:t>Maintenance</a:t>
            </a:r>
            <a:r>
              <a:rPr lang="ru-RU" altLang="ru-RU" sz="1111" b="0" dirty="0">
                <a:solidFill>
                  <a:srgbClr val="000000"/>
                </a:solidFill>
                <a:latin typeface="Arial" charset="0"/>
              </a:rPr>
              <a:t> </a:t>
            </a:r>
            <a:r>
              <a:rPr lang="ru-RU" altLang="ru-RU" sz="1111" b="0" dirty="0" err="1">
                <a:solidFill>
                  <a:srgbClr val="000000"/>
                </a:solidFill>
                <a:latin typeface="Arial" charset="0"/>
              </a:rPr>
              <a:t>Revenue</a:t>
            </a:r>
            <a:endParaRPr lang="ru-RU" altLang="ru-RU" sz="1111" b="0" dirty="0">
              <a:solidFill>
                <a:srgbClr val="000000"/>
              </a:solidFill>
              <a:latin typeface="Arial" charset="0"/>
            </a:endParaRPr>
          </a:p>
        </p:txBody>
      </p:sp>
      <p:sp>
        <p:nvSpPr>
          <p:cNvPr id="14" name="Text Box 4">
            <a:extLst>
              <a:ext uri="{FF2B5EF4-FFF2-40B4-BE49-F238E27FC236}">
                <a16:creationId xmlns="" xmlns:a16="http://schemas.microsoft.com/office/drawing/2014/main" id="{5CB4E2C6-D6B0-3427-AAE9-40BF690DC128}"/>
              </a:ext>
            </a:extLst>
          </p:cNvPr>
          <p:cNvSpPr txBox="1">
            <a:spLocks noChangeArrowheads="1"/>
          </p:cNvSpPr>
          <p:nvPr/>
        </p:nvSpPr>
        <p:spPr bwMode="auto">
          <a:xfrm>
            <a:off x="5809216" y="1504320"/>
            <a:ext cx="2953322" cy="434975"/>
          </a:xfrm>
          <a:prstGeom prst="rect">
            <a:avLst/>
          </a:prstGeom>
          <a:noFill/>
          <a:ln>
            <a:noFill/>
          </a:ln>
          <a:effec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59" eaLnBrk="1" hangingPunct="1">
              <a:spcBef>
                <a:spcPts val="1000"/>
              </a:spcBef>
              <a:defRPr/>
            </a:pPr>
            <a:r>
              <a:rPr lang="en-US" altLang="ru-RU" sz="1111" dirty="0" err="1">
                <a:solidFill>
                  <a:prstClr val="black"/>
                </a:solidFill>
                <a:latin typeface="Arial" charset="0"/>
              </a:rPr>
              <a:t>CNews</a:t>
            </a:r>
            <a:r>
              <a:rPr lang="en-US" altLang="ru-RU" sz="1111" dirty="0">
                <a:solidFill>
                  <a:prstClr val="black"/>
                </a:solidFill>
                <a:latin typeface="Arial" charset="0"/>
              </a:rPr>
              <a:t>. </a:t>
            </a:r>
            <a:r>
              <a:rPr lang="ru-RU" altLang="ru-RU" sz="1111" dirty="0">
                <a:solidFill>
                  <a:prstClr val="black"/>
                </a:solidFill>
                <a:latin typeface="Arial" charset="0"/>
              </a:rPr>
              <a:t/>
            </a:r>
            <a:br>
              <a:rPr lang="ru-RU" altLang="ru-RU" sz="1111" dirty="0">
                <a:solidFill>
                  <a:prstClr val="black"/>
                </a:solidFill>
                <a:latin typeface="Arial" charset="0"/>
              </a:rPr>
            </a:br>
            <a:r>
              <a:rPr lang="ru-RU" altLang="ru-RU" sz="1111" dirty="0">
                <a:solidFill>
                  <a:prstClr val="black"/>
                </a:solidFill>
                <a:latin typeface="Arial" charset="0"/>
              </a:rPr>
              <a:t>Рейтинг </a:t>
            </a:r>
            <a:r>
              <a:rPr lang="en-US" altLang="ru-RU" sz="1111" dirty="0">
                <a:solidFill>
                  <a:prstClr val="black"/>
                </a:solidFill>
                <a:latin typeface="Arial" charset="0"/>
              </a:rPr>
              <a:t>ERP-</a:t>
            </a:r>
            <a:r>
              <a:rPr lang="ru-RU" altLang="ru-RU" sz="1111" dirty="0">
                <a:solidFill>
                  <a:prstClr val="black"/>
                </a:solidFill>
                <a:latin typeface="Arial" charset="0"/>
              </a:rPr>
              <a:t>систем 2022</a:t>
            </a:r>
          </a:p>
        </p:txBody>
      </p:sp>
      <p:sp>
        <p:nvSpPr>
          <p:cNvPr id="15" name="TextBox 1">
            <a:extLst>
              <a:ext uri="{FF2B5EF4-FFF2-40B4-BE49-F238E27FC236}">
                <a16:creationId xmlns="" xmlns:a16="http://schemas.microsoft.com/office/drawing/2014/main" id="{F0E6305A-91C8-B6EC-5809-757C60ADE76D}"/>
              </a:ext>
            </a:extLst>
          </p:cNvPr>
          <p:cNvSpPr txBox="1">
            <a:spLocks noChangeArrowheads="1"/>
          </p:cNvSpPr>
          <p:nvPr/>
        </p:nvSpPr>
        <p:spPr bwMode="auto">
          <a:xfrm>
            <a:off x="3128962" y="1211263"/>
            <a:ext cx="2562225" cy="1117600"/>
          </a:xfrm>
          <a:prstGeom prst="rect">
            <a:avLst/>
          </a:prstGeom>
          <a:noFill/>
          <a:ln>
            <a:noFill/>
          </a:ln>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59">
              <a:defRPr/>
            </a:pPr>
            <a:r>
              <a:rPr lang="ru-RU" altLang="ru-RU" sz="1111" dirty="0" err="1">
                <a:solidFill>
                  <a:prstClr val="black"/>
                </a:solidFill>
                <a:latin typeface="Arial" charset="0"/>
              </a:rPr>
              <a:t>TAdviser</a:t>
            </a:r>
            <a:r>
              <a:rPr lang="ru-RU" altLang="ru-RU" sz="1111" dirty="0">
                <a:solidFill>
                  <a:prstClr val="black"/>
                </a:solidFill>
                <a:latin typeface="Arial" charset="0"/>
              </a:rPr>
              <a:t>. </a:t>
            </a:r>
            <a:r>
              <a:rPr lang="ru-RU" altLang="ru-RU" sz="1111" b="0" dirty="0">
                <a:solidFill>
                  <a:prstClr val="black"/>
                </a:solidFill>
                <a:latin typeface="Arial" charset="0"/>
              </a:rPr>
              <a:t>Декабрь </a:t>
            </a:r>
            <a:r>
              <a:rPr lang="ru-RU" altLang="ru-RU" sz="1111" dirty="0">
                <a:solidFill>
                  <a:prstClr val="black"/>
                </a:solidFill>
                <a:latin typeface="Arial" charset="0"/>
              </a:rPr>
              <a:t>2020</a:t>
            </a:r>
            <a:r>
              <a:rPr lang="ru-RU" altLang="ru-RU" sz="1111" b="0" dirty="0">
                <a:solidFill>
                  <a:prstClr val="black"/>
                </a:solidFill>
                <a:latin typeface="Arial" charset="0"/>
              </a:rPr>
              <a:t> года</a:t>
            </a:r>
          </a:p>
          <a:p>
            <a:pPr algn="ctr" defTabSz="725759">
              <a:defRPr/>
            </a:pPr>
            <a:r>
              <a:rPr lang="ru-RU" altLang="ru-RU" sz="1111" dirty="0" err="1">
                <a:solidFill>
                  <a:prstClr val="black"/>
                </a:solidFill>
                <a:latin typeface="Arial" charset="0"/>
              </a:rPr>
              <a:t>Вендоры</a:t>
            </a:r>
            <a:r>
              <a:rPr lang="ru-RU" altLang="ru-RU" sz="1111" dirty="0">
                <a:solidFill>
                  <a:prstClr val="black"/>
                </a:solidFill>
                <a:latin typeface="Arial" charset="0"/>
              </a:rPr>
              <a:t> ERP-систем, лидирующие </a:t>
            </a:r>
            <a:br>
              <a:rPr lang="ru-RU" altLang="ru-RU" sz="1111" dirty="0">
                <a:solidFill>
                  <a:prstClr val="black"/>
                </a:solidFill>
                <a:latin typeface="Arial" charset="0"/>
              </a:rPr>
            </a:br>
            <a:r>
              <a:rPr lang="ru-RU" altLang="ru-RU" sz="1111" dirty="0">
                <a:solidFill>
                  <a:prstClr val="black"/>
                </a:solidFill>
                <a:latin typeface="Arial" charset="0"/>
              </a:rPr>
              <a:t>на российском рынке</a:t>
            </a:r>
            <a:r>
              <a:rPr lang="ru-RU" altLang="ru-RU" sz="1111" b="0" dirty="0">
                <a:solidFill>
                  <a:prstClr val="black"/>
                </a:solidFill>
                <a:latin typeface="Arial" charset="0"/>
              </a:rPr>
              <a:t> </a:t>
            </a:r>
            <a:r>
              <a:rPr lang="en-US" altLang="ru-RU" sz="1111" b="0" dirty="0">
                <a:solidFill>
                  <a:prstClr val="black"/>
                </a:solidFill>
                <a:latin typeface="Arial" charset="0"/>
              </a:rPr>
              <a:t/>
            </a:r>
            <a:br>
              <a:rPr lang="en-US" altLang="ru-RU" sz="1111" b="0" dirty="0">
                <a:solidFill>
                  <a:prstClr val="black"/>
                </a:solidFill>
                <a:latin typeface="Arial" charset="0"/>
              </a:rPr>
            </a:br>
            <a:r>
              <a:rPr lang="ru-RU" altLang="ru-RU" sz="1111" b="0" dirty="0">
                <a:solidFill>
                  <a:prstClr val="black"/>
                </a:solidFill>
                <a:latin typeface="Arial" charset="0"/>
              </a:rPr>
              <a:t>по количеству реализованных проектов</a:t>
            </a:r>
          </a:p>
        </p:txBody>
      </p:sp>
    </p:spTree>
    <p:extLst>
      <p:ext uri="{BB962C8B-B14F-4D97-AF65-F5344CB8AC3E}">
        <p14:creationId xmlns:p14="http://schemas.microsoft.com/office/powerpoint/2010/main" val="275274097"/>
      </p:ext>
    </p:extLst>
  </p:cSld>
  <p:clrMapOvr>
    <a:masterClrMapping/>
  </p:clrMapOvr>
  <p:transition advTm="6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 xmlns:a16="http://schemas.microsoft.com/office/drawing/2014/main" id="{59AA5D3C-C451-13C9-74B1-0AB41FEC31DE}"/>
              </a:ext>
            </a:extLst>
          </p:cNvPr>
          <p:cNvSpPr txBox="1">
            <a:spLocks noChangeArrowheads="1"/>
          </p:cNvSpPr>
          <p:nvPr/>
        </p:nvSpPr>
        <p:spPr bwMode="auto">
          <a:xfrm>
            <a:off x="1691680" y="195486"/>
            <a:ext cx="72008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Критерии выбора  </a:t>
            </a:r>
            <a:r>
              <a:rPr lang="en-US" altLang="ru-RU" dirty="0"/>
              <a:t>ERP</a:t>
            </a:r>
            <a:r>
              <a:rPr lang="ru-RU" altLang="ru-RU" dirty="0"/>
              <a:t>-систем</a:t>
            </a:r>
          </a:p>
        </p:txBody>
      </p:sp>
      <p:pic>
        <p:nvPicPr>
          <p:cNvPr id="7" name="Picture 2">
            <a:extLst>
              <a:ext uri="{FF2B5EF4-FFF2-40B4-BE49-F238E27FC236}">
                <a16:creationId xmlns="" xmlns:a16="http://schemas.microsoft.com/office/drawing/2014/main" id="{E382BF56-AEEA-4BFD-873B-7A58028B3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14" y="968049"/>
            <a:ext cx="7537971" cy="391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скругленные углы 1">
            <a:extLst>
              <a:ext uri="{FF2B5EF4-FFF2-40B4-BE49-F238E27FC236}">
                <a16:creationId xmlns="" xmlns:a16="http://schemas.microsoft.com/office/drawing/2014/main" id="{68537D17-FA46-45DE-8B43-19C51B9ECA61}"/>
              </a:ext>
            </a:extLst>
          </p:cNvPr>
          <p:cNvSpPr/>
          <p:nvPr/>
        </p:nvSpPr>
        <p:spPr>
          <a:xfrm>
            <a:off x="179321" y="4531954"/>
            <a:ext cx="2115346" cy="458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TextBox 1">
            <a:extLst>
              <a:ext uri="{FF2B5EF4-FFF2-40B4-BE49-F238E27FC236}">
                <a16:creationId xmlns="" xmlns:a16="http://schemas.microsoft.com/office/drawing/2014/main" id="{B7FC5411-5CAB-9A7E-90B9-CF9A979B607C}"/>
              </a:ext>
            </a:extLst>
          </p:cNvPr>
          <p:cNvSpPr txBox="1">
            <a:spLocks noChangeArrowheads="1"/>
          </p:cNvSpPr>
          <p:nvPr/>
        </p:nvSpPr>
        <p:spPr bwMode="auto">
          <a:xfrm>
            <a:off x="179321" y="4531954"/>
            <a:ext cx="2115346" cy="458972"/>
          </a:xfrm>
          <a:prstGeom prst="rect">
            <a:avLst/>
          </a:prstGeom>
          <a:noFill/>
          <a:ln>
            <a:noFill/>
          </a:ln>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47">
              <a:defRPr/>
            </a:pPr>
            <a:r>
              <a:rPr lang="ru-RU" altLang="ru-RU" sz="794" b="0" dirty="0">
                <a:solidFill>
                  <a:prstClr val="black"/>
                </a:solidFill>
                <a:latin typeface="Arial" charset="0"/>
              </a:rPr>
              <a:t>Данные партнеров 1С ЦК </a:t>
            </a:r>
            <a:r>
              <a:rPr lang="en-US" altLang="ru-RU" sz="794" b="0" dirty="0">
                <a:solidFill>
                  <a:prstClr val="black"/>
                </a:solidFill>
                <a:latin typeface="Arial" charset="0"/>
              </a:rPr>
              <a:t>ERP</a:t>
            </a:r>
            <a:r>
              <a:rPr lang="ru-RU" altLang="ru-RU" sz="794" b="0" dirty="0">
                <a:solidFill>
                  <a:prstClr val="black"/>
                </a:solidFill>
                <a:latin typeface="Arial" charset="0"/>
              </a:rPr>
              <a:t> из РФ по 283 столкновениям с зарубежными конкурентами с 01.01.2020 по 29.12.2023</a:t>
            </a:r>
          </a:p>
        </p:txBody>
      </p:sp>
      <p:sp>
        <p:nvSpPr>
          <p:cNvPr id="5" name="Прямоугольник 6">
            <a:extLst>
              <a:ext uri="{FF2B5EF4-FFF2-40B4-BE49-F238E27FC236}">
                <a16:creationId xmlns="" xmlns:a16="http://schemas.microsoft.com/office/drawing/2014/main" id="{88FD719C-AA02-B2F6-9507-502DDFA3C980}"/>
              </a:ext>
            </a:extLst>
          </p:cNvPr>
          <p:cNvSpPr>
            <a:spLocks noChangeArrowheads="1"/>
          </p:cNvSpPr>
          <p:nvPr/>
        </p:nvSpPr>
        <p:spPr bwMode="auto">
          <a:xfrm>
            <a:off x="4596354" y="3944618"/>
            <a:ext cx="3578225" cy="461665"/>
          </a:xfrm>
          <a:prstGeom prst="rect">
            <a:avLst/>
          </a:prstGeom>
          <a:noFill/>
          <a:ln>
            <a:noFill/>
          </a:ln>
        </p:spPr>
        <p:txBody>
          <a:bodyPr>
            <a:spAutoFit/>
          </a:bodyPr>
          <a:lstStyle/>
          <a:p>
            <a:pPr algn="r" defTabSz="725747"/>
            <a:r>
              <a:rPr lang="ru-RU" altLang="ru-RU" sz="1200" b="0" dirty="0">
                <a:solidFill>
                  <a:srgbClr val="333399"/>
                </a:solidFill>
                <a:latin typeface="Arial" charset="0"/>
                <a:cs typeface="Arial" charset="0"/>
              </a:rPr>
              <a:t>Какие аргументы были решающими</a:t>
            </a:r>
            <a:r>
              <a:rPr lang="en-US" altLang="ru-RU" sz="1200" b="0" dirty="0">
                <a:solidFill>
                  <a:srgbClr val="333399"/>
                </a:solidFill>
                <a:latin typeface="Arial" charset="0"/>
                <a:cs typeface="Arial" charset="0"/>
              </a:rPr>
              <a:t/>
            </a:r>
            <a:br>
              <a:rPr lang="en-US" altLang="ru-RU" sz="1200" b="0" dirty="0">
                <a:solidFill>
                  <a:srgbClr val="333399"/>
                </a:solidFill>
                <a:latin typeface="Arial" charset="0"/>
                <a:cs typeface="Arial" charset="0"/>
              </a:rPr>
            </a:br>
            <a:r>
              <a:rPr lang="ru-RU" altLang="ru-RU" sz="1200" b="0" dirty="0">
                <a:solidFill>
                  <a:srgbClr val="333399"/>
                </a:solidFill>
                <a:latin typeface="Arial" charset="0"/>
                <a:cs typeface="Arial" charset="0"/>
              </a:rPr>
              <a:t>в пользу выбора решения 1С?</a:t>
            </a:r>
          </a:p>
        </p:txBody>
      </p:sp>
    </p:spTree>
    <p:extLst>
      <p:ext uri="{BB962C8B-B14F-4D97-AF65-F5344CB8AC3E}">
        <p14:creationId xmlns:p14="http://schemas.microsoft.com/office/powerpoint/2010/main" val="3339129929"/>
      </p:ext>
    </p:extLst>
  </p:cSld>
  <p:clrMapOvr>
    <a:masterClrMapping/>
  </p:clrMapOvr>
  <p:transition advTm="6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Заголовок 1">
            <a:extLst>
              <a:ext uri="{FF2B5EF4-FFF2-40B4-BE49-F238E27FC236}">
                <a16:creationId xmlns="" xmlns:a16="http://schemas.microsoft.com/office/drawing/2014/main" id="{D61AD7AE-50CB-7B64-35A9-DA51D3288AC0}"/>
              </a:ext>
            </a:extLst>
          </p:cNvPr>
          <p:cNvSpPr>
            <a:spLocks noGrp="1"/>
          </p:cNvSpPr>
          <p:nvPr>
            <p:ph type="title" idx="4294967295"/>
          </p:nvPr>
        </p:nvSpPr>
        <p:spPr>
          <a:xfrm>
            <a:off x="1403648" y="195486"/>
            <a:ext cx="7478457" cy="72008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Ключевые преимущества флагманского решения фирмы «1С» </a:t>
            </a:r>
          </a:p>
        </p:txBody>
      </p:sp>
      <p:sp>
        <p:nvSpPr>
          <p:cNvPr id="6" name="Объект 2">
            <a:extLst>
              <a:ext uri="{FF2B5EF4-FFF2-40B4-BE49-F238E27FC236}">
                <a16:creationId xmlns="" xmlns:a16="http://schemas.microsoft.com/office/drawing/2014/main" id="{D19DBF04-ED82-8894-12B4-CD541B2E6859}"/>
              </a:ext>
            </a:extLst>
          </p:cNvPr>
          <p:cNvSpPr txBox="1">
            <a:spLocks/>
          </p:cNvSpPr>
          <p:nvPr/>
        </p:nvSpPr>
        <p:spPr bwMode="auto">
          <a:xfrm>
            <a:off x="227849" y="3219822"/>
            <a:ext cx="8654256" cy="139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400"/>
              </a:spcBef>
              <a:spcAft>
                <a:spcPts val="400"/>
              </a:spcAft>
              <a:defRPr/>
            </a:pPr>
            <a:r>
              <a:rPr lang="ru-RU" altLang="ru-RU" sz="1200" b="0" dirty="0">
                <a:solidFill>
                  <a:srgbClr val="D20000"/>
                </a:solidFill>
              </a:rPr>
              <a:t>Подходит для любой отрасли</a:t>
            </a:r>
            <a:r>
              <a:rPr lang="ru-RU" altLang="ru-RU" sz="1200" b="0" dirty="0"/>
              <a:t>, на базе «1С:ERP» предлагается большой выбор индустриальных отраслевых решений, система может внедряться на сложных производствах</a:t>
            </a:r>
          </a:p>
          <a:p>
            <a:pPr>
              <a:spcBef>
                <a:spcPts val="400"/>
              </a:spcBef>
              <a:spcAft>
                <a:spcPts val="400"/>
              </a:spcAft>
              <a:defRPr/>
            </a:pPr>
            <a:r>
              <a:rPr lang="ru-RU" altLang="ru-RU" sz="1200" b="0" dirty="0" err="1">
                <a:solidFill>
                  <a:srgbClr val="D20000"/>
                </a:solidFill>
              </a:rPr>
              <a:t>Многоплатформенность</a:t>
            </a:r>
            <a:r>
              <a:rPr lang="ru-RU" altLang="ru-RU" sz="1200" b="0" dirty="0">
                <a:solidFill>
                  <a:srgbClr val="D20000"/>
                </a:solidFill>
              </a:rPr>
              <a:t>, гибкость и поддержка открытого ПО</a:t>
            </a:r>
            <a:r>
              <a:rPr lang="ru-RU" altLang="ru-RU" sz="1200" b="0" dirty="0"/>
              <a:t>, система легко адаптируется под конкретную специфику бизнес-процессов и любые нововведения в организации</a:t>
            </a:r>
          </a:p>
          <a:p>
            <a:pPr>
              <a:spcBef>
                <a:spcPts val="400"/>
              </a:spcBef>
              <a:spcAft>
                <a:spcPts val="400"/>
              </a:spcAft>
              <a:defRPr/>
            </a:pPr>
            <a:r>
              <a:rPr lang="ru-RU" altLang="ru-RU" sz="1200" b="0" dirty="0">
                <a:solidFill>
                  <a:srgbClr val="D20000"/>
                </a:solidFill>
              </a:rPr>
              <a:t>Регулярное дополнение функциональными возможностями</a:t>
            </a:r>
            <a:r>
              <a:rPr lang="ru-RU" altLang="ru-RU" sz="1200" b="0" dirty="0"/>
              <a:t>. </a:t>
            </a:r>
            <a:r>
              <a:rPr lang="ru-RU" sz="1200" b="0" dirty="0"/>
              <a:t>Решение разработано с учетом лучших мировых и отечественных практик автоматизации крупного и среднего бизнеса. «1С:ERP» регулярно дополняется функциональными возможностями с учетом актуальных потребностей бизнеса и требований законодательства</a:t>
            </a:r>
            <a:endParaRPr lang="ru-RU" altLang="ru-RU" sz="1200" b="0" dirty="0"/>
          </a:p>
        </p:txBody>
      </p:sp>
      <p:sp>
        <p:nvSpPr>
          <p:cNvPr id="7" name="object 3">
            <a:extLst>
              <a:ext uri="{FF2B5EF4-FFF2-40B4-BE49-F238E27FC236}">
                <a16:creationId xmlns="" xmlns:a16="http://schemas.microsoft.com/office/drawing/2014/main" id="{F835191C-0BBC-A64A-88E9-FF1E77734349}"/>
              </a:ext>
            </a:extLst>
          </p:cNvPr>
          <p:cNvSpPr txBox="1">
            <a:spLocks noChangeArrowheads="1"/>
          </p:cNvSpPr>
          <p:nvPr/>
        </p:nvSpPr>
        <p:spPr bwMode="auto">
          <a:xfrm>
            <a:off x="227849" y="1131590"/>
            <a:ext cx="8784976" cy="264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5490" rIns="0" bIns="0">
            <a:noAutofit/>
          </a:bodyPr>
          <a:lstStyle>
            <a:lvl1pPr marL="279400" indent="-269875">
              <a:tabLst>
                <a:tab pos="279400" algn="l"/>
              </a:tabLst>
              <a:defRPr b="1">
                <a:solidFill>
                  <a:schemeClr val="tx1"/>
                </a:solidFill>
                <a:latin typeface="Calibri" panose="020F0502020204030204" pitchFamily="34" charset="0"/>
                <a:cs typeface="Arial" panose="020B0604020202020204" pitchFamily="34" charset="0"/>
              </a:defRPr>
            </a:lvl1pPr>
            <a:lvl2pPr marL="596900" indent="-225425">
              <a:tabLst>
                <a:tab pos="279400" algn="l"/>
              </a:tabLst>
              <a:defRPr b="1">
                <a:solidFill>
                  <a:schemeClr val="tx1"/>
                </a:solidFill>
                <a:latin typeface="Calibri" panose="020F0502020204030204" pitchFamily="34" charset="0"/>
                <a:cs typeface="Arial" panose="020B0604020202020204" pitchFamily="34" charset="0"/>
              </a:defRPr>
            </a:lvl2pPr>
            <a:lvl3pPr marL="1143000" indent="-228600">
              <a:tabLst>
                <a:tab pos="279400" algn="l"/>
              </a:tabLst>
              <a:defRPr b="1">
                <a:solidFill>
                  <a:schemeClr val="tx1"/>
                </a:solidFill>
                <a:latin typeface="Calibri" panose="020F0502020204030204" pitchFamily="34" charset="0"/>
                <a:cs typeface="Arial" panose="020B0604020202020204" pitchFamily="34" charset="0"/>
              </a:defRPr>
            </a:lvl3pPr>
            <a:lvl4pPr marL="1600200" indent="-228600">
              <a:tabLst>
                <a:tab pos="279400" algn="l"/>
              </a:tabLst>
              <a:defRPr b="1">
                <a:solidFill>
                  <a:schemeClr val="tx1"/>
                </a:solidFill>
                <a:latin typeface="Calibri" panose="020F0502020204030204" pitchFamily="34" charset="0"/>
                <a:cs typeface="Arial" panose="020B0604020202020204" pitchFamily="34" charset="0"/>
              </a:defRPr>
            </a:lvl4pPr>
            <a:lvl5pPr marL="2057400" indent="-228600">
              <a:tabLst>
                <a:tab pos="279400"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9pPr>
          </a:lstStyle>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Широкие функциональные возможности</a:t>
            </a:r>
            <a:r>
              <a:rPr lang="ru-RU" altLang="ru-RU" sz="1200" b="0" dirty="0">
                <a:latin typeface="Arial" panose="020B0604020202020204" pitchFamily="34" charset="0"/>
              </a:rPr>
              <a:t> на уровне </a:t>
            </a:r>
            <a:r>
              <a:rPr lang="en-US" altLang="ru-RU" sz="1200" b="0" dirty="0">
                <a:latin typeface="Arial" panose="020B0604020202020204" pitchFamily="34" charset="0"/>
              </a:rPr>
              <a:t>ERP</a:t>
            </a:r>
            <a:r>
              <a:rPr lang="ru-RU" altLang="ru-RU" sz="1200" b="0" dirty="0">
                <a:latin typeface="Arial" panose="020B0604020202020204" pitchFamily="34" charset="0"/>
              </a:rPr>
              <a:t>-систем международного класса </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Гибкая и производительная современная</a:t>
            </a:r>
            <a:r>
              <a:rPr lang="ru-RU" altLang="ru-RU" sz="1200" b="0" dirty="0">
                <a:latin typeface="Arial" panose="020B0604020202020204" pitchFamily="34" charset="0"/>
              </a:rPr>
              <a:t> </a:t>
            </a:r>
            <a:r>
              <a:rPr lang="ru-RU" altLang="ru-RU" sz="1200" b="0" dirty="0">
                <a:latin typeface="Arial" panose="020B0604020202020204" pitchFamily="34" charset="0"/>
                <a:hlinkClick r:id="rId4"/>
              </a:rPr>
              <a:t>платформа «1С:Предприятие 8.3»</a:t>
            </a:r>
            <a:r>
              <a:rPr lang="ru-RU" altLang="ru-RU" sz="1200" b="0" dirty="0">
                <a:latin typeface="Arial" panose="020B0604020202020204" pitchFamily="34" charset="0"/>
              </a:rPr>
              <a:t>, поддерживающая работу через Интернет, в том числе «облачные» технологии и работу на мобильных устройствах</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Большое количество специализированных решений</a:t>
            </a:r>
            <a:r>
              <a:rPr lang="ru-RU" altLang="ru-RU" sz="1200" b="0" dirty="0">
                <a:latin typeface="Arial" panose="020B0604020202020204" pitchFamily="34" charset="0"/>
              </a:rPr>
              <a:t>, расширяющих возможности системы (</a:t>
            </a:r>
            <a:r>
              <a:rPr lang="en-US" altLang="ru-RU" sz="1200" b="0" dirty="0">
                <a:solidFill>
                  <a:schemeClr val="tx2">
                    <a:lumMod val="75000"/>
                  </a:schemeClr>
                </a:solidFill>
                <a:latin typeface="Arial" panose="020B0604020202020204" pitchFamily="34" charset="0"/>
                <a:hlinkClick r:id="rId5"/>
              </a:rPr>
              <a:t>BI</a:t>
            </a:r>
            <a:r>
              <a:rPr lang="en-US" altLang="ru-RU" sz="1200" b="0" dirty="0">
                <a:solidFill>
                  <a:schemeClr val="tx2">
                    <a:lumMod val="75000"/>
                  </a:schemeClr>
                </a:solidFill>
                <a:latin typeface="Arial" panose="020B0604020202020204" pitchFamily="34" charset="0"/>
              </a:rPr>
              <a:t>,</a:t>
            </a:r>
            <a:r>
              <a:rPr lang="ru-RU" altLang="ru-RU" sz="1200" b="0" dirty="0">
                <a:solidFill>
                  <a:schemeClr val="tx2">
                    <a:lumMod val="75000"/>
                  </a:schemeClr>
                </a:solidFill>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6"/>
              </a:rPr>
              <a:t>BIM</a:t>
            </a:r>
            <a:r>
              <a:rPr lang="en-US" altLang="ru-RU" sz="1200" b="0" dirty="0">
                <a:solidFill>
                  <a:schemeClr val="tx2">
                    <a:lumMod val="75000"/>
                  </a:schemeClr>
                </a:solidFill>
                <a:latin typeface="Arial" panose="020B0604020202020204" pitchFamily="34" charset="0"/>
              </a:rPr>
              <a:t>,</a:t>
            </a:r>
            <a:r>
              <a:rPr lang="ru-RU"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7"/>
              </a:rPr>
              <a:t>BSC</a:t>
            </a:r>
            <a:r>
              <a:rPr lang="ru-RU" altLang="ru-RU" sz="1200" b="0" dirty="0">
                <a:latin typeface="Arial" panose="020B0604020202020204" pitchFamily="34" charset="0"/>
              </a:rPr>
              <a:t>,</a:t>
            </a:r>
            <a:r>
              <a:rPr lang="en-US" altLang="ru-RU" sz="1200" b="0" dirty="0">
                <a:solidFill>
                  <a:schemeClr val="tx2">
                    <a:lumMod val="75000"/>
                  </a:schemeClr>
                </a:solidFill>
                <a:latin typeface="Arial" panose="020B0604020202020204" pitchFamily="34" charset="0"/>
              </a:rPr>
              <a:t> </a:t>
            </a:r>
            <a:r>
              <a:rPr lang="ru-RU" altLang="ru-RU" sz="1200" b="0" dirty="0">
                <a:latin typeface="Arial" panose="020B0604020202020204" pitchFamily="34" charset="0"/>
                <a:hlinkClick r:id="rId8"/>
              </a:rPr>
              <a:t>CPM</a:t>
            </a:r>
            <a:r>
              <a:rPr lang="ru-RU" altLang="ru-RU" sz="1200" b="0" dirty="0">
                <a:latin typeface="Arial" panose="020B0604020202020204" pitchFamily="34" charset="0"/>
              </a:rPr>
              <a:t>, </a:t>
            </a:r>
            <a:r>
              <a:rPr lang="en-US" altLang="ru-RU" sz="1200" b="0" dirty="0">
                <a:latin typeface="Arial" panose="020B0604020202020204" pitchFamily="34" charset="0"/>
                <a:hlinkClick r:id="rId9"/>
              </a:rPr>
              <a:t>CRM</a:t>
            </a:r>
            <a:r>
              <a:rPr lang="ru-RU" altLang="ru-RU" sz="1200" b="0" dirty="0">
                <a:latin typeface="Arial" panose="020B0604020202020204" pitchFamily="34" charset="0"/>
              </a:rPr>
              <a:t>, </a:t>
            </a:r>
            <a:r>
              <a:rPr lang="en-US" altLang="ru-RU" sz="1200" b="0" dirty="0">
                <a:latin typeface="Arial" panose="020B0604020202020204" pitchFamily="34" charset="0"/>
                <a:hlinkClick r:id="rId10"/>
              </a:rPr>
              <a:t>EAM</a:t>
            </a:r>
            <a:r>
              <a:rPr lang="ru-RU" altLang="ru-RU" sz="1200" b="0" dirty="0">
                <a:latin typeface="Arial" panose="020B0604020202020204" pitchFamily="34" charset="0"/>
              </a:rPr>
              <a:t>, </a:t>
            </a:r>
            <a:r>
              <a:rPr lang="ru-RU" altLang="ru-RU" sz="1200" b="0" dirty="0">
                <a:latin typeface="Arial" panose="020B0604020202020204" pitchFamily="34" charset="0"/>
                <a:hlinkClick r:id="rId11"/>
              </a:rPr>
              <a:t>ECM</a:t>
            </a:r>
            <a:r>
              <a:rPr lang="ru-RU" altLang="ru-RU" sz="1200" b="0" dirty="0">
                <a:latin typeface="Arial" panose="020B0604020202020204" pitchFamily="34" charset="0"/>
              </a:rPr>
              <a:t>, </a:t>
            </a:r>
            <a:r>
              <a:rPr lang="en-US" altLang="ru-RU" sz="1200" b="0" dirty="0">
                <a:latin typeface="Arial" panose="020B0604020202020204" pitchFamily="34" charset="0"/>
                <a:hlinkClick r:id="rId12"/>
              </a:rPr>
              <a:t>EHS</a:t>
            </a:r>
            <a:r>
              <a:rPr lang="ru-RU" altLang="ru-RU" sz="1200" b="0" dirty="0">
                <a:latin typeface="Arial" panose="020B0604020202020204" pitchFamily="34" charset="0"/>
              </a:rPr>
              <a:t>, </a:t>
            </a:r>
            <a:r>
              <a:rPr lang="en-US" altLang="ru-RU" sz="1200" b="0" dirty="0">
                <a:latin typeface="Arial" panose="020B0604020202020204" pitchFamily="34" charset="0"/>
                <a:hlinkClick r:id="rId13"/>
              </a:rPr>
              <a:t>ESB</a:t>
            </a:r>
            <a:r>
              <a:rPr lang="ru-RU" altLang="ru-RU" sz="1200" b="0" dirty="0">
                <a:latin typeface="Arial" panose="020B0604020202020204" pitchFamily="34" charset="0"/>
              </a:rPr>
              <a:t>, </a:t>
            </a:r>
            <a:r>
              <a:rPr lang="en-US" altLang="ru-RU" sz="1200" b="0" dirty="0">
                <a:latin typeface="Arial" panose="020B0604020202020204" pitchFamily="34" charset="0"/>
                <a:hlinkClick r:id="rId14"/>
              </a:rPr>
              <a:t>GIS</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5"/>
              </a:rPr>
              <a:t>HRM</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6"/>
              </a:rPr>
              <a:t>ITIL</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7"/>
              </a:rPr>
              <a:t>KPI</a:t>
            </a:r>
            <a:r>
              <a:rPr lang="ru-RU" altLang="ru-RU" sz="1200" b="0" dirty="0">
                <a:solidFill>
                  <a:schemeClr val="tx2">
                    <a:lumMod val="75000"/>
                  </a:schemeClr>
                </a:solidFill>
                <a:latin typeface="Arial" panose="020B0604020202020204" pitchFamily="34" charset="0"/>
              </a:rPr>
              <a:t>,</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8"/>
              </a:rPr>
              <a:t>LIMS</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19"/>
              </a:rPr>
              <a:t>LMS</a:t>
            </a:r>
            <a:r>
              <a:rPr lang="ru-RU"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20"/>
              </a:rPr>
              <a:t>MDM</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1"/>
              </a:rPr>
              <a:t>MES</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22"/>
              </a:rPr>
              <a:t>PDM</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3"/>
              </a:rPr>
              <a:t>PLM</a:t>
            </a:r>
            <a:r>
              <a:rPr lang="en-US" altLang="ru-RU" sz="1200" b="0" dirty="0">
                <a:solidFill>
                  <a:schemeClr val="tx2">
                    <a:lumMod val="75000"/>
                  </a:schemeClr>
                </a:solidFill>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4"/>
              </a:rPr>
              <a:t>PM</a:t>
            </a:r>
            <a:r>
              <a:rPr lang="en-US" altLang="ru-RU" sz="1200" b="0" dirty="0">
                <a:solidFill>
                  <a:schemeClr val="tx2">
                    <a:lumMod val="75000"/>
                  </a:schemeClr>
                </a:solidFill>
                <a:latin typeface="Arial" panose="020B0604020202020204" pitchFamily="34" charset="0"/>
              </a:rPr>
              <a:t>, </a:t>
            </a:r>
            <a:r>
              <a:rPr lang="en-US" altLang="ru-RU" sz="1200" b="0" dirty="0">
                <a:latin typeface="Arial" panose="020B0604020202020204" pitchFamily="34" charset="0"/>
                <a:hlinkClick r:id="rId10"/>
              </a:rPr>
              <a:t>PMO</a:t>
            </a:r>
            <a:r>
              <a:rPr lang="ru-RU" altLang="ru-RU" sz="1200" b="0" dirty="0">
                <a:latin typeface="Arial" panose="020B0604020202020204" pitchFamily="34" charset="0"/>
              </a:rPr>
              <a:t>, </a:t>
            </a:r>
            <a:r>
              <a:rPr lang="en-US" altLang="ru-RU" sz="1200" b="0" dirty="0">
                <a:solidFill>
                  <a:schemeClr val="tx2">
                    <a:lumMod val="75000"/>
                  </a:schemeClr>
                </a:solidFill>
                <a:latin typeface="Arial" panose="020B0604020202020204" pitchFamily="34" charset="0"/>
                <a:hlinkClick r:id="rId25"/>
              </a:rPr>
              <a:t>RCM</a:t>
            </a:r>
            <a:r>
              <a:rPr lang="en-US" altLang="ru-RU" sz="1200" b="0" dirty="0">
                <a:solidFill>
                  <a:schemeClr val="tx2">
                    <a:lumMod val="75000"/>
                  </a:schemeClr>
                </a:solidFill>
                <a:latin typeface="Arial" panose="020B0604020202020204" pitchFamily="34" charset="0"/>
              </a:rPr>
              <a:t>,</a:t>
            </a:r>
            <a:r>
              <a:rPr lang="en-US" altLang="ru-RU" sz="1200" b="0" dirty="0">
                <a:latin typeface="Arial" panose="020B0604020202020204" pitchFamily="34" charset="0"/>
                <a:hlinkClick r:id="rId26"/>
              </a:rPr>
              <a:t> TMS</a:t>
            </a:r>
            <a:r>
              <a:rPr lang="ru-RU" altLang="ru-RU" sz="1200" b="0" dirty="0">
                <a:latin typeface="Arial" panose="020B0604020202020204" pitchFamily="34" charset="0"/>
              </a:rPr>
              <a:t>, </a:t>
            </a:r>
            <a:r>
              <a:rPr lang="en-US" altLang="ru-RU" sz="1200" b="0" dirty="0">
                <a:latin typeface="Arial" panose="020B0604020202020204" pitchFamily="34" charset="0"/>
                <a:hlinkClick r:id="rId27"/>
              </a:rPr>
              <a:t>WMS</a:t>
            </a:r>
            <a:r>
              <a:rPr lang="ru-RU" altLang="ru-RU" sz="1200" b="0" dirty="0">
                <a:latin typeface="Arial" panose="020B0604020202020204" pitchFamily="34" charset="0"/>
              </a:rPr>
              <a:t>, и др.)</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Широкая сеть партнеров</a:t>
            </a:r>
            <a:r>
              <a:rPr lang="ru-RU" altLang="ru-RU" sz="1200" b="0" dirty="0">
                <a:latin typeface="Arial" panose="020B0604020202020204" pitchFamily="34" charset="0"/>
              </a:rPr>
              <a:t> с многолетним опытом внедрения </a:t>
            </a:r>
            <a:r>
              <a:rPr lang="en-US" altLang="ru-RU" sz="1200" b="0" dirty="0">
                <a:latin typeface="Arial" panose="020B0604020202020204" pitchFamily="34" charset="0"/>
              </a:rPr>
              <a:t>ERP</a:t>
            </a:r>
            <a:r>
              <a:rPr lang="ru-RU" altLang="ru-RU" sz="1200" b="0" dirty="0">
                <a:latin typeface="Arial" panose="020B0604020202020204" pitchFamily="34" charset="0"/>
              </a:rPr>
              <a:t>-систем (</a:t>
            </a:r>
            <a:r>
              <a:rPr lang="ru-RU" altLang="ru-RU" sz="1200" b="0" dirty="0">
                <a:latin typeface="Arial" panose="020B0604020202020204" pitchFamily="34" charset="0"/>
                <a:hlinkClick r:id="rId28"/>
              </a:rPr>
              <a:t>1С:Центры компетенции по </a:t>
            </a:r>
            <a:r>
              <a:rPr lang="en-US" altLang="ru-RU" sz="1200" b="0" dirty="0">
                <a:latin typeface="Arial" panose="020B0604020202020204" pitchFamily="34" charset="0"/>
                <a:hlinkClick r:id="rId28"/>
              </a:rPr>
              <a:t>ERP</a:t>
            </a:r>
            <a:r>
              <a:rPr lang="ru-RU" altLang="ru-RU" sz="1200" b="0" dirty="0">
                <a:latin typeface="Arial" panose="020B0604020202020204" pitchFamily="34" charset="0"/>
                <a:hlinkClick r:id="rId28"/>
              </a:rPr>
              <a:t>-решениям</a:t>
            </a:r>
            <a:r>
              <a:rPr lang="ru-RU" altLang="ru-RU" sz="1200" b="0" dirty="0">
                <a:latin typeface="Arial" panose="020B0604020202020204" pitchFamily="34" charset="0"/>
              </a:rPr>
              <a:t>) </a:t>
            </a:r>
          </a:p>
          <a:p>
            <a:pPr marL="180975" indent="-180000">
              <a:spcBef>
                <a:spcPts val="400"/>
              </a:spcBef>
              <a:spcAft>
                <a:spcPts val="400"/>
              </a:spcAft>
              <a:buFont typeface="Arial" panose="020B0604020202020204" pitchFamily="34" charset="0"/>
              <a:buChar char="•"/>
              <a:defRPr/>
            </a:pPr>
            <a:r>
              <a:rPr lang="ru-RU" altLang="ru-RU" sz="1200" b="0" dirty="0">
                <a:solidFill>
                  <a:srgbClr val="D20000"/>
                </a:solidFill>
                <a:latin typeface="Arial" panose="020B0604020202020204" pitchFamily="34" charset="0"/>
              </a:rPr>
              <a:t>Невысокая стоимость владения</a:t>
            </a:r>
            <a:r>
              <a:rPr lang="ru-RU" altLang="ru-RU" sz="1200" b="0" dirty="0">
                <a:latin typeface="Arial" panose="020B0604020202020204" pitchFamily="34" charset="0"/>
              </a:rPr>
              <a:t> и возможность получения существенного экономического эффекта с ростом производительности труда и быстрым возвратом инвестиций</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 xmlns:a16="http://schemas.microsoft.com/office/drawing/2014/main" id="{E1DA8638-E07D-437D-9DC8-4BD01E571A74}"/>
              </a:ext>
            </a:extLst>
          </p:cNvPr>
          <p:cNvSpPr/>
          <p:nvPr/>
        </p:nvSpPr>
        <p:spPr>
          <a:xfrm>
            <a:off x="4903788" y="771549"/>
            <a:ext cx="4033700" cy="4071375"/>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4" name="Text Box 2">
            <a:extLst>
              <a:ext uri="{FF2B5EF4-FFF2-40B4-BE49-F238E27FC236}">
                <a16:creationId xmlns="" xmlns:a16="http://schemas.microsoft.com/office/drawing/2014/main" id="{5460CF4E-71C5-E744-1BAB-4BA887031529}"/>
              </a:ext>
            </a:extLst>
          </p:cNvPr>
          <p:cNvSpPr txBox="1">
            <a:spLocks noChangeArrowheads="1"/>
          </p:cNvSpPr>
          <p:nvPr/>
        </p:nvSpPr>
        <p:spPr bwMode="auto">
          <a:xfrm>
            <a:off x="1691680" y="185014"/>
            <a:ext cx="6408712" cy="73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В облаке – работает?</a:t>
            </a:r>
          </a:p>
        </p:txBody>
      </p:sp>
      <p:sp>
        <p:nvSpPr>
          <p:cNvPr id="5" name="Rectangle 85">
            <a:extLst>
              <a:ext uri="{FF2B5EF4-FFF2-40B4-BE49-F238E27FC236}">
                <a16:creationId xmlns="" xmlns:a16="http://schemas.microsoft.com/office/drawing/2014/main" id="{1370B2BD-22E3-ADF0-D798-5B98309FBED6}"/>
              </a:ext>
            </a:extLst>
          </p:cNvPr>
          <p:cNvSpPr>
            <a:spLocks noChangeArrowheads="1"/>
          </p:cNvSpPr>
          <p:nvPr/>
        </p:nvSpPr>
        <p:spPr bwMode="auto">
          <a:xfrm>
            <a:off x="654925" y="1098780"/>
            <a:ext cx="3852863" cy="1552345"/>
          </a:xfrm>
          <a:prstGeom prst="rect">
            <a:avLst/>
          </a:prstGeom>
          <a:noFill/>
          <a:ln>
            <a:noFill/>
          </a:ln>
          <a:effectLst>
            <a:prstShdw prst="shdw17" dist="17961" dir="2700000">
              <a:srgbClr val="009900"/>
            </a:prstShdw>
          </a:effectLst>
        </p:spPr>
        <p:txBody>
          <a:bodyPr wrap="square" lIns="71434" tIns="37146" rIns="71434" bIns="37146">
            <a:spAutoFit/>
          </a:bodyPr>
          <a:lstStyle>
            <a:lvl1pPr>
              <a:defRPr sz="1600">
                <a:solidFill>
                  <a:srgbClr val="006600"/>
                </a:solidFill>
                <a:latin typeface="Futura PT Demi" pitchFamily="34" charset="0"/>
              </a:defRPr>
            </a:lvl1pPr>
            <a:lvl2pPr marL="742950" indent="-285750">
              <a:defRPr sz="1600">
                <a:solidFill>
                  <a:srgbClr val="006600"/>
                </a:solidFill>
                <a:latin typeface="Futura PT Demi" pitchFamily="34" charset="0"/>
              </a:defRPr>
            </a:lvl2pPr>
            <a:lvl3pPr marL="1143000" indent="-228600">
              <a:defRPr sz="1600">
                <a:solidFill>
                  <a:srgbClr val="006600"/>
                </a:solidFill>
                <a:latin typeface="Futura PT Demi" pitchFamily="34" charset="0"/>
              </a:defRPr>
            </a:lvl3pPr>
            <a:lvl4pPr marL="1600200" indent="-228600">
              <a:defRPr sz="1600">
                <a:solidFill>
                  <a:srgbClr val="006600"/>
                </a:solidFill>
                <a:latin typeface="Futura PT Demi" pitchFamily="34" charset="0"/>
              </a:defRPr>
            </a:lvl4pPr>
            <a:lvl5pPr marL="2057400" indent="-228600">
              <a:defRPr sz="1600">
                <a:solidFill>
                  <a:srgbClr val="006600"/>
                </a:solidFill>
                <a:latin typeface="Futura PT Demi" pitchFamily="34" charset="0"/>
              </a:defRPr>
            </a:lvl5pPr>
            <a:lvl6pPr marL="2514600" indent="-228600" eaLnBrk="0" fontAlgn="base" hangingPunct="0">
              <a:spcBef>
                <a:spcPct val="0"/>
              </a:spcBef>
              <a:spcAft>
                <a:spcPct val="0"/>
              </a:spcAft>
              <a:defRPr sz="1600">
                <a:solidFill>
                  <a:srgbClr val="006600"/>
                </a:solidFill>
                <a:latin typeface="Futura PT Demi" pitchFamily="34" charset="0"/>
              </a:defRPr>
            </a:lvl6pPr>
            <a:lvl7pPr marL="2971800" indent="-228600" eaLnBrk="0" fontAlgn="base" hangingPunct="0">
              <a:spcBef>
                <a:spcPct val="0"/>
              </a:spcBef>
              <a:spcAft>
                <a:spcPct val="0"/>
              </a:spcAft>
              <a:defRPr sz="1600">
                <a:solidFill>
                  <a:srgbClr val="006600"/>
                </a:solidFill>
                <a:latin typeface="Futura PT Demi" pitchFamily="34" charset="0"/>
              </a:defRPr>
            </a:lvl7pPr>
            <a:lvl8pPr marL="3429000" indent="-228600" eaLnBrk="0" fontAlgn="base" hangingPunct="0">
              <a:spcBef>
                <a:spcPct val="0"/>
              </a:spcBef>
              <a:spcAft>
                <a:spcPct val="0"/>
              </a:spcAft>
              <a:defRPr sz="1600">
                <a:solidFill>
                  <a:srgbClr val="006600"/>
                </a:solidFill>
                <a:latin typeface="Futura PT Demi" pitchFamily="34" charset="0"/>
              </a:defRPr>
            </a:lvl8pPr>
            <a:lvl9pPr marL="3886200" indent="-228600" eaLnBrk="0" fontAlgn="base" hangingPunct="0">
              <a:spcBef>
                <a:spcPct val="0"/>
              </a:spcBef>
              <a:spcAft>
                <a:spcPct val="0"/>
              </a:spcAft>
              <a:defRPr sz="1600">
                <a:solidFill>
                  <a:srgbClr val="006600"/>
                </a:solidFill>
                <a:latin typeface="Futura PT Demi" pitchFamily="34" charset="0"/>
              </a:defRPr>
            </a:lvl9pPr>
          </a:lstStyle>
          <a:p>
            <a:pPr>
              <a:spcBef>
                <a:spcPts val="0"/>
              </a:spcBef>
              <a:buClr>
                <a:srgbClr val="CC0000"/>
              </a:buClr>
              <a:defRPr/>
            </a:pPr>
            <a:r>
              <a:rPr lang="ru-RU" altLang="ru-RU" sz="1200" b="0" dirty="0">
                <a:solidFill>
                  <a:srgbClr val="D45448"/>
                </a:solidFill>
                <a:latin typeface="Arial" charset="0"/>
              </a:rPr>
              <a:t>Москва. </a:t>
            </a:r>
            <a:r>
              <a:rPr lang="ru-RU" altLang="ru-RU" sz="1200" b="0" dirty="0">
                <a:solidFill>
                  <a:srgbClr val="000000"/>
                </a:solidFill>
                <a:latin typeface="Arial" charset="0"/>
              </a:rPr>
              <a:t>Универсальная автоматизированная </a:t>
            </a:r>
            <a:r>
              <a:rPr lang="en-US" altLang="ru-RU" sz="1200" b="0" dirty="0">
                <a:solidFill>
                  <a:srgbClr val="000000"/>
                </a:solidFill>
                <a:latin typeface="Arial" charset="0"/>
              </a:rPr>
              <a:t/>
            </a:r>
            <a:br>
              <a:rPr lang="en-US" altLang="ru-RU" sz="1200" b="0" dirty="0">
                <a:solidFill>
                  <a:srgbClr val="000000"/>
                </a:solidFill>
                <a:latin typeface="Arial" charset="0"/>
              </a:rPr>
            </a:br>
            <a:r>
              <a:rPr lang="ru-RU" altLang="ru-RU" sz="1200" b="0" dirty="0">
                <a:solidFill>
                  <a:srgbClr val="000000"/>
                </a:solidFill>
                <a:latin typeface="Arial" charset="0"/>
              </a:rPr>
              <a:t>система бюджетного учета. </a:t>
            </a:r>
          </a:p>
          <a:p>
            <a:pPr>
              <a:spcBef>
                <a:spcPts val="0"/>
              </a:spcBef>
              <a:buClr>
                <a:srgbClr val="CC0000"/>
              </a:buClr>
              <a:defRPr/>
            </a:pPr>
            <a:r>
              <a:rPr lang="ru-RU" altLang="ru-RU" sz="1200" b="0" dirty="0">
                <a:solidFill>
                  <a:srgbClr val="D45448"/>
                </a:solidFill>
                <a:latin typeface="Arial" charset="0"/>
              </a:rPr>
              <a:t>2 </a:t>
            </a:r>
            <a:r>
              <a:rPr lang="en-US" altLang="ru-RU" sz="1200" b="0" dirty="0">
                <a:solidFill>
                  <a:srgbClr val="D45448"/>
                </a:solidFill>
                <a:latin typeface="Arial" charset="0"/>
              </a:rPr>
              <a:t>300 </a:t>
            </a:r>
            <a:r>
              <a:rPr lang="ru-RU" altLang="ru-RU" sz="1200" b="0" dirty="0">
                <a:solidFill>
                  <a:srgbClr val="D45448"/>
                </a:solidFill>
                <a:latin typeface="Arial" charset="0"/>
              </a:rPr>
              <a:t>учреждений</a:t>
            </a:r>
          </a:p>
          <a:p>
            <a:pPr>
              <a:spcBef>
                <a:spcPts val="0"/>
              </a:spcBef>
              <a:buClr>
                <a:srgbClr val="CC0000"/>
              </a:buClr>
              <a:defRPr/>
            </a:pPr>
            <a:r>
              <a:rPr lang="ru-RU" altLang="ru-RU" sz="1200" b="0" dirty="0">
                <a:solidFill>
                  <a:srgbClr val="000000"/>
                </a:solidFill>
                <a:latin typeface="Arial" charset="0"/>
              </a:rPr>
              <a:t>Данные по 3</a:t>
            </a:r>
            <a:r>
              <a:rPr lang="en-US" altLang="ru-RU" sz="1200" b="0" dirty="0">
                <a:solidFill>
                  <a:srgbClr val="000000"/>
                </a:solidFill>
                <a:latin typeface="Arial" charset="0"/>
              </a:rPr>
              <a:t>5</a:t>
            </a:r>
            <a:r>
              <a:rPr lang="ru-RU" altLang="ru-RU" sz="1200" b="0" dirty="0">
                <a:solidFill>
                  <a:srgbClr val="000000"/>
                </a:solidFill>
                <a:latin typeface="Arial" charset="0"/>
              </a:rPr>
              <a:t>0 000 сотрудникам.</a:t>
            </a:r>
          </a:p>
          <a:p>
            <a:pPr>
              <a:spcBef>
                <a:spcPts val="0"/>
              </a:spcBef>
              <a:buClr>
                <a:srgbClr val="CC0000"/>
              </a:buClr>
              <a:defRPr/>
            </a:pPr>
            <a:r>
              <a:rPr lang="ru-RU" altLang="ru-RU" sz="1200" b="0" dirty="0">
                <a:solidFill>
                  <a:srgbClr val="D45448"/>
                </a:solidFill>
                <a:latin typeface="Arial" charset="0"/>
              </a:rPr>
              <a:t>1</a:t>
            </a:r>
            <a:r>
              <a:rPr lang="en-US" altLang="ru-RU" sz="1200" b="0" dirty="0">
                <a:solidFill>
                  <a:srgbClr val="D45448"/>
                </a:solidFill>
                <a:latin typeface="Arial" charset="0"/>
              </a:rPr>
              <a:t>8</a:t>
            </a:r>
            <a:r>
              <a:rPr lang="ru-RU" altLang="ru-RU" sz="1200" b="0" dirty="0">
                <a:solidFill>
                  <a:srgbClr val="D45448"/>
                </a:solidFill>
                <a:latin typeface="Arial" charset="0"/>
              </a:rPr>
              <a:t> 000 пользователей</a:t>
            </a:r>
          </a:p>
          <a:p>
            <a:pPr>
              <a:spcBef>
                <a:spcPts val="0"/>
              </a:spcBef>
              <a:buClr>
                <a:srgbClr val="CC0000"/>
              </a:buClr>
              <a:defRPr/>
            </a:pPr>
            <a:r>
              <a:rPr lang="ru-RU" altLang="ru-RU" sz="1200" b="0" dirty="0">
                <a:solidFill>
                  <a:srgbClr val="000000"/>
                </a:solidFill>
                <a:latin typeface="Arial" charset="0"/>
              </a:rPr>
              <a:t>Снижение стоимости сопровождения в 10 раз.</a:t>
            </a:r>
          </a:p>
          <a:p>
            <a:pPr>
              <a:spcBef>
                <a:spcPts val="0"/>
              </a:spcBef>
              <a:buClr>
                <a:srgbClr val="CC0000"/>
              </a:buClr>
              <a:defRPr/>
            </a:pPr>
            <a:r>
              <a:rPr lang="ru-RU" altLang="ru-RU" sz="1200" b="0" dirty="0">
                <a:solidFill>
                  <a:srgbClr val="D45448"/>
                </a:solidFill>
                <a:latin typeface="Arial" charset="0"/>
              </a:rPr>
              <a:t>Более 1 млрд. руб. в год экономии </a:t>
            </a:r>
            <a:r>
              <a:rPr lang="en-US" altLang="ru-RU" sz="1200" b="0" dirty="0">
                <a:solidFill>
                  <a:srgbClr val="F28104"/>
                </a:solidFill>
                <a:latin typeface="Arial" charset="0"/>
              </a:rPr>
              <a:t/>
            </a:r>
            <a:br>
              <a:rPr lang="en-US" altLang="ru-RU" sz="1200" b="0" dirty="0">
                <a:solidFill>
                  <a:srgbClr val="F28104"/>
                </a:solidFill>
                <a:latin typeface="Arial" charset="0"/>
              </a:rPr>
            </a:br>
            <a:r>
              <a:rPr lang="en-US" altLang="ru-RU" sz="1200" b="0" dirty="0">
                <a:solidFill>
                  <a:srgbClr val="000000"/>
                </a:solidFill>
                <a:latin typeface="Arial" charset="0"/>
              </a:rPr>
              <a:t>(</a:t>
            </a:r>
            <a:r>
              <a:rPr lang="ru-RU" altLang="ru-RU" sz="1200" b="0" dirty="0">
                <a:solidFill>
                  <a:srgbClr val="000000"/>
                </a:solidFill>
                <a:latin typeface="Arial" charset="0"/>
              </a:rPr>
              <a:t>по расчетам ДИТ Москвы</a:t>
            </a:r>
            <a:r>
              <a:rPr lang="en-US" altLang="ru-RU" sz="1200" b="0" dirty="0">
                <a:solidFill>
                  <a:srgbClr val="000000"/>
                </a:solidFill>
                <a:latin typeface="Arial" charset="0"/>
              </a:rPr>
              <a:t>)</a:t>
            </a:r>
            <a:r>
              <a:rPr lang="ru-RU" altLang="ru-RU" sz="1200" b="0" dirty="0">
                <a:solidFill>
                  <a:srgbClr val="000000"/>
                </a:solidFill>
                <a:latin typeface="Arial" charset="0"/>
              </a:rPr>
              <a:t>.</a:t>
            </a:r>
          </a:p>
        </p:txBody>
      </p:sp>
      <p:sp>
        <p:nvSpPr>
          <p:cNvPr id="6" name="Rectangle 3">
            <a:extLst>
              <a:ext uri="{FF2B5EF4-FFF2-40B4-BE49-F238E27FC236}">
                <a16:creationId xmlns="" xmlns:a16="http://schemas.microsoft.com/office/drawing/2014/main" id="{08D40198-AD20-1CA0-1964-57F22BC0183D}"/>
              </a:ext>
            </a:extLst>
          </p:cNvPr>
          <p:cNvSpPr txBox="1">
            <a:spLocks noChangeArrowheads="1"/>
          </p:cNvSpPr>
          <p:nvPr/>
        </p:nvSpPr>
        <p:spPr bwMode="auto">
          <a:xfrm>
            <a:off x="654925" y="2849416"/>
            <a:ext cx="4456327" cy="684803"/>
          </a:xfrm>
          <a:prstGeom prst="rect">
            <a:avLst/>
          </a:prstGeom>
          <a:noFill/>
          <a:ln>
            <a:noFill/>
          </a:ln>
        </p:spPr>
        <p:txBody>
          <a:bodyPr wrap="square">
            <a:spAutoFit/>
          </a:bodyPr>
          <a:lstStyle>
            <a:lvl1pPr marL="1588" indent="-3175">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6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marL="0" indent="0">
              <a:spcBef>
                <a:spcPts val="300"/>
              </a:spcBef>
              <a:buFontTx/>
              <a:buNone/>
              <a:defRPr/>
            </a:pPr>
            <a:r>
              <a:rPr lang="ru-RU" altLang="ru-RU" sz="1200" b="0" dirty="0">
                <a:solidFill>
                  <a:srgbClr val="D45448"/>
                </a:solidFill>
                <a:latin typeface="Arial" charset="0"/>
              </a:rPr>
              <a:t>Санкт-Петербург. </a:t>
            </a:r>
            <a:r>
              <a:rPr lang="ru-RU" altLang="ru-RU" sz="1200" b="0" dirty="0">
                <a:solidFill>
                  <a:srgbClr val="000000"/>
                </a:solidFill>
                <a:latin typeface="Arial" charset="0"/>
              </a:rPr>
              <a:t>Единая информационно-аналитическая система бюджетного (бухгалтерского) учета.</a:t>
            </a:r>
          </a:p>
          <a:p>
            <a:pPr marL="0" indent="0">
              <a:spcBef>
                <a:spcPts val="300"/>
              </a:spcBef>
              <a:buFontTx/>
              <a:buNone/>
              <a:defRPr/>
            </a:pPr>
            <a:r>
              <a:rPr lang="ru-RU" altLang="ru-RU" sz="1200" b="0" dirty="0">
                <a:solidFill>
                  <a:srgbClr val="D45448"/>
                </a:solidFill>
                <a:latin typeface="Arial" charset="0"/>
              </a:rPr>
              <a:t>2 886 учреждений</a:t>
            </a:r>
          </a:p>
        </p:txBody>
      </p:sp>
      <p:pic>
        <p:nvPicPr>
          <p:cNvPr id="7" name="Picture 2" descr="ÐÐ°ÑÑÐ¸Ð½ÐºÐ¸ Ð¿Ð¾ Ð·Ð°Ð¿ÑÐ¾ÑÑ Ð³ÐµÑÐ± ÑÐ°Ð½ÐºÑ-Ð¿ÐµÑÐµÑÐ±ÑÑÐ³Ð° PNG">
            <a:extLst>
              <a:ext uri="{FF2B5EF4-FFF2-40B4-BE49-F238E27FC236}">
                <a16:creationId xmlns="" xmlns:a16="http://schemas.microsoft.com/office/drawing/2014/main" id="{42171408-ABC4-B25D-076A-A8077E9594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763" y="2851063"/>
            <a:ext cx="3984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upload.wikimedia.org/wikipedia/commons/thumb/b/bb/Coat_of_Arms_of_Moscow.svg/1008px-Coat_of_Arms_of_Moscow.svg.png">
            <a:extLst>
              <a:ext uri="{FF2B5EF4-FFF2-40B4-BE49-F238E27FC236}">
                <a16:creationId xmlns="" xmlns:a16="http://schemas.microsoft.com/office/drawing/2014/main" id="{444884F4-5377-1CA7-2B2F-A0C49A2ABD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24" y="1097312"/>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 xmlns:a16="http://schemas.microsoft.com/office/drawing/2014/main" id="{33A8A6F2-F666-83AA-0492-4F7A8DB2FD62}"/>
              </a:ext>
            </a:extLst>
          </p:cNvPr>
          <p:cNvSpPr>
            <a:spLocks noChangeArrowheads="1"/>
          </p:cNvSpPr>
          <p:nvPr/>
        </p:nvSpPr>
        <p:spPr bwMode="auto">
          <a:xfrm>
            <a:off x="625435" y="3804519"/>
            <a:ext cx="3765898" cy="1092607"/>
          </a:xfrm>
          <a:prstGeom prst="rect">
            <a:avLst/>
          </a:prstGeom>
          <a:noFill/>
          <a:ln>
            <a:noFill/>
          </a:ln>
        </p:spPr>
        <p:txBody>
          <a:bodyPr wrap="square">
            <a:spAutoFit/>
          </a:bodyP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6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spcBef>
                <a:spcPts val="300"/>
              </a:spcBef>
              <a:buFontTx/>
              <a:buNone/>
              <a:defRPr/>
            </a:pPr>
            <a:r>
              <a:rPr lang="ru-RU" altLang="ru-RU" sz="1200" b="0" dirty="0">
                <a:solidFill>
                  <a:srgbClr val="D45448"/>
                </a:solidFill>
                <a:latin typeface="Arial" charset="0"/>
              </a:rPr>
              <a:t>Иркутская область. </a:t>
            </a:r>
            <a:r>
              <a:rPr lang="ru-RU" altLang="ru-RU" sz="1200" b="0" dirty="0">
                <a:solidFill>
                  <a:srgbClr val="000000"/>
                </a:solidFill>
                <a:latin typeface="Arial" charset="0"/>
              </a:rPr>
              <a:t>АИС управления ФХД исполнительных органов государственной власти </a:t>
            </a:r>
            <a:r>
              <a:rPr lang="en-US" altLang="ru-RU" sz="1200" b="0" dirty="0">
                <a:solidFill>
                  <a:srgbClr val="000000"/>
                </a:solidFill>
                <a:latin typeface="Arial" charset="0"/>
              </a:rPr>
              <a:t/>
            </a:r>
            <a:br>
              <a:rPr lang="en-US" altLang="ru-RU" sz="1200" b="0" dirty="0">
                <a:solidFill>
                  <a:srgbClr val="000000"/>
                </a:solidFill>
                <a:latin typeface="Arial" charset="0"/>
              </a:rPr>
            </a:br>
            <a:r>
              <a:rPr lang="ru-RU" altLang="ru-RU" sz="1200" b="0" dirty="0">
                <a:solidFill>
                  <a:srgbClr val="000000"/>
                </a:solidFill>
                <a:latin typeface="Arial" charset="0"/>
              </a:rPr>
              <a:t>и гос. учреждений области </a:t>
            </a:r>
          </a:p>
          <a:p>
            <a:pPr>
              <a:spcBef>
                <a:spcPts val="300"/>
              </a:spcBef>
              <a:buFontTx/>
              <a:buNone/>
              <a:defRPr/>
            </a:pPr>
            <a:r>
              <a:rPr lang="ru-RU" altLang="ru-RU" sz="1200" b="0" dirty="0">
                <a:solidFill>
                  <a:srgbClr val="D45448"/>
                </a:solidFill>
                <a:latin typeface="Arial" charset="0"/>
              </a:rPr>
              <a:t>650 учреждений</a:t>
            </a:r>
          </a:p>
          <a:p>
            <a:pPr>
              <a:spcBef>
                <a:spcPts val="300"/>
              </a:spcBef>
              <a:buNone/>
              <a:defRPr/>
            </a:pPr>
            <a:r>
              <a:rPr lang="ru-RU" altLang="ru-RU" sz="1200" b="0" dirty="0">
                <a:solidFill>
                  <a:srgbClr val="D45448"/>
                </a:solidFill>
                <a:latin typeface="Arial" charset="0"/>
              </a:rPr>
              <a:t>4 000 пользователей</a:t>
            </a:r>
          </a:p>
        </p:txBody>
      </p:sp>
      <p:pic>
        <p:nvPicPr>
          <p:cNvPr id="10" name="Picture 13" descr="Картинки по запросу герб иркутской области">
            <a:extLst>
              <a:ext uri="{FF2B5EF4-FFF2-40B4-BE49-F238E27FC236}">
                <a16:creationId xmlns="" xmlns:a16="http://schemas.microsoft.com/office/drawing/2014/main" id="{062AA98A-776A-FA1E-93EC-B51E33A0B3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035" y="3879974"/>
            <a:ext cx="3397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a:extLst>
              <a:ext uri="{FF2B5EF4-FFF2-40B4-BE49-F238E27FC236}">
                <a16:creationId xmlns="" xmlns:a16="http://schemas.microsoft.com/office/drawing/2014/main" id="{865A7C3C-F08F-B7F6-EF4D-9915D9EBBD53}"/>
              </a:ext>
            </a:extLst>
          </p:cNvPr>
          <p:cNvSpPr/>
          <p:nvPr/>
        </p:nvSpPr>
        <p:spPr>
          <a:xfrm>
            <a:off x="6057900" y="1428750"/>
            <a:ext cx="1882247" cy="434221"/>
          </a:xfrm>
          <a:prstGeom prst="rect">
            <a:avLst/>
          </a:prstGeom>
        </p:spPr>
        <p:txBody>
          <a:bodyPr wrap="none">
            <a:spAutoFit/>
          </a:bodyPr>
          <a:lstStyle/>
          <a:p>
            <a:pPr>
              <a:defRPr/>
            </a:pPr>
            <a:r>
              <a:rPr lang="ru-RU" sz="1111" b="0" dirty="0">
                <a:solidFill>
                  <a:srgbClr val="06436E"/>
                </a:solidFill>
                <a:latin typeface="Arial" panose="020B0604020202020204" pitchFamily="34" charset="0"/>
              </a:rPr>
              <a:t>ООО «</a:t>
            </a:r>
            <a:r>
              <a:rPr lang="ru-RU" sz="1111" b="0" dirty="0" err="1">
                <a:solidFill>
                  <a:srgbClr val="06436E"/>
                </a:solidFill>
                <a:latin typeface="Arial" panose="020B0604020202020204" pitchFamily="34" charset="0"/>
              </a:rPr>
              <a:t>НоваПродукт</a:t>
            </a:r>
            <a:r>
              <a:rPr lang="ru-RU" sz="1111" b="0" dirty="0">
                <a:solidFill>
                  <a:srgbClr val="06436E"/>
                </a:solidFill>
                <a:latin typeface="Arial" panose="020B0604020202020204" pitchFamily="34" charset="0"/>
              </a:rPr>
              <a:t> АГ», </a:t>
            </a:r>
            <a:br>
              <a:rPr lang="ru-RU" sz="1111" b="0" dirty="0">
                <a:solidFill>
                  <a:srgbClr val="06436E"/>
                </a:solidFill>
                <a:latin typeface="Arial" panose="020B0604020202020204" pitchFamily="34" charset="0"/>
              </a:rPr>
            </a:br>
            <a:r>
              <a:rPr lang="ru-RU" sz="1111" b="0" dirty="0">
                <a:solidFill>
                  <a:srgbClr val="06436E"/>
                </a:solidFill>
                <a:latin typeface="Arial" panose="020B0604020202020204" pitchFamily="34" charset="0"/>
              </a:rPr>
              <a:t>50 АРМ, 1С:ФРЕШ</a:t>
            </a:r>
          </a:p>
        </p:txBody>
      </p:sp>
      <p:pic>
        <p:nvPicPr>
          <p:cNvPr id="14" name="Рисунок 8">
            <a:extLst>
              <a:ext uri="{FF2B5EF4-FFF2-40B4-BE49-F238E27FC236}">
                <a16:creationId xmlns="" xmlns:a16="http://schemas.microsoft.com/office/drawing/2014/main" id="{536268D5-B378-501F-3450-17D2203F0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102" y="1917538"/>
            <a:ext cx="8763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a:extLst>
              <a:ext uri="{FF2B5EF4-FFF2-40B4-BE49-F238E27FC236}">
                <a16:creationId xmlns="" xmlns:a16="http://schemas.microsoft.com/office/drawing/2014/main" id="{D2B78E18-4EC3-6794-17E6-0E6FECA813BE}"/>
              </a:ext>
            </a:extLst>
          </p:cNvPr>
          <p:cNvSpPr/>
          <p:nvPr/>
        </p:nvSpPr>
        <p:spPr>
          <a:xfrm>
            <a:off x="6057900" y="2003425"/>
            <a:ext cx="2382838" cy="434975"/>
          </a:xfrm>
          <a:prstGeom prst="rect">
            <a:avLst/>
          </a:prstGeom>
        </p:spPr>
        <p:txBody>
          <a:bodyPr>
            <a:spAutoFit/>
          </a:bodyPr>
          <a:lstStyle/>
          <a:p>
            <a:pPr>
              <a:defRPr/>
            </a:pPr>
            <a:r>
              <a:rPr lang="ru-RU" sz="1111" b="0" dirty="0">
                <a:solidFill>
                  <a:srgbClr val="06436E"/>
                </a:solidFill>
                <a:latin typeface="Arial" panose="020B0604020202020204" pitchFamily="34" charset="0"/>
              </a:rPr>
              <a:t>ООО «СТАВПРИЦЕП-ИНВЕСТ»,</a:t>
            </a:r>
            <a:br>
              <a:rPr lang="ru-RU" sz="1111" b="0" dirty="0">
                <a:solidFill>
                  <a:srgbClr val="06436E"/>
                </a:solidFill>
                <a:latin typeface="Arial" panose="020B0604020202020204" pitchFamily="34" charset="0"/>
              </a:rPr>
            </a:br>
            <a:r>
              <a:rPr lang="ru-RU" sz="1111" b="0" dirty="0">
                <a:solidFill>
                  <a:srgbClr val="06436E"/>
                </a:solidFill>
                <a:latin typeface="Arial" panose="020B0604020202020204" pitchFamily="34" charset="0"/>
              </a:rPr>
              <a:t>20 АРМ, 1С:ФРЕШ</a:t>
            </a:r>
          </a:p>
        </p:txBody>
      </p:sp>
      <p:pic>
        <p:nvPicPr>
          <p:cNvPr id="16" name="Рисунок 10">
            <a:extLst>
              <a:ext uri="{FF2B5EF4-FFF2-40B4-BE49-F238E27FC236}">
                <a16:creationId xmlns="" xmlns:a16="http://schemas.microsoft.com/office/drawing/2014/main" id="{F079B722-341B-AAEF-4E25-990995ECE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808" y="2657927"/>
            <a:ext cx="10048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 xmlns:a16="http://schemas.microsoft.com/office/drawing/2014/main" id="{F213C50E-DD37-7408-6FBE-AECA7D3661DA}"/>
              </a:ext>
            </a:extLst>
          </p:cNvPr>
          <p:cNvSpPr/>
          <p:nvPr/>
        </p:nvSpPr>
        <p:spPr>
          <a:xfrm>
            <a:off x="6057900" y="2552700"/>
            <a:ext cx="2522538" cy="434975"/>
          </a:xfrm>
          <a:prstGeom prst="rect">
            <a:avLst/>
          </a:prstGeom>
        </p:spPr>
        <p:txBody>
          <a:bodyPr wrap="none">
            <a:spAutoFit/>
          </a:bodyPr>
          <a:lstStyle/>
          <a:p>
            <a:pPr>
              <a:defRPr/>
            </a:pPr>
            <a:r>
              <a:rPr lang="ru-RU" sz="1111" b="0" dirty="0">
                <a:solidFill>
                  <a:srgbClr val="06436E"/>
                </a:solidFill>
                <a:latin typeface="Arial" panose="020B0604020202020204" pitchFamily="34" charset="0"/>
              </a:rPr>
              <a:t>ООО «ТД «РУССКАЯ ЯРМАРКА», </a:t>
            </a:r>
            <a:br>
              <a:rPr lang="ru-RU" sz="1111" b="0" dirty="0">
                <a:solidFill>
                  <a:srgbClr val="06436E"/>
                </a:solidFill>
                <a:latin typeface="Arial" panose="020B0604020202020204" pitchFamily="34" charset="0"/>
              </a:rPr>
            </a:br>
            <a:r>
              <a:rPr lang="ru-RU" sz="1111" b="0" dirty="0">
                <a:solidFill>
                  <a:srgbClr val="06436E"/>
                </a:solidFill>
                <a:latin typeface="Arial" panose="020B0604020202020204" pitchFamily="34" charset="0"/>
              </a:rPr>
              <a:t>10 АРМ, 1С:ФРЕШ</a:t>
            </a:r>
          </a:p>
        </p:txBody>
      </p:sp>
      <p:pic>
        <p:nvPicPr>
          <p:cNvPr id="18" name="Рисунок 11">
            <a:extLst>
              <a:ext uri="{FF2B5EF4-FFF2-40B4-BE49-F238E27FC236}">
                <a16:creationId xmlns="" xmlns:a16="http://schemas.microsoft.com/office/drawing/2014/main" id="{EB7292E6-4EE4-E75B-A99C-C3DA53F8CA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1906" y="3077674"/>
            <a:ext cx="876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угольник 18">
            <a:extLst>
              <a:ext uri="{FF2B5EF4-FFF2-40B4-BE49-F238E27FC236}">
                <a16:creationId xmlns="" xmlns:a16="http://schemas.microsoft.com/office/drawing/2014/main" id="{1B95E254-28FE-4DBA-4C5A-88F5D1BFF7EF}"/>
              </a:ext>
            </a:extLst>
          </p:cNvPr>
          <p:cNvSpPr/>
          <p:nvPr/>
        </p:nvSpPr>
        <p:spPr>
          <a:xfrm>
            <a:off x="6057900" y="3170238"/>
            <a:ext cx="2565400" cy="433387"/>
          </a:xfrm>
          <a:prstGeom prst="rect">
            <a:avLst/>
          </a:prstGeom>
        </p:spPr>
        <p:txBody>
          <a:bodyPr>
            <a:spAutoFit/>
          </a:bodyPr>
          <a:lstStyle/>
          <a:p>
            <a:pPr>
              <a:defRPr/>
            </a:pPr>
            <a:r>
              <a:rPr lang="ru-RU" sz="1111" b="0" dirty="0">
                <a:solidFill>
                  <a:srgbClr val="06436E"/>
                </a:solidFill>
                <a:latin typeface="Arial" panose="020B0604020202020204" pitchFamily="34" charset="0"/>
              </a:rPr>
              <a:t>ООО «ДЕУСКРАФТДЕВ», </a:t>
            </a:r>
            <a:br>
              <a:rPr lang="ru-RU" sz="1111" b="0" dirty="0">
                <a:solidFill>
                  <a:srgbClr val="06436E"/>
                </a:solidFill>
                <a:latin typeface="Arial" panose="020B0604020202020204" pitchFamily="34" charset="0"/>
              </a:rPr>
            </a:br>
            <a:r>
              <a:rPr lang="ru-RU" sz="1111" b="0" dirty="0">
                <a:solidFill>
                  <a:srgbClr val="06436E"/>
                </a:solidFill>
                <a:latin typeface="Arial" panose="020B0604020202020204" pitchFamily="34" charset="0"/>
              </a:rPr>
              <a:t>10 АРМ, 1С:ГРМ</a:t>
            </a:r>
          </a:p>
        </p:txBody>
      </p:sp>
      <p:sp>
        <p:nvSpPr>
          <p:cNvPr id="20" name="Text Box 4">
            <a:extLst>
              <a:ext uri="{FF2B5EF4-FFF2-40B4-BE49-F238E27FC236}">
                <a16:creationId xmlns="" xmlns:a16="http://schemas.microsoft.com/office/drawing/2014/main" id="{633C0EFA-7C36-1661-CEC0-7B144880D194}"/>
              </a:ext>
            </a:extLst>
          </p:cNvPr>
          <p:cNvSpPr txBox="1">
            <a:spLocks noChangeArrowheads="1"/>
          </p:cNvSpPr>
          <p:nvPr/>
        </p:nvSpPr>
        <p:spPr bwMode="auto">
          <a:xfrm>
            <a:off x="4215826" y="4090318"/>
            <a:ext cx="2382838" cy="703078"/>
          </a:xfrm>
          <a:prstGeom prst="rect">
            <a:avLst/>
          </a:prstGeom>
          <a:noFill/>
          <a:ln>
            <a:noFill/>
          </a:ln>
        </p:spPr>
        <p:txBody>
          <a:bodyPr wrap="square">
            <a:spAutoFit/>
          </a:bodyPr>
          <a:lstStyle>
            <a:defPPr>
              <a:defRPr lang="ru-RU"/>
            </a:defPPr>
            <a:lvl1pPr eaLnBrk="1" hangingPunct="1">
              <a:spcBef>
                <a:spcPts val="756"/>
              </a:spcBef>
              <a:buClr>
                <a:srgbClr val="5F5F5F"/>
              </a:buClr>
              <a:buSzPct val="100000"/>
              <a:defRPr sz="1323"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a:defRPr/>
            </a:pPr>
            <a:r>
              <a:rPr lang="ru-RU" altLang="ru-RU" b="0" dirty="0">
                <a:solidFill>
                  <a:srgbClr val="06436E"/>
                </a:solidFill>
                <a:latin typeface="Arial" panose="020B0604020202020204" pitchFamily="34" charset="0"/>
                <a:ea typeface="+mj-ea"/>
              </a:rPr>
              <a:t>1С:</a:t>
            </a:r>
            <a:r>
              <a:rPr lang="en-US" altLang="ru-RU" b="0" dirty="0">
                <a:solidFill>
                  <a:srgbClr val="06436E"/>
                </a:solidFill>
                <a:latin typeface="Arial" panose="020B0604020202020204" pitchFamily="34" charset="0"/>
                <a:ea typeface="+mj-ea"/>
              </a:rPr>
              <a:t>ERP </a:t>
            </a:r>
            <a:r>
              <a:rPr lang="ru-RU" altLang="ru-RU" b="0" dirty="0">
                <a:solidFill>
                  <a:srgbClr val="06436E"/>
                </a:solidFill>
                <a:latin typeface="Arial" panose="020B0604020202020204" pitchFamily="34" charset="0"/>
                <a:ea typeface="+mj-ea"/>
              </a:rPr>
              <a:t>в</a:t>
            </a:r>
            <a:r>
              <a:rPr lang="en-US" altLang="ru-RU" b="0" dirty="0">
                <a:solidFill>
                  <a:srgbClr val="06436E"/>
                </a:solidFill>
                <a:latin typeface="Arial" panose="020B0604020202020204" pitchFamily="34" charset="0"/>
                <a:ea typeface="+mj-ea"/>
              </a:rPr>
              <a:t> </a:t>
            </a:r>
            <a:r>
              <a:rPr lang="ru-RU" altLang="ru-RU" b="0" dirty="0">
                <a:solidFill>
                  <a:srgbClr val="06436E"/>
                </a:solidFill>
                <a:latin typeface="Arial" panose="020B0604020202020204" pitchFamily="34" charset="0"/>
                <a:ea typeface="+mj-ea"/>
              </a:rPr>
              <a:t>1С:ФРЕШ </a:t>
            </a:r>
            <a:br>
              <a:rPr lang="ru-RU" altLang="ru-RU" b="0" dirty="0">
                <a:solidFill>
                  <a:srgbClr val="06436E"/>
                </a:solidFill>
                <a:latin typeface="Arial" panose="020B0604020202020204" pitchFamily="34" charset="0"/>
                <a:ea typeface="+mj-ea"/>
              </a:rPr>
            </a:br>
            <a:r>
              <a:rPr lang="ru-RU" altLang="ru-RU" b="0" dirty="0">
                <a:solidFill>
                  <a:srgbClr val="06436E"/>
                </a:solidFill>
                <a:latin typeface="Arial" panose="020B0604020202020204" pitchFamily="34" charset="0"/>
                <a:ea typeface="+mj-ea"/>
              </a:rPr>
              <a:t>первые </a:t>
            </a:r>
            <a:r>
              <a:rPr lang="ru-RU" altLang="ru-RU" b="0" dirty="0">
                <a:solidFill>
                  <a:srgbClr val="D45448"/>
                </a:solidFill>
                <a:latin typeface="Arial" panose="020B0604020202020204" pitchFamily="34" charset="0"/>
                <a:ea typeface="+mj-ea"/>
              </a:rPr>
              <a:t>6 месяцев бесплатно</a:t>
            </a:r>
          </a:p>
        </p:txBody>
      </p:sp>
      <p:sp>
        <p:nvSpPr>
          <p:cNvPr id="21" name="Text Box 4">
            <a:extLst>
              <a:ext uri="{FF2B5EF4-FFF2-40B4-BE49-F238E27FC236}">
                <a16:creationId xmlns="" xmlns:a16="http://schemas.microsoft.com/office/drawing/2014/main" id="{919061CF-AE28-95D0-49B5-F79175ED9345}"/>
              </a:ext>
            </a:extLst>
          </p:cNvPr>
          <p:cNvSpPr txBox="1">
            <a:spLocks noChangeArrowheads="1"/>
          </p:cNvSpPr>
          <p:nvPr/>
        </p:nvSpPr>
        <p:spPr bwMode="auto">
          <a:xfrm>
            <a:off x="5082660" y="922246"/>
            <a:ext cx="3798416" cy="369332"/>
          </a:xfrm>
          <a:prstGeom prst="rect">
            <a:avLst/>
          </a:prstGeom>
          <a:noFill/>
          <a:ln>
            <a:noFill/>
          </a:ln>
          <a:effec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ru-RU" altLang="ru-RU" dirty="0">
                <a:solidFill>
                  <a:srgbClr val="000000"/>
                </a:solidFill>
                <a:latin typeface="Arial" panose="020B0604020202020204" pitchFamily="34" charset="0"/>
                <a:ea typeface="+mj-ea"/>
                <a:cs typeface="Arial" panose="020B0604020202020204" pitchFamily="34" charset="0"/>
              </a:rPr>
              <a:t>1С:ERP </a:t>
            </a:r>
            <a:r>
              <a:rPr lang="ru-RU" dirty="0">
                <a:solidFill>
                  <a:srgbClr val="000000"/>
                </a:solidFill>
                <a:latin typeface="Arial" panose="020B0604020202020204" pitchFamily="34" charset="0"/>
                <a:ea typeface="+mj-ea"/>
                <a:cs typeface="Arial" panose="020B0604020202020204" pitchFamily="34" charset="0"/>
              </a:rPr>
              <a:t>–</a:t>
            </a:r>
            <a:r>
              <a:rPr lang="en-US" altLang="ru-RU" dirty="0">
                <a:solidFill>
                  <a:srgbClr val="000000"/>
                </a:solidFill>
                <a:latin typeface="Arial" panose="020B0604020202020204" pitchFamily="34" charset="0"/>
                <a:ea typeface="+mj-ea"/>
                <a:cs typeface="Arial" panose="020B0604020202020204" pitchFamily="34" charset="0"/>
              </a:rPr>
              <a:t> SAAS</a:t>
            </a:r>
            <a:r>
              <a:rPr lang="ru-RU" altLang="ru-RU" dirty="0">
                <a:solidFill>
                  <a:srgbClr val="000000"/>
                </a:solidFill>
                <a:latin typeface="Arial" panose="020B0604020202020204" pitchFamily="34" charset="0"/>
                <a:ea typeface="+mj-ea"/>
                <a:cs typeface="Arial" panose="020B0604020202020204" pitchFamily="34" charset="0"/>
              </a:rPr>
              <a:t> </a:t>
            </a:r>
            <a:r>
              <a:rPr lang="ru-RU" altLang="ru-RU" dirty="0">
                <a:solidFill>
                  <a:srgbClr val="06436E"/>
                </a:solidFill>
                <a:latin typeface="Arial" panose="020B0604020202020204" pitchFamily="34" charset="0"/>
                <a:ea typeface="+mj-ea"/>
                <a:cs typeface="Arial" panose="020B0604020202020204" pitchFamily="34" charset="0"/>
              </a:rPr>
              <a:t>В ОБЛАКАХ 1С</a:t>
            </a:r>
          </a:p>
        </p:txBody>
      </p:sp>
      <p:sp>
        <p:nvSpPr>
          <p:cNvPr id="3" name="AutoShape 8">
            <a:extLst>
              <a:ext uri="{FF2B5EF4-FFF2-40B4-BE49-F238E27FC236}">
                <a16:creationId xmlns="" xmlns:a16="http://schemas.microsoft.com/office/drawing/2014/main" id="{A55EF686-314F-4DB3-AD59-C099CC04E7DD}"/>
              </a:ext>
            </a:extLst>
          </p:cNvPr>
          <p:cNvSpPr>
            <a:spLocks noChangeAspect="1" noChangeArrowheads="1"/>
          </p:cNvSpPr>
          <p:nvPr/>
        </p:nvSpPr>
        <p:spPr bwMode="auto">
          <a:xfrm>
            <a:off x="3923928" y="2419350"/>
            <a:ext cx="800472" cy="8004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322" name="Picture 34">
            <a:extLst>
              <a:ext uri="{FF2B5EF4-FFF2-40B4-BE49-F238E27FC236}">
                <a16:creationId xmlns="" xmlns:a16="http://schemas.microsoft.com/office/drawing/2014/main" id="{4B9E6481-16B4-4AEF-9426-2BA4A02894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3206" y="3436510"/>
            <a:ext cx="1844896" cy="1383672"/>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 xmlns:a16="http://schemas.microsoft.com/office/drawing/2014/main" id="{07781B12-DB12-4EE2-AF6B-097B6A128E42}"/>
              </a:ext>
            </a:extLst>
          </p:cNvPr>
          <p:cNvPicPr>
            <a:picLocks noChangeAspect="1"/>
          </p:cNvPicPr>
          <p:nvPr/>
        </p:nvPicPr>
        <p:blipFill>
          <a:blip r:embed="rId10"/>
          <a:stretch>
            <a:fillRect/>
          </a:stretch>
        </p:blipFill>
        <p:spPr>
          <a:xfrm>
            <a:off x="5141783" y="1412362"/>
            <a:ext cx="803619" cy="448061"/>
          </a:xfrm>
          <a:prstGeom prst="rect">
            <a:avLst/>
          </a:prstGeom>
        </p:spPr>
      </p:pic>
    </p:spTree>
    <p:extLst>
      <p:ext uri="{BB962C8B-B14F-4D97-AF65-F5344CB8AC3E}">
        <p14:creationId xmlns:p14="http://schemas.microsoft.com/office/powerpoint/2010/main" val="662447303"/>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ext Box 4">
            <a:extLst>
              <a:ext uri="{FF2B5EF4-FFF2-40B4-BE49-F238E27FC236}">
                <a16:creationId xmlns="" xmlns:a16="http://schemas.microsoft.com/office/drawing/2014/main" id="{4F313A86-F391-4CD0-4323-60254DD31221}"/>
              </a:ext>
            </a:extLst>
          </p:cNvPr>
          <p:cNvSpPr txBox="1">
            <a:spLocks noChangeArrowheads="1"/>
          </p:cNvSpPr>
          <p:nvPr/>
        </p:nvSpPr>
        <p:spPr bwMode="auto">
          <a:xfrm>
            <a:off x="1691680" y="199010"/>
            <a:ext cx="6480720" cy="71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en-US" altLang="ru-RU" dirty="0"/>
              <a:t>LOW-CODE</a:t>
            </a:r>
            <a:r>
              <a:rPr lang="ru-RU" altLang="ru-RU" dirty="0"/>
              <a:t> – или нет?</a:t>
            </a:r>
          </a:p>
        </p:txBody>
      </p:sp>
      <p:sp>
        <p:nvSpPr>
          <p:cNvPr id="20483" name="Text Box 5">
            <a:extLst>
              <a:ext uri="{FF2B5EF4-FFF2-40B4-BE49-F238E27FC236}">
                <a16:creationId xmlns="" xmlns:a16="http://schemas.microsoft.com/office/drawing/2014/main" id="{EBC7122F-753E-A4FF-DFA5-8E4A58AC23EE}"/>
              </a:ext>
            </a:extLst>
          </p:cNvPr>
          <p:cNvSpPr txBox="1">
            <a:spLocks noChangeArrowheads="1"/>
          </p:cNvSpPr>
          <p:nvPr/>
        </p:nvSpPr>
        <p:spPr bwMode="auto">
          <a:xfrm>
            <a:off x="628366" y="1089936"/>
            <a:ext cx="7315200" cy="646331"/>
          </a:xfrm>
          <a:prstGeom prst="rect">
            <a:avLst/>
          </a:prstGeom>
          <a:noFill/>
          <a:ln>
            <a:noFill/>
          </a:ln>
          <a:effec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ru-RU" altLang="ru-RU" sz="1200" b="0" dirty="0">
                <a:latin typeface="Arial" panose="020B0604020202020204" pitchFamily="34" charset="0"/>
              </a:rPr>
              <a:t>В ежеквартальном рейтинге </a:t>
            </a:r>
            <a:r>
              <a:rPr lang="en-US" altLang="ru-RU" sz="1200" b="0" dirty="0">
                <a:latin typeface="Arial" panose="020B0604020202020204" pitchFamily="34" charset="0"/>
              </a:rPr>
              <a:t>G2's Europe Regional Grid Report for Low Code Development Platforms </a:t>
            </a:r>
            <a:br>
              <a:rPr lang="en-US" altLang="ru-RU" sz="1200" b="0" dirty="0">
                <a:latin typeface="Arial" panose="020B0604020202020204" pitchFamily="34" charset="0"/>
              </a:rPr>
            </a:br>
            <a:r>
              <a:rPr lang="ru-RU" altLang="ru-RU" sz="1200" b="0" dirty="0">
                <a:latin typeface="Arial" panose="020B0604020202020204" pitchFamily="34" charset="0"/>
              </a:rPr>
              <a:t>по оценкам пользователей </a:t>
            </a:r>
            <a:r>
              <a:rPr lang="ru-RU" altLang="ru-RU" sz="1200" b="0" dirty="0">
                <a:solidFill>
                  <a:srgbClr val="C00000"/>
                </a:solidFill>
                <a:latin typeface="Arial" panose="020B0604020202020204" pitchFamily="34" charset="0"/>
              </a:rPr>
              <a:t>Платформа 1</a:t>
            </a:r>
            <a:r>
              <a:rPr lang="en-US" altLang="ru-RU" sz="1200" b="0" dirty="0">
                <a:solidFill>
                  <a:srgbClr val="C00000"/>
                </a:solidFill>
                <a:latin typeface="Arial" panose="020B0604020202020204" pitchFamily="34" charset="0"/>
              </a:rPr>
              <a:t>C:Enterprise </a:t>
            </a:r>
            <a:r>
              <a:rPr lang="ru-RU" altLang="ru-RU" sz="1200" b="0" dirty="0">
                <a:latin typeface="Arial" panose="020B0604020202020204" pitchFamily="34" charset="0"/>
              </a:rPr>
              <a:t>получила статусы </a:t>
            </a:r>
            <a:r>
              <a:rPr lang="en-US" altLang="ru-RU" sz="1200" b="0" dirty="0">
                <a:latin typeface="Arial" panose="020B0604020202020204" pitchFamily="34" charset="0"/>
              </a:rPr>
              <a:t>High Performer Summer 2022 </a:t>
            </a:r>
            <a:r>
              <a:rPr lang="ru-RU" altLang="ru-RU" sz="1200" b="0" dirty="0">
                <a:latin typeface="Arial" panose="020B0604020202020204" pitchFamily="34" charset="0"/>
              </a:rPr>
              <a:t>и </a:t>
            </a:r>
            <a:r>
              <a:rPr lang="ru-RU" altLang="ru-RU" sz="1200" b="0" dirty="0">
                <a:solidFill>
                  <a:srgbClr val="C00000"/>
                </a:solidFill>
                <a:latin typeface="Arial" panose="020B0604020202020204" pitchFamily="34" charset="0"/>
              </a:rPr>
              <a:t>стала лидером сразу в 3х категориях </a:t>
            </a:r>
            <a:r>
              <a:rPr lang="ru-RU" altLang="ru-RU" sz="1200" b="0" dirty="0">
                <a:latin typeface="Arial" panose="020B0604020202020204" pitchFamily="34" charset="0"/>
              </a:rPr>
              <a:t>осеннего рейтинга.</a:t>
            </a:r>
            <a:endParaRPr lang="en-US" altLang="ru-RU" sz="1200" b="0" dirty="0">
              <a:latin typeface="Arial" panose="020B0604020202020204" pitchFamily="34" charset="0"/>
            </a:endParaRPr>
          </a:p>
        </p:txBody>
      </p:sp>
      <p:pic>
        <p:nvPicPr>
          <p:cNvPr id="242693" name="Рисунок 2">
            <a:extLst>
              <a:ext uri="{FF2B5EF4-FFF2-40B4-BE49-F238E27FC236}">
                <a16:creationId xmlns="" xmlns:a16="http://schemas.microsoft.com/office/drawing/2014/main" id="{F4CB1EF9-90A3-74F8-C999-B7666AA0F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893888"/>
            <a:ext cx="4568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Рисунок 4">
            <a:extLst>
              <a:ext uri="{FF2B5EF4-FFF2-40B4-BE49-F238E27FC236}">
                <a16:creationId xmlns="" xmlns:a16="http://schemas.microsoft.com/office/drawing/2014/main" id="{1F1EECCB-DB56-08E2-20FB-2681CDC82E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950" y="1897063"/>
            <a:ext cx="30257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 xmlns:a16="http://schemas.microsoft.com/office/drawing/2014/main" id="{1EB465E9-9AF6-C441-91F1-CE57C9B14EEA}"/>
              </a:ext>
            </a:extLst>
          </p:cNvPr>
          <p:cNvSpPr txBox="1">
            <a:spLocks noChangeArrowheads="1"/>
          </p:cNvSpPr>
          <p:nvPr/>
        </p:nvSpPr>
        <p:spPr bwMode="auto">
          <a:xfrm>
            <a:off x="741362" y="3723878"/>
            <a:ext cx="3144838" cy="907941"/>
          </a:xfrm>
          <a:prstGeom prst="rect">
            <a:avLst/>
          </a:prstGeom>
          <a:noFill/>
          <a:ln>
            <a:noFill/>
          </a:ln>
          <a:effec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ru-RU" altLang="ru-RU" sz="1200" b="0" dirty="0">
                <a:latin typeface="Arial" panose="020B0604020202020204" pitchFamily="34" charset="0"/>
              </a:rPr>
              <a:t>Пользователи высоко оценили: </a:t>
            </a:r>
          </a:p>
          <a:p>
            <a:pPr marL="200023" indent="-171450">
              <a:spcBef>
                <a:spcPts val="238"/>
              </a:spcBef>
              <a:buClr>
                <a:srgbClr val="C00000"/>
              </a:buClr>
              <a:buSzPct val="100000"/>
              <a:buFont typeface="Arial" panose="020B0604020202020204" pitchFamily="34" charset="0"/>
              <a:buChar char="•"/>
              <a:defRPr/>
            </a:pPr>
            <a:r>
              <a:rPr lang="ru-RU" altLang="ru-RU" sz="1200" b="0" dirty="0">
                <a:latin typeface="Arial" panose="020B0604020202020204" pitchFamily="34" charset="0"/>
              </a:rPr>
              <a:t>Простоту использования</a:t>
            </a:r>
          </a:p>
          <a:p>
            <a:pPr marL="200023" indent="-171450">
              <a:spcBef>
                <a:spcPts val="238"/>
              </a:spcBef>
              <a:buClr>
                <a:srgbClr val="C00000"/>
              </a:buClr>
              <a:buSzPct val="100000"/>
              <a:buFont typeface="Arial" panose="020B0604020202020204" pitchFamily="34" charset="0"/>
              <a:buChar char="•"/>
              <a:defRPr/>
            </a:pPr>
            <a:r>
              <a:rPr lang="ru-RU" altLang="ru-RU" sz="1200" b="0" dirty="0">
                <a:latin typeface="Arial" panose="020B0604020202020204" pitchFamily="34" charset="0"/>
              </a:rPr>
              <a:t>Качество поддержки</a:t>
            </a:r>
          </a:p>
          <a:p>
            <a:pPr marL="200023" indent="-171450">
              <a:spcBef>
                <a:spcPts val="238"/>
              </a:spcBef>
              <a:buClr>
                <a:srgbClr val="C00000"/>
              </a:buClr>
              <a:buSzPct val="100000"/>
              <a:buFont typeface="Arial" panose="020B0604020202020204" pitchFamily="34" charset="0"/>
              <a:buChar char="•"/>
              <a:defRPr/>
            </a:pPr>
            <a:r>
              <a:rPr lang="ru-RU" altLang="ru-RU" sz="1200" b="0" dirty="0">
                <a:latin typeface="Arial" panose="020B0604020202020204" pitchFamily="34" charset="0"/>
              </a:rPr>
              <a:t>Лёгкость установки</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противолежащими углами 2">
            <a:extLst>
              <a:ext uri="{FF2B5EF4-FFF2-40B4-BE49-F238E27FC236}">
                <a16:creationId xmlns="" xmlns:a16="http://schemas.microsoft.com/office/drawing/2014/main" id="{0DC2399E-1B78-49CF-9A7A-4C48B28BD6B5}"/>
              </a:ext>
            </a:extLst>
          </p:cNvPr>
          <p:cNvSpPr/>
          <p:nvPr/>
        </p:nvSpPr>
        <p:spPr>
          <a:xfrm>
            <a:off x="8028384" y="151435"/>
            <a:ext cx="949545" cy="92082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0" name="Прямоугольник с двумя скругленными противолежащими углами 2">
            <a:extLst>
              <a:ext uri="{FF2B5EF4-FFF2-40B4-BE49-F238E27FC236}">
                <a16:creationId xmlns="" xmlns:a16="http://schemas.microsoft.com/office/drawing/2014/main" id="{3BC0771F-ED00-4856-A282-6A6304789845}"/>
              </a:ext>
            </a:extLst>
          </p:cNvPr>
          <p:cNvSpPr/>
          <p:nvPr/>
        </p:nvSpPr>
        <p:spPr>
          <a:xfrm>
            <a:off x="5868144" y="1072262"/>
            <a:ext cx="3183196" cy="2869350"/>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1" name="Прямоугольник 20">
            <a:extLst>
              <a:ext uri="{FF2B5EF4-FFF2-40B4-BE49-F238E27FC236}">
                <a16:creationId xmlns="" xmlns:a16="http://schemas.microsoft.com/office/drawing/2014/main" id="{AF2E1021-0417-F446-2635-3E0A9778AC4F}"/>
              </a:ext>
            </a:extLst>
          </p:cNvPr>
          <p:cNvSpPr/>
          <p:nvPr/>
        </p:nvSpPr>
        <p:spPr>
          <a:xfrm>
            <a:off x="251520" y="960720"/>
            <a:ext cx="5688632" cy="3785652"/>
          </a:xfrm>
          <a:prstGeom prst="rect">
            <a:avLst/>
          </a:prstGeom>
        </p:spPr>
        <p:txBody>
          <a:bodyPr wrap="square">
            <a:spAutoFit/>
          </a:bodyPr>
          <a:lstStyle/>
          <a:p>
            <a:pPr>
              <a:spcBef>
                <a:spcPts val="400"/>
              </a:spcBef>
              <a:spcAft>
                <a:spcPts val="400"/>
              </a:spcAft>
              <a:buClr>
                <a:schemeClr val="accent6"/>
              </a:buClr>
              <a:buSzPct val="80000"/>
              <a:defRPr/>
            </a:pPr>
            <a:r>
              <a:rPr lang="ru-RU" sz="1200" b="0" dirty="0">
                <a:solidFill>
                  <a:srgbClr val="000000"/>
                </a:solidFill>
                <a:latin typeface="Arial" charset="0"/>
              </a:rPr>
              <a:t>К системе </a:t>
            </a:r>
            <a:r>
              <a:rPr lang="ru-RU" sz="1200" b="0" dirty="0">
                <a:latin typeface="Arial" panose="020B0604020202020204" pitchFamily="34" charset="0"/>
              </a:rPr>
              <a:t>ЕСЭД</a:t>
            </a:r>
            <a:r>
              <a:rPr lang="ru-RU" sz="1200" b="0" dirty="0">
                <a:solidFill>
                  <a:srgbClr val="000000"/>
                </a:solidFill>
                <a:latin typeface="Arial" charset="0"/>
              </a:rPr>
              <a:t> </a:t>
            </a:r>
            <a:r>
              <a:rPr lang="ru-RU" sz="1200" b="0" dirty="0">
                <a:latin typeface="Arial" panose="020B0604020202020204" pitchFamily="34" charset="0"/>
              </a:rPr>
              <a:t>подключены </a:t>
            </a:r>
            <a:r>
              <a:rPr lang="ru-RU" sz="1200" b="0" dirty="0">
                <a:solidFill>
                  <a:srgbClr val="D45448"/>
                </a:solidFill>
                <a:latin typeface="Arial" charset="0"/>
              </a:rPr>
              <a:t>36 000 сотрудников </a:t>
            </a:r>
            <a:r>
              <a:rPr lang="ru-RU" altLang="ru-RU" sz="1200" b="0" dirty="0">
                <a:latin typeface="Arial" panose="020B0604020202020204" pitchFamily="34" charset="0"/>
              </a:rPr>
              <a:t>в аппарате управления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a:t>
            </a:r>
            <a:r>
              <a:rPr lang="ru-RU" altLang="ru-RU" sz="1200" b="0" dirty="0">
                <a:solidFill>
                  <a:srgbClr val="D45448"/>
                </a:solidFill>
                <a:latin typeface="Arial" charset="0"/>
              </a:rPr>
              <a:t>более 1000 региональных подразделениях</a:t>
            </a:r>
            <a:endParaRPr lang="ru-RU" sz="1200" b="0" dirty="0">
              <a:solidFill>
                <a:srgbClr val="D45448"/>
              </a:solidFill>
              <a:latin typeface="Arial" charset="0"/>
            </a:endParaRPr>
          </a:p>
          <a:p>
            <a:pPr>
              <a:spcBef>
                <a:spcPts val="400"/>
              </a:spcBef>
              <a:spcAft>
                <a:spcPts val="400"/>
              </a:spcAft>
              <a:buClr>
                <a:schemeClr val="accent6"/>
              </a:buClr>
              <a:buSzPct val="80000"/>
              <a:defRPr/>
            </a:pPr>
            <a:r>
              <a:rPr lang="ru-RU" sz="1200" b="0" dirty="0">
                <a:latin typeface="Arial" panose="020B0604020202020204" pitchFamily="34" charset="0"/>
              </a:rPr>
              <a:t>Дневная аудитория ЕСЭД – </a:t>
            </a:r>
            <a:r>
              <a:rPr lang="ru-RU" sz="1200" b="0" dirty="0">
                <a:solidFill>
                  <a:srgbClr val="D45448"/>
                </a:solidFill>
                <a:latin typeface="Arial" charset="0"/>
              </a:rPr>
              <a:t>11 000 пользователей</a:t>
            </a:r>
            <a:r>
              <a:rPr lang="ru-RU" sz="1200" b="0" dirty="0">
                <a:latin typeface="Arial" panose="020B0604020202020204" pitchFamily="34" charset="0"/>
              </a:rPr>
              <a:t>, в ЕСЭД формируется:</a:t>
            </a:r>
          </a:p>
          <a:p>
            <a:pPr marL="180975" lvl="1" indent="-180975">
              <a:spcBef>
                <a:spcPts val="400"/>
              </a:spcBef>
              <a:spcAft>
                <a:spcPts val="400"/>
              </a:spcAft>
              <a:buClr>
                <a:srgbClr val="C00000"/>
              </a:buClr>
              <a:buFont typeface="Arial" panose="020B0604020202020204" pitchFamily="34" charset="0"/>
              <a:buChar char="•"/>
              <a:defRPr/>
            </a:pPr>
            <a:r>
              <a:rPr lang="ru-RU" sz="1200" b="0" dirty="0">
                <a:latin typeface="Arial" panose="020B0604020202020204" pitchFamily="34" charset="0"/>
              </a:rPr>
              <a:t>ежедневно – </a:t>
            </a:r>
            <a:r>
              <a:rPr lang="ru-RU" sz="1200" b="0" dirty="0">
                <a:solidFill>
                  <a:srgbClr val="D45448"/>
                </a:solidFill>
                <a:latin typeface="Arial" charset="0"/>
              </a:rPr>
              <a:t>5 000 новых документов </a:t>
            </a:r>
          </a:p>
          <a:p>
            <a:pPr marL="180975" lvl="1" indent="-180975">
              <a:spcBef>
                <a:spcPts val="400"/>
              </a:spcBef>
              <a:spcAft>
                <a:spcPts val="400"/>
              </a:spcAft>
              <a:buClr>
                <a:srgbClr val="C00000"/>
              </a:buClr>
              <a:buFont typeface="Arial" panose="020B0604020202020204" pitchFamily="34" charset="0"/>
              <a:buChar char="•"/>
              <a:defRPr/>
            </a:pPr>
            <a:r>
              <a:rPr lang="ru-RU" sz="1200" b="0" dirty="0">
                <a:latin typeface="Arial" panose="020B0604020202020204" pitchFamily="34" charset="0"/>
              </a:rPr>
              <a:t>в год – </a:t>
            </a:r>
            <a:r>
              <a:rPr lang="ru-RU" sz="1200" b="0" dirty="0">
                <a:solidFill>
                  <a:srgbClr val="D45448"/>
                </a:solidFill>
                <a:latin typeface="Arial" charset="0"/>
              </a:rPr>
              <a:t>более 1 млн документов</a:t>
            </a:r>
          </a:p>
          <a:p>
            <a:pPr>
              <a:spcBef>
                <a:spcPts val="400"/>
              </a:spcBef>
              <a:spcAft>
                <a:spcPts val="400"/>
              </a:spcAft>
              <a:defRPr/>
            </a:pPr>
            <a:r>
              <a:rPr lang="ru-RU" sz="1200" b="0" dirty="0">
                <a:latin typeface="Arial" panose="020B0604020202020204" pitchFamily="34" charset="0"/>
              </a:rPr>
              <a:t>(входящая и исходящая корреспонденция, обращения граждан, ОРД, СЗ, </a:t>
            </a:r>
            <a:r>
              <a:rPr lang="en-US" sz="1200" b="0" dirty="0">
                <a:latin typeface="Arial" panose="020B0604020202020204" pitchFamily="34" charset="0"/>
              </a:rPr>
              <a:t/>
            </a:r>
            <a:br>
              <a:rPr lang="en-US" sz="1200" b="0" dirty="0">
                <a:latin typeface="Arial" panose="020B0604020202020204" pitchFamily="34" charset="0"/>
              </a:rPr>
            </a:br>
            <a:r>
              <a:rPr lang="ru-RU" sz="1200" b="0" dirty="0">
                <a:latin typeface="Arial" panose="020B0604020202020204" pitchFamily="34" charset="0"/>
              </a:rPr>
              <a:t>протоколы, поручения, договоры, закупки и пр.)</a:t>
            </a:r>
          </a:p>
          <a:p>
            <a:pPr>
              <a:spcBef>
                <a:spcPts val="400"/>
              </a:spcBef>
              <a:spcAft>
                <a:spcPts val="400"/>
              </a:spcAft>
              <a:defRPr/>
            </a:pPr>
            <a:r>
              <a:rPr lang="ru-RU" sz="1200" b="0" dirty="0">
                <a:latin typeface="Arial" panose="020B0604020202020204" pitchFamily="34" charset="0"/>
              </a:rPr>
              <a:t>Система развернута на </a:t>
            </a:r>
            <a:r>
              <a:rPr lang="ru-RU" sz="1200" b="0" dirty="0">
                <a:solidFill>
                  <a:srgbClr val="D45448"/>
                </a:solidFill>
                <a:latin typeface="Arial" charset="0"/>
              </a:rPr>
              <a:t>СУБД </a:t>
            </a:r>
            <a:r>
              <a:rPr lang="ru-RU" sz="1200" b="0" dirty="0" err="1">
                <a:solidFill>
                  <a:srgbClr val="D45448"/>
                </a:solidFill>
                <a:latin typeface="Arial" charset="0"/>
              </a:rPr>
              <a:t>Postgre</a:t>
            </a:r>
            <a:r>
              <a:rPr lang="en-US" sz="1200" b="0" dirty="0">
                <a:solidFill>
                  <a:srgbClr val="D45448"/>
                </a:solidFill>
                <a:latin typeface="Arial" charset="0"/>
              </a:rPr>
              <a:t>SQL</a:t>
            </a:r>
            <a:r>
              <a:rPr lang="ru-RU" sz="1200" b="0" dirty="0">
                <a:solidFill>
                  <a:srgbClr val="D45448"/>
                </a:solidFill>
                <a:latin typeface="Arial" charset="0"/>
              </a:rPr>
              <a:t>, объем</a:t>
            </a:r>
            <a:r>
              <a:rPr lang="en-US" sz="1200" b="0" dirty="0">
                <a:solidFill>
                  <a:srgbClr val="D45448"/>
                </a:solidFill>
                <a:latin typeface="Arial" charset="0"/>
              </a:rPr>
              <a:t> </a:t>
            </a:r>
            <a:r>
              <a:rPr lang="ru-RU" sz="1200" b="0" dirty="0">
                <a:solidFill>
                  <a:srgbClr val="D45448"/>
                </a:solidFill>
                <a:latin typeface="Arial" charset="0"/>
              </a:rPr>
              <a:t>более 8Тб </a:t>
            </a:r>
            <a:endParaRPr lang="ru-RU" altLang="ru-RU" sz="1200" b="0" dirty="0">
              <a:solidFill>
                <a:srgbClr val="D45448"/>
              </a:solidFill>
              <a:latin typeface="Arial" charset="0"/>
            </a:endParaRPr>
          </a:p>
          <a:p>
            <a:pPr>
              <a:spcBef>
                <a:spcPts val="400"/>
              </a:spcBef>
              <a:spcAft>
                <a:spcPts val="400"/>
              </a:spcAft>
              <a:defRPr/>
            </a:pPr>
            <a:r>
              <a:rPr lang="ru-RU" altLang="ru-RU" sz="1200" b="0" dirty="0">
                <a:latin typeface="Arial" panose="020B0604020202020204" pitchFamily="34" charset="0"/>
              </a:rPr>
              <a:t>Смешанная архитектура (центральные и региональные серверные группы) обеспечивает:</a:t>
            </a:r>
          </a:p>
          <a:p>
            <a:pPr marL="180975" indent="-180975">
              <a:spcBef>
                <a:spcPts val="400"/>
              </a:spcBef>
              <a:spcAft>
                <a:spcPts val="400"/>
              </a:spcAft>
              <a:buClr>
                <a:srgbClr val="C00000"/>
              </a:buClr>
              <a:buSzPct val="100000"/>
              <a:buFont typeface="Arial" panose="020B0604020202020204" pitchFamily="34" charset="0"/>
              <a:buChar char="•"/>
              <a:defRPr/>
            </a:pPr>
            <a:r>
              <a:rPr lang="ru-RU" altLang="ru-RU" sz="1200" b="0" dirty="0">
                <a:latin typeface="Arial" panose="020B0604020202020204" pitchFamily="34" charset="0"/>
              </a:rPr>
              <a:t>надежность системы, возможности горизонтального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вертикального масштабирования</a:t>
            </a:r>
          </a:p>
          <a:p>
            <a:pPr marL="180975" indent="-180975">
              <a:spcBef>
                <a:spcPts val="400"/>
              </a:spcBef>
              <a:spcAft>
                <a:spcPts val="400"/>
              </a:spcAft>
              <a:buClr>
                <a:srgbClr val="C00000"/>
              </a:buClr>
              <a:buSzPct val="100000"/>
              <a:buFont typeface="Arial" panose="020B0604020202020204" pitchFamily="34" charset="0"/>
              <a:buChar char="•"/>
              <a:defRPr/>
            </a:pPr>
            <a:r>
              <a:rPr lang="ru-RU" altLang="ru-RU" sz="1200" b="0" dirty="0">
                <a:latin typeface="Arial" panose="020B0604020202020204" pitchFamily="34" charset="0"/>
              </a:rPr>
              <a:t>масштабирование автоматизированных в СЭД бизнес-процессов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с уровня АУП на уровни макрорегионов, филиалов, почтамтов</a:t>
            </a:r>
          </a:p>
          <a:p>
            <a:pPr marL="180975" indent="-180975">
              <a:spcBef>
                <a:spcPts val="400"/>
              </a:spcBef>
              <a:spcAft>
                <a:spcPts val="400"/>
              </a:spcAft>
              <a:buClr>
                <a:srgbClr val="C00000"/>
              </a:buClr>
              <a:buSzPct val="100000"/>
              <a:buFont typeface="Arial" panose="020B0604020202020204" pitchFamily="34" charset="0"/>
              <a:buChar char="•"/>
              <a:defRPr/>
            </a:pPr>
            <a:r>
              <a:rPr lang="ru-RU" altLang="ru-RU" sz="1200" b="0" dirty="0">
                <a:latin typeface="Arial" panose="020B0604020202020204" pitchFamily="34" charset="0"/>
              </a:rPr>
              <a:t>децентрализованную регистрацию документов</a:t>
            </a:r>
          </a:p>
        </p:txBody>
      </p:sp>
      <p:sp>
        <p:nvSpPr>
          <p:cNvPr id="12291" name="Прямоугольник 7">
            <a:extLst>
              <a:ext uri="{FF2B5EF4-FFF2-40B4-BE49-F238E27FC236}">
                <a16:creationId xmlns="" xmlns:a16="http://schemas.microsoft.com/office/drawing/2014/main" id="{EB588D65-AC3B-C7E6-8220-451A161401A0}"/>
              </a:ext>
            </a:extLst>
          </p:cNvPr>
          <p:cNvSpPr>
            <a:spLocks noChangeArrowheads="1"/>
          </p:cNvSpPr>
          <p:nvPr/>
        </p:nvSpPr>
        <p:spPr bwMode="auto">
          <a:xfrm>
            <a:off x="6013331" y="4185211"/>
            <a:ext cx="2888965" cy="707886"/>
          </a:xfrm>
          <a:prstGeom prst="rect">
            <a:avLst/>
          </a:prstGeom>
          <a:noFill/>
          <a:ln w="19050">
            <a:solidFill>
              <a:srgbClr val="C00000"/>
            </a:solidFill>
          </a:ln>
        </p:spPr>
        <p:txBody>
          <a:bodyPr wrap="square">
            <a:spAutoFit/>
          </a:bodyPr>
          <a:lstStyle>
            <a:lvl1pPr>
              <a:spcBef>
                <a:spcPct val="20000"/>
              </a:spcBef>
              <a:buClr>
                <a:srgbClr val="CC0000"/>
              </a:buClr>
              <a:buChar char="•"/>
              <a:defRPr sz="2000">
                <a:solidFill>
                  <a:schemeClr val="tx1"/>
                </a:solidFill>
                <a:latin typeface="Futura PT Demi" panose="020B0702020204020303" pitchFamily="34" charset="0"/>
              </a:defRPr>
            </a:lvl1pPr>
            <a:lvl2pPr marL="742950" indent="-285750">
              <a:spcBef>
                <a:spcPct val="20000"/>
              </a:spcBef>
              <a:buClr>
                <a:srgbClr val="CC0000"/>
              </a:buClr>
              <a:buChar char="•"/>
              <a:defRPr>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2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9pPr>
          </a:lstStyle>
          <a:p>
            <a:pPr algn="ctr">
              <a:buFontTx/>
              <a:buNone/>
              <a:defRPr/>
            </a:pPr>
            <a:r>
              <a:rPr lang="ru-RU" altLang="ru-RU" sz="1000" dirty="0">
                <a:solidFill>
                  <a:srgbClr val="D45448"/>
                </a:solidFill>
                <a:latin typeface="Arial" charset="0"/>
              </a:rPr>
              <a:t>10-кратный запас производительности </a:t>
            </a:r>
            <a:r>
              <a:rPr lang="ru-RU" altLang="ru-RU" sz="1000" dirty="0">
                <a:latin typeface="Arial" panose="020B0604020202020204" pitchFamily="34" charset="0"/>
              </a:rPr>
              <a:t>механизмов обмена на случаи внеплановых массовых рассылок документов по регионам</a:t>
            </a:r>
          </a:p>
        </p:txBody>
      </p:sp>
      <p:pic>
        <p:nvPicPr>
          <p:cNvPr id="246788" name="Picture 17">
            <a:extLst>
              <a:ext uri="{FF2B5EF4-FFF2-40B4-BE49-F238E27FC236}">
                <a16:creationId xmlns="" xmlns:a16="http://schemas.microsoft.com/office/drawing/2014/main" id="{205BB5EE-77BF-7325-E862-46952594A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9696" y="1060006"/>
            <a:ext cx="2916237" cy="280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Прямоугольник 3">
            <a:extLst>
              <a:ext uri="{FF2B5EF4-FFF2-40B4-BE49-F238E27FC236}">
                <a16:creationId xmlns="" xmlns:a16="http://schemas.microsoft.com/office/drawing/2014/main" id="{A6D32E53-9D1F-FEE1-00E1-EE7944508709}"/>
              </a:ext>
            </a:extLst>
          </p:cNvPr>
          <p:cNvSpPr>
            <a:spLocks noChangeArrowheads="1"/>
          </p:cNvSpPr>
          <p:nvPr/>
        </p:nvSpPr>
        <p:spPr bwMode="auto">
          <a:xfrm>
            <a:off x="5999696" y="3938990"/>
            <a:ext cx="2851931" cy="246221"/>
          </a:xfrm>
          <a:prstGeom prst="rect">
            <a:avLst/>
          </a:prstGeom>
          <a:noFill/>
          <a:ln>
            <a:noFill/>
          </a:ln>
        </p:spPr>
        <p:txBody>
          <a:bodyPr wrap="square">
            <a:spAutoFit/>
          </a:bodyPr>
          <a:lstStyle>
            <a:lvl1pPr>
              <a:spcBef>
                <a:spcPct val="20000"/>
              </a:spcBef>
              <a:buClr>
                <a:srgbClr val="CC0000"/>
              </a:buClr>
              <a:buChar char="•"/>
              <a:defRPr sz="2000">
                <a:solidFill>
                  <a:schemeClr val="tx1"/>
                </a:solidFill>
                <a:latin typeface="Futura PT Demi" panose="020B0702020204020303" pitchFamily="34" charset="0"/>
              </a:defRPr>
            </a:lvl1pPr>
            <a:lvl2pPr marL="742950" indent="-285750">
              <a:spcBef>
                <a:spcPct val="20000"/>
              </a:spcBef>
              <a:buClr>
                <a:srgbClr val="CC0000"/>
              </a:buClr>
              <a:buChar char="•"/>
              <a:defRPr>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2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anose="020B0702020204020303" pitchFamily="34" charset="0"/>
              </a:defRPr>
            </a:lvl9pPr>
          </a:lstStyle>
          <a:p>
            <a:pPr algn="ctr">
              <a:spcBef>
                <a:spcPct val="0"/>
              </a:spcBef>
              <a:buClrTx/>
              <a:buFontTx/>
              <a:buNone/>
              <a:defRPr/>
            </a:pPr>
            <a:r>
              <a:rPr lang="ru-RU" altLang="ru-RU" sz="1000" b="0" dirty="0">
                <a:solidFill>
                  <a:srgbClr val="333399"/>
                </a:solidFill>
                <a:latin typeface="Arial" panose="020B0604020202020204" pitchFamily="34" charset="0"/>
              </a:rPr>
              <a:t>Система введена в ПЭ с 1 марта 2019 г</a:t>
            </a:r>
            <a:r>
              <a:rPr lang="ru-RU" altLang="ru-RU" sz="1000" dirty="0">
                <a:solidFill>
                  <a:schemeClr val="tx1">
                    <a:lumMod val="75000"/>
                    <a:lumOff val="25000"/>
                  </a:schemeClr>
                </a:solidFill>
                <a:latin typeface="Arial" panose="020B0604020202020204" pitchFamily="34" charset="0"/>
              </a:rPr>
              <a:t>. </a:t>
            </a:r>
          </a:p>
        </p:txBody>
      </p:sp>
      <p:sp>
        <p:nvSpPr>
          <p:cNvPr id="2" name="AutoShape 2">
            <a:extLst>
              <a:ext uri="{FF2B5EF4-FFF2-40B4-BE49-F238E27FC236}">
                <a16:creationId xmlns="" xmlns:a16="http://schemas.microsoft.com/office/drawing/2014/main" id="{F475BBC6-C23A-4F95-B2BA-1644BA9FF44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12">
            <a:extLst>
              <a:ext uri="{FF2B5EF4-FFF2-40B4-BE49-F238E27FC236}">
                <a16:creationId xmlns="" xmlns:a16="http://schemas.microsoft.com/office/drawing/2014/main" id="{C93EB333-04DD-45D4-8A9B-E34F0AC4F64C}"/>
              </a:ext>
            </a:extLst>
          </p:cNvPr>
          <p:cNvSpPr>
            <a:spLocks noChangeAspect="1" noChangeArrowheads="1"/>
          </p:cNvSpPr>
          <p:nvPr/>
        </p:nvSpPr>
        <p:spPr bwMode="auto">
          <a:xfrm>
            <a:off x="4784140" y="2783890"/>
            <a:ext cx="92660" cy="926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14">
            <a:extLst>
              <a:ext uri="{FF2B5EF4-FFF2-40B4-BE49-F238E27FC236}">
                <a16:creationId xmlns="" xmlns:a16="http://schemas.microsoft.com/office/drawing/2014/main" id="{FC082FCF-377F-4044-988A-E16A1538BAEE}"/>
              </a:ext>
            </a:extLst>
          </p:cNvPr>
          <p:cNvSpPr>
            <a:spLocks noChangeAspect="1" noChangeArrowheads="1"/>
          </p:cNvSpPr>
          <p:nvPr/>
        </p:nvSpPr>
        <p:spPr bwMode="auto">
          <a:xfrm>
            <a:off x="4936540" y="2936290"/>
            <a:ext cx="92660" cy="926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32" name="Picture 20">
            <a:extLst>
              <a:ext uri="{FF2B5EF4-FFF2-40B4-BE49-F238E27FC236}">
                <a16:creationId xmlns="" xmlns:a16="http://schemas.microsoft.com/office/drawing/2014/main" id="{46377965-207B-40DD-B60F-74880D73E1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124" y="196383"/>
            <a:ext cx="837356" cy="837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2">
            <a:extLst>
              <a:ext uri="{FF2B5EF4-FFF2-40B4-BE49-F238E27FC236}">
                <a16:creationId xmlns="" xmlns:a16="http://schemas.microsoft.com/office/drawing/2014/main" id="{02E47AE1-4DCA-4014-845E-E9080B2B3719}"/>
              </a:ext>
            </a:extLst>
          </p:cNvPr>
          <p:cNvSpPr/>
          <p:nvPr/>
        </p:nvSpPr>
        <p:spPr>
          <a:xfrm>
            <a:off x="3995936" y="1059582"/>
            <a:ext cx="5040560" cy="403244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247811" name="Рисунок 1">
            <a:extLst>
              <a:ext uri="{FF2B5EF4-FFF2-40B4-BE49-F238E27FC236}">
                <a16:creationId xmlns="" xmlns:a16="http://schemas.microsoft.com/office/drawing/2014/main" id="{ABA4FAA8-6B48-2699-1AC9-D836AF1D5E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875" y="3710555"/>
            <a:ext cx="27209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 xmlns:a16="http://schemas.microsoft.com/office/drawing/2014/main" id="{8A39E83D-C362-BA71-EF9A-889B1E945946}"/>
              </a:ext>
            </a:extLst>
          </p:cNvPr>
          <p:cNvPicPr>
            <a:picLocks noChangeAspect="1"/>
          </p:cNvPicPr>
          <p:nvPr/>
        </p:nvPicPr>
        <p:blipFill>
          <a:blip r:embed="rId4"/>
          <a:stretch>
            <a:fillRect/>
          </a:stretch>
        </p:blipFill>
        <p:spPr>
          <a:xfrm>
            <a:off x="6104738" y="366905"/>
            <a:ext cx="892175" cy="419100"/>
          </a:xfrm>
          <a:prstGeom prst="rect">
            <a:avLst/>
          </a:prstGeom>
        </p:spPr>
      </p:pic>
      <p:sp>
        <p:nvSpPr>
          <p:cNvPr id="6" name="Прямоугольник 5">
            <a:extLst>
              <a:ext uri="{FF2B5EF4-FFF2-40B4-BE49-F238E27FC236}">
                <a16:creationId xmlns="" xmlns:a16="http://schemas.microsoft.com/office/drawing/2014/main" id="{CC324B67-25B0-C704-45F1-42CFC4727C82}"/>
              </a:ext>
            </a:extLst>
          </p:cNvPr>
          <p:cNvSpPr/>
          <p:nvPr/>
        </p:nvSpPr>
        <p:spPr>
          <a:xfrm>
            <a:off x="130961" y="1203598"/>
            <a:ext cx="3288911" cy="2082621"/>
          </a:xfrm>
          <a:prstGeom prst="rect">
            <a:avLst/>
          </a:prstGeom>
        </p:spPr>
        <p:txBody>
          <a:bodyPr wrap="square">
            <a:spAutoFit/>
          </a:bodyPr>
          <a:lstStyle/>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D45448"/>
                </a:solidFill>
                <a:latin typeface="Arial" charset="0"/>
              </a:rPr>
              <a:t>Более 50 компаний</a:t>
            </a:r>
          </a:p>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000000"/>
                </a:solidFill>
                <a:latin typeface="Arial" charset="0"/>
              </a:rPr>
              <a:t>18 заводов</a:t>
            </a:r>
          </a:p>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000000"/>
                </a:solidFill>
                <a:latin typeface="Arial" charset="0"/>
              </a:rPr>
              <a:t>100 сервисных депо </a:t>
            </a:r>
          </a:p>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D45448"/>
                </a:solidFill>
                <a:latin typeface="Arial" charset="0"/>
              </a:rPr>
              <a:t>100 000+ сотрудников</a:t>
            </a:r>
          </a:p>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D45448"/>
                </a:solidFill>
                <a:latin typeface="Arial" charset="0"/>
              </a:rPr>
              <a:t>50 000+ АРМ</a:t>
            </a:r>
          </a:p>
          <a:p>
            <a:pPr marL="180000" indent="-180000">
              <a:spcBef>
                <a:spcPts val="400"/>
              </a:spcBef>
              <a:spcAft>
                <a:spcPts val="400"/>
              </a:spcAft>
              <a:buClr>
                <a:srgbClr val="C00000"/>
              </a:buClr>
              <a:buFont typeface="Arial" panose="020B0604020202020204" pitchFamily="34" charset="0"/>
              <a:buChar char="•"/>
              <a:defRPr/>
            </a:pPr>
            <a:r>
              <a:rPr lang="ru-RU" sz="1200" b="0" dirty="0">
                <a:solidFill>
                  <a:srgbClr val="000000"/>
                </a:solidFill>
                <a:latin typeface="Arial" charset="0"/>
              </a:rPr>
              <a:t>Системы на 1С:Предприятие: </a:t>
            </a:r>
            <a:br>
              <a:rPr lang="ru-RU" sz="1200" b="0" dirty="0">
                <a:solidFill>
                  <a:srgbClr val="000000"/>
                </a:solidFill>
                <a:latin typeface="Arial" charset="0"/>
              </a:rPr>
            </a:br>
            <a:r>
              <a:rPr lang="ru-RU" sz="1200" b="0" dirty="0">
                <a:solidFill>
                  <a:srgbClr val="D45448"/>
                </a:solidFill>
                <a:latin typeface="Arial" charset="0"/>
              </a:rPr>
              <a:t>ERP, MES, CPM, HRM, ECM,</a:t>
            </a:r>
            <a:r>
              <a:rPr lang="en-US" sz="1200" b="0" dirty="0">
                <a:solidFill>
                  <a:srgbClr val="D45448"/>
                </a:solidFill>
                <a:latin typeface="Arial" charset="0"/>
              </a:rPr>
              <a:t> </a:t>
            </a:r>
            <a:r>
              <a:rPr lang="ru-RU" sz="1200" b="0" dirty="0">
                <a:solidFill>
                  <a:srgbClr val="D45448"/>
                </a:solidFill>
                <a:latin typeface="Arial" charset="0"/>
              </a:rPr>
              <a:t>WMS, </a:t>
            </a:r>
            <a:r>
              <a:rPr lang="en-US" sz="1200" b="0" dirty="0">
                <a:solidFill>
                  <a:srgbClr val="D45448"/>
                </a:solidFill>
                <a:latin typeface="Arial" charset="0"/>
              </a:rPr>
              <a:t>EAM</a:t>
            </a:r>
            <a:r>
              <a:rPr lang="ru-RU" sz="1200" b="0" dirty="0">
                <a:solidFill>
                  <a:srgbClr val="D45448"/>
                </a:solidFill>
                <a:latin typeface="Arial" charset="0"/>
              </a:rPr>
              <a:t>, ITIL,</a:t>
            </a:r>
            <a:r>
              <a:rPr lang="en-US" sz="1200" b="0" dirty="0">
                <a:solidFill>
                  <a:srgbClr val="D45448"/>
                </a:solidFill>
                <a:latin typeface="Arial" charset="0"/>
              </a:rPr>
              <a:t> MDM</a:t>
            </a:r>
            <a:endParaRPr lang="ru-RU" sz="1200" b="0" dirty="0">
              <a:solidFill>
                <a:srgbClr val="D45448"/>
              </a:solidFill>
              <a:latin typeface="Arial" charset="0"/>
            </a:endParaRPr>
          </a:p>
        </p:txBody>
      </p:sp>
      <p:pic>
        <p:nvPicPr>
          <p:cNvPr id="247814" name="Picture 4">
            <a:extLst>
              <a:ext uri="{FF2B5EF4-FFF2-40B4-BE49-F238E27FC236}">
                <a16:creationId xmlns="" xmlns:a16="http://schemas.microsoft.com/office/drawing/2014/main" id="{29459C4B-C4AF-4D8F-A05A-65146B9AE7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483518"/>
            <a:ext cx="14541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2">
            <a:extLst>
              <a:ext uri="{FF2B5EF4-FFF2-40B4-BE49-F238E27FC236}">
                <a16:creationId xmlns="" xmlns:a16="http://schemas.microsoft.com/office/drawing/2014/main" id="{25823729-B3A8-3943-A90C-BD4A1FAA4B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8614" y="1203598"/>
            <a:ext cx="4924425" cy="381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9" name="Группа 21503">
            <a:extLst>
              <a:ext uri="{FF2B5EF4-FFF2-40B4-BE49-F238E27FC236}">
                <a16:creationId xmlns="" xmlns:a16="http://schemas.microsoft.com/office/drawing/2014/main" id="{A5BF582B-6AC5-DD6F-4992-4C08D657A104}"/>
              </a:ext>
            </a:extLst>
          </p:cNvPr>
          <p:cNvGrpSpPr>
            <a:grpSpLocks/>
          </p:cNvGrpSpPr>
          <p:nvPr/>
        </p:nvGrpSpPr>
        <p:grpSpPr bwMode="auto">
          <a:xfrm>
            <a:off x="1771650" y="2914650"/>
            <a:ext cx="2184400" cy="1636713"/>
            <a:chOff x="2591892" y="3672135"/>
            <a:chExt cx="2753144" cy="2061287"/>
          </a:xfrm>
        </p:grpSpPr>
        <p:grpSp>
          <p:nvGrpSpPr>
            <p:cNvPr id="249926" name="Группа 22">
              <a:extLst>
                <a:ext uri="{FF2B5EF4-FFF2-40B4-BE49-F238E27FC236}">
                  <a16:creationId xmlns="" xmlns:a16="http://schemas.microsoft.com/office/drawing/2014/main" id="{9ABE6911-26D1-B8C4-9A18-DE4809200F72}"/>
                </a:ext>
              </a:extLst>
            </p:cNvPr>
            <p:cNvGrpSpPr>
              <a:grpSpLocks noChangeAspect="1"/>
            </p:cNvGrpSpPr>
            <p:nvPr/>
          </p:nvGrpSpPr>
          <p:grpSpPr bwMode="auto">
            <a:xfrm>
              <a:off x="2591892" y="5138259"/>
              <a:ext cx="453556" cy="453556"/>
              <a:chOff x="4636751" y="1556792"/>
              <a:chExt cx="842875" cy="842875"/>
            </a:xfrm>
          </p:grpSpPr>
          <p:sp>
            <p:nvSpPr>
              <p:cNvPr id="24" name="Oval 15">
                <a:extLst>
                  <a:ext uri="{FF2B5EF4-FFF2-40B4-BE49-F238E27FC236}">
                    <a16:creationId xmlns="" xmlns:a16="http://schemas.microsoft.com/office/drawing/2014/main" id="{A56D09B0-0FB8-E443-23FD-1F0EF1B3280C}"/>
                  </a:ext>
                </a:extLst>
              </p:cNvPr>
              <p:cNvSpPr/>
              <p:nvPr/>
            </p:nvSpPr>
            <p:spPr>
              <a:xfrm>
                <a:off x="4636751" y="1555619"/>
                <a:ext cx="844053" cy="843406"/>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37" name="Рисунок 24">
                <a:extLst>
                  <a:ext uri="{FF2B5EF4-FFF2-40B4-BE49-F238E27FC236}">
                    <a16:creationId xmlns="" xmlns:a16="http://schemas.microsoft.com/office/drawing/2014/main" id="{56ED860D-C2C0-2BD3-AB96-55A1376138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7718" y="1737296"/>
                <a:ext cx="499497" cy="49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927" name="Группа 31">
              <a:extLst>
                <a:ext uri="{FF2B5EF4-FFF2-40B4-BE49-F238E27FC236}">
                  <a16:creationId xmlns="" xmlns:a16="http://schemas.microsoft.com/office/drawing/2014/main" id="{384D1450-ED32-A59C-D9E8-3A4CE58161AD}"/>
                </a:ext>
              </a:extLst>
            </p:cNvPr>
            <p:cNvGrpSpPr>
              <a:grpSpLocks noChangeAspect="1"/>
            </p:cNvGrpSpPr>
            <p:nvPr/>
          </p:nvGrpSpPr>
          <p:grpSpPr bwMode="auto">
            <a:xfrm>
              <a:off x="2591892" y="3763961"/>
              <a:ext cx="453556" cy="453556"/>
              <a:chOff x="4644008" y="2774594"/>
              <a:chExt cx="842875" cy="842875"/>
            </a:xfrm>
          </p:grpSpPr>
          <p:sp>
            <p:nvSpPr>
              <p:cNvPr id="33" name="Oval 15">
                <a:extLst>
                  <a:ext uri="{FF2B5EF4-FFF2-40B4-BE49-F238E27FC236}">
                    <a16:creationId xmlns="" xmlns:a16="http://schemas.microsoft.com/office/drawing/2014/main" id="{E4969B21-8C38-7FD8-7105-1C8A58E38E19}"/>
                  </a:ext>
                </a:extLst>
              </p:cNvPr>
              <p:cNvSpPr/>
              <p:nvPr/>
            </p:nvSpPr>
            <p:spPr>
              <a:xfrm>
                <a:off x="4644008" y="2774858"/>
                <a:ext cx="844053" cy="84340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34" name="Рисунок 33" descr="Интернет">
                <a:extLst>
                  <a:ext uri="{FF2B5EF4-FFF2-40B4-BE49-F238E27FC236}">
                    <a16:creationId xmlns="" xmlns:a16="http://schemas.microsoft.com/office/drawing/2014/main" id="{F4234315-A7D1-F4ED-AD6C-854C02B389D9}"/>
                  </a:ext>
                </a:extLst>
              </p:cNvPr>
              <p:cNvPicPr>
                <a:picLocks noChangeAspect="1"/>
              </p:cNvPicPr>
              <p:nvPr/>
            </p:nvPicPr>
            <p:blipFill>
              <a:blip r:embed="rId4" cstate="print"/>
              <a:stretch>
                <a:fillRect/>
              </a:stretch>
            </p:blipFill>
            <p:spPr>
              <a:xfrm>
                <a:off x="4766713" y="2890039"/>
                <a:ext cx="602363" cy="601903"/>
              </a:xfrm>
              <a:prstGeom prst="rect">
                <a:avLst/>
              </a:prstGeom>
            </p:spPr>
          </p:pic>
        </p:grpSp>
        <p:grpSp>
          <p:nvGrpSpPr>
            <p:cNvPr id="249928" name="Группа 50">
              <a:extLst>
                <a:ext uri="{FF2B5EF4-FFF2-40B4-BE49-F238E27FC236}">
                  <a16:creationId xmlns="" xmlns:a16="http://schemas.microsoft.com/office/drawing/2014/main" id="{C13EB9AD-9245-6832-465E-A73439B8278B}"/>
                </a:ext>
              </a:extLst>
            </p:cNvPr>
            <p:cNvGrpSpPr>
              <a:grpSpLocks noChangeAspect="1"/>
            </p:cNvGrpSpPr>
            <p:nvPr/>
          </p:nvGrpSpPr>
          <p:grpSpPr bwMode="auto">
            <a:xfrm>
              <a:off x="2591892" y="4441427"/>
              <a:ext cx="453556" cy="453556"/>
              <a:chOff x="4636751" y="1556792"/>
              <a:chExt cx="842875" cy="842875"/>
            </a:xfrm>
          </p:grpSpPr>
          <p:sp>
            <p:nvSpPr>
              <p:cNvPr id="52" name="Oval 15">
                <a:extLst>
                  <a:ext uri="{FF2B5EF4-FFF2-40B4-BE49-F238E27FC236}">
                    <a16:creationId xmlns="" xmlns:a16="http://schemas.microsoft.com/office/drawing/2014/main" id="{ABEC122A-7F0A-2DE9-107F-494EF8AE9746}"/>
                  </a:ext>
                </a:extLst>
              </p:cNvPr>
              <p:cNvSpPr/>
              <p:nvPr/>
            </p:nvSpPr>
            <p:spPr>
              <a:xfrm>
                <a:off x="4636751" y="1557613"/>
                <a:ext cx="844053" cy="843406"/>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33" name="Рисунок 52">
                <a:extLst>
                  <a:ext uri="{FF2B5EF4-FFF2-40B4-BE49-F238E27FC236}">
                    <a16:creationId xmlns="" xmlns:a16="http://schemas.microsoft.com/office/drawing/2014/main" id="{FFA04533-3972-6F48-53BE-7040273C7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7718" y="1737296"/>
                <a:ext cx="499497" cy="49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53">
              <a:extLst>
                <a:ext uri="{FF2B5EF4-FFF2-40B4-BE49-F238E27FC236}">
                  <a16:creationId xmlns="" xmlns:a16="http://schemas.microsoft.com/office/drawing/2014/main" id="{F63CA78F-2778-02E7-43B9-5E7444F6E2EF}"/>
                </a:ext>
              </a:extLst>
            </p:cNvPr>
            <p:cNvSpPr txBox="1"/>
            <p:nvPr/>
          </p:nvSpPr>
          <p:spPr>
            <a:xfrm>
              <a:off x="3068090" y="3672135"/>
              <a:ext cx="2254938" cy="669769"/>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srgbClr val="FF0000"/>
                  </a:solidFill>
                  <a:latin typeface="Arial" charset="0"/>
                </a:rPr>
                <a:t>Организаций подключено</a:t>
              </a:r>
              <a:r>
                <a:rPr lang="ru-RU" sz="1111" dirty="0">
                  <a:solidFill>
                    <a:srgbClr val="FF0000"/>
                  </a:solidFill>
                  <a:latin typeface="Arial" charset="0"/>
                </a:rPr>
                <a:t/>
              </a:r>
              <a:br>
                <a:rPr lang="ru-RU" sz="1111" dirty="0">
                  <a:solidFill>
                    <a:srgbClr val="FF0000"/>
                  </a:solidFill>
                  <a:latin typeface="Arial" charset="0"/>
                </a:rPr>
              </a:br>
              <a:r>
                <a:rPr lang="ru-RU" sz="1905" dirty="0">
                  <a:solidFill>
                    <a:srgbClr val="FF0000"/>
                  </a:solidFill>
                  <a:latin typeface="Arial" charset="0"/>
                </a:rPr>
                <a:t>700</a:t>
              </a:r>
              <a:endParaRPr lang="en-US" sz="1111" dirty="0">
                <a:solidFill>
                  <a:srgbClr val="FF0000"/>
                </a:solidFill>
                <a:latin typeface="Arial" charset="0"/>
              </a:endParaRPr>
            </a:p>
          </p:txBody>
        </p:sp>
        <p:sp>
          <p:nvSpPr>
            <p:cNvPr id="55" name="TextBox 54">
              <a:extLst>
                <a:ext uri="{FF2B5EF4-FFF2-40B4-BE49-F238E27FC236}">
                  <a16:creationId xmlns="" xmlns:a16="http://schemas.microsoft.com/office/drawing/2014/main" id="{336BC760-0C38-519B-9819-B1DA5B9C7F0F}"/>
                </a:ext>
              </a:extLst>
            </p:cNvPr>
            <p:cNvSpPr txBox="1"/>
            <p:nvPr/>
          </p:nvSpPr>
          <p:spPr>
            <a:xfrm>
              <a:off x="3044080" y="4377891"/>
              <a:ext cx="2278948" cy="669767"/>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srgbClr val="FF0000"/>
                  </a:solidFill>
                  <a:latin typeface="Arial" charset="0"/>
                </a:rPr>
                <a:t>Пользователей в системе</a:t>
              </a:r>
              <a:r>
                <a:rPr lang="en-US" sz="952" dirty="0">
                  <a:solidFill>
                    <a:srgbClr val="FF0000"/>
                  </a:solidFill>
                  <a:latin typeface="Arial" panose="020B0604020202020204" pitchFamily="34" charset="0"/>
                </a:rPr>
                <a:t/>
              </a:r>
              <a:br>
                <a:rPr lang="en-US" sz="952" dirty="0">
                  <a:solidFill>
                    <a:srgbClr val="FF0000"/>
                  </a:solidFill>
                  <a:latin typeface="Arial" panose="020B0604020202020204" pitchFamily="34" charset="0"/>
                </a:rPr>
              </a:br>
              <a:r>
                <a:rPr lang="en-US" sz="1905" dirty="0">
                  <a:solidFill>
                    <a:srgbClr val="FF0000"/>
                  </a:solidFill>
                  <a:latin typeface="Arial" charset="0"/>
                </a:rPr>
                <a:t>30</a:t>
              </a:r>
              <a:r>
                <a:rPr lang="ru-RU" sz="1905" dirty="0">
                  <a:solidFill>
                    <a:srgbClr val="FF0000"/>
                  </a:solidFill>
                  <a:latin typeface="Arial" charset="0"/>
                </a:rPr>
                <a:t> 000</a:t>
              </a:r>
              <a:endParaRPr lang="en-US" sz="1905" dirty="0">
                <a:solidFill>
                  <a:srgbClr val="FF0000"/>
                </a:solidFill>
                <a:latin typeface="Arial" charset="0"/>
              </a:endParaRPr>
            </a:p>
          </p:txBody>
        </p:sp>
        <p:sp>
          <p:nvSpPr>
            <p:cNvPr id="56" name="TextBox 55">
              <a:extLst>
                <a:ext uri="{FF2B5EF4-FFF2-40B4-BE49-F238E27FC236}">
                  <a16:creationId xmlns="" xmlns:a16="http://schemas.microsoft.com/office/drawing/2014/main" id="{E07DC69D-20E3-875F-45A3-E457F7EAA90B}"/>
                </a:ext>
              </a:extLst>
            </p:cNvPr>
            <p:cNvSpPr txBox="1"/>
            <p:nvPr/>
          </p:nvSpPr>
          <p:spPr>
            <a:xfrm>
              <a:off x="3038078" y="5083646"/>
              <a:ext cx="2306958" cy="649776"/>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prstClr val="black"/>
                  </a:solidFill>
                  <a:latin typeface="Arial" panose="020B0604020202020204" pitchFamily="34" charset="0"/>
                </a:rPr>
                <a:t>Ежедневно онлайн</a:t>
              </a:r>
              <a:r>
                <a:rPr lang="en-US" sz="952" dirty="0">
                  <a:solidFill>
                    <a:prstClr val="black"/>
                  </a:solidFill>
                  <a:latin typeface="Arial" panose="020B0604020202020204" pitchFamily="34" charset="0"/>
                </a:rPr>
                <a:t/>
              </a:r>
              <a:br>
                <a:rPr lang="en-US" sz="952" dirty="0">
                  <a:solidFill>
                    <a:prstClr val="black"/>
                  </a:solidFill>
                  <a:latin typeface="Arial" panose="020B0604020202020204" pitchFamily="34" charset="0"/>
                </a:rPr>
              </a:br>
              <a:r>
                <a:rPr lang="ru-RU" dirty="0">
                  <a:solidFill>
                    <a:prstClr val="black"/>
                  </a:solidFill>
                  <a:latin typeface="Arial" panose="020B0604020202020204" pitchFamily="34" charset="0"/>
                </a:rPr>
                <a:t>7 000</a:t>
              </a:r>
              <a:endParaRPr lang="en-US" sz="952" dirty="0">
                <a:solidFill>
                  <a:prstClr val="black"/>
                </a:solidFill>
                <a:latin typeface="Arial" panose="020B0604020202020204" pitchFamily="34" charset="0"/>
              </a:endParaRPr>
            </a:p>
          </p:txBody>
        </p:sp>
      </p:grpSp>
      <p:grpSp>
        <p:nvGrpSpPr>
          <p:cNvPr id="249860" name="Группа 21504">
            <a:extLst>
              <a:ext uri="{FF2B5EF4-FFF2-40B4-BE49-F238E27FC236}">
                <a16:creationId xmlns="" xmlns:a16="http://schemas.microsoft.com/office/drawing/2014/main" id="{CD2B0DF8-4DC7-727B-D23E-C4B7684A9EBE}"/>
              </a:ext>
            </a:extLst>
          </p:cNvPr>
          <p:cNvGrpSpPr>
            <a:grpSpLocks/>
          </p:cNvGrpSpPr>
          <p:nvPr/>
        </p:nvGrpSpPr>
        <p:grpSpPr bwMode="auto">
          <a:xfrm>
            <a:off x="6515100" y="2921000"/>
            <a:ext cx="1943100" cy="1089025"/>
            <a:chOff x="8208516" y="3679882"/>
            <a:chExt cx="2448272" cy="1372084"/>
          </a:xfrm>
        </p:grpSpPr>
        <p:grpSp>
          <p:nvGrpSpPr>
            <p:cNvPr id="249918" name="Группа 25">
              <a:extLst>
                <a:ext uri="{FF2B5EF4-FFF2-40B4-BE49-F238E27FC236}">
                  <a16:creationId xmlns="" xmlns:a16="http://schemas.microsoft.com/office/drawing/2014/main" id="{59F083C9-BAFF-550E-A504-316FC63E7261}"/>
                </a:ext>
              </a:extLst>
            </p:cNvPr>
            <p:cNvGrpSpPr>
              <a:grpSpLocks noChangeAspect="1"/>
            </p:cNvGrpSpPr>
            <p:nvPr/>
          </p:nvGrpSpPr>
          <p:grpSpPr bwMode="auto">
            <a:xfrm>
              <a:off x="8208516" y="3763961"/>
              <a:ext cx="453556" cy="453556"/>
              <a:chOff x="4636751" y="3956457"/>
              <a:chExt cx="842875" cy="842875"/>
            </a:xfrm>
          </p:grpSpPr>
          <p:sp>
            <p:nvSpPr>
              <p:cNvPr id="27" name="Oval 15">
                <a:extLst>
                  <a:ext uri="{FF2B5EF4-FFF2-40B4-BE49-F238E27FC236}">
                    <a16:creationId xmlns="" xmlns:a16="http://schemas.microsoft.com/office/drawing/2014/main" id="{4F6D4517-18D5-3708-FF20-D55F9B3518E2}"/>
                  </a:ext>
                </a:extLst>
              </p:cNvPr>
              <p:cNvSpPr/>
              <p:nvPr/>
            </p:nvSpPr>
            <p:spPr>
              <a:xfrm>
                <a:off x="4636751" y="3956319"/>
                <a:ext cx="843795" cy="843753"/>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25" name="Picture 2" descr="Database simple symbol - Free computer icons">
                <a:extLst>
                  <a:ext uri="{FF2B5EF4-FFF2-40B4-BE49-F238E27FC236}">
                    <a16:creationId xmlns="" xmlns:a16="http://schemas.microsoft.com/office/drawing/2014/main" id="{C9533565-0A21-5D30-0663-16BA85FF36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1268" y="4151133"/>
                <a:ext cx="472395" cy="47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9919" name="Группа 28">
              <a:extLst>
                <a:ext uri="{FF2B5EF4-FFF2-40B4-BE49-F238E27FC236}">
                  <a16:creationId xmlns="" xmlns:a16="http://schemas.microsoft.com/office/drawing/2014/main" id="{0A5C5D59-BF76-C00C-4932-53E9EB0AB2BB}"/>
                </a:ext>
              </a:extLst>
            </p:cNvPr>
            <p:cNvGrpSpPr>
              <a:grpSpLocks noChangeAspect="1"/>
            </p:cNvGrpSpPr>
            <p:nvPr/>
          </p:nvGrpSpPr>
          <p:grpSpPr bwMode="auto">
            <a:xfrm>
              <a:off x="8208516" y="4441427"/>
              <a:ext cx="453556" cy="453556"/>
              <a:chOff x="4644008" y="5157192"/>
              <a:chExt cx="842875" cy="842875"/>
            </a:xfrm>
          </p:grpSpPr>
          <p:sp>
            <p:nvSpPr>
              <p:cNvPr id="30" name="Oval 15">
                <a:extLst>
                  <a:ext uri="{FF2B5EF4-FFF2-40B4-BE49-F238E27FC236}">
                    <a16:creationId xmlns="" xmlns:a16="http://schemas.microsoft.com/office/drawing/2014/main" id="{14B4A72E-CB54-46B1-9F46-796182EB334A}"/>
                  </a:ext>
                </a:extLst>
              </p:cNvPr>
              <p:cNvSpPr/>
              <p:nvPr/>
            </p:nvSpPr>
            <p:spPr>
              <a:xfrm>
                <a:off x="4644008" y="5158126"/>
                <a:ext cx="843795" cy="843751"/>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pic>
            <p:nvPicPr>
              <p:cNvPr id="249923" name="Picture 4" descr="File Icon | Minimal Outline Iconset | Praveen S.">
                <a:extLst>
                  <a:ext uri="{FF2B5EF4-FFF2-40B4-BE49-F238E27FC236}">
                    <a16:creationId xmlns="" xmlns:a16="http://schemas.microsoft.com/office/drawing/2014/main" id="{85A3A0FD-B437-48BD-5B9A-CCAEE1D0D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248" y="5292420"/>
                <a:ext cx="586848" cy="58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TextBox 56">
              <a:extLst>
                <a:ext uri="{FF2B5EF4-FFF2-40B4-BE49-F238E27FC236}">
                  <a16:creationId xmlns="" xmlns:a16="http://schemas.microsoft.com/office/drawing/2014/main" id="{4E17E2E1-EB0F-F137-0AB5-369ECE8E8EA1}"/>
                </a:ext>
              </a:extLst>
            </p:cNvPr>
            <p:cNvSpPr txBox="1"/>
            <p:nvPr/>
          </p:nvSpPr>
          <p:spPr>
            <a:xfrm>
              <a:off x="8686570" y="4381926"/>
              <a:ext cx="1970218" cy="670040"/>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srgbClr val="FF0000"/>
                  </a:solidFill>
                  <a:latin typeface="Arial" charset="0"/>
                </a:rPr>
                <a:t>Приложенных файлов</a:t>
              </a:r>
            </a:p>
            <a:p>
              <a:pPr algn="ctr" defTabSz="685788" eaLnBrk="1" fontAlgn="auto" hangingPunct="1">
                <a:spcBef>
                  <a:spcPts val="0"/>
                </a:spcBef>
                <a:spcAft>
                  <a:spcPts val="0"/>
                </a:spcAft>
                <a:defRPr/>
              </a:pPr>
              <a:r>
                <a:rPr lang="en-US" sz="1905" dirty="0">
                  <a:solidFill>
                    <a:srgbClr val="FF0000"/>
                  </a:solidFill>
                  <a:latin typeface="Arial" charset="0"/>
                </a:rPr>
                <a:t>4</a:t>
              </a:r>
              <a:r>
                <a:rPr lang="ru-RU" sz="1905" dirty="0">
                  <a:solidFill>
                    <a:srgbClr val="FF0000"/>
                  </a:solidFill>
                  <a:latin typeface="Arial" charset="0"/>
                </a:rPr>
                <a:t>0 Тб</a:t>
              </a:r>
            </a:p>
          </p:txBody>
        </p:sp>
        <p:sp>
          <p:nvSpPr>
            <p:cNvPr id="58" name="TextBox 57">
              <a:extLst>
                <a:ext uri="{FF2B5EF4-FFF2-40B4-BE49-F238E27FC236}">
                  <a16:creationId xmlns="" xmlns:a16="http://schemas.microsoft.com/office/drawing/2014/main" id="{1AFD1E8B-6D85-487F-B713-C6E2931408AE}"/>
                </a:ext>
              </a:extLst>
            </p:cNvPr>
            <p:cNvSpPr txBox="1"/>
            <p:nvPr/>
          </p:nvSpPr>
          <p:spPr>
            <a:xfrm>
              <a:off x="8704571" y="3679882"/>
              <a:ext cx="1934216" cy="670042"/>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srgbClr val="FF0000"/>
                  </a:solidFill>
                  <a:latin typeface="Arial" charset="0"/>
                </a:rPr>
                <a:t>Размер базы данных</a:t>
              </a:r>
            </a:p>
            <a:p>
              <a:pPr algn="ctr" defTabSz="685788" eaLnBrk="1" fontAlgn="auto" hangingPunct="1">
                <a:spcBef>
                  <a:spcPts val="0"/>
                </a:spcBef>
                <a:spcAft>
                  <a:spcPts val="0"/>
                </a:spcAft>
                <a:defRPr/>
              </a:pPr>
              <a:r>
                <a:rPr lang="en-US" sz="1905" dirty="0">
                  <a:solidFill>
                    <a:srgbClr val="FF0000"/>
                  </a:solidFill>
                  <a:latin typeface="Arial" charset="0"/>
                </a:rPr>
                <a:t>7</a:t>
              </a:r>
              <a:r>
                <a:rPr lang="ru-RU" sz="1905" dirty="0">
                  <a:solidFill>
                    <a:srgbClr val="FF0000"/>
                  </a:solidFill>
                  <a:latin typeface="Arial" charset="0"/>
                </a:rPr>
                <a:t> Тб</a:t>
              </a:r>
            </a:p>
          </p:txBody>
        </p:sp>
      </p:grpSp>
      <p:grpSp>
        <p:nvGrpSpPr>
          <p:cNvPr id="249861" name="Группа 21">
            <a:extLst>
              <a:ext uri="{FF2B5EF4-FFF2-40B4-BE49-F238E27FC236}">
                <a16:creationId xmlns="" xmlns:a16="http://schemas.microsoft.com/office/drawing/2014/main" id="{79EB5DAF-7357-41FF-5221-0752D3282009}"/>
              </a:ext>
            </a:extLst>
          </p:cNvPr>
          <p:cNvGrpSpPr>
            <a:grpSpLocks/>
          </p:cNvGrpSpPr>
          <p:nvPr/>
        </p:nvGrpSpPr>
        <p:grpSpPr bwMode="auto">
          <a:xfrm>
            <a:off x="4354513" y="2921000"/>
            <a:ext cx="1931987" cy="1630363"/>
            <a:chOff x="5701321" y="3679882"/>
            <a:chExt cx="2435187" cy="2053540"/>
          </a:xfrm>
        </p:grpSpPr>
        <p:grpSp>
          <p:nvGrpSpPr>
            <p:cNvPr id="249906" name="Group 4">
              <a:extLst>
                <a:ext uri="{FF2B5EF4-FFF2-40B4-BE49-F238E27FC236}">
                  <a16:creationId xmlns="" xmlns:a16="http://schemas.microsoft.com/office/drawing/2014/main" id="{175DE04B-B997-A884-1B08-61510E762C5F}"/>
                </a:ext>
              </a:extLst>
            </p:cNvPr>
            <p:cNvGrpSpPr>
              <a:grpSpLocks noChangeAspect="1"/>
            </p:cNvGrpSpPr>
            <p:nvPr/>
          </p:nvGrpSpPr>
          <p:grpSpPr bwMode="auto">
            <a:xfrm>
              <a:off x="5738736" y="3763961"/>
              <a:ext cx="453556" cy="453556"/>
              <a:chOff x="6911012" y="3995968"/>
              <a:chExt cx="842875" cy="842875"/>
            </a:xfrm>
          </p:grpSpPr>
          <p:sp>
            <p:nvSpPr>
              <p:cNvPr id="36" name="Oval 16">
                <a:extLst>
                  <a:ext uri="{FF2B5EF4-FFF2-40B4-BE49-F238E27FC236}">
                    <a16:creationId xmlns="" xmlns:a16="http://schemas.microsoft.com/office/drawing/2014/main" id="{9940DF93-1E26-8B32-5482-DF69DC7F0351}"/>
                  </a:ext>
                </a:extLst>
              </p:cNvPr>
              <p:cNvSpPr/>
              <p:nvPr/>
            </p:nvSpPr>
            <p:spPr>
              <a:xfrm>
                <a:off x="6912132" y="3995785"/>
                <a:ext cx="840394" cy="843512"/>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grpSp>
            <p:nvGrpSpPr>
              <p:cNvPr id="37" name="Group 87">
                <a:extLst>
                  <a:ext uri="{FF2B5EF4-FFF2-40B4-BE49-F238E27FC236}">
                    <a16:creationId xmlns="" xmlns:a16="http://schemas.microsoft.com/office/drawing/2014/main" id="{E4201DDF-EB29-BE21-8DE1-57C177684256}"/>
                  </a:ext>
                </a:extLst>
              </p:cNvPr>
              <p:cNvGrpSpPr/>
              <p:nvPr/>
            </p:nvGrpSpPr>
            <p:grpSpPr>
              <a:xfrm>
                <a:off x="7052165" y="4144187"/>
                <a:ext cx="559126" cy="546436"/>
                <a:chOff x="869950" y="3732213"/>
                <a:chExt cx="2378075" cy="2324100"/>
              </a:xfrm>
              <a:solidFill>
                <a:schemeClr val="tx1">
                  <a:lumMod val="85000"/>
                  <a:lumOff val="15000"/>
                </a:schemeClr>
              </a:solidFill>
            </p:grpSpPr>
            <p:sp>
              <p:nvSpPr>
                <p:cNvPr id="38" name="Freeform 45">
                  <a:extLst>
                    <a:ext uri="{FF2B5EF4-FFF2-40B4-BE49-F238E27FC236}">
                      <a16:creationId xmlns="" xmlns:a16="http://schemas.microsoft.com/office/drawing/2014/main" id="{70AEEF53-7E3D-485A-8190-350D1516B667}"/>
                    </a:ext>
                  </a:extLst>
                </p:cNvPr>
                <p:cNvSpPr>
                  <a:spLocks/>
                </p:cNvSpPr>
                <p:nvPr/>
              </p:nvSpPr>
              <p:spPr bwMode="auto">
                <a:xfrm>
                  <a:off x="2641600" y="4962526"/>
                  <a:ext cx="225425" cy="147638"/>
                </a:xfrm>
                <a:custGeom>
                  <a:avLst/>
                  <a:gdLst>
                    <a:gd name="T0" fmla="*/ 483 w 571"/>
                    <a:gd name="T1" fmla="*/ 0 h 373"/>
                    <a:gd name="T2" fmla="*/ 396 w 571"/>
                    <a:gd name="T3" fmla="*/ 88 h 373"/>
                    <a:gd name="T4" fmla="*/ 285 w 571"/>
                    <a:gd name="T5" fmla="*/ 198 h 373"/>
                    <a:gd name="T6" fmla="*/ 174 w 571"/>
                    <a:gd name="T7" fmla="*/ 88 h 373"/>
                    <a:gd name="T8" fmla="*/ 87 w 571"/>
                    <a:gd name="T9" fmla="*/ 0 h 373"/>
                    <a:gd name="T10" fmla="*/ 0 w 571"/>
                    <a:gd name="T11" fmla="*/ 88 h 373"/>
                    <a:gd name="T12" fmla="*/ 285 w 571"/>
                    <a:gd name="T13" fmla="*/ 373 h 373"/>
                    <a:gd name="T14" fmla="*/ 571 w 571"/>
                    <a:gd name="T15" fmla="*/ 88 h 373"/>
                    <a:gd name="T16" fmla="*/ 483 w 571"/>
                    <a:gd name="T1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1" h="373">
                      <a:moveTo>
                        <a:pt x="483" y="0"/>
                      </a:moveTo>
                      <a:cubicBezTo>
                        <a:pt x="435" y="0"/>
                        <a:pt x="396" y="39"/>
                        <a:pt x="396" y="88"/>
                      </a:cubicBezTo>
                      <a:cubicBezTo>
                        <a:pt x="396" y="149"/>
                        <a:pt x="346" y="198"/>
                        <a:pt x="285" y="198"/>
                      </a:cubicBezTo>
                      <a:cubicBezTo>
                        <a:pt x="224" y="198"/>
                        <a:pt x="174" y="149"/>
                        <a:pt x="174" y="88"/>
                      </a:cubicBezTo>
                      <a:cubicBezTo>
                        <a:pt x="174" y="39"/>
                        <a:pt x="135" y="0"/>
                        <a:pt x="87" y="0"/>
                      </a:cubicBezTo>
                      <a:cubicBezTo>
                        <a:pt x="39" y="0"/>
                        <a:pt x="0" y="39"/>
                        <a:pt x="0" y="88"/>
                      </a:cubicBezTo>
                      <a:cubicBezTo>
                        <a:pt x="0" y="245"/>
                        <a:pt x="128" y="373"/>
                        <a:pt x="285" y="373"/>
                      </a:cubicBezTo>
                      <a:cubicBezTo>
                        <a:pt x="442" y="373"/>
                        <a:pt x="571" y="245"/>
                        <a:pt x="571" y="88"/>
                      </a:cubicBezTo>
                      <a:cubicBezTo>
                        <a:pt x="571" y="39"/>
                        <a:pt x="531" y="0"/>
                        <a:pt x="483" y="0"/>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39" name="Freeform 46">
                  <a:extLst>
                    <a:ext uri="{FF2B5EF4-FFF2-40B4-BE49-F238E27FC236}">
                      <a16:creationId xmlns="" xmlns:a16="http://schemas.microsoft.com/office/drawing/2014/main" id="{96A37E5E-E251-A264-F0FD-00E6765B90EB}"/>
                    </a:ext>
                  </a:extLst>
                </p:cNvPr>
                <p:cNvSpPr>
                  <a:spLocks noEditPoints="1"/>
                </p:cNvSpPr>
                <p:nvPr/>
              </p:nvSpPr>
              <p:spPr bwMode="auto">
                <a:xfrm>
                  <a:off x="869950" y="3732213"/>
                  <a:ext cx="2378075" cy="2324100"/>
                </a:xfrm>
                <a:custGeom>
                  <a:avLst/>
                  <a:gdLst>
                    <a:gd name="T0" fmla="*/ 5459 w 6000"/>
                    <a:gd name="T1" fmla="*/ 2980 h 5880"/>
                    <a:gd name="T2" fmla="*/ 5125 w 6000"/>
                    <a:gd name="T3" fmla="*/ 1842 h 5880"/>
                    <a:gd name="T4" fmla="*/ 3967 w 6000"/>
                    <a:gd name="T5" fmla="*/ 1731 h 5880"/>
                    <a:gd name="T6" fmla="*/ 3894 w 6000"/>
                    <a:gd name="T7" fmla="*/ 1245 h 5880"/>
                    <a:gd name="T8" fmla="*/ 3423 w 6000"/>
                    <a:gd name="T9" fmla="*/ 1911 h 5880"/>
                    <a:gd name="T10" fmla="*/ 1984 w 6000"/>
                    <a:gd name="T11" fmla="*/ 1911 h 5880"/>
                    <a:gd name="T12" fmla="*/ 2703 w 6000"/>
                    <a:gd name="T13" fmla="*/ 175 h 5880"/>
                    <a:gd name="T14" fmla="*/ 3729 w 6000"/>
                    <a:gd name="T15" fmla="*/ 773 h 5880"/>
                    <a:gd name="T16" fmla="*/ 2703 w 6000"/>
                    <a:gd name="T17" fmla="*/ 0 h 5880"/>
                    <a:gd name="T18" fmla="*/ 1861 w 6000"/>
                    <a:gd name="T19" fmla="*/ 2035 h 5880"/>
                    <a:gd name="T20" fmla="*/ 1909 w 6000"/>
                    <a:gd name="T21" fmla="*/ 2250 h 5880"/>
                    <a:gd name="T22" fmla="*/ 3442 w 6000"/>
                    <a:gd name="T23" fmla="*/ 2415 h 5880"/>
                    <a:gd name="T24" fmla="*/ 3497 w 6000"/>
                    <a:gd name="T25" fmla="*/ 2250 h 5880"/>
                    <a:gd name="T26" fmla="*/ 3546 w 6000"/>
                    <a:gd name="T27" fmla="*/ 2035 h 5880"/>
                    <a:gd name="T28" fmla="*/ 3863 w 6000"/>
                    <a:gd name="T29" fmla="*/ 1884 h 5880"/>
                    <a:gd name="T30" fmla="*/ 4100 w 6000"/>
                    <a:gd name="T31" fmla="*/ 2752 h 5880"/>
                    <a:gd name="T32" fmla="*/ 5014 w 6000"/>
                    <a:gd name="T33" fmla="*/ 2533 h 5880"/>
                    <a:gd name="T34" fmla="*/ 5472 w 6000"/>
                    <a:gd name="T35" fmla="*/ 3213 h 5880"/>
                    <a:gd name="T36" fmla="*/ 5825 w 6000"/>
                    <a:gd name="T37" fmla="*/ 3847 h 5880"/>
                    <a:gd name="T38" fmla="*/ 5171 w 6000"/>
                    <a:gd name="T39" fmla="*/ 4244 h 5880"/>
                    <a:gd name="T40" fmla="*/ 4245 w 6000"/>
                    <a:gd name="T41" fmla="*/ 5673 h 5880"/>
                    <a:gd name="T42" fmla="*/ 3756 w 6000"/>
                    <a:gd name="T43" fmla="*/ 5673 h 5880"/>
                    <a:gd name="T44" fmla="*/ 2985 w 6000"/>
                    <a:gd name="T45" fmla="*/ 5232 h 5880"/>
                    <a:gd name="T46" fmla="*/ 2367 w 6000"/>
                    <a:gd name="T47" fmla="*/ 5673 h 5880"/>
                    <a:gd name="T48" fmla="*/ 1878 w 6000"/>
                    <a:gd name="T49" fmla="*/ 5673 h 5880"/>
                    <a:gd name="T50" fmla="*/ 833 w 6000"/>
                    <a:gd name="T51" fmla="*/ 3507 h 5880"/>
                    <a:gd name="T52" fmla="*/ 1644 w 6000"/>
                    <a:gd name="T53" fmla="*/ 1980 h 5880"/>
                    <a:gd name="T54" fmla="*/ 681 w 6000"/>
                    <a:gd name="T55" fmla="*/ 3189 h 5880"/>
                    <a:gd name="T56" fmla="*/ 359 w 6000"/>
                    <a:gd name="T57" fmla="*/ 2781 h 5880"/>
                    <a:gd name="T58" fmla="*/ 433 w 6000"/>
                    <a:gd name="T59" fmla="*/ 3328 h 5880"/>
                    <a:gd name="T60" fmla="*/ 0 w 6000"/>
                    <a:gd name="T61" fmla="*/ 3616 h 5880"/>
                    <a:gd name="T62" fmla="*/ 107 w 6000"/>
                    <a:gd name="T63" fmla="*/ 3708 h 5880"/>
                    <a:gd name="T64" fmla="*/ 663 w 6000"/>
                    <a:gd name="T65" fmla="*/ 3363 h 5880"/>
                    <a:gd name="T66" fmla="*/ 916 w 6000"/>
                    <a:gd name="T67" fmla="*/ 4470 h 5880"/>
                    <a:gd name="T68" fmla="*/ 1916 w 6000"/>
                    <a:gd name="T69" fmla="*/ 5880 h 5880"/>
                    <a:gd name="T70" fmla="*/ 2599 w 6000"/>
                    <a:gd name="T71" fmla="*/ 5387 h 5880"/>
                    <a:gd name="T72" fmla="*/ 3584 w 6000"/>
                    <a:gd name="T73" fmla="*/ 5706 h 5880"/>
                    <a:gd name="T74" fmla="*/ 4417 w 6000"/>
                    <a:gd name="T75" fmla="*/ 5706 h 5880"/>
                    <a:gd name="T76" fmla="*/ 5375 w 6000"/>
                    <a:gd name="T77" fmla="*/ 4288 h 5880"/>
                    <a:gd name="T78" fmla="*/ 6000 w 6000"/>
                    <a:gd name="T79" fmla="*/ 3440 h 5880"/>
                    <a:gd name="T80" fmla="*/ 4723 w 6000"/>
                    <a:gd name="T81" fmla="*/ 2672 h 5880"/>
                    <a:gd name="T82" fmla="*/ 4031 w 6000"/>
                    <a:gd name="T83" fmla="*/ 1932 h 5880"/>
                    <a:gd name="T84" fmla="*/ 4906 w 6000"/>
                    <a:gd name="T85" fmla="*/ 1597 h 5880"/>
                    <a:gd name="T86" fmla="*/ 271 w 6000"/>
                    <a:gd name="T87" fmla="*/ 2988 h 5880"/>
                    <a:gd name="T88" fmla="*/ 462 w 6000"/>
                    <a:gd name="T89" fmla="*/ 3078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00" h="5880">
                      <a:moveTo>
                        <a:pt x="5771" y="3126"/>
                      </a:moveTo>
                      <a:cubicBezTo>
                        <a:pt x="5525" y="3047"/>
                        <a:pt x="5525" y="3047"/>
                        <a:pt x="5525" y="3047"/>
                      </a:cubicBezTo>
                      <a:cubicBezTo>
                        <a:pt x="5494" y="3037"/>
                        <a:pt x="5469" y="3012"/>
                        <a:pt x="5459" y="2980"/>
                      </a:cubicBezTo>
                      <a:cubicBezTo>
                        <a:pt x="5407" y="2815"/>
                        <a:pt x="5329" y="2660"/>
                        <a:pt x="5226" y="2520"/>
                      </a:cubicBezTo>
                      <a:cubicBezTo>
                        <a:pt x="5180" y="2456"/>
                        <a:pt x="5128" y="2395"/>
                        <a:pt x="5071" y="2337"/>
                      </a:cubicBezTo>
                      <a:cubicBezTo>
                        <a:pt x="5107" y="2178"/>
                        <a:pt x="5127" y="1998"/>
                        <a:pt x="5125" y="1842"/>
                      </a:cubicBezTo>
                      <a:cubicBezTo>
                        <a:pt x="5121" y="1620"/>
                        <a:pt x="5076" y="1489"/>
                        <a:pt x="4989" y="1443"/>
                      </a:cubicBezTo>
                      <a:cubicBezTo>
                        <a:pt x="4941" y="1419"/>
                        <a:pt x="4797" y="1343"/>
                        <a:pt x="4019" y="1700"/>
                      </a:cubicBezTo>
                      <a:cubicBezTo>
                        <a:pt x="4000" y="1708"/>
                        <a:pt x="3983" y="1719"/>
                        <a:pt x="3967" y="1731"/>
                      </a:cubicBezTo>
                      <a:cubicBezTo>
                        <a:pt x="3914" y="1716"/>
                        <a:pt x="3861" y="1703"/>
                        <a:pt x="3807" y="1692"/>
                      </a:cubicBezTo>
                      <a:cubicBezTo>
                        <a:pt x="3800" y="1690"/>
                        <a:pt x="3794" y="1689"/>
                        <a:pt x="3787" y="1688"/>
                      </a:cubicBezTo>
                      <a:cubicBezTo>
                        <a:pt x="3850" y="1550"/>
                        <a:pt x="3887" y="1400"/>
                        <a:pt x="3894" y="1245"/>
                      </a:cubicBezTo>
                      <a:cubicBezTo>
                        <a:pt x="3896" y="1197"/>
                        <a:pt x="3859" y="1156"/>
                        <a:pt x="3811" y="1154"/>
                      </a:cubicBezTo>
                      <a:cubicBezTo>
                        <a:pt x="3763" y="1152"/>
                        <a:pt x="3722" y="1189"/>
                        <a:pt x="3719" y="1238"/>
                      </a:cubicBezTo>
                      <a:cubicBezTo>
                        <a:pt x="3708" y="1492"/>
                        <a:pt x="3603" y="1731"/>
                        <a:pt x="3423" y="1911"/>
                      </a:cubicBezTo>
                      <a:cubicBezTo>
                        <a:pt x="3315" y="2019"/>
                        <a:pt x="3189" y="2097"/>
                        <a:pt x="3055" y="2146"/>
                      </a:cubicBezTo>
                      <a:cubicBezTo>
                        <a:pt x="2822" y="2113"/>
                        <a:pt x="2585" y="2113"/>
                        <a:pt x="2352" y="2146"/>
                      </a:cubicBezTo>
                      <a:cubicBezTo>
                        <a:pt x="2218" y="2097"/>
                        <a:pt x="2092" y="2019"/>
                        <a:pt x="1984" y="1911"/>
                      </a:cubicBezTo>
                      <a:cubicBezTo>
                        <a:pt x="1792" y="1719"/>
                        <a:pt x="1686" y="1463"/>
                        <a:pt x="1686" y="1192"/>
                      </a:cubicBezTo>
                      <a:cubicBezTo>
                        <a:pt x="1686" y="920"/>
                        <a:pt x="1792" y="665"/>
                        <a:pt x="1984" y="473"/>
                      </a:cubicBezTo>
                      <a:cubicBezTo>
                        <a:pt x="2176" y="280"/>
                        <a:pt x="2432" y="175"/>
                        <a:pt x="2703" y="175"/>
                      </a:cubicBezTo>
                      <a:cubicBezTo>
                        <a:pt x="2975" y="175"/>
                        <a:pt x="3230" y="280"/>
                        <a:pt x="3423" y="473"/>
                      </a:cubicBezTo>
                      <a:cubicBezTo>
                        <a:pt x="3500" y="550"/>
                        <a:pt x="3564" y="638"/>
                        <a:pt x="3612" y="734"/>
                      </a:cubicBezTo>
                      <a:cubicBezTo>
                        <a:pt x="3634" y="777"/>
                        <a:pt x="3686" y="795"/>
                        <a:pt x="3729" y="773"/>
                      </a:cubicBezTo>
                      <a:cubicBezTo>
                        <a:pt x="3773" y="751"/>
                        <a:pt x="3790" y="699"/>
                        <a:pt x="3768" y="656"/>
                      </a:cubicBezTo>
                      <a:cubicBezTo>
                        <a:pt x="3711" y="543"/>
                        <a:pt x="3636" y="439"/>
                        <a:pt x="3546" y="349"/>
                      </a:cubicBezTo>
                      <a:cubicBezTo>
                        <a:pt x="3321" y="124"/>
                        <a:pt x="3022" y="0"/>
                        <a:pt x="2703" y="0"/>
                      </a:cubicBezTo>
                      <a:cubicBezTo>
                        <a:pt x="2385" y="0"/>
                        <a:pt x="2086" y="124"/>
                        <a:pt x="1861" y="349"/>
                      </a:cubicBezTo>
                      <a:cubicBezTo>
                        <a:pt x="1635" y="574"/>
                        <a:pt x="1512" y="873"/>
                        <a:pt x="1512" y="1192"/>
                      </a:cubicBezTo>
                      <a:cubicBezTo>
                        <a:pt x="1512" y="1510"/>
                        <a:pt x="1635" y="1809"/>
                        <a:pt x="1861" y="2035"/>
                      </a:cubicBezTo>
                      <a:cubicBezTo>
                        <a:pt x="1926" y="2099"/>
                        <a:pt x="1996" y="2155"/>
                        <a:pt x="2071" y="2202"/>
                      </a:cubicBezTo>
                      <a:cubicBezTo>
                        <a:pt x="2071" y="2202"/>
                        <a:pt x="2071" y="2202"/>
                        <a:pt x="2071" y="2202"/>
                      </a:cubicBezTo>
                      <a:cubicBezTo>
                        <a:pt x="2017" y="2216"/>
                        <a:pt x="1963" y="2232"/>
                        <a:pt x="1909" y="2250"/>
                      </a:cubicBezTo>
                      <a:cubicBezTo>
                        <a:pt x="1864" y="2265"/>
                        <a:pt x="1839" y="2315"/>
                        <a:pt x="1854" y="2360"/>
                      </a:cubicBezTo>
                      <a:cubicBezTo>
                        <a:pt x="1870" y="2406"/>
                        <a:pt x="1919" y="2431"/>
                        <a:pt x="1965" y="2415"/>
                      </a:cubicBezTo>
                      <a:cubicBezTo>
                        <a:pt x="2441" y="2256"/>
                        <a:pt x="2966" y="2256"/>
                        <a:pt x="3442" y="2415"/>
                      </a:cubicBezTo>
                      <a:cubicBezTo>
                        <a:pt x="3451" y="2419"/>
                        <a:pt x="3460" y="2420"/>
                        <a:pt x="3469" y="2420"/>
                      </a:cubicBezTo>
                      <a:cubicBezTo>
                        <a:pt x="3506" y="2420"/>
                        <a:pt x="3540" y="2397"/>
                        <a:pt x="3552" y="2360"/>
                      </a:cubicBezTo>
                      <a:cubicBezTo>
                        <a:pt x="3568" y="2315"/>
                        <a:pt x="3543" y="2265"/>
                        <a:pt x="3497" y="2250"/>
                      </a:cubicBezTo>
                      <a:cubicBezTo>
                        <a:pt x="3444" y="2232"/>
                        <a:pt x="3390" y="2216"/>
                        <a:pt x="3336" y="2202"/>
                      </a:cubicBezTo>
                      <a:cubicBezTo>
                        <a:pt x="3336" y="2202"/>
                        <a:pt x="3336" y="2202"/>
                        <a:pt x="3336" y="2202"/>
                      </a:cubicBezTo>
                      <a:cubicBezTo>
                        <a:pt x="3411" y="2155"/>
                        <a:pt x="3481" y="2099"/>
                        <a:pt x="3546" y="2035"/>
                      </a:cubicBezTo>
                      <a:cubicBezTo>
                        <a:pt x="3604" y="1977"/>
                        <a:pt x="3654" y="1914"/>
                        <a:pt x="3698" y="1848"/>
                      </a:cubicBezTo>
                      <a:cubicBezTo>
                        <a:pt x="3722" y="1852"/>
                        <a:pt x="3746" y="1857"/>
                        <a:pt x="3770" y="1862"/>
                      </a:cubicBezTo>
                      <a:cubicBezTo>
                        <a:pt x="3801" y="1869"/>
                        <a:pt x="3832" y="1876"/>
                        <a:pt x="3863" y="1884"/>
                      </a:cubicBezTo>
                      <a:cubicBezTo>
                        <a:pt x="3862" y="1888"/>
                        <a:pt x="3861" y="1892"/>
                        <a:pt x="3860" y="1896"/>
                      </a:cubicBezTo>
                      <a:cubicBezTo>
                        <a:pt x="3818" y="2098"/>
                        <a:pt x="3821" y="2276"/>
                        <a:pt x="3869" y="2427"/>
                      </a:cubicBezTo>
                      <a:cubicBezTo>
                        <a:pt x="3912" y="2562"/>
                        <a:pt x="3990" y="2671"/>
                        <a:pt x="4100" y="2752"/>
                      </a:cubicBezTo>
                      <a:cubicBezTo>
                        <a:pt x="4230" y="2848"/>
                        <a:pt x="4388" y="2889"/>
                        <a:pt x="4530" y="2889"/>
                      </a:cubicBezTo>
                      <a:cubicBezTo>
                        <a:pt x="4637" y="2889"/>
                        <a:pt x="4736" y="2865"/>
                        <a:pt x="4809" y="2824"/>
                      </a:cubicBezTo>
                      <a:cubicBezTo>
                        <a:pt x="4891" y="2778"/>
                        <a:pt x="4959" y="2680"/>
                        <a:pt x="5014" y="2533"/>
                      </a:cubicBezTo>
                      <a:cubicBezTo>
                        <a:pt x="5039" y="2562"/>
                        <a:pt x="5063" y="2592"/>
                        <a:pt x="5085" y="2623"/>
                      </a:cubicBezTo>
                      <a:cubicBezTo>
                        <a:pt x="5176" y="2748"/>
                        <a:pt x="5246" y="2885"/>
                        <a:pt x="5292" y="3032"/>
                      </a:cubicBezTo>
                      <a:cubicBezTo>
                        <a:pt x="5319" y="3118"/>
                        <a:pt x="5386" y="3186"/>
                        <a:pt x="5472" y="3213"/>
                      </a:cubicBezTo>
                      <a:cubicBezTo>
                        <a:pt x="5718" y="3292"/>
                        <a:pt x="5718" y="3292"/>
                        <a:pt x="5718" y="3292"/>
                      </a:cubicBezTo>
                      <a:cubicBezTo>
                        <a:pt x="5782" y="3313"/>
                        <a:pt x="5825" y="3372"/>
                        <a:pt x="5825" y="3440"/>
                      </a:cubicBezTo>
                      <a:cubicBezTo>
                        <a:pt x="5825" y="3847"/>
                        <a:pt x="5825" y="3847"/>
                        <a:pt x="5825" y="3847"/>
                      </a:cubicBezTo>
                      <a:cubicBezTo>
                        <a:pt x="5825" y="3915"/>
                        <a:pt x="5782" y="3974"/>
                        <a:pt x="5718" y="3995"/>
                      </a:cubicBezTo>
                      <a:cubicBezTo>
                        <a:pt x="5322" y="4122"/>
                        <a:pt x="5322" y="4122"/>
                        <a:pt x="5322" y="4122"/>
                      </a:cubicBezTo>
                      <a:cubicBezTo>
                        <a:pt x="5258" y="4142"/>
                        <a:pt x="5205" y="4185"/>
                        <a:pt x="5171" y="4244"/>
                      </a:cubicBezTo>
                      <a:cubicBezTo>
                        <a:pt x="5015" y="4513"/>
                        <a:pt x="4771" y="4736"/>
                        <a:pt x="4444" y="4906"/>
                      </a:cubicBezTo>
                      <a:cubicBezTo>
                        <a:pt x="4406" y="4925"/>
                        <a:pt x="4380" y="4960"/>
                        <a:pt x="4372" y="5002"/>
                      </a:cubicBezTo>
                      <a:cubicBezTo>
                        <a:pt x="4245" y="5673"/>
                        <a:pt x="4245" y="5673"/>
                        <a:pt x="4245" y="5673"/>
                      </a:cubicBezTo>
                      <a:cubicBezTo>
                        <a:pt x="4242" y="5692"/>
                        <a:pt x="4225" y="5705"/>
                        <a:pt x="4207" y="5705"/>
                      </a:cubicBezTo>
                      <a:cubicBezTo>
                        <a:pt x="3794" y="5705"/>
                        <a:pt x="3794" y="5705"/>
                        <a:pt x="3794" y="5705"/>
                      </a:cubicBezTo>
                      <a:cubicBezTo>
                        <a:pt x="3775" y="5705"/>
                        <a:pt x="3759" y="5692"/>
                        <a:pt x="3756" y="5673"/>
                      </a:cubicBezTo>
                      <a:cubicBezTo>
                        <a:pt x="3685" y="5302"/>
                        <a:pt x="3685" y="5302"/>
                        <a:pt x="3685" y="5302"/>
                      </a:cubicBezTo>
                      <a:cubicBezTo>
                        <a:pt x="3672" y="5229"/>
                        <a:pt x="3603" y="5181"/>
                        <a:pt x="3529" y="5192"/>
                      </a:cubicBezTo>
                      <a:cubicBezTo>
                        <a:pt x="3352" y="5219"/>
                        <a:pt x="3169" y="5232"/>
                        <a:pt x="2985" y="5232"/>
                      </a:cubicBezTo>
                      <a:cubicBezTo>
                        <a:pt x="2849" y="5232"/>
                        <a:pt x="2714" y="5225"/>
                        <a:pt x="2585" y="5210"/>
                      </a:cubicBezTo>
                      <a:cubicBezTo>
                        <a:pt x="2514" y="5202"/>
                        <a:pt x="2447" y="5250"/>
                        <a:pt x="2434" y="5321"/>
                      </a:cubicBezTo>
                      <a:cubicBezTo>
                        <a:pt x="2367" y="5673"/>
                        <a:pt x="2367" y="5673"/>
                        <a:pt x="2367" y="5673"/>
                      </a:cubicBezTo>
                      <a:cubicBezTo>
                        <a:pt x="2364" y="5692"/>
                        <a:pt x="2347" y="5705"/>
                        <a:pt x="2329" y="5705"/>
                      </a:cubicBezTo>
                      <a:cubicBezTo>
                        <a:pt x="1916" y="5705"/>
                        <a:pt x="1916" y="5705"/>
                        <a:pt x="1916" y="5705"/>
                      </a:cubicBezTo>
                      <a:cubicBezTo>
                        <a:pt x="1897" y="5705"/>
                        <a:pt x="1881" y="5692"/>
                        <a:pt x="1878" y="5673"/>
                      </a:cubicBezTo>
                      <a:cubicBezTo>
                        <a:pt x="1756" y="5039"/>
                        <a:pt x="1756" y="5039"/>
                        <a:pt x="1756" y="5039"/>
                      </a:cubicBezTo>
                      <a:cubicBezTo>
                        <a:pt x="1748" y="4998"/>
                        <a:pt x="1722" y="4963"/>
                        <a:pt x="1685" y="4944"/>
                      </a:cubicBezTo>
                      <a:cubicBezTo>
                        <a:pt x="1128" y="4646"/>
                        <a:pt x="833" y="4149"/>
                        <a:pt x="833" y="3507"/>
                      </a:cubicBezTo>
                      <a:cubicBezTo>
                        <a:pt x="833" y="3182"/>
                        <a:pt x="904" y="2895"/>
                        <a:pt x="1045" y="2653"/>
                      </a:cubicBezTo>
                      <a:cubicBezTo>
                        <a:pt x="1175" y="2428"/>
                        <a:pt x="1366" y="2241"/>
                        <a:pt x="1612" y="2099"/>
                      </a:cubicBezTo>
                      <a:cubicBezTo>
                        <a:pt x="1654" y="2075"/>
                        <a:pt x="1668" y="2022"/>
                        <a:pt x="1644" y="1980"/>
                      </a:cubicBezTo>
                      <a:cubicBezTo>
                        <a:pt x="1620" y="1938"/>
                        <a:pt x="1566" y="1924"/>
                        <a:pt x="1525" y="1948"/>
                      </a:cubicBezTo>
                      <a:cubicBezTo>
                        <a:pt x="1048" y="2224"/>
                        <a:pt x="760" y="2649"/>
                        <a:pt x="681" y="3189"/>
                      </a:cubicBezTo>
                      <a:cubicBezTo>
                        <a:pt x="681" y="3189"/>
                        <a:pt x="681" y="3189"/>
                        <a:pt x="681" y="3189"/>
                      </a:cubicBezTo>
                      <a:cubicBezTo>
                        <a:pt x="673" y="3189"/>
                        <a:pt x="664" y="3188"/>
                        <a:pt x="656" y="3187"/>
                      </a:cubicBezTo>
                      <a:cubicBezTo>
                        <a:pt x="658" y="3129"/>
                        <a:pt x="647" y="3070"/>
                        <a:pt x="624" y="3013"/>
                      </a:cubicBezTo>
                      <a:cubicBezTo>
                        <a:pt x="573" y="2887"/>
                        <a:pt x="469" y="2796"/>
                        <a:pt x="359" y="2781"/>
                      </a:cubicBezTo>
                      <a:cubicBezTo>
                        <a:pt x="272" y="2770"/>
                        <a:pt x="189" y="2807"/>
                        <a:pt x="132" y="2883"/>
                      </a:cubicBezTo>
                      <a:cubicBezTo>
                        <a:pt x="48" y="2993"/>
                        <a:pt x="62" y="3080"/>
                        <a:pt x="88" y="3133"/>
                      </a:cubicBezTo>
                      <a:cubicBezTo>
                        <a:pt x="132" y="3224"/>
                        <a:pt x="245" y="3288"/>
                        <a:pt x="433" y="3328"/>
                      </a:cubicBezTo>
                      <a:cubicBezTo>
                        <a:pt x="428" y="3336"/>
                        <a:pt x="422" y="3344"/>
                        <a:pt x="416" y="3352"/>
                      </a:cubicBezTo>
                      <a:cubicBezTo>
                        <a:pt x="305" y="3491"/>
                        <a:pt x="174" y="3522"/>
                        <a:pt x="89" y="3524"/>
                      </a:cubicBezTo>
                      <a:cubicBezTo>
                        <a:pt x="40" y="3526"/>
                        <a:pt x="0" y="3566"/>
                        <a:pt x="0" y="3616"/>
                      </a:cubicBezTo>
                      <a:cubicBezTo>
                        <a:pt x="0" y="3616"/>
                        <a:pt x="0" y="3616"/>
                        <a:pt x="0" y="3616"/>
                      </a:cubicBezTo>
                      <a:cubicBezTo>
                        <a:pt x="0" y="3665"/>
                        <a:pt x="39" y="3705"/>
                        <a:pt x="88" y="3707"/>
                      </a:cubicBezTo>
                      <a:cubicBezTo>
                        <a:pt x="94" y="3708"/>
                        <a:pt x="100" y="3708"/>
                        <a:pt x="107" y="3708"/>
                      </a:cubicBezTo>
                      <a:cubicBezTo>
                        <a:pt x="215" y="3708"/>
                        <a:pt x="387" y="3668"/>
                        <a:pt x="552" y="3461"/>
                      </a:cubicBezTo>
                      <a:cubicBezTo>
                        <a:pt x="578" y="3428"/>
                        <a:pt x="600" y="3393"/>
                        <a:pt x="616" y="3358"/>
                      </a:cubicBezTo>
                      <a:cubicBezTo>
                        <a:pt x="632" y="3360"/>
                        <a:pt x="648" y="3361"/>
                        <a:pt x="663" y="3363"/>
                      </a:cubicBezTo>
                      <a:cubicBezTo>
                        <a:pt x="663" y="3362"/>
                        <a:pt x="663" y="3362"/>
                        <a:pt x="663" y="3362"/>
                      </a:cubicBezTo>
                      <a:cubicBezTo>
                        <a:pt x="660" y="3410"/>
                        <a:pt x="659" y="3458"/>
                        <a:pt x="659" y="3507"/>
                      </a:cubicBezTo>
                      <a:cubicBezTo>
                        <a:pt x="659" y="3870"/>
                        <a:pt x="746" y="4194"/>
                        <a:pt x="916" y="4470"/>
                      </a:cubicBezTo>
                      <a:cubicBezTo>
                        <a:pt x="1074" y="4725"/>
                        <a:pt x="1300" y="4933"/>
                        <a:pt x="1587" y="5089"/>
                      </a:cubicBezTo>
                      <a:cubicBezTo>
                        <a:pt x="1706" y="5706"/>
                        <a:pt x="1706" y="5706"/>
                        <a:pt x="1706" y="5706"/>
                      </a:cubicBezTo>
                      <a:cubicBezTo>
                        <a:pt x="1725" y="5807"/>
                        <a:pt x="1814" y="5880"/>
                        <a:pt x="1916" y="5880"/>
                      </a:cubicBezTo>
                      <a:cubicBezTo>
                        <a:pt x="2329" y="5880"/>
                        <a:pt x="2329" y="5880"/>
                        <a:pt x="2329" y="5880"/>
                      </a:cubicBezTo>
                      <a:cubicBezTo>
                        <a:pt x="2431" y="5880"/>
                        <a:pt x="2520" y="5807"/>
                        <a:pt x="2539" y="5706"/>
                      </a:cubicBezTo>
                      <a:cubicBezTo>
                        <a:pt x="2599" y="5387"/>
                        <a:pt x="2599" y="5387"/>
                        <a:pt x="2599" y="5387"/>
                      </a:cubicBezTo>
                      <a:cubicBezTo>
                        <a:pt x="2724" y="5400"/>
                        <a:pt x="2854" y="5407"/>
                        <a:pt x="2985" y="5407"/>
                      </a:cubicBezTo>
                      <a:cubicBezTo>
                        <a:pt x="3165" y="5407"/>
                        <a:pt x="3345" y="5395"/>
                        <a:pt x="3520" y="5370"/>
                      </a:cubicBezTo>
                      <a:cubicBezTo>
                        <a:pt x="3584" y="5706"/>
                        <a:pt x="3584" y="5706"/>
                        <a:pt x="3584" y="5706"/>
                      </a:cubicBezTo>
                      <a:cubicBezTo>
                        <a:pt x="3603" y="5807"/>
                        <a:pt x="3691" y="5880"/>
                        <a:pt x="3794" y="5880"/>
                      </a:cubicBezTo>
                      <a:cubicBezTo>
                        <a:pt x="4206" y="5880"/>
                        <a:pt x="4206" y="5880"/>
                        <a:pt x="4206" y="5880"/>
                      </a:cubicBezTo>
                      <a:cubicBezTo>
                        <a:pt x="4309" y="5880"/>
                        <a:pt x="4398" y="5807"/>
                        <a:pt x="4417" y="5706"/>
                      </a:cubicBezTo>
                      <a:cubicBezTo>
                        <a:pt x="4540" y="5052"/>
                        <a:pt x="4540" y="5052"/>
                        <a:pt x="4540" y="5052"/>
                      </a:cubicBezTo>
                      <a:cubicBezTo>
                        <a:pt x="4889" y="4868"/>
                        <a:pt x="5152" y="4625"/>
                        <a:pt x="5322" y="4332"/>
                      </a:cubicBezTo>
                      <a:cubicBezTo>
                        <a:pt x="5334" y="4311"/>
                        <a:pt x="5353" y="4295"/>
                        <a:pt x="5375" y="4288"/>
                      </a:cubicBezTo>
                      <a:cubicBezTo>
                        <a:pt x="5771" y="4161"/>
                        <a:pt x="5771" y="4161"/>
                        <a:pt x="5771" y="4161"/>
                      </a:cubicBezTo>
                      <a:cubicBezTo>
                        <a:pt x="5908" y="4117"/>
                        <a:pt x="6000" y="3991"/>
                        <a:pt x="6000" y="3847"/>
                      </a:cubicBezTo>
                      <a:cubicBezTo>
                        <a:pt x="6000" y="3440"/>
                        <a:pt x="6000" y="3440"/>
                        <a:pt x="6000" y="3440"/>
                      </a:cubicBezTo>
                      <a:cubicBezTo>
                        <a:pt x="6000" y="3296"/>
                        <a:pt x="5908" y="3169"/>
                        <a:pt x="5771" y="3126"/>
                      </a:cubicBezTo>
                      <a:close/>
                      <a:moveTo>
                        <a:pt x="4937" y="2088"/>
                      </a:moveTo>
                      <a:cubicBezTo>
                        <a:pt x="4903" y="2375"/>
                        <a:pt x="4813" y="2621"/>
                        <a:pt x="4723" y="2672"/>
                      </a:cubicBezTo>
                      <a:cubicBezTo>
                        <a:pt x="4620" y="2731"/>
                        <a:pt x="4382" y="2742"/>
                        <a:pt x="4203" y="2611"/>
                      </a:cubicBezTo>
                      <a:cubicBezTo>
                        <a:pt x="4025" y="2481"/>
                        <a:pt x="3965" y="2246"/>
                        <a:pt x="4031" y="1932"/>
                      </a:cubicBezTo>
                      <a:cubicBezTo>
                        <a:pt x="4031" y="1932"/>
                        <a:pt x="4031" y="1932"/>
                        <a:pt x="4031" y="1932"/>
                      </a:cubicBezTo>
                      <a:cubicBezTo>
                        <a:pt x="4038" y="1900"/>
                        <a:pt x="4060" y="1873"/>
                        <a:pt x="4091" y="1859"/>
                      </a:cubicBezTo>
                      <a:cubicBezTo>
                        <a:pt x="4528" y="1659"/>
                        <a:pt x="4780" y="1593"/>
                        <a:pt x="4874" y="1593"/>
                      </a:cubicBezTo>
                      <a:cubicBezTo>
                        <a:pt x="4888" y="1593"/>
                        <a:pt x="4899" y="1595"/>
                        <a:pt x="4906" y="1597"/>
                      </a:cubicBezTo>
                      <a:cubicBezTo>
                        <a:pt x="4934" y="1627"/>
                        <a:pt x="4971" y="1798"/>
                        <a:pt x="4937" y="2088"/>
                      </a:cubicBezTo>
                      <a:close/>
                      <a:moveTo>
                        <a:pt x="245" y="3057"/>
                      </a:moveTo>
                      <a:cubicBezTo>
                        <a:pt x="236" y="3039"/>
                        <a:pt x="257" y="3006"/>
                        <a:pt x="271" y="2988"/>
                      </a:cubicBezTo>
                      <a:cubicBezTo>
                        <a:pt x="292" y="2960"/>
                        <a:pt x="312" y="2954"/>
                        <a:pt x="327" y="2954"/>
                      </a:cubicBezTo>
                      <a:cubicBezTo>
                        <a:pt x="330" y="2954"/>
                        <a:pt x="333" y="2954"/>
                        <a:pt x="336" y="2954"/>
                      </a:cubicBezTo>
                      <a:cubicBezTo>
                        <a:pt x="376" y="2960"/>
                        <a:pt x="432" y="3004"/>
                        <a:pt x="462" y="3078"/>
                      </a:cubicBezTo>
                      <a:cubicBezTo>
                        <a:pt x="469" y="3095"/>
                        <a:pt x="478" y="3124"/>
                        <a:pt x="480" y="3160"/>
                      </a:cubicBezTo>
                      <a:cubicBezTo>
                        <a:pt x="359" y="3135"/>
                        <a:pt x="266" y="3099"/>
                        <a:pt x="245" y="3057"/>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0" name="Freeform 47">
                  <a:extLst>
                    <a:ext uri="{FF2B5EF4-FFF2-40B4-BE49-F238E27FC236}">
                      <a16:creationId xmlns="" xmlns:a16="http://schemas.microsoft.com/office/drawing/2014/main" id="{015B9C6A-4CE6-0054-3CD3-5BC0DE2B5B9C}"/>
                    </a:ext>
                  </a:extLst>
                </p:cNvPr>
                <p:cNvSpPr>
                  <a:spLocks noEditPoints="1"/>
                </p:cNvSpPr>
                <p:nvPr/>
              </p:nvSpPr>
              <p:spPr bwMode="auto">
                <a:xfrm>
                  <a:off x="1812925" y="3954463"/>
                  <a:ext cx="273050" cy="498475"/>
                </a:xfrm>
                <a:custGeom>
                  <a:avLst/>
                  <a:gdLst>
                    <a:gd name="T0" fmla="*/ 411 w 691"/>
                    <a:gd name="T1" fmla="*/ 531 h 1262"/>
                    <a:gd name="T2" fmla="*/ 411 w 691"/>
                    <a:gd name="T3" fmla="*/ 218 h 1262"/>
                    <a:gd name="T4" fmla="*/ 596 w 691"/>
                    <a:gd name="T5" fmla="*/ 275 h 1262"/>
                    <a:gd name="T6" fmla="*/ 664 w 691"/>
                    <a:gd name="T7" fmla="*/ 187 h 1262"/>
                    <a:gd name="T8" fmla="*/ 411 w 691"/>
                    <a:gd name="T9" fmla="*/ 77 h 1262"/>
                    <a:gd name="T10" fmla="*/ 411 w 691"/>
                    <a:gd name="T11" fmla="*/ 35 h 1262"/>
                    <a:gd name="T12" fmla="*/ 365 w 691"/>
                    <a:gd name="T13" fmla="*/ 0 h 1262"/>
                    <a:gd name="T14" fmla="*/ 320 w 691"/>
                    <a:gd name="T15" fmla="*/ 35 h 1262"/>
                    <a:gd name="T16" fmla="*/ 320 w 691"/>
                    <a:gd name="T17" fmla="*/ 80 h 1262"/>
                    <a:gd name="T18" fmla="*/ 28 w 691"/>
                    <a:gd name="T19" fmla="*/ 366 h 1262"/>
                    <a:gd name="T20" fmla="*/ 320 w 691"/>
                    <a:gd name="T21" fmla="*/ 668 h 1262"/>
                    <a:gd name="T22" fmla="*/ 320 w 691"/>
                    <a:gd name="T23" fmla="*/ 1029 h 1262"/>
                    <a:gd name="T24" fmla="*/ 71 w 691"/>
                    <a:gd name="T25" fmla="*/ 909 h 1262"/>
                    <a:gd name="T26" fmla="*/ 0 w 691"/>
                    <a:gd name="T27" fmla="*/ 997 h 1262"/>
                    <a:gd name="T28" fmla="*/ 320 w 691"/>
                    <a:gd name="T29" fmla="*/ 1179 h 1262"/>
                    <a:gd name="T30" fmla="*/ 320 w 691"/>
                    <a:gd name="T31" fmla="*/ 1179 h 1262"/>
                    <a:gd name="T32" fmla="*/ 320 w 691"/>
                    <a:gd name="T33" fmla="*/ 1226 h 1262"/>
                    <a:gd name="T34" fmla="*/ 365 w 691"/>
                    <a:gd name="T35" fmla="*/ 1262 h 1262"/>
                    <a:gd name="T36" fmla="*/ 411 w 691"/>
                    <a:gd name="T37" fmla="*/ 1226 h 1262"/>
                    <a:gd name="T38" fmla="*/ 411 w 691"/>
                    <a:gd name="T39" fmla="*/ 1174 h 1262"/>
                    <a:gd name="T40" fmla="*/ 691 w 691"/>
                    <a:gd name="T41" fmla="*/ 857 h 1262"/>
                    <a:gd name="T42" fmla="*/ 411 w 691"/>
                    <a:gd name="T43" fmla="*/ 531 h 1262"/>
                    <a:gd name="T44" fmla="*/ 330 w 691"/>
                    <a:gd name="T45" fmla="*/ 501 h 1262"/>
                    <a:gd name="T46" fmla="*/ 182 w 691"/>
                    <a:gd name="T47" fmla="*/ 351 h 1262"/>
                    <a:gd name="T48" fmla="*/ 330 w 691"/>
                    <a:gd name="T49" fmla="*/ 221 h 1262"/>
                    <a:gd name="T50" fmla="*/ 330 w 691"/>
                    <a:gd name="T51" fmla="*/ 501 h 1262"/>
                    <a:gd name="T52" fmla="*/ 402 w 691"/>
                    <a:gd name="T53" fmla="*/ 1026 h 1262"/>
                    <a:gd name="T54" fmla="*/ 402 w 691"/>
                    <a:gd name="T55" fmla="*/ 702 h 1262"/>
                    <a:gd name="T56" fmla="*/ 537 w 691"/>
                    <a:gd name="T57" fmla="*/ 874 h 1262"/>
                    <a:gd name="T58" fmla="*/ 402 w 691"/>
                    <a:gd name="T59" fmla="*/ 1026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1" h="1262">
                      <a:moveTo>
                        <a:pt x="411" y="531"/>
                      </a:moveTo>
                      <a:cubicBezTo>
                        <a:pt x="411" y="218"/>
                        <a:pt x="411" y="218"/>
                        <a:pt x="411" y="218"/>
                      </a:cubicBezTo>
                      <a:cubicBezTo>
                        <a:pt x="519" y="226"/>
                        <a:pt x="559" y="275"/>
                        <a:pt x="596" y="275"/>
                      </a:cubicBezTo>
                      <a:cubicBezTo>
                        <a:pt x="642" y="275"/>
                        <a:pt x="664" y="217"/>
                        <a:pt x="664" y="187"/>
                      </a:cubicBezTo>
                      <a:cubicBezTo>
                        <a:pt x="664" y="112"/>
                        <a:pt x="516" y="80"/>
                        <a:pt x="411" y="77"/>
                      </a:cubicBezTo>
                      <a:cubicBezTo>
                        <a:pt x="411" y="35"/>
                        <a:pt x="411" y="35"/>
                        <a:pt x="411" y="35"/>
                      </a:cubicBezTo>
                      <a:cubicBezTo>
                        <a:pt x="411" y="17"/>
                        <a:pt x="388" y="0"/>
                        <a:pt x="365" y="0"/>
                      </a:cubicBezTo>
                      <a:cubicBezTo>
                        <a:pt x="339" y="0"/>
                        <a:pt x="320" y="17"/>
                        <a:pt x="320" y="35"/>
                      </a:cubicBezTo>
                      <a:cubicBezTo>
                        <a:pt x="320" y="80"/>
                        <a:pt x="320" y="80"/>
                        <a:pt x="320" y="80"/>
                      </a:cubicBezTo>
                      <a:cubicBezTo>
                        <a:pt x="174" y="95"/>
                        <a:pt x="28" y="172"/>
                        <a:pt x="28" y="366"/>
                      </a:cubicBezTo>
                      <a:cubicBezTo>
                        <a:pt x="28" y="563"/>
                        <a:pt x="182" y="618"/>
                        <a:pt x="320" y="668"/>
                      </a:cubicBezTo>
                      <a:cubicBezTo>
                        <a:pt x="320" y="1029"/>
                        <a:pt x="320" y="1029"/>
                        <a:pt x="320" y="1029"/>
                      </a:cubicBezTo>
                      <a:cubicBezTo>
                        <a:pt x="163" y="1017"/>
                        <a:pt x="122" y="909"/>
                        <a:pt x="71" y="909"/>
                      </a:cubicBezTo>
                      <a:cubicBezTo>
                        <a:pt x="32" y="909"/>
                        <a:pt x="0" y="960"/>
                        <a:pt x="0" y="997"/>
                      </a:cubicBezTo>
                      <a:cubicBezTo>
                        <a:pt x="0" y="1073"/>
                        <a:pt x="129" y="1176"/>
                        <a:pt x="320" y="1179"/>
                      </a:cubicBezTo>
                      <a:cubicBezTo>
                        <a:pt x="320" y="1179"/>
                        <a:pt x="320" y="1179"/>
                        <a:pt x="320" y="1179"/>
                      </a:cubicBezTo>
                      <a:cubicBezTo>
                        <a:pt x="320" y="1226"/>
                        <a:pt x="320" y="1226"/>
                        <a:pt x="320" y="1226"/>
                      </a:cubicBezTo>
                      <a:cubicBezTo>
                        <a:pt x="320" y="1245"/>
                        <a:pt x="339" y="1262"/>
                        <a:pt x="365" y="1262"/>
                      </a:cubicBezTo>
                      <a:cubicBezTo>
                        <a:pt x="388" y="1262"/>
                        <a:pt x="411" y="1245"/>
                        <a:pt x="411" y="1226"/>
                      </a:cubicBezTo>
                      <a:cubicBezTo>
                        <a:pt x="411" y="1174"/>
                        <a:pt x="411" y="1174"/>
                        <a:pt x="411" y="1174"/>
                      </a:cubicBezTo>
                      <a:cubicBezTo>
                        <a:pt x="577" y="1151"/>
                        <a:pt x="691" y="1046"/>
                        <a:pt x="691" y="857"/>
                      </a:cubicBezTo>
                      <a:cubicBezTo>
                        <a:pt x="691" y="648"/>
                        <a:pt x="545" y="580"/>
                        <a:pt x="411" y="531"/>
                      </a:cubicBezTo>
                      <a:close/>
                      <a:moveTo>
                        <a:pt x="330" y="501"/>
                      </a:moveTo>
                      <a:cubicBezTo>
                        <a:pt x="248" y="471"/>
                        <a:pt x="182" y="438"/>
                        <a:pt x="182" y="351"/>
                      </a:cubicBezTo>
                      <a:cubicBezTo>
                        <a:pt x="182" y="271"/>
                        <a:pt x="243" y="232"/>
                        <a:pt x="330" y="221"/>
                      </a:cubicBezTo>
                      <a:lnTo>
                        <a:pt x="330" y="501"/>
                      </a:lnTo>
                      <a:close/>
                      <a:moveTo>
                        <a:pt x="402" y="1026"/>
                      </a:moveTo>
                      <a:cubicBezTo>
                        <a:pt x="402" y="702"/>
                        <a:pt x="402" y="702"/>
                        <a:pt x="402" y="702"/>
                      </a:cubicBezTo>
                      <a:cubicBezTo>
                        <a:pt x="477" y="734"/>
                        <a:pt x="537" y="777"/>
                        <a:pt x="537" y="874"/>
                      </a:cubicBezTo>
                      <a:cubicBezTo>
                        <a:pt x="537" y="962"/>
                        <a:pt x="485" y="1011"/>
                        <a:pt x="402" y="1026"/>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grpSp>
        </p:grpSp>
        <p:grpSp>
          <p:nvGrpSpPr>
            <p:cNvPr id="249907" name="Group 3">
              <a:extLst>
                <a:ext uri="{FF2B5EF4-FFF2-40B4-BE49-F238E27FC236}">
                  <a16:creationId xmlns="" xmlns:a16="http://schemas.microsoft.com/office/drawing/2014/main" id="{080A9B15-4DFF-8532-66DF-24A7ADAB6A56}"/>
                </a:ext>
              </a:extLst>
            </p:cNvPr>
            <p:cNvGrpSpPr>
              <a:grpSpLocks noChangeAspect="1"/>
            </p:cNvGrpSpPr>
            <p:nvPr/>
          </p:nvGrpSpPr>
          <p:grpSpPr bwMode="auto">
            <a:xfrm>
              <a:off x="5712966" y="4441427"/>
              <a:ext cx="453556" cy="453556"/>
              <a:chOff x="6894036" y="2612443"/>
              <a:chExt cx="842875" cy="842875"/>
            </a:xfrm>
          </p:grpSpPr>
          <p:sp>
            <p:nvSpPr>
              <p:cNvPr id="42" name="Oval 15">
                <a:extLst>
                  <a:ext uri="{FF2B5EF4-FFF2-40B4-BE49-F238E27FC236}">
                    <a16:creationId xmlns="" xmlns:a16="http://schemas.microsoft.com/office/drawing/2014/main" id="{A9E2E9A1-1C6F-F9FA-E1CB-52976BCC6A5D}"/>
                  </a:ext>
                </a:extLst>
              </p:cNvPr>
              <p:cNvSpPr/>
              <p:nvPr/>
            </p:nvSpPr>
            <p:spPr>
              <a:xfrm>
                <a:off x="6894706" y="2612972"/>
                <a:ext cx="840394" cy="84350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900">
                  <a:solidFill>
                    <a:prstClr val="white"/>
                  </a:solidFill>
                  <a:latin typeface="Arial" panose="020B0604020202020204" pitchFamily="34" charset="0"/>
                  <a:cs typeface="Arial" panose="020B0604020202020204" pitchFamily="34" charset="0"/>
                </a:endParaRPr>
              </a:p>
            </p:txBody>
          </p:sp>
          <p:grpSp>
            <p:nvGrpSpPr>
              <p:cNvPr id="43" name="Group 80">
                <a:extLst>
                  <a:ext uri="{FF2B5EF4-FFF2-40B4-BE49-F238E27FC236}">
                    <a16:creationId xmlns="" xmlns:a16="http://schemas.microsoft.com/office/drawing/2014/main" id="{934EC9A0-41A6-CC04-E869-2CF10A4192C7}"/>
                  </a:ext>
                </a:extLst>
              </p:cNvPr>
              <p:cNvGrpSpPr/>
              <p:nvPr/>
            </p:nvGrpSpPr>
            <p:grpSpPr>
              <a:xfrm>
                <a:off x="7086934" y="2803344"/>
                <a:ext cx="462986" cy="458888"/>
                <a:chOff x="909638" y="2759075"/>
                <a:chExt cx="1614487" cy="1600200"/>
              </a:xfrm>
              <a:solidFill>
                <a:schemeClr val="tx1">
                  <a:lumMod val="85000"/>
                  <a:lumOff val="15000"/>
                </a:schemeClr>
              </a:solidFill>
            </p:grpSpPr>
            <p:sp>
              <p:nvSpPr>
                <p:cNvPr id="44" name="Freeform 35">
                  <a:extLst>
                    <a:ext uri="{FF2B5EF4-FFF2-40B4-BE49-F238E27FC236}">
                      <a16:creationId xmlns="" xmlns:a16="http://schemas.microsoft.com/office/drawing/2014/main" id="{BBE6996C-34FF-56DF-0712-2FCD502E3817}"/>
                    </a:ext>
                  </a:extLst>
                </p:cNvPr>
                <p:cNvSpPr>
                  <a:spLocks noEditPoints="1"/>
                </p:cNvSpPr>
                <p:nvPr/>
              </p:nvSpPr>
              <p:spPr bwMode="auto">
                <a:xfrm>
                  <a:off x="909638" y="2759075"/>
                  <a:ext cx="1614487" cy="1600200"/>
                </a:xfrm>
                <a:custGeom>
                  <a:avLst/>
                  <a:gdLst>
                    <a:gd name="T0" fmla="*/ 5591 w 6046"/>
                    <a:gd name="T1" fmla="*/ 1245 h 6000"/>
                    <a:gd name="T2" fmla="*/ 5109 w 6046"/>
                    <a:gd name="T3" fmla="*/ 1491 h 6000"/>
                    <a:gd name="T4" fmla="*/ 5028 w 6046"/>
                    <a:gd name="T5" fmla="*/ 1555 h 6000"/>
                    <a:gd name="T6" fmla="*/ 4991 w 6046"/>
                    <a:gd name="T7" fmla="*/ 1473 h 6000"/>
                    <a:gd name="T8" fmla="*/ 3437 w 6046"/>
                    <a:gd name="T9" fmla="*/ 0 h 6000"/>
                    <a:gd name="T10" fmla="*/ 428 w 6046"/>
                    <a:gd name="T11" fmla="*/ 91 h 6000"/>
                    <a:gd name="T12" fmla="*/ 91 w 6046"/>
                    <a:gd name="T13" fmla="*/ 373 h 6000"/>
                    <a:gd name="T14" fmla="*/ 0 w 6046"/>
                    <a:gd name="T15" fmla="*/ 5909 h 6000"/>
                    <a:gd name="T16" fmla="*/ 4509 w 6046"/>
                    <a:gd name="T17" fmla="*/ 6000 h 6000"/>
                    <a:gd name="T18" fmla="*/ 4600 w 6046"/>
                    <a:gd name="T19" fmla="*/ 5627 h 6000"/>
                    <a:gd name="T20" fmla="*/ 5028 w 6046"/>
                    <a:gd name="T21" fmla="*/ 5536 h 6000"/>
                    <a:gd name="T22" fmla="*/ 5282 w 6046"/>
                    <a:gd name="T23" fmla="*/ 3964 h 6000"/>
                    <a:gd name="T24" fmla="*/ 5973 w 6046"/>
                    <a:gd name="T25" fmla="*/ 1764 h 6000"/>
                    <a:gd name="T26" fmla="*/ 3528 w 6046"/>
                    <a:gd name="T27" fmla="*/ 309 h 6000"/>
                    <a:gd name="T28" fmla="*/ 3528 w 6046"/>
                    <a:gd name="T29" fmla="*/ 1455 h 6000"/>
                    <a:gd name="T30" fmla="*/ 4419 w 6046"/>
                    <a:gd name="T31" fmla="*/ 5818 h 6000"/>
                    <a:gd name="T32" fmla="*/ 182 w 6046"/>
                    <a:gd name="T33" fmla="*/ 555 h 6000"/>
                    <a:gd name="T34" fmla="*/ 428 w 6046"/>
                    <a:gd name="T35" fmla="*/ 5536 h 6000"/>
                    <a:gd name="T36" fmla="*/ 4419 w 6046"/>
                    <a:gd name="T37" fmla="*/ 5627 h 6000"/>
                    <a:gd name="T38" fmla="*/ 4855 w 6046"/>
                    <a:gd name="T39" fmla="*/ 5445 h 6000"/>
                    <a:gd name="T40" fmla="*/ 609 w 6046"/>
                    <a:gd name="T41" fmla="*/ 5445 h 6000"/>
                    <a:gd name="T42" fmla="*/ 3346 w 6046"/>
                    <a:gd name="T43" fmla="*/ 182 h 6000"/>
                    <a:gd name="T44" fmla="*/ 3437 w 6046"/>
                    <a:gd name="T45" fmla="*/ 1636 h 6000"/>
                    <a:gd name="T46" fmla="*/ 4855 w 6046"/>
                    <a:gd name="T47" fmla="*/ 2318 h 6000"/>
                    <a:gd name="T48" fmla="*/ 4428 w 6046"/>
                    <a:gd name="T49" fmla="*/ 3691 h 6000"/>
                    <a:gd name="T50" fmla="*/ 4509 w 6046"/>
                    <a:gd name="T51" fmla="*/ 4927 h 6000"/>
                    <a:gd name="T52" fmla="*/ 4855 w 6046"/>
                    <a:gd name="T53" fmla="*/ 4564 h 6000"/>
                    <a:gd name="T54" fmla="*/ 4619 w 6046"/>
                    <a:gd name="T55" fmla="*/ 4564 h 6000"/>
                    <a:gd name="T56" fmla="*/ 5055 w 6046"/>
                    <a:gd name="T57" fmla="*/ 3955 h 6000"/>
                    <a:gd name="T58" fmla="*/ 5809 w 6046"/>
                    <a:gd name="T59" fmla="*/ 1709 h 6000"/>
                    <a:gd name="T60" fmla="*/ 4628 w 6046"/>
                    <a:gd name="T61" fmla="*/ 3618 h 6000"/>
                    <a:gd name="T62" fmla="*/ 5528 w 6046"/>
                    <a:gd name="T63" fmla="*/ 1418 h 6000"/>
                    <a:gd name="T64" fmla="*/ 5809 w 6046"/>
                    <a:gd name="T65" fmla="*/ 1709 h 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6" h="6000">
                      <a:moveTo>
                        <a:pt x="5737" y="1291"/>
                      </a:moveTo>
                      <a:cubicBezTo>
                        <a:pt x="5591" y="1245"/>
                        <a:pt x="5591" y="1245"/>
                        <a:pt x="5591" y="1245"/>
                      </a:cubicBezTo>
                      <a:cubicBezTo>
                        <a:pt x="5555" y="1236"/>
                        <a:pt x="5519" y="1227"/>
                        <a:pt x="5473" y="1227"/>
                      </a:cubicBezTo>
                      <a:cubicBezTo>
                        <a:pt x="5309" y="1227"/>
                        <a:pt x="5164" y="1336"/>
                        <a:pt x="5109" y="1491"/>
                      </a:cubicBezTo>
                      <a:cubicBezTo>
                        <a:pt x="5028" y="1736"/>
                        <a:pt x="5028" y="1736"/>
                        <a:pt x="5028" y="1736"/>
                      </a:cubicBezTo>
                      <a:cubicBezTo>
                        <a:pt x="5028" y="1555"/>
                        <a:pt x="5028" y="1555"/>
                        <a:pt x="5028" y="1555"/>
                      </a:cubicBezTo>
                      <a:cubicBezTo>
                        <a:pt x="5028" y="1545"/>
                        <a:pt x="5028" y="1545"/>
                        <a:pt x="5028" y="1545"/>
                      </a:cubicBezTo>
                      <a:cubicBezTo>
                        <a:pt x="5028" y="1518"/>
                        <a:pt x="5009" y="1491"/>
                        <a:pt x="4991" y="1473"/>
                      </a:cubicBezTo>
                      <a:cubicBezTo>
                        <a:pt x="3500" y="27"/>
                        <a:pt x="3500" y="27"/>
                        <a:pt x="3500" y="27"/>
                      </a:cubicBezTo>
                      <a:cubicBezTo>
                        <a:pt x="3482" y="9"/>
                        <a:pt x="3455" y="0"/>
                        <a:pt x="3437" y="0"/>
                      </a:cubicBezTo>
                      <a:cubicBezTo>
                        <a:pt x="519" y="0"/>
                        <a:pt x="519" y="0"/>
                        <a:pt x="519" y="0"/>
                      </a:cubicBezTo>
                      <a:cubicBezTo>
                        <a:pt x="464" y="0"/>
                        <a:pt x="428" y="36"/>
                        <a:pt x="428" y="91"/>
                      </a:cubicBezTo>
                      <a:cubicBezTo>
                        <a:pt x="428" y="373"/>
                        <a:pt x="428" y="373"/>
                        <a:pt x="428" y="373"/>
                      </a:cubicBezTo>
                      <a:cubicBezTo>
                        <a:pt x="91" y="373"/>
                        <a:pt x="91" y="373"/>
                        <a:pt x="91" y="373"/>
                      </a:cubicBezTo>
                      <a:cubicBezTo>
                        <a:pt x="37" y="373"/>
                        <a:pt x="0" y="409"/>
                        <a:pt x="0" y="464"/>
                      </a:cubicBezTo>
                      <a:cubicBezTo>
                        <a:pt x="0" y="5909"/>
                        <a:pt x="0" y="5909"/>
                        <a:pt x="0" y="5909"/>
                      </a:cubicBezTo>
                      <a:cubicBezTo>
                        <a:pt x="0" y="5964"/>
                        <a:pt x="37" y="6000"/>
                        <a:pt x="91" y="6000"/>
                      </a:cubicBezTo>
                      <a:cubicBezTo>
                        <a:pt x="4509" y="6000"/>
                        <a:pt x="4509" y="6000"/>
                        <a:pt x="4509" y="6000"/>
                      </a:cubicBezTo>
                      <a:cubicBezTo>
                        <a:pt x="4564" y="6000"/>
                        <a:pt x="4600" y="5964"/>
                        <a:pt x="4600" y="5909"/>
                      </a:cubicBezTo>
                      <a:cubicBezTo>
                        <a:pt x="4600" y="5627"/>
                        <a:pt x="4600" y="5627"/>
                        <a:pt x="4600" y="5627"/>
                      </a:cubicBezTo>
                      <a:cubicBezTo>
                        <a:pt x="4937" y="5627"/>
                        <a:pt x="4937" y="5627"/>
                        <a:pt x="4937" y="5627"/>
                      </a:cubicBezTo>
                      <a:cubicBezTo>
                        <a:pt x="4991" y="5627"/>
                        <a:pt x="5028" y="5591"/>
                        <a:pt x="5028" y="5536"/>
                      </a:cubicBezTo>
                      <a:cubicBezTo>
                        <a:pt x="5028" y="4309"/>
                        <a:pt x="5028" y="4309"/>
                        <a:pt x="5028" y="4309"/>
                      </a:cubicBezTo>
                      <a:cubicBezTo>
                        <a:pt x="5282" y="3964"/>
                        <a:pt x="5282" y="3964"/>
                        <a:pt x="5282" y="3964"/>
                      </a:cubicBezTo>
                      <a:cubicBezTo>
                        <a:pt x="5291" y="3936"/>
                        <a:pt x="5291" y="3936"/>
                        <a:pt x="5291" y="3936"/>
                      </a:cubicBezTo>
                      <a:cubicBezTo>
                        <a:pt x="5973" y="1764"/>
                        <a:pt x="5973" y="1764"/>
                        <a:pt x="5973" y="1764"/>
                      </a:cubicBezTo>
                      <a:cubicBezTo>
                        <a:pt x="6046" y="1564"/>
                        <a:pt x="5937" y="1355"/>
                        <a:pt x="5737" y="1291"/>
                      </a:cubicBezTo>
                      <a:close/>
                      <a:moveTo>
                        <a:pt x="3528" y="309"/>
                      </a:moveTo>
                      <a:cubicBezTo>
                        <a:pt x="4719" y="1455"/>
                        <a:pt x="4719" y="1455"/>
                        <a:pt x="4719" y="1455"/>
                      </a:cubicBezTo>
                      <a:cubicBezTo>
                        <a:pt x="3528" y="1455"/>
                        <a:pt x="3528" y="1455"/>
                        <a:pt x="3528" y="1455"/>
                      </a:cubicBezTo>
                      <a:lnTo>
                        <a:pt x="3528" y="309"/>
                      </a:lnTo>
                      <a:close/>
                      <a:moveTo>
                        <a:pt x="4419" y="5818"/>
                      </a:moveTo>
                      <a:cubicBezTo>
                        <a:pt x="182" y="5818"/>
                        <a:pt x="182" y="5818"/>
                        <a:pt x="182" y="5818"/>
                      </a:cubicBezTo>
                      <a:cubicBezTo>
                        <a:pt x="182" y="555"/>
                        <a:pt x="182" y="555"/>
                        <a:pt x="182" y="555"/>
                      </a:cubicBezTo>
                      <a:cubicBezTo>
                        <a:pt x="428" y="555"/>
                        <a:pt x="428" y="555"/>
                        <a:pt x="428" y="555"/>
                      </a:cubicBezTo>
                      <a:cubicBezTo>
                        <a:pt x="428" y="5536"/>
                        <a:pt x="428" y="5536"/>
                        <a:pt x="428" y="5536"/>
                      </a:cubicBezTo>
                      <a:cubicBezTo>
                        <a:pt x="428" y="5591"/>
                        <a:pt x="464" y="5627"/>
                        <a:pt x="519" y="5627"/>
                      </a:cubicBezTo>
                      <a:cubicBezTo>
                        <a:pt x="4419" y="5627"/>
                        <a:pt x="4419" y="5627"/>
                        <a:pt x="4419" y="5627"/>
                      </a:cubicBezTo>
                      <a:cubicBezTo>
                        <a:pt x="4419" y="5818"/>
                        <a:pt x="4419" y="5818"/>
                        <a:pt x="4419" y="5818"/>
                      </a:cubicBezTo>
                      <a:close/>
                      <a:moveTo>
                        <a:pt x="4855" y="5445"/>
                      </a:moveTo>
                      <a:cubicBezTo>
                        <a:pt x="4846" y="5445"/>
                        <a:pt x="4846" y="5445"/>
                        <a:pt x="4846" y="5445"/>
                      </a:cubicBezTo>
                      <a:cubicBezTo>
                        <a:pt x="609" y="5445"/>
                        <a:pt x="609" y="5445"/>
                        <a:pt x="609" y="5445"/>
                      </a:cubicBezTo>
                      <a:cubicBezTo>
                        <a:pt x="609" y="182"/>
                        <a:pt x="609" y="182"/>
                        <a:pt x="609" y="182"/>
                      </a:cubicBezTo>
                      <a:cubicBezTo>
                        <a:pt x="3346" y="182"/>
                        <a:pt x="3346" y="182"/>
                        <a:pt x="3346" y="182"/>
                      </a:cubicBezTo>
                      <a:cubicBezTo>
                        <a:pt x="3346" y="1545"/>
                        <a:pt x="3346" y="1545"/>
                        <a:pt x="3346" y="1545"/>
                      </a:cubicBezTo>
                      <a:cubicBezTo>
                        <a:pt x="3346" y="1600"/>
                        <a:pt x="3382" y="1636"/>
                        <a:pt x="3437" y="1636"/>
                      </a:cubicBezTo>
                      <a:cubicBezTo>
                        <a:pt x="4855" y="1636"/>
                        <a:pt x="4855" y="1636"/>
                        <a:pt x="4855" y="1636"/>
                      </a:cubicBezTo>
                      <a:cubicBezTo>
                        <a:pt x="4855" y="2318"/>
                        <a:pt x="4855" y="2318"/>
                        <a:pt x="4855" y="2318"/>
                      </a:cubicBezTo>
                      <a:cubicBezTo>
                        <a:pt x="4428" y="3664"/>
                        <a:pt x="4428" y="3664"/>
                        <a:pt x="4428" y="3664"/>
                      </a:cubicBezTo>
                      <a:cubicBezTo>
                        <a:pt x="4428" y="3691"/>
                        <a:pt x="4428" y="3691"/>
                        <a:pt x="4428" y="3691"/>
                      </a:cubicBezTo>
                      <a:cubicBezTo>
                        <a:pt x="4446" y="4845"/>
                        <a:pt x="4446" y="4845"/>
                        <a:pt x="4446" y="4845"/>
                      </a:cubicBezTo>
                      <a:cubicBezTo>
                        <a:pt x="4446" y="4882"/>
                        <a:pt x="4473" y="4918"/>
                        <a:pt x="4509" y="4927"/>
                      </a:cubicBezTo>
                      <a:cubicBezTo>
                        <a:pt x="4546" y="4936"/>
                        <a:pt x="4591" y="4927"/>
                        <a:pt x="4609" y="4891"/>
                      </a:cubicBezTo>
                      <a:cubicBezTo>
                        <a:pt x="4855" y="4564"/>
                        <a:pt x="4855" y="4564"/>
                        <a:pt x="4855" y="4564"/>
                      </a:cubicBezTo>
                      <a:cubicBezTo>
                        <a:pt x="4855" y="5445"/>
                        <a:pt x="4855" y="5445"/>
                        <a:pt x="4855" y="5445"/>
                      </a:cubicBezTo>
                      <a:close/>
                      <a:moveTo>
                        <a:pt x="4619" y="4564"/>
                      </a:moveTo>
                      <a:cubicBezTo>
                        <a:pt x="4600" y="3809"/>
                        <a:pt x="4600" y="3809"/>
                        <a:pt x="4600" y="3809"/>
                      </a:cubicBezTo>
                      <a:cubicBezTo>
                        <a:pt x="5055" y="3955"/>
                        <a:pt x="5055" y="3955"/>
                        <a:pt x="5055" y="3955"/>
                      </a:cubicBezTo>
                      <a:lnTo>
                        <a:pt x="4619" y="4564"/>
                      </a:lnTo>
                      <a:close/>
                      <a:moveTo>
                        <a:pt x="5809" y="1709"/>
                      </a:moveTo>
                      <a:cubicBezTo>
                        <a:pt x="5155" y="3791"/>
                        <a:pt x="5155" y="3791"/>
                        <a:pt x="5155" y="3791"/>
                      </a:cubicBezTo>
                      <a:cubicBezTo>
                        <a:pt x="4628" y="3618"/>
                        <a:pt x="4628" y="3618"/>
                        <a:pt x="4628" y="3618"/>
                      </a:cubicBezTo>
                      <a:cubicBezTo>
                        <a:pt x="5282" y="1545"/>
                        <a:pt x="5282" y="1545"/>
                        <a:pt x="5282" y="1545"/>
                      </a:cubicBezTo>
                      <a:cubicBezTo>
                        <a:pt x="5319" y="1445"/>
                        <a:pt x="5428" y="1382"/>
                        <a:pt x="5528" y="1418"/>
                      </a:cubicBezTo>
                      <a:cubicBezTo>
                        <a:pt x="5673" y="1464"/>
                        <a:pt x="5673" y="1464"/>
                        <a:pt x="5673" y="1464"/>
                      </a:cubicBezTo>
                      <a:cubicBezTo>
                        <a:pt x="5782" y="1491"/>
                        <a:pt x="5846" y="1609"/>
                        <a:pt x="5809" y="1709"/>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5" name="Freeform 36">
                  <a:extLst>
                    <a:ext uri="{FF2B5EF4-FFF2-40B4-BE49-F238E27FC236}">
                      <a16:creationId xmlns="" xmlns:a16="http://schemas.microsoft.com/office/drawing/2014/main" id="{14D7F11F-EF8B-651B-7C72-9D0FE4CCEFA4}"/>
                    </a:ext>
                  </a:extLst>
                </p:cNvPr>
                <p:cNvSpPr>
                  <a:spLocks noEditPoints="1"/>
                </p:cNvSpPr>
                <p:nvPr/>
              </p:nvSpPr>
              <p:spPr bwMode="auto">
                <a:xfrm>
                  <a:off x="1212850" y="2900363"/>
                  <a:ext cx="398462" cy="295275"/>
                </a:xfrm>
                <a:custGeom>
                  <a:avLst/>
                  <a:gdLst>
                    <a:gd name="T0" fmla="*/ 91 w 1491"/>
                    <a:gd name="T1" fmla="*/ 1109 h 1109"/>
                    <a:gd name="T2" fmla="*/ 1400 w 1491"/>
                    <a:gd name="T3" fmla="*/ 1109 h 1109"/>
                    <a:gd name="T4" fmla="*/ 1491 w 1491"/>
                    <a:gd name="T5" fmla="*/ 1018 h 1109"/>
                    <a:gd name="T6" fmla="*/ 1491 w 1491"/>
                    <a:gd name="T7" fmla="*/ 91 h 1109"/>
                    <a:gd name="T8" fmla="*/ 1400 w 1491"/>
                    <a:gd name="T9" fmla="*/ 0 h 1109"/>
                    <a:gd name="T10" fmla="*/ 91 w 1491"/>
                    <a:gd name="T11" fmla="*/ 0 h 1109"/>
                    <a:gd name="T12" fmla="*/ 0 w 1491"/>
                    <a:gd name="T13" fmla="*/ 91 h 1109"/>
                    <a:gd name="T14" fmla="*/ 0 w 1491"/>
                    <a:gd name="T15" fmla="*/ 1018 h 1109"/>
                    <a:gd name="T16" fmla="*/ 91 w 1491"/>
                    <a:gd name="T17" fmla="*/ 1109 h 1109"/>
                    <a:gd name="T18" fmla="*/ 182 w 1491"/>
                    <a:gd name="T19" fmla="*/ 182 h 1109"/>
                    <a:gd name="T20" fmla="*/ 1309 w 1491"/>
                    <a:gd name="T21" fmla="*/ 182 h 1109"/>
                    <a:gd name="T22" fmla="*/ 1309 w 1491"/>
                    <a:gd name="T23" fmla="*/ 928 h 1109"/>
                    <a:gd name="T24" fmla="*/ 182 w 1491"/>
                    <a:gd name="T25" fmla="*/ 928 h 1109"/>
                    <a:gd name="T26" fmla="*/ 182 w 1491"/>
                    <a:gd name="T27" fmla="*/ 182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1" h="1109">
                      <a:moveTo>
                        <a:pt x="91" y="1109"/>
                      </a:moveTo>
                      <a:cubicBezTo>
                        <a:pt x="1400" y="1109"/>
                        <a:pt x="1400" y="1109"/>
                        <a:pt x="1400" y="1109"/>
                      </a:cubicBezTo>
                      <a:cubicBezTo>
                        <a:pt x="1454" y="1109"/>
                        <a:pt x="1491" y="1073"/>
                        <a:pt x="1491" y="1018"/>
                      </a:cubicBezTo>
                      <a:cubicBezTo>
                        <a:pt x="1491" y="91"/>
                        <a:pt x="1491" y="91"/>
                        <a:pt x="1491" y="91"/>
                      </a:cubicBezTo>
                      <a:cubicBezTo>
                        <a:pt x="1491" y="37"/>
                        <a:pt x="1454" y="0"/>
                        <a:pt x="1400" y="0"/>
                      </a:cubicBezTo>
                      <a:cubicBezTo>
                        <a:pt x="91" y="0"/>
                        <a:pt x="91" y="0"/>
                        <a:pt x="91" y="0"/>
                      </a:cubicBezTo>
                      <a:cubicBezTo>
                        <a:pt x="36" y="0"/>
                        <a:pt x="0" y="37"/>
                        <a:pt x="0" y="91"/>
                      </a:cubicBezTo>
                      <a:cubicBezTo>
                        <a:pt x="0" y="1018"/>
                        <a:pt x="0" y="1018"/>
                        <a:pt x="0" y="1018"/>
                      </a:cubicBezTo>
                      <a:cubicBezTo>
                        <a:pt x="0" y="1064"/>
                        <a:pt x="45" y="1109"/>
                        <a:pt x="91" y="1109"/>
                      </a:cubicBezTo>
                      <a:close/>
                      <a:moveTo>
                        <a:pt x="182" y="182"/>
                      </a:moveTo>
                      <a:cubicBezTo>
                        <a:pt x="1309" y="182"/>
                        <a:pt x="1309" y="182"/>
                        <a:pt x="1309" y="182"/>
                      </a:cubicBezTo>
                      <a:cubicBezTo>
                        <a:pt x="1309" y="928"/>
                        <a:pt x="1309" y="928"/>
                        <a:pt x="1309" y="928"/>
                      </a:cubicBezTo>
                      <a:cubicBezTo>
                        <a:pt x="182" y="928"/>
                        <a:pt x="182" y="928"/>
                        <a:pt x="182" y="928"/>
                      </a:cubicBezTo>
                      <a:lnTo>
                        <a:pt x="182" y="182"/>
                      </a:ln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6" name="Freeform 37">
                  <a:extLst>
                    <a:ext uri="{FF2B5EF4-FFF2-40B4-BE49-F238E27FC236}">
                      <a16:creationId xmlns="" xmlns:a16="http://schemas.microsoft.com/office/drawing/2014/main" id="{8A7343BD-698B-D12B-ED03-60028F7AC24C}"/>
                    </a:ext>
                  </a:extLst>
                </p:cNvPr>
                <p:cNvSpPr>
                  <a:spLocks/>
                </p:cNvSpPr>
                <p:nvPr/>
              </p:nvSpPr>
              <p:spPr bwMode="auto">
                <a:xfrm>
                  <a:off x="1165225" y="3375025"/>
                  <a:ext cx="785812" cy="49213"/>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6"/>
                        <a:pt x="2945" y="91"/>
                      </a:cubicBezTo>
                      <a:cubicBezTo>
                        <a:pt x="2945" y="36"/>
                        <a:pt x="2909" y="0"/>
                        <a:pt x="2854" y="0"/>
                      </a:cubicBezTo>
                      <a:cubicBezTo>
                        <a:pt x="91" y="0"/>
                        <a:pt x="91" y="0"/>
                        <a:pt x="91" y="0"/>
                      </a:cubicBezTo>
                      <a:cubicBezTo>
                        <a:pt x="36" y="0"/>
                        <a:pt x="0" y="36"/>
                        <a:pt x="0" y="91"/>
                      </a:cubicBezTo>
                      <a:cubicBezTo>
                        <a:pt x="0" y="146"/>
                        <a:pt x="36" y="182"/>
                        <a:pt x="91" y="182"/>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7" name="Freeform 38">
                  <a:extLst>
                    <a:ext uri="{FF2B5EF4-FFF2-40B4-BE49-F238E27FC236}">
                      <a16:creationId xmlns="" xmlns:a16="http://schemas.microsoft.com/office/drawing/2014/main" id="{EC7A5B7E-CBC0-4537-E9AE-CBAF03A4C315}"/>
                    </a:ext>
                  </a:extLst>
                </p:cNvPr>
                <p:cNvSpPr>
                  <a:spLocks/>
                </p:cNvSpPr>
                <p:nvPr/>
              </p:nvSpPr>
              <p:spPr bwMode="auto">
                <a:xfrm>
                  <a:off x="1165225" y="3552825"/>
                  <a:ext cx="785812" cy="47625"/>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5"/>
                        <a:pt x="2945" y="91"/>
                      </a:cubicBezTo>
                      <a:cubicBezTo>
                        <a:pt x="2945" y="36"/>
                        <a:pt x="2909" y="0"/>
                        <a:pt x="2854" y="0"/>
                      </a:cubicBezTo>
                      <a:cubicBezTo>
                        <a:pt x="91" y="0"/>
                        <a:pt x="91" y="0"/>
                        <a:pt x="91" y="0"/>
                      </a:cubicBezTo>
                      <a:cubicBezTo>
                        <a:pt x="36" y="0"/>
                        <a:pt x="0" y="36"/>
                        <a:pt x="0" y="91"/>
                      </a:cubicBezTo>
                      <a:cubicBezTo>
                        <a:pt x="0" y="145"/>
                        <a:pt x="36" y="182"/>
                        <a:pt x="91" y="182"/>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8" name="Freeform 39">
                  <a:extLst>
                    <a:ext uri="{FF2B5EF4-FFF2-40B4-BE49-F238E27FC236}">
                      <a16:creationId xmlns="" xmlns:a16="http://schemas.microsoft.com/office/drawing/2014/main" id="{70985261-DF30-4F69-05B7-35574C42FE58}"/>
                    </a:ext>
                  </a:extLst>
                </p:cNvPr>
                <p:cNvSpPr>
                  <a:spLocks/>
                </p:cNvSpPr>
                <p:nvPr/>
              </p:nvSpPr>
              <p:spPr bwMode="auto">
                <a:xfrm>
                  <a:off x="1165225" y="3729038"/>
                  <a:ext cx="785812" cy="49213"/>
                </a:xfrm>
                <a:custGeom>
                  <a:avLst/>
                  <a:gdLst>
                    <a:gd name="T0" fmla="*/ 91 w 2945"/>
                    <a:gd name="T1" fmla="*/ 182 h 182"/>
                    <a:gd name="T2" fmla="*/ 2854 w 2945"/>
                    <a:gd name="T3" fmla="*/ 182 h 182"/>
                    <a:gd name="T4" fmla="*/ 2945 w 2945"/>
                    <a:gd name="T5" fmla="*/ 91 h 182"/>
                    <a:gd name="T6" fmla="*/ 2854 w 2945"/>
                    <a:gd name="T7" fmla="*/ 0 h 182"/>
                    <a:gd name="T8" fmla="*/ 91 w 2945"/>
                    <a:gd name="T9" fmla="*/ 0 h 182"/>
                    <a:gd name="T10" fmla="*/ 0 w 2945"/>
                    <a:gd name="T11" fmla="*/ 91 h 182"/>
                    <a:gd name="T12" fmla="*/ 91 w 2945"/>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2945" h="182">
                      <a:moveTo>
                        <a:pt x="91" y="182"/>
                      </a:moveTo>
                      <a:cubicBezTo>
                        <a:pt x="2854" y="182"/>
                        <a:pt x="2854" y="182"/>
                        <a:pt x="2854" y="182"/>
                      </a:cubicBezTo>
                      <a:cubicBezTo>
                        <a:pt x="2909" y="182"/>
                        <a:pt x="2945" y="146"/>
                        <a:pt x="2945" y="91"/>
                      </a:cubicBezTo>
                      <a:cubicBezTo>
                        <a:pt x="2945" y="37"/>
                        <a:pt x="2909" y="0"/>
                        <a:pt x="2854" y="0"/>
                      </a:cubicBezTo>
                      <a:cubicBezTo>
                        <a:pt x="91" y="0"/>
                        <a:pt x="91" y="0"/>
                        <a:pt x="91" y="0"/>
                      </a:cubicBezTo>
                      <a:cubicBezTo>
                        <a:pt x="36" y="0"/>
                        <a:pt x="0" y="37"/>
                        <a:pt x="0" y="91"/>
                      </a:cubicBezTo>
                      <a:cubicBezTo>
                        <a:pt x="0" y="146"/>
                        <a:pt x="36" y="182"/>
                        <a:pt x="91" y="182"/>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49" name="Freeform 40">
                  <a:extLst>
                    <a:ext uri="{FF2B5EF4-FFF2-40B4-BE49-F238E27FC236}">
                      <a16:creationId xmlns="" xmlns:a16="http://schemas.microsoft.com/office/drawing/2014/main" id="{01C798CD-3285-2D62-C16E-58EF3FE1580E}"/>
                    </a:ext>
                  </a:extLst>
                </p:cNvPr>
                <p:cNvSpPr>
                  <a:spLocks/>
                </p:cNvSpPr>
                <p:nvPr/>
              </p:nvSpPr>
              <p:spPr bwMode="auto">
                <a:xfrm>
                  <a:off x="1165225" y="3906838"/>
                  <a:ext cx="784225" cy="47625"/>
                </a:xfrm>
                <a:custGeom>
                  <a:avLst/>
                  <a:gdLst>
                    <a:gd name="T0" fmla="*/ 2936 w 2936"/>
                    <a:gd name="T1" fmla="*/ 91 h 182"/>
                    <a:gd name="T2" fmla="*/ 2845 w 2936"/>
                    <a:gd name="T3" fmla="*/ 0 h 182"/>
                    <a:gd name="T4" fmla="*/ 91 w 2936"/>
                    <a:gd name="T5" fmla="*/ 0 h 182"/>
                    <a:gd name="T6" fmla="*/ 0 w 2936"/>
                    <a:gd name="T7" fmla="*/ 91 h 182"/>
                    <a:gd name="T8" fmla="*/ 91 w 2936"/>
                    <a:gd name="T9" fmla="*/ 182 h 182"/>
                    <a:gd name="T10" fmla="*/ 2854 w 2936"/>
                    <a:gd name="T11" fmla="*/ 182 h 182"/>
                    <a:gd name="T12" fmla="*/ 2936 w 2936"/>
                    <a:gd name="T13" fmla="*/ 91 h 182"/>
                  </a:gdLst>
                  <a:ahLst/>
                  <a:cxnLst>
                    <a:cxn ang="0">
                      <a:pos x="T0" y="T1"/>
                    </a:cxn>
                    <a:cxn ang="0">
                      <a:pos x="T2" y="T3"/>
                    </a:cxn>
                    <a:cxn ang="0">
                      <a:pos x="T4" y="T5"/>
                    </a:cxn>
                    <a:cxn ang="0">
                      <a:pos x="T6" y="T7"/>
                    </a:cxn>
                    <a:cxn ang="0">
                      <a:pos x="T8" y="T9"/>
                    </a:cxn>
                    <a:cxn ang="0">
                      <a:pos x="T10" y="T11"/>
                    </a:cxn>
                    <a:cxn ang="0">
                      <a:pos x="T12" y="T13"/>
                    </a:cxn>
                  </a:cxnLst>
                  <a:rect l="0" t="0" r="r" b="b"/>
                  <a:pathLst>
                    <a:path w="2936" h="182">
                      <a:moveTo>
                        <a:pt x="2936" y="91"/>
                      </a:moveTo>
                      <a:cubicBezTo>
                        <a:pt x="2936" y="36"/>
                        <a:pt x="2900" y="0"/>
                        <a:pt x="2845" y="0"/>
                      </a:cubicBezTo>
                      <a:cubicBezTo>
                        <a:pt x="91" y="0"/>
                        <a:pt x="91" y="0"/>
                        <a:pt x="91" y="0"/>
                      </a:cubicBezTo>
                      <a:cubicBezTo>
                        <a:pt x="36" y="0"/>
                        <a:pt x="0" y="36"/>
                        <a:pt x="0" y="91"/>
                      </a:cubicBezTo>
                      <a:cubicBezTo>
                        <a:pt x="0" y="145"/>
                        <a:pt x="36" y="182"/>
                        <a:pt x="91" y="182"/>
                      </a:cubicBezTo>
                      <a:cubicBezTo>
                        <a:pt x="2854" y="182"/>
                        <a:pt x="2854" y="182"/>
                        <a:pt x="2854" y="182"/>
                      </a:cubicBezTo>
                      <a:cubicBezTo>
                        <a:pt x="2900" y="182"/>
                        <a:pt x="2936" y="136"/>
                        <a:pt x="2936" y="91"/>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sp>
              <p:nvSpPr>
                <p:cNvPr id="50" name="Freeform 41">
                  <a:extLst>
                    <a:ext uri="{FF2B5EF4-FFF2-40B4-BE49-F238E27FC236}">
                      <a16:creationId xmlns="" xmlns:a16="http://schemas.microsoft.com/office/drawing/2014/main" id="{F0E61558-6817-DC7A-3A6A-8877250952A5}"/>
                    </a:ext>
                  </a:extLst>
                </p:cNvPr>
                <p:cNvSpPr>
                  <a:spLocks/>
                </p:cNvSpPr>
                <p:nvPr/>
              </p:nvSpPr>
              <p:spPr bwMode="auto">
                <a:xfrm>
                  <a:off x="1638300" y="4083050"/>
                  <a:ext cx="412750" cy="49213"/>
                </a:xfrm>
                <a:custGeom>
                  <a:avLst/>
                  <a:gdLst>
                    <a:gd name="T0" fmla="*/ 1463 w 1545"/>
                    <a:gd name="T1" fmla="*/ 0 h 181"/>
                    <a:gd name="T2" fmla="*/ 91 w 1545"/>
                    <a:gd name="T3" fmla="*/ 0 h 181"/>
                    <a:gd name="T4" fmla="*/ 0 w 1545"/>
                    <a:gd name="T5" fmla="*/ 91 h 181"/>
                    <a:gd name="T6" fmla="*/ 91 w 1545"/>
                    <a:gd name="T7" fmla="*/ 181 h 181"/>
                    <a:gd name="T8" fmla="*/ 1454 w 1545"/>
                    <a:gd name="T9" fmla="*/ 181 h 181"/>
                    <a:gd name="T10" fmla="*/ 1545 w 1545"/>
                    <a:gd name="T11" fmla="*/ 91 h 181"/>
                    <a:gd name="T12" fmla="*/ 1463 w 1545"/>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545" h="181">
                      <a:moveTo>
                        <a:pt x="1463" y="0"/>
                      </a:moveTo>
                      <a:cubicBezTo>
                        <a:pt x="91" y="0"/>
                        <a:pt x="91" y="0"/>
                        <a:pt x="91" y="0"/>
                      </a:cubicBezTo>
                      <a:cubicBezTo>
                        <a:pt x="36" y="0"/>
                        <a:pt x="0" y="36"/>
                        <a:pt x="0" y="91"/>
                      </a:cubicBezTo>
                      <a:cubicBezTo>
                        <a:pt x="0" y="145"/>
                        <a:pt x="36" y="181"/>
                        <a:pt x="91" y="181"/>
                      </a:cubicBezTo>
                      <a:cubicBezTo>
                        <a:pt x="1454" y="181"/>
                        <a:pt x="1454" y="181"/>
                        <a:pt x="1454" y="181"/>
                      </a:cubicBezTo>
                      <a:cubicBezTo>
                        <a:pt x="1509" y="181"/>
                        <a:pt x="1545" y="145"/>
                        <a:pt x="1545" y="91"/>
                      </a:cubicBezTo>
                      <a:cubicBezTo>
                        <a:pt x="1545" y="36"/>
                        <a:pt x="1509" y="0"/>
                        <a:pt x="1463" y="0"/>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900">
                    <a:solidFill>
                      <a:prstClr val="black"/>
                    </a:solidFill>
                    <a:latin typeface="Arial" panose="020B0604020202020204" pitchFamily="34" charset="0"/>
                  </a:endParaRPr>
                </a:p>
              </p:txBody>
            </p:sp>
          </p:grpSp>
        </p:grpSp>
        <p:sp>
          <p:nvSpPr>
            <p:cNvPr id="59" name="TextBox 58">
              <a:extLst>
                <a:ext uri="{FF2B5EF4-FFF2-40B4-BE49-F238E27FC236}">
                  <a16:creationId xmlns="" xmlns:a16="http://schemas.microsoft.com/office/drawing/2014/main" id="{F8FA90AC-DCEB-4F65-3415-86BA406B3C3A}"/>
                </a:ext>
              </a:extLst>
            </p:cNvPr>
            <p:cNvSpPr txBox="1"/>
            <p:nvPr/>
          </p:nvSpPr>
          <p:spPr>
            <a:xfrm>
              <a:off x="5957446" y="4381725"/>
              <a:ext cx="2145046" cy="669849"/>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prstClr val="black"/>
                  </a:solidFill>
                  <a:latin typeface="Arial" panose="020B0604020202020204" pitchFamily="34" charset="0"/>
                </a:rPr>
                <a:t>Договоров в год</a:t>
              </a:r>
            </a:p>
            <a:p>
              <a:pPr algn="ctr" defTabSz="685788" eaLnBrk="1" fontAlgn="auto" hangingPunct="1">
                <a:spcBef>
                  <a:spcPts val="0"/>
                </a:spcBef>
                <a:spcAft>
                  <a:spcPts val="0"/>
                </a:spcAft>
                <a:defRPr/>
              </a:pPr>
              <a:r>
                <a:rPr lang="en-US" sz="1905" dirty="0">
                  <a:solidFill>
                    <a:prstClr val="black"/>
                  </a:solidFill>
                  <a:latin typeface="Arial" panose="020B0604020202020204" pitchFamily="34" charset="0"/>
                </a:rPr>
                <a:t>1 0</a:t>
              </a:r>
              <a:r>
                <a:rPr lang="ru-RU" sz="1905" dirty="0">
                  <a:solidFill>
                    <a:prstClr val="black"/>
                  </a:solidFill>
                  <a:latin typeface="Arial" panose="020B0604020202020204" pitchFamily="34" charset="0"/>
                </a:rPr>
                <a:t>00 000</a:t>
              </a:r>
              <a:endParaRPr lang="en-US" sz="1111" dirty="0">
                <a:solidFill>
                  <a:prstClr val="black"/>
                </a:solidFill>
                <a:latin typeface="Arial" panose="020B0604020202020204" pitchFamily="34" charset="0"/>
              </a:endParaRPr>
            </a:p>
          </p:txBody>
        </p:sp>
        <p:sp>
          <p:nvSpPr>
            <p:cNvPr id="60" name="TextBox 59">
              <a:extLst>
                <a:ext uri="{FF2B5EF4-FFF2-40B4-BE49-F238E27FC236}">
                  <a16:creationId xmlns="" xmlns:a16="http://schemas.microsoft.com/office/drawing/2014/main" id="{F56AD4E3-DF25-C4B7-83B8-C7712844657A}"/>
                </a:ext>
              </a:extLst>
            </p:cNvPr>
            <p:cNvSpPr txBox="1"/>
            <p:nvPr/>
          </p:nvSpPr>
          <p:spPr>
            <a:xfrm>
              <a:off x="6023477" y="3679882"/>
              <a:ext cx="2012982" cy="669850"/>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prstClr val="black"/>
                  </a:solidFill>
                  <a:latin typeface="Arial" panose="020B0604020202020204" pitchFamily="34" charset="0"/>
                </a:rPr>
                <a:t>Платежей в год</a:t>
              </a:r>
              <a:br>
                <a:rPr lang="ru-RU" sz="952" dirty="0">
                  <a:solidFill>
                    <a:prstClr val="black"/>
                  </a:solidFill>
                  <a:latin typeface="Arial" panose="020B0604020202020204" pitchFamily="34" charset="0"/>
                </a:rPr>
              </a:br>
              <a:r>
                <a:rPr lang="en-US" sz="1905" dirty="0">
                  <a:solidFill>
                    <a:prstClr val="black"/>
                  </a:solidFill>
                  <a:latin typeface="Arial" panose="020B0604020202020204" pitchFamily="34" charset="0"/>
                </a:rPr>
                <a:t>2</a:t>
              </a:r>
              <a:r>
                <a:rPr lang="ru-RU" sz="1905" dirty="0">
                  <a:solidFill>
                    <a:prstClr val="black"/>
                  </a:solidFill>
                  <a:latin typeface="Arial" panose="020B0604020202020204" pitchFamily="34" charset="0"/>
                </a:rPr>
                <a:t> </a:t>
              </a:r>
              <a:r>
                <a:rPr lang="en-US" sz="1905" dirty="0">
                  <a:solidFill>
                    <a:prstClr val="black"/>
                  </a:solidFill>
                  <a:latin typeface="Arial" panose="020B0604020202020204" pitchFamily="34" charset="0"/>
                </a:rPr>
                <a:t>00</a:t>
              </a:r>
              <a:r>
                <a:rPr lang="ru-RU" sz="1905" dirty="0">
                  <a:solidFill>
                    <a:prstClr val="black"/>
                  </a:solidFill>
                  <a:latin typeface="Arial" panose="020B0604020202020204" pitchFamily="34" charset="0"/>
                </a:rPr>
                <a:t>0 000</a:t>
              </a:r>
              <a:endParaRPr lang="en-US" sz="952" dirty="0">
                <a:solidFill>
                  <a:prstClr val="black"/>
                </a:solidFill>
                <a:latin typeface="Arial" panose="020B0604020202020204" pitchFamily="34" charset="0"/>
              </a:endParaRPr>
            </a:p>
          </p:txBody>
        </p:sp>
        <p:grpSp>
          <p:nvGrpSpPr>
            <p:cNvPr id="249910" name="Группа 60">
              <a:extLst>
                <a:ext uri="{FF2B5EF4-FFF2-40B4-BE49-F238E27FC236}">
                  <a16:creationId xmlns="" xmlns:a16="http://schemas.microsoft.com/office/drawing/2014/main" id="{BDB15568-26DF-2C34-3740-DA2B352DEF75}"/>
                </a:ext>
              </a:extLst>
            </p:cNvPr>
            <p:cNvGrpSpPr>
              <a:grpSpLocks noChangeAspect="1"/>
            </p:cNvGrpSpPr>
            <p:nvPr/>
          </p:nvGrpSpPr>
          <p:grpSpPr bwMode="auto">
            <a:xfrm>
              <a:off x="5701321" y="5138259"/>
              <a:ext cx="453556" cy="453556"/>
              <a:chOff x="5508104" y="1981200"/>
              <a:chExt cx="576064" cy="524544"/>
            </a:xfrm>
          </p:grpSpPr>
          <p:sp>
            <p:nvSpPr>
              <p:cNvPr id="62" name="Oval 18">
                <a:extLst>
                  <a:ext uri="{FF2B5EF4-FFF2-40B4-BE49-F238E27FC236}">
                    <a16:creationId xmlns="" xmlns:a16="http://schemas.microsoft.com/office/drawing/2014/main" id="{5EEEEA75-D091-7498-081C-C0E0FB165758}"/>
                  </a:ext>
                </a:extLst>
              </p:cNvPr>
              <p:cNvSpPr/>
              <p:nvPr/>
            </p:nvSpPr>
            <p:spPr>
              <a:xfrm>
                <a:off x="5508104" y="1980387"/>
                <a:ext cx="576909" cy="524939"/>
              </a:xfrm>
              <a:prstGeom prst="ellipse">
                <a:avLst/>
              </a:prstGeom>
              <a:gradFill flip="none" rotWithShape="1">
                <a:gsLst>
                  <a:gs pos="0">
                    <a:schemeClr val="bg1"/>
                  </a:gs>
                  <a:gs pos="100000">
                    <a:schemeClr val="bg1">
                      <a:lumMod val="85000"/>
                    </a:schemeClr>
                  </a:gs>
                </a:gsLst>
                <a:lin ang="2700000" scaled="1"/>
                <a:tileRect/>
              </a:gradFill>
              <a:ln>
                <a:noFill/>
              </a:ln>
              <a:effectLst>
                <a:outerShdw blurRad="127000" dist="381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en-IN" sz="1350" dirty="0">
                  <a:solidFill>
                    <a:prstClr val="white"/>
                  </a:solidFill>
                  <a:latin typeface="Arial" panose="020B0604020202020204" pitchFamily="34" charset="0"/>
                  <a:cs typeface="Arial" panose="020B0604020202020204" pitchFamily="34" charset="0"/>
                </a:endParaRPr>
              </a:p>
            </p:txBody>
          </p:sp>
          <p:grpSp>
            <p:nvGrpSpPr>
              <p:cNvPr id="63" name="Group 111">
                <a:extLst>
                  <a:ext uri="{FF2B5EF4-FFF2-40B4-BE49-F238E27FC236}">
                    <a16:creationId xmlns="" xmlns:a16="http://schemas.microsoft.com/office/drawing/2014/main" id="{02CF3BE0-BE2C-6190-4EDC-30FE36E45220}"/>
                  </a:ext>
                </a:extLst>
              </p:cNvPr>
              <p:cNvGrpSpPr/>
              <p:nvPr/>
            </p:nvGrpSpPr>
            <p:grpSpPr>
              <a:xfrm>
                <a:off x="5649608" y="2090695"/>
                <a:ext cx="290773" cy="311385"/>
                <a:chOff x="2542110" y="1792000"/>
                <a:chExt cx="738971" cy="869084"/>
              </a:xfrm>
              <a:solidFill>
                <a:schemeClr val="tx1">
                  <a:lumMod val="85000"/>
                  <a:lumOff val="15000"/>
                </a:schemeClr>
              </a:solidFill>
            </p:grpSpPr>
            <p:sp>
              <p:nvSpPr>
                <p:cNvPr id="64" name="Freeform 59">
                  <a:extLst>
                    <a:ext uri="{FF2B5EF4-FFF2-40B4-BE49-F238E27FC236}">
                      <a16:creationId xmlns="" xmlns:a16="http://schemas.microsoft.com/office/drawing/2014/main" id="{C14F14AB-673A-3845-F4D5-4D037AE1484C}"/>
                    </a:ext>
                  </a:extLst>
                </p:cNvPr>
                <p:cNvSpPr>
                  <a:spLocks/>
                </p:cNvSpPr>
                <p:nvPr/>
              </p:nvSpPr>
              <p:spPr bwMode="auto">
                <a:xfrm>
                  <a:off x="2805333" y="1792000"/>
                  <a:ext cx="231819" cy="124216"/>
                </a:xfrm>
                <a:custGeom>
                  <a:avLst/>
                  <a:gdLst>
                    <a:gd name="T0" fmla="*/ 1588 w 1596"/>
                    <a:gd name="T1" fmla="*/ 741 h 857"/>
                    <a:gd name="T2" fmla="*/ 732 w 1596"/>
                    <a:gd name="T3" fmla="*/ 0 h 857"/>
                    <a:gd name="T4" fmla="*/ 34 w 1596"/>
                    <a:gd name="T5" fmla="*/ 355 h 857"/>
                    <a:gd name="T6" fmla="*/ 56 w 1596"/>
                    <a:gd name="T7" fmla="*/ 497 h 857"/>
                    <a:gd name="T8" fmla="*/ 198 w 1596"/>
                    <a:gd name="T9" fmla="*/ 475 h 857"/>
                    <a:gd name="T10" fmla="*/ 732 w 1596"/>
                    <a:gd name="T11" fmla="*/ 203 h 857"/>
                    <a:gd name="T12" fmla="*/ 1386 w 1596"/>
                    <a:gd name="T13" fmla="*/ 770 h 857"/>
                    <a:gd name="T14" fmla="*/ 1487 w 1596"/>
                    <a:gd name="T15" fmla="*/ 857 h 857"/>
                    <a:gd name="T16" fmla="*/ 1501 w 1596"/>
                    <a:gd name="T17" fmla="*/ 856 h 857"/>
                    <a:gd name="T18" fmla="*/ 1588 w 1596"/>
                    <a:gd name="T19" fmla="*/ 741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6" h="857">
                      <a:moveTo>
                        <a:pt x="1588" y="741"/>
                      </a:moveTo>
                      <a:cubicBezTo>
                        <a:pt x="1527" y="319"/>
                        <a:pt x="1159" y="0"/>
                        <a:pt x="732" y="0"/>
                      </a:cubicBezTo>
                      <a:cubicBezTo>
                        <a:pt x="457" y="0"/>
                        <a:pt x="196" y="133"/>
                        <a:pt x="34" y="355"/>
                      </a:cubicBezTo>
                      <a:cubicBezTo>
                        <a:pt x="0" y="400"/>
                        <a:pt x="10" y="464"/>
                        <a:pt x="56" y="497"/>
                      </a:cubicBezTo>
                      <a:cubicBezTo>
                        <a:pt x="101" y="530"/>
                        <a:pt x="165" y="520"/>
                        <a:pt x="198" y="475"/>
                      </a:cubicBezTo>
                      <a:cubicBezTo>
                        <a:pt x="322" y="305"/>
                        <a:pt x="522" y="203"/>
                        <a:pt x="732" y="203"/>
                      </a:cubicBezTo>
                      <a:cubicBezTo>
                        <a:pt x="1059" y="203"/>
                        <a:pt x="1340" y="447"/>
                        <a:pt x="1386" y="770"/>
                      </a:cubicBezTo>
                      <a:cubicBezTo>
                        <a:pt x="1394" y="821"/>
                        <a:pt x="1437" y="857"/>
                        <a:pt x="1487" y="857"/>
                      </a:cubicBezTo>
                      <a:cubicBezTo>
                        <a:pt x="1492" y="857"/>
                        <a:pt x="1496" y="857"/>
                        <a:pt x="1501" y="856"/>
                      </a:cubicBezTo>
                      <a:cubicBezTo>
                        <a:pt x="1557" y="848"/>
                        <a:pt x="1596" y="797"/>
                        <a:pt x="1588" y="741"/>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65" name="Freeform 60">
                  <a:extLst>
                    <a:ext uri="{FF2B5EF4-FFF2-40B4-BE49-F238E27FC236}">
                      <a16:creationId xmlns="" xmlns:a16="http://schemas.microsoft.com/office/drawing/2014/main" id="{B606F600-F908-3F36-DC5E-70228690C255}"/>
                    </a:ext>
                  </a:extLst>
                </p:cNvPr>
                <p:cNvSpPr>
                  <a:spLocks/>
                </p:cNvSpPr>
                <p:nvPr/>
              </p:nvSpPr>
              <p:spPr bwMode="auto">
                <a:xfrm>
                  <a:off x="2571155" y="1983521"/>
                  <a:ext cx="680882" cy="103102"/>
                </a:xfrm>
                <a:custGeom>
                  <a:avLst/>
                  <a:gdLst>
                    <a:gd name="T0" fmla="*/ 4668 w 4688"/>
                    <a:gd name="T1" fmla="*/ 558 h 712"/>
                    <a:gd name="T2" fmla="*/ 4363 w 4688"/>
                    <a:gd name="T3" fmla="*/ 49 h 712"/>
                    <a:gd name="T4" fmla="*/ 4276 w 4688"/>
                    <a:gd name="T5" fmla="*/ 0 h 712"/>
                    <a:gd name="T6" fmla="*/ 3984 w 4688"/>
                    <a:gd name="T7" fmla="*/ 0 h 712"/>
                    <a:gd name="T8" fmla="*/ 3882 w 4688"/>
                    <a:gd name="T9" fmla="*/ 102 h 712"/>
                    <a:gd name="T10" fmla="*/ 3984 w 4688"/>
                    <a:gd name="T11" fmla="*/ 203 h 712"/>
                    <a:gd name="T12" fmla="*/ 4219 w 4688"/>
                    <a:gd name="T13" fmla="*/ 203 h 712"/>
                    <a:gd name="T14" fmla="*/ 4402 w 4688"/>
                    <a:gd name="T15" fmla="*/ 508 h 712"/>
                    <a:gd name="T16" fmla="*/ 286 w 4688"/>
                    <a:gd name="T17" fmla="*/ 508 h 712"/>
                    <a:gd name="T18" fmla="*/ 469 w 4688"/>
                    <a:gd name="T19" fmla="*/ 203 h 712"/>
                    <a:gd name="T20" fmla="*/ 577 w 4688"/>
                    <a:gd name="T21" fmla="*/ 203 h 712"/>
                    <a:gd name="T22" fmla="*/ 679 w 4688"/>
                    <a:gd name="T23" fmla="*/ 102 h 712"/>
                    <a:gd name="T24" fmla="*/ 577 w 4688"/>
                    <a:gd name="T25" fmla="*/ 0 h 712"/>
                    <a:gd name="T26" fmla="*/ 412 w 4688"/>
                    <a:gd name="T27" fmla="*/ 0 h 712"/>
                    <a:gd name="T28" fmla="*/ 325 w 4688"/>
                    <a:gd name="T29" fmla="*/ 49 h 712"/>
                    <a:gd name="T30" fmla="*/ 19 w 4688"/>
                    <a:gd name="T31" fmla="*/ 558 h 712"/>
                    <a:gd name="T32" fmla="*/ 18 w 4688"/>
                    <a:gd name="T33" fmla="*/ 660 h 712"/>
                    <a:gd name="T34" fmla="*/ 107 w 4688"/>
                    <a:gd name="T35" fmla="*/ 712 h 712"/>
                    <a:gd name="T36" fmla="*/ 4581 w 4688"/>
                    <a:gd name="T37" fmla="*/ 712 h 712"/>
                    <a:gd name="T38" fmla="*/ 4670 w 4688"/>
                    <a:gd name="T39" fmla="*/ 660 h 712"/>
                    <a:gd name="T40" fmla="*/ 4668 w 4688"/>
                    <a:gd name="T41" fmla="*/ 55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88" h="712">
                      <a:moveTo>
                        <a:pt x="4668" y="558"/>
                      </a:moveTo>
                      <a:cubicBezTo>
                        <a:pt x="4363" y="49"/>
                        <a:pt x="4363" y="49"/>
                        <a:pt x="4363" y="49"/>
                      </a:cubicBezTo>
                      <a:cubicBezTo>
                        <a:pt x="4345" y="19"/>
                        <a:pt x="4312" y="0"/>
                        <a:pt x="4276" y="0"/>
                      </a:cubicBezTo>
                      <a:cubicBezTo>
                        <a:pt x="3984" y="0"/>
                        <a:pt x="3984" y="0"/>
                        <a:pt x="3984" y="0"/>
                      </a:cubicBezTo>
                      <a:cubicBezTo>
                        <a:pt x="3928" y="0"/>
                        <a:pt x="3882" y="46"/>
                        <a:pt x="3882" y="102"/>
                      </a:cubicBezTo>
                      <a:cubicBezTo>
                        <a:pt x="3882" y="158"/>
                        <a:pt x="3928" y="203"/>
                        <a:pt x="3984" y="203"/>
                      </a:cubicBezTo>
                      <a:cubicBezTo>
                        <a:pt x="4219" y="203"/>
                        <a:pt x="4219" y="203"/>
                        <a:pt x="4219" y="203"/>
                      </a:cubicBezTo>
                      <a:cubicBezTo>
                        <a:pt x="4402" y="508"/>
                        <a:pt x="4402" y="508"/>
                        <a:pt x="4402" y="508"/>
                      </a:cubicBezTo>
                      <a:cubicBezTo>
                        <a:pt x="286" y="508"/>
                        <a:pt x="286" y="508"/>
                        <a:pt x="286" y="508"/>
                      </a:cubicBezTo>
                      <a:cubicBezTo>
                        <a:pt x="469" y="203"/>
                        <a:pt x="469" y="203"/>
                        <a:pt x="469" y="203"/>
                      </a:cubicBezTo>
                      <a:cubicBezTo>
                        <a:pt x="577" y="203"/>
                        <a:pt x="577" y="203"/>
                        <a:pt x="577" y="203"/>
                      </a:cubicBezTo>
                      <a:cubicBezTo>
                        <a:pt x="633" y="203"/>
                        <a:pt x="679" y="158"/>
                        <a:pt x="679" y="102"/>
                      </a:cubicBezTo>
                      <a:cubicBezTo>
                        <a:pt x="679" y="46"/>
                        <a:pt x="633" y="0"/>
                        <a:pt x="577" y="0"/>
                      </a:cubicBezTo>
                      <a:cubicBezTo>
                        <a:pt x="412" y="0"/>
                        <a:pt x="412" y="0"/>
                        <a:pt x="412" y="0"/>
                      </a:cubicBezTo>
                      <a:cubicBezTo>
                        <a:pt x="376" y="0"/>
                        <a:pt x="343" y="19"/>
                        <a:pt x="325" y="49"/>
                      </a:cubicBezTo>
                      <a:cubicBezTo>
                        <a:pt x="19" y="558"/>
                        <a:pt x="19" y="558"/>
                        <a:pt x="19" y="558"/>
                      </a:cubicBezTo>
                      <a:cubicBezTo>
                        <a:pt x="1" y="589"/>
                        <a:pt x="0" y="628"/>
                        <a:pt x="18" y="660"/>
                      </a:cubicBezTo>
                      <a:cubicBezTo>
                        <a:pt x="36" y="692"/>
                        <a:pt x="70" y="712"/>
                        <a:pt x="107" y="712"/>
                      </a:cubicBezTo>
                      <a:cubicBezTo>
                        <a:pt x="4581" y="712"/>
                        <a:pt x="4581" y="712"/>
                        <a:pt x="4581" y="712"/>
                      </a:cubicBezTo>
                      <a:cubicBezTo>
                        <a:pt x="4618" y="712"/>
                        <a:pt x="4652" y="692"/>
                        <a:pt x="4670" y="660"/>
                      </a:cubicBezTo>
                      <a:cubicBezTo>
                        <a:pt x="4688" y="628"/>
                        <a:pt x="4687" y="589"/>
                        <a:pt x="4668" y="558"/>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66" name="Freeform 61">
                  <a:extLst>
                    <a:ext uri="{FF2B5EF4-FFF2-40B4-BE49-F238E27FC236}">
                      <a16:creationId xmlns="" xmlns:a16="http://schemas.microsoft.com/office/drawing/2014/main" id="{1AB687AE-D502-4074-9BF4-2EAEAC60600A}"/>
                    </a:ext>
                  </a:extLst>
                </p:cNvPr>
                <p:cNvSpPr>
                  <a:spLocks/>
                </p:cNvSpPr>
                <p:nvPr/>
              </p:nvSpPr>
              <p:spPr bwMode="auto">
                <a:xfrm>
                  <a:off x="2930191" y="1873989"/>
                  <a:ext cx="248110" cy="207062"/>
                </a:xfrm>
                <a:custGeom>
                  <a:avLst/>
                  <a:gdLst>
                    <a:gd name="T0" fmla="*/ 1690 w 1708"/>
                    <a:gd name="T1" fmla="*/ 376 h 1429"/>
                    <a:gd name="T2" fmla="*/ 1626 w 1708"/>
                    <a:gd name="T3" fmla="*/ 331 h 1429"/>
                    <a:gd name="T4" fmla="*/ 240 w 1708"/>
                    <a:gd name="T5" fmla="*/ 7 h 1429"/>
                    <a:gd name="T6" fmla="*/ 163 w 1708"/>
                    <a:gd name="T7" fmla="*/ 19 h 1429"/>
                    <a:gd name="T8" fmla="*/ 118 w 1708"/>
                    <a:gd name="T9" fmla="*/ 82 h 1429"/>
                    <a:gd name="T10" fmla="*/ 13 w 1708"/>
                    <a:gd name="T11" fmla="*/ 529 h 1429"/>
                    <a:gd name="T12" fmla="*/ 89 w 1708"/>
                    <a:gd name="T13" fmla="*/ 651 h 1429"/>
                    <a:gd name="T14" fmla="*/ 211 w 1708"/>
                    <a:gd name="T15" fmla="*/ 576 h 1429"/>
                    <a:gd name="T16" fmla="*/ 293 w 1708"/>
                    <a:gd name="T17" fmla="*/ 228 h 1429"/>
                    <a:gd name="T18" fmla="*/ 1481 w 1708"/>
                    <a:gd name="T19" fmla="*/ 506 h 1429"/>
                    <a:gd name="T20" fmla="*/ 1294 w 1708"/>
                    <a:gd name="T21" fmla="*/ 1304 h 1429"/>
                    <a:gd name="T22" fmla="*/ 1370 w 1708"/>
                    <a:gd name="T23" fmla="*/ 1426 h 1429"/>
                    <a:gd name="T24" fmla="*/ 1393 w 1708"/>
                    <a:gd name="T25" fmla="*/ 1429 h 1429"/>
                    <a:gd name="T26" fmla="*/ 1492 w 1708"/>
                    <a:gd name="T27" fmla="*/ 1350 h 1429"/>
                    <a:gd name="T28" fmla="*/ 1702 w 1708"/>
                    <a:gd name="T29" fmla="*/ 453 h 1429"/>
                    <a:gd name="T30" fmla="*/ 1690 w 1708"/>
                    <a:gd name="T31" fmla="*/ 376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8" h="1429">
                      <a:moveTo>
                        <a:pt x="1690" y="376"/>
                      </a:moveTo>
                      <a:cubicBezTo>
                        <a:pt x="1675" y="353"/>
                        <a:pt x="1653" y="337"/>
                        <a:pt x="1626" y="331"/>
                      </a:cubicBezTo>
                      <a:cubicBezTo>
                        <a:pt x="240" y="7"/>
                        <a:pt x="240" y="7"/>
                        <a:pt x="240" y="7"/>
                      </a:cubicBezTo>
                      <a:cubicBezTo>
                        <a:pt x="214" y="0"/>
                        <a:pt x="186" y="5"/>
                        <a:pt x="163" y="19"/>
                      </a:cubicBezTo>
                      <a:cubicBezTo>
                        <a:pt x="140" y="33"/>
                        <a:pt x="124" y="56"/>
                        <a:pt x="118" y="82"/>
                      </a:cubicBezTo>
                      <a:cubicBezTo>
                        <a:pt x="13" y="529"/>
                        <a:pt x="13" y="529"/>
                        <a:pt x="13" y="529"/>
                      </a:cubicBezTo>
                      <a:cubicBezTo>
                        <a:pt x="0" y="584"/>
                        <a:pt x="34" y="639"/>
                        <a:pt x="89" y="651"/>
                      </a:cubicBezTo>
                      <a:cubicBezTo>
                        <a:pt x="144" y="664"/>
                        <a:pt x="199" y="630"/>
                        <a:pt x="211" y="576"/>
                      </a:cubicBezTo>
                      <a:cubicBezTo>
                        <a:pt x="293" y="228"/>
                        <a:pt x="293" y="228"/>
                        <a:pt x="293" y="228"/>
                      </a:cubicBezTo>
                      <a:cubicBezTo>
                        <a:pt x="1481" y="506"/>
                        <a:pt x="1481" y="506"/>
                        <a:pt x="1481" y="506"/>
                      </a:cubicBezTo>
                      <a:cubicBezTo>
                        <a:pt x="1294" y="1304"/>
                        <a:pt x="1294" y="1304"/>
                        <a:pt x="1294" y="1304"/>
                      </a:cubicBezTo>
                      <a:cubicBezTo>
                        <a:pt x="1281" y="1359"/>
                        <a:pt x="1315" y="1413"/>
                        <a:pt x="1370" y="1426"/>
                      </a:cubicBezTo>
                      <a:cubicBezTo>
                        <a:pt x="1378" y="1428"/>
                        <a:pt x="1386" y="1429"/>
                        <a:pt x="1393" y="1429"/>
                      </a:cubicBezTo>
                      <a:cubicBezTo>
                        <a:pt x="1440" y="1429"/>
                        <a:pt x="1481" y="1397"/>
                        <a:pt x="1492" y="1350"/>
                      </a:cubicBezTo>
                      <a:cubicBezTo>
                        <a:pt x="1702" y="453"/>
                        <a:pt x="1702" y="453"/>
                        <a:pt x="1702" y="453"/>
                      </a:cubicBezTo>
                      <a:cubicBezTo>
                        <a:pt x="1708" y="427"/>
                        <a:pt x="1704" y="399"/>
                        <a:pt x="1690" y="376"/>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67" name="Freeform 62">
                  <a:extLst>
                    <a:ext uri="{FF2B5EF4-FFF2-40B4-BE49-F238E27FC236}">
                      <a16:creationId xmlns="" xmlns:a16="http://schemas.microsoft.com/office/drawing/2014/main" id="{D1515EE1-7E03-7E74-0A51-B2ECE473E04B}"/>
                    </a:ext>
                  </a:extLst>
                </p:cNvPr>
                <p:cNvSpPr>
                  <a:spLocks/>
                </p:cNvSpPr>
                <p:nvPr/>
              </p:nvSpPr>
              <p:spPr bwMode="auto">
                <a:xfrm>
                  <a:off x="2628708" y="1836478"/>
                  <a:ext cx="291623" cy="248324"/>
                </a:xfrm>
                <a:custGeom>
                  <a:avLst/>
                  <a:gdLst>
                    <a:gd name="T0" fmla="*/ 2002 w 2008"/>
                    <a:gd name="T1" fmla="*/ 876 h 1714"/>
                    <a:gd name="T2" fmla="*/ 1909 w 2008"/>
                    <a:gd name="T3" fmla="*/ 92 h 1714"/>
                    <a:gd name="T4" fmla="*/ 1871 w 2008"/>
                    <a:gd name="T5" fmla="*/ 24 h 1714"/>
                    <a:gd name="T6" fmla="*/ 1796 w 2008"/>
                    <a:gd name="T7" fmla="*/ 3 h 1714"/>
                    <a:gd name="T8" fmla="*/ 95 w 2008"/>
                    <a:gd name="T9" fmla="*/ 204 h 1714"/>
                    <a:gd name="T10" fmla="*/ 6 w 2008"/>
                    <a:gd name="T11" fmla="*/ 317 h 1714"/>
                    <a:gd name="T12" fmla="*/ 161 w 2008"/>
                    <a:gd name="T13" fmla="*/ 1624 h 1714"/>
                    <a:gd name="T14" fmla="*/ 262 w 2008"/>
                    <a:gd name="T15" fmla="*/ 1714 h 1714"/>
                    <a:gd name="T16" fmla="*/ 274 w 2008"/>
                    <a:gd name="T17" fmla="*/ 1713 h 1714"/>
                    <a:gd name="T18" fmla="*/ 363 w 2008"/>
                    <a:gd name="T19" fmla="*/ 1600 h 1714"/>
                    <a:gd name="T20" fmla="*/ 220 w 2008"/>
                    <a:gd name="T21" fmla="*/ 394 h 1714"/>
                    <a:gd name="T22" fmla="*/ 1719 w 2008"/>
                    <a:gd name="T23" fmla="*/ 217 h 1714"/>
                    <a:gd name="T24" fmla="*/ 1800 w 2008"/>
                    <a:gd name="T25" fmla="*/ 899 h 1714"/>
                    <a:gd name="T26" fmla="*/ 1913 w 2008"/>
                    <a:gd name="T27" fmla="*/ 988 h 1714"/>
                    <a:gd name="T28" fmla="*/ 2002 w 2008"/>
                    <a:gd name="T29" fmla="*/ 876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8" h="1714">
                      <a:moveTo>
                        <a:pt x="2002" y="876"/>
                      </a:moveTo>
                      <a:cubicBezTo>
                        <a:pt x="1909" y="92"/>
                        <a:pt x="1909" y="92"/>
                        <a:pt x="1909" y="92"/>
                      </a:cubicBezTo>
                      <a:cubicBezTo>
                        <a:pt x="1906" y="65"/>
                        <a:pt x="1892" y="41"/>
                        <a:pt x="1871" y="24"/>
                      </a:cubicBezTo>
                      <a:cubicBezTo>
                        <a:pt x="1850" y="7"/>
                        <a:pt x="1823" y="0"/>
                        <a:pt x="1796" y="3"/>
                      </a:cubicBezTo>
                      <a:cubicBezTo>
                        <a:pt x="95" y="204"/>
                        <a:pt x="95" y="204"/>
                        <a:pt x="95" y="204"/>
                      </a:cubicBezTo>
                      <a:cubicBezTo>
                        <a:pt x="39" y="210"/>
                        <a:pt x="0" y="261"/>
                        <a:pt x="6" y="317"/>
                      </a:cubicBezTo>
                      <a:cubicBezTo>
                        <a:pt x="161" y="1624"/>
                        <a:pt x="161" y="1624"/>
                        <a:pt x="161" y="1624"/>
                      </a:cubicBezTo>
                      <a:cubicBezTo>
                        <a:pt x="167" y="1676"/>
                        <a:pt x="211" y="1714"/>
                        <a:pt x="262" y="1714"/>
                      </a:cubicBezTo>
                      <a:cubicBezTo>
                        <a:pt x="266" y="1714"/>
                        <a:pt x="270" y="1713"/>
                        <a:pt x="274" y="1713"/>
                      </a:cubicBezTo>
                      <a:cubicBezTo>
                        <a:pt x="329" y="1706"/>
                        <a:pt x="369" y="1656"/>
                        <a:pt x="363" y="1600"/>
                      </a:cubicBezTo>
                      <a:cubicBezTo>
                        <a:pt x="220" y="394"/>
                        <a:pt x="220" y="394"/>
                        <a:pt x="220" y="394"/>
                      </a:cubicBezTo>
                      <a:cubicBezTo>
                        <a:pt x="1719" y="217"/>
                        <a:pt x="1719" y="217"/>
                        <a:pt x="1719" y="217"/>
                      </a:cubicBezTo>
                      <a:cubicBezTo>
                        <a:pt x="1800" y="899"/>
                        <a:pt x="1800" y="899"/>
                        <a:pt x="1800" y="899"/>
                      </a:cubicBezTo>
                      <a:cubicBezTo>
                        <a:pt x="1806" y="955"/>
                        <a:pt x="1857" y="995"/>
                        <a:pt x="1913" y="988"/>
                      </a:cubicBezTo>
                      <a:cubicBezTo>
                        <a:pt x="1968" y="982"/>
                        <a:pt x="2008" y="931"/>
                        <a:pt x="2002" y="876"/>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68" name="Freeform 63">
                  <a:extLst>
                    <a:ext uri="{FF2B5EF4-FFF2-40B4-BE49-F238E27FC236}">
                      <a16:creationId xmlns="" xmlns:a16="http://schemas.microsoft.com/office/drawing/2014/main" id="{774AE5F6-CAE4-80ED-B090-CADE5FBDC907}"/>
                    </a:ext>
                  </a:extLst>
                </p:cNvPr>
                <p:cNvSpPr>
                  <a:spLocks/>
                </p:cNvSpPr>
                <p:nvPr/>
              </p:nvSpPr>
              <p:spPr bwMode="auto">
                <a:xfrm>
                  <a:off x="2738348" y="1932935"/>
                  <a:ext cx="299768" cy="151545"/>
                </a:xfrm>
                <a:custGeom>
                  <a:avLst/>
                  <a:gdLst>
                    <a:gd name="T0" fmla="*/ 2051 w 2064"/>
                    <a:gd name="T1" fmla="*/ 921 h 1046"/>
                    <a:gd name="T2" fmla="*/ 1849 w 2064"/>
                    <a:gd name="T3" fmla="*/ 81 h 1046"/>
                    <a:gd name="T4" fmla="*/ 1803 w 2064"/>
                    <a:gd name="T5" fmla="*/ 18 h 1046"/>
                    <a:gd name="T6" fmla="*/ 1726 w 2064"/>
                    <a:gd name="T7" fmla="*/ 6 h 1046"/>
                    <a:gd name="T8" fmla="*/ 88 w 2064"/>
                    <a:gd name="T9" fmla="*/ 400 h 1046"/>
                    <a:gd name="T10" fmla="*/ 13 w 2064"/>
                    <a:gd name="T11" fmla="*/ 523 h 1046"/>
                    <a:gd name="T12" fmla="*/ 114 w 2064"/>
                    <a:gd name="T13" fmla="*/ 942 h 1046"/>
                    <a:gd name="T14" fmla="*/ 237 w 2064"/>
                    <a:gd name="T15" fmla="*/ 1017 h 1046"/>
                    <a:gd name="T16" fmla="*/ 312 w 2064"/>
                    <a:gd name="T17" fmla="*/ 895 h 1046"/>
                    <a:gd name="T18" fmla="*/ 235 w 2064"/>
                    <a:gd name="T19" fmla="*/ 574 h 1046"/>
                    <a:gd name="T20" fmla="*/ 1675 w 2064"/>
                    <a:gd name="T21" fmla="*/ 228 h 1046"/>
                    <a:gd name="T22" fmla="*/ 1853 w 2064"/>
                    <a:gd name="T23" fmla="*/ 968 h 1046"/>
                    <a:gd name="T24" fmla="*/ 1952 w 2064"/>
                    <a:gd name="T25" fmla="*/ 1046 h 1046"/>
                    <a:gd name="T26" fmla="*/ 1976 w 2064"/>
                    <a:gd name="T27" fmla="*/ 1043 h 1046"/>
                    <a:gd name="T28" fmla="*/ 2051 w 2064"/>
                    <a:gd name="T29" fmla="*/ 921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4" h="1046">
                      <a:moveTo>
                        <a:pt x="2051" y="921"/>
                      </a:moveTo>
                      <a:cubicBezTo>
                        <a:pt x="1849" y="81"/>
                        <a:pt x="1849" y="81"/>
                        <a:pt x="1849" y="81"/>
                      </a:cubicBezTo>
                      <a:cubicBezTo>
                        <a:pt x="1843" y="55"/>
                        <a:pt x="1826" y="32"/>
                        <a:pt x="1803" y="18"/>
                      </a:cubicBezTo>
                      <a:cubicBezTo>
                        <a:pt x="1780" y="4"/>
                        <a:pt x="1753" y="0"/>
                        <a:pt x="1726" y="6"/>
                      </a:cubicBezTo>
                      <a:cubicBezTo>
                        <a:pt x="88" y="400"/>
                        <a:pt x="88" y="400"/>
                        <a:pt x="88" y="400"/>
                      </a:cubicBezTo>
                      <a:cubicBezTo>
                        <a:pt x="34" y="413"/>
                        <a:pt x="0" y="468"/>
                        <a:pt x="13" y="523"/>
                      </a:cubicBezTo>
                      <a:cubicBezTo>
                        <a:pt x="114" y="942"/>
                        <a:pt x="114" y="942"/>
                        <a:pt x="114" y="942"/>
                      </a:cubicBezTo>
                      <a:cubicBezTo>
                        <a:pt x="127" y="997"/>
                        <a:pt x="182" y="1031"/>
                        <a:pt x="237" y="1017"/>
                      </a:cubicBezTo>
                      <a:cubicBezTo>
                        <a:pt x="291" y="1004"/>
                        <a:pt x="325" y="949"/>
                        <a:pt x="312" y="895"/>
                      </a:cubicBezTo>
                      <a:cubicBezTo>
                        <a:pt x="235" y="574"/>
                        <a:pt x="235" y="574"/>
                        <a:pt x="235" y="574"/>
                      </a:cubicBezTo>
                      <a:cubicBezTo>
                        <a:pt x="1675" y="228"/>
                        <a:pt x="1675" y="228"/>
                        <a:pt x="1675" y="228"/>
                      </a:cubicBezTo>
                      <a:cubicBezTo>
                        <a:pt x="1853" y="968"/>
                        <a:pt x="1853" y="968"/>
                        <a:pt x="1853" y="968"/>
                      </a:cubicBezTo>
                      <a:cubicBezTo>
                        <a:pt x="1864" y="1015"/>
                        <a:pt x="1906" y="1046"/>
                        <a:pt x="1952" y="1046"/>
                      </a:cubicBezTo>
                      <a:cubicBezTo>
                        <a:pt x="1960" y="1046"/>
                        <a:pt x="1968" y="1045"/>
                        <a:pt x="1976" y="1043"/>
                      </a:cubicBezTo>
                      <a:cubicBezTo>
                        <a:pt x="2031" y="1030"/>
                        <a:pt x="2064" y="975"/>
                        <a:pt x="2051" y="921"/>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69" name="Freeform 64">
                  <a:extLst>
                    <a:ext uri="{FF2B5EF4-FFF2-40B4-BE49-F238E27FC236}">
                      <a16:creationId xmlns="" xmlns:a16="http://schemas.microsoft.com/office/drawing/2014/main" id="{A9261C5A-41C6-4D8F-E3AD-E277EC79EDA4}"/>
                    </a:ext>
                  </a:extLst>
                </p:cNvPr>
                <p:cNvSpPr>
                  <a:spLocks noEditPoints="1"/>
                </p:cNvSpPr>
                <p:nvPr/>
              </p:nvSpPr>
              <p:spPr bwMode="auto">
                <a:xfrm>
                  <a:off x="2542110" y="2057260"/>
                  <a:ext cx="738971" cy="603824"/>
                </a:xfrm>
                <a:custGeom>
                  <a:avLst/>
                  <a:gdLst>
                    <a:gd name="T0" fmla="*/ 4883 w 5088"/>
                    <a:gd name="T1" fmla="*/ 96 h 4169"/>
                    <a:gd name="T2" fmla="*/ 4781 w 5088"/>
                    <a:gd name="T3" fmla="*/ 0 h 4169"/>
                    <a:gd name="T4" fmla="*/ 307 w 5088"/>
                    <a:gd name="T5" fmla="*/ 0 h 4169"/>
                    <a:gd name="T6" fmla="*/ 205 w 5088"/>
                    <a:gd name="T7" fmla="*/ 96 h 4169"/>
                    <a:gd name="T8" fmla="*/ 2 w 5088"/>
                    <a:gd name="T9" fmla="*/ 4062 h 4169"/>
                    <a:gd name="T10" fmla="*/ 30 w 5088"/>
                    <a:gd name="T11" fmla="*/ 4137 h 4169"/>
                    <a:gd name="T12" fmla="*/ 103 w 5088"/>
                    <a:gd name="T13" fmla="*/ 4169 h 4169"/>
                    <a:gd name="T14" fmla="*/ 4985 w 5088"/>
                    <a:gd name="T15" fmla="*/ 4169 h 4169"/>
                    <a:gd name="T16" fmla="*/ 5058 w 5088"/>
                    <a:gd name="T17" fmla="*/ 4137 h 4169"/>
                    <a:gd name="T18" fmla="*/ 5086 w 5088"/>
                    <a:gd name="T19" fmla="*/ 4062 h 4169"/>
                    <a:gd name="T20" fmla="*/ 4883 w 5088"/>
                    <a:gd name="T21" fmla="*/ 96 h 4169"/>
                    <a:gd name="T22" fmla="*/ 210 w 5088"/>
                    <a:gd name="T23" fmla="*/ 3966 h 4169"/>
                    <a:gd name="T24" fmla="*/ 403 w 5088"/>
                    <a:gd name="T25" fmla="*/ 203 h 4169"/>
                    <a:gd name="T26" fmla="*/ 4685 w 5088"/>
                    <a:gd name="T27" fmla="*/ 203 h 4169"/>
                    <a:gd name="T28" fmla="*/ 4878 w 5088"/>
                    <a:gd name="T29" fmla="*/ 3966 h 4169"/>
                    <a:gd name="T30" fmla="*/ 210 w 5088"/>
                    <a:gd name="T31" fmla="*/ 3966 h 4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8" h="4169">
                      <a:moveTo>
                        <a:pt x="4883" y="96"/>
                      </a:moveTo>
                      <a:cubicBezTo>
                        <a:pt x="4880" y="42"/>
                        <a:pt x="4835" y="0"/>
                        <a:pt x="4781" y="0"/>
                      </a:cubicBezTo>
                      <a:cubicBezTo>
                        <a:pt x="307" y="0"/>
                        <a:pt x="307" y="0"/>
                        <a:pt x="307" y="0"/>
                      </a:cubicBezTo>
                      <a:cubicBezTo>
                        <a:pt x="253" y="0"/>
                        <a:pt x="208" y="42"/>
                        <a:pt x="205" y="96"/>
                      </a:cubicBezTo>
                      <a:cubicBezTo>
                        <a:pt x="2" y="4062"/>
                        <a:pt x="2" y="4062"/>
                        <a:pt x="2" y="4062"/>
                      </a:cubicBezTo>
                      <a:cubicBezTo>
                        <a:pt x="0" y="4090"/>
                        <a:pt x="10" y="4117"/>
                        <a:pt x="30" y="4137"/>
                      </a:cubicBezTo>
                      <a:cubicBezTo>
                        <a:pt x="49" y="4158"/>
                        <a:pt x="75" y="4169"/>
                        <a:pt x="103" y="4169"/>
                      </a:cubicBezTo>
                      <a:cubicBezTo>
                        <a:pt x="4985" y="4169"/>
                        <a:pt x="4985" y="4169"/>
                        <a:pt x="4985" y="4169"/>
                      </a:cubicBezTo>
                      <a:cubicBezTo>
                        <a:pt x="5012" y="4169"/>
                        <a:pt x="5039" y="4158"/>
                        <a:pt x="5058" y="4137"/>
                      </a:cubicBezTo>
                      <a:cubicBezTo>
                        <a:pt x="5078" y="4117"/>
                        <a:pt x="5088" y="4090"/>
                        <a:pt x="5086" y="4062"/>
                      </a:cubicBezTo>
                      <a:lnTo>
                        <a:pt x="4883" y="96"/>
                      </a:lnTo>
                      <a:close/>
                      <a:moveTo>
                        <a:pt x="210" y="3966"/>
                      </a:moveTo>
                      <a:cubicBezTo>
                        <a:pt x="403" y="203"/>
                        <a:pt x="403" y="203"/>
                        <a:pt x="403" y="203"/>
                      </a:cubicBezTo>
                      <a:cubicBezTo>
                        <a:pt x="4685" y="203"/>
                        <a:pt x="4685" y="203"/>
                        <a:pt x="4685" y="203"/>
                      </a:cubicBezTo>
                      <a:cubicBezTo>
                        <a:pt x="4878" y="3966"/>
                        <a:pt x="4878" y="3966"/>
                        <a:pt x="4878" y="3966"/>
                      </a:cubicBezTo>
                      <a:lnTo>
                        <a:pt x="210" y="3966"/>
                      </a:ln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70" name="Freeform 65">
                  <a:extLst>
                    <a:ext uri="{FF2B5EF4-FFF2-40B4-BE49-F238E27FC236}">
                      <a16:creationId xmlns="" xmlns:a16="http://schemas.microsoft.com/office/drawing/2014/main" id="{9AEE9B2B-4A92-56A0-A7A4-10B3E98C3489}"/>
                    </a:ext>
                  </a:extLst>
                </p:cNvPr>
                <p:cNvSpPr>
                  <a:spLocks noEditPoints="1"/>
                </p:cNvSpPr>
                <p:nvPr/>
              </p:nvSpPr>
              <p:spPr bwMode="auto">
                <a:xfrm>
                  <a:off x="2978098" y="2116097"/>
                  <a:ext cx="88634" cy="88312"/>
                </a:xfrm>
                <a:custGeom>
                  <a:avLst/>
                  <a:gdLst>
                    <a:gd name="T0" fmla="*/ 305 w 610"/>
                    <a:gd name="T1" fmla="*/ 0 h 610"/>
                    <a:gd name="T2" fmla="*/ 0 w 610"/>
                    <a:gd name="T3" fmla="*/ 305 h 610"/>
                    <a:gd name="T4" fmla="*/ 305 w 610"/>
                    <a:gd name="T5" fmla="*/ 610 h 610"/>
                    <a:gd name="T6" fmla="*/ 610 w 610"/>
                    <a:gd name="T7" fmla="*/ 305 h 610"/>
                    <a:gd name="T8" fmla="*/ 305 w 610"/>
                    <a:gd name="T9" fmla="*/ 0 h 610"/>
                    <a:gd name="T10" fmla="*/ 305 w 610"/>
                    <a:gd name="T11" fmla="*/ 407 h 610"/>
                    <a:gd name="T12" fmla="*/ 203 w 610"/>
                    <a:gd name="T13" fmla="*/ 305 h 610"/>
                    <a:gd name="T14" fmla="*/ 305 w 610"/>
                    <a:gd name="T15" fmla="*/ 204 h 610"/>
                    <a:gd name="T16" fmla="*/ 406 w 610"/>
                    <a:gd name="T17" fmla="*/ 305 h 610"/>
                    <a:gd name="T18" fmla="*/ 305 w 610"/>
                    <a:gd name="T19" fmla="*/ 40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610">
                      <a:moveTo>
                        <a:pt x="305" y="0"/>
                      </a:moveTo>
                      <a:cubicBezTo>
                        <a:pt x="136" y="0"/>
                        <a:pt x="0" y="137"/>
                        <a:pt x="0" y="305"/>
                      </a:cubicBezTo>
                      <a:cubicBezTo>
                        <a:pt x="0" y="474"/>
                        <a:pt x="136" y="610"/>
                        <a:pt x="305" y="610"/>
                      </a:cubicBezTo>
                      <a:cubicBezTo>
                        <a:pt x="473" y="610"/>
                        <a:pt x="610" y="474"/>
                        <a:pt x="610" y="305"/>
                      </a:cubicBezTo>
                      <a:cubicBezTo>
                        <a:pt x="610" y="137"/>
                        <a:pt x="473" y="0"/>
                        <a:pt x="305" y="0"/>
                      </a:cubicBezTo>
                      <a:close/>
                      <a:moveTo>
                        <a:pt x="305" y="407"/>
                      </a:moveTo>
                      <a:cubicBezTo>
                        <a:pt x="249" y="407"/>
                        <a:pt x="203" y="361"/>
                        <a:pt x="203" y="305"/>
                      </a:cubicBezTo>
                      <a:cubicBezTo>
                        <a:pt x="203" y="249"/>
                        <a:pt x="249" y="204"/>
                        <a:pt x="305" y="204"/>
                      </a:cubicBezTo>
                      <a:cubicBezTo>
                        <a:pt x="361" y="204"/>
                        <a:pt x="406" y="249"/>
                        <a:pt x="406" y="305"/>
                      </a:cubicBezTo>
                      <a:cubicBezTo>
                        <a:pt x="406" y="361"/>
                        <a:pt x="361" y="407"/>
                        <a:pt x="305" y="407"/>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71" name="Freeform 66">
                  <a:extLst>
                    <a:ext uri="{FF2B5EF4-FFF2-40B4-BE49-F238E27FC236}">
                      <a16:creationId xmlns="" xmlns:a16="http://schemas.microsoft.com/office/drawing/2014/main" id="{401E0AAF-82F2-46F5-049F-C7A656FAB1EE}"/>
                    </a:ext>
                  </a:extLst>
                </p:cNvPr>
                <p:cNvSpPr>
                  <a:spLocks noEditPoints="1"/>
                </p:cNvSpPr>
                <p:nvPr/>
              </p:nvSpPr>
              <p:spPr bwMode="auto">
                <a:xfrm>
                  <a:off x="2756568" y="2116097"/>
                  <a:ext cx="88526" cy="88312"/>
                </a:xfrm>
                <a:custGeom>
                  <a:avLst/>
                  <a:gdLst>
                    <a:gd name="T0" fmla="*/ 305 w 610"/>
                    <a:gd name="T1" fmla="*/ 0 h 610"/>
                    <a:gd name="T2" fmla="*/ 0 w 610"/>
                    <a:gd name="T3" fmla="*/ 305 h 610"/>
                    <a:gd name="T4" fmla="*/ 305 w 610"/>
                    <a:gd name="T5" fmla="*/ 610 h 610"/>
                    <a:gd name="T6" fmla="*/ 610 w 610"/>
                    <a:gd name="T7" fmla="*/ 305 h 610"/>
                    <a:gd name="T8" fmla="*/ 305 w 610"/>
                    <a:gd name="T9" fmla="*/ 0 h 610"/>
                    <a:gd name="T10" fmla="*/ 305 w 610"/>
                    <a:gd name="T11" fmla="*/ 407 h 610"/>
                    <a:gd name="T12" fmla="*/ 204 w 610"/>
                    <a:gd name="T13" fmla="*/ 305 h 610"/>
                    <a:gd name="T14" fmla="*/ 305 w 610"/>
                    <a:gd name="T15" fmla="*/ 204 h 610"/>
                    <a:gd name="T16" fmla="*/ 407 w 610"/>
                    <a:gd name="T17" fmla="*/ 305 h 610"/>
                    <a:gd name="T18" fmla="*/ 305 w 610"/>
                    <a:gd name="T19" fmla="*/ 40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610">
                      <a:moveTo>
                        <a:pt x="305" y="0"/>
                      </a:moveTo>
                      <a:cubicBezTo>
                        <a:pt x="137" y="0"/>
                        <a:pt x="0" y="137"/>
                        <a:pt x="0" y="305"/>
                      </a:cubicBezTo>
                      <a:cubicBezTo>
                        <a:pt x="0" y="474"/>
                        <a:pt x="137" y="610"/>
                        <a:pt x="305" y="610"/>
                      </a:cubicBezTo>
                      <a:cubicBezTo>
                        <a:pt x="473" y="610"/>
                        <a:pt x="610" y="474"/>
                        <a:pt x="610" y="305"/>
                      </a:cubicBezTo>
                      <a:cubicBezTo>
                        <a:pt x="610" y="137"/>
                        <a:pt x="473" y="0"/>
                        <a:pt x="305" y="0"/>
                      </a:cubicBezTo>
                      <a:close/>
                      <a:moveTo>
                        <a:pt x="305" y="407"/>
                      </a:moveTo>
                      <a:cubicBezTo>
                        <a:pt x="249" y="407"/>
                        <a:pt x="204" y="361"/>
                        <a:pt x="204" y="305"/>
                      </a:cubicBezTo>
                      <a:cubicBezTo>
                        <a:pt x="204" y="249"/>
                        <a:pt x="249" y="204"/>
                        <a:pt x="305" y="204"/>
                      </a:cubicBezTo>
                      <a:cubicBezTo>
                        <a:pt x="361" y="204"/>
                        <a:pt x="407" y="249"/>
                        <a:pt x="407" y="305"/>
                      </a:cubicBezTo>
                      <a:cubicBezTo>
                        <a:pt x="407" y="361"/>
                        <a:pt x="361" y="407"/>
                        <a:pt x="305" y="407"/>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sp>
              <p:nvSpPr>
                <p:cNvPr id="72" name="Freeform 67">
                  <a:extLst>
                    <a:ext uri="{FF2B5EF4-FFF2-40B4-BE49-F238E27FC236}">
                      <a16:creationId xmlns="" xmlns:a16="http://schemas.microsoft.com/office/drawing/2014/main" id="{C845DB4F-0DD2-CFCE-7B89-28FBD19DF9EB}"/>
                    </a:ext>
                  </a:extLst>
                </p:cNvPr>
                <p:cNvSpPr>
                  <a:spLocks/>
                </p:cNvSpPr>
                <p:nvPr/>
              </p:nvSpPr>
              <p:spPr bwMode="auto">
                <a:xfrm>
                  <a:off x="2786148" y="2160253"/>
                  <a:ext cx="251004" cy="220995"/>
                </a:xfrm>
                <a:custGeom>
                  <a:avLst/>
                  <a:gdLst>
                    <a:gd name="T0" fmla="*/ 1627 w 1728"/>
                    <a:gd name="T1" fmla="*/ 0 h 1526"/>
                    <a:gd name="T2" fmla="*/ 1619 w 1728"/>
                    <a:gd name="T3" fmla="*/ 0 h 1526"/>
                    <a:gd name="T4" fmla="*/ 1517 w 1728"/>
                    <a:gd name="T5" fmla="*/ 102 h 1526"/>
                    <a:gd name="T6" fmla="*/ 1525 w 1728"/>
                    <a:gd name="T7" fmla="*/ 141 h 1526"/>
                    <a:gd name="T8" fmla="*/ 1525 w 1728"/>
                    <a:gd name="T9" fmla="*/ 661 h 1526"/>
                    <a:gd name="T10" fmla="*/ 864 w 1728"/>
                    <a:gd name="T11" fmla="*/ 1322 h 1526"/>
                    <a:gd name="T12" fmla="*/ 203 w 1728"/>
                    <a:gd name="T13" fmla="*/ 661 h 1526"/>
                    <a:gd name="T14" fmla="*/ 203 w 1728"/>
                    <a:gd name="T15" fmla="*/ 102 h 1526"/>
                    <a:gd name="T16" fmla="*/ 101 w 1728"/>
                    <a:gd name="T17" fmla="*/ 0 h 1526"/>
                    <a:gd name="T18" fmla="*/ 0 w 1728"/>
                    <a:gd name="T19" fmla="*/ 102 h 1526"/>
                    <a:gd name="T20" fmla="*/ 0 w 1728"/>
                    <a:gd name="T21" fmla="*/ 661 h 1526"/>
                    <a:gd name="T22" fmla="*/ 864 w 1728"/>
                    <a:gd name="T23" fmla="*/ 1526 h 1526"/>
                    <a:gd name="T24" fmla="*/ 1728 w 1728"/>
                    <a:gd name="T25" fmla="*/ 661 h 1526"/>
                    <a:gd name="T26" fmla="*/ 1728 w 1728"/>
                    <a:gd name="T27" fmla="*/ 102 h 1526"/>
                    <a:gd name="T28" fmla="*/ 1627 w 1728"/>
                    <a:gd name="T29" fmla="*/ 0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8" h="1526">
                      <a:moveTo>
                        <a:pt x="1627" y="0"/>
                      </a:moveTo>
                      <a:cubicBezTo>
                        <a:pt x="1619" y="0"/>
                        <a:pt x="1619" y="0"/>
                        <a:pt x="1619" y="0"/>
                      </a:cubicBezTo>
                      <a:cubicBezTo>
                        <a:pt x="1563" y="0"/>
                        <a:pt x="1517" y="46"/>
                        <a:pt x="1517" y="102"/>
                      </a:cubicBezTo>
                      <a:cubicBezTo>
                        <a:pt x="1517" y="116"/>
                        <a:pt x="1520" y="129"/>
                        <a:pt x="1525" y="141"/>
                      </a:cubicBezTo>
                      <a:cubicBezTo>
                        <a:pt x="1525" y="661"/>
                        <a:pt x="1525" y="661"/>
                        <a:pt x="1525" y="661"/>
                      </a:cubicBezTo>
                      <a:cubicBezTo>
                        <a:pt x="1525" y="1026"/>
                        <a:pt x="1228" y="1322"/>
                        <a:pt x="864" y="1322"/>
                      </a:cubicBezTo>
                      <a:cubicBezTo>
                        <a:pt x="499" y="1322"/>
                        <a:pt x="203" y="1026"/>
                        <a:pt x="203" y="661"/>
                      </a:cubicBezTo>
                      <a:cubicBezTo>
                        <a:pt x="203" y="102"/>
                        <a:pt x="203" y="102"/>
                        <a:pt x="203" y="102"/>
                      </a:cubicBezTo>
                      <a:cubicBezTo>
                        <a:pt x="203" y="46"/>
                        <a:pt x="157" y="0"/>
                        <a:pt x="101" y="0"/>
                      </a:cubicBezTo>
                      <a:cubicBezTo>
                        <a:pt x="45" y="0"/>
                        <a:pt x="0" y="46"/>
                        <a:pt x="0" y="102"/>
                      </a:cubicBezTo>
                      <a:cubicBezTo>
                        <a:pt x="0" y="661"/>
                        <a:pt x="0" y="661"/>
                        <a:pt x="0" y="661"/>
                      </a:cubicBezTo>
                      <a:cubicBezTo>
                        <a:pt x="0" y="1138"/>
                        <a:pt x="387" y="1526"/>
                        <a:pt x="864" y="1526"/>
                      </a:cubicBezTo>
                      <a:cubicBezTo>
                        <a:pt x="1341" y="1526"/>
                        <a:pt x="1728" y="1138"/>
                        <a:pt x="1728" y="661"/>
                      </a:cubicBezTo>
                      <a:cubicBezTo>
                        <a:pt x="1728" y="102"/>
                        <a:pt x="1728" y="102"/>
                        <a:pt x="1728" y="102"/>
                      </a:cubicBezTo>
                      <a:cubicBezTo>
                        <a:pt x="1728" y="46"/>
                        <a:pt x="1683" y="0"/>
                        <a:pt x="1627" y="0"/>
                      </a:cubicBezTo>
                      <a:close/>
                    </a:path>
                  </a:pathLst>
                </a:custGeom>
                <a:grpFill/>
                <a:ln w="9525">
                  <a:noFill/>
                  <a:round/>
                  <a:headEnd/>
                  <a:tailEnd/>
                </a:ln>
              </p:spPr>
              <p:txBody>
                <a:bodyPr lIns="68579" tIns="34289" rIns="68579" bIns="34289"/>
                <a:lstStyle/>
                <a:p>
                  <a:pPr defTabSz="685788" eaLnBrk="1" fontAlgn="auto" hangingPunct="1">
                    <a:spcBef>
                      <a:spcPts val="0"/>
                    </a:spcBef>
                    <a:spcAft>
                      <a:spcPts val="0"/>
                    </a:spcAft>
                    <a:defRPr/>
                  </a:pPr>
                  <a:endParaRPr lang="en-IN" sz="1350">
                    <a:solidFill>
                      <a:prstClr val="black"/>
                    </a:solidFill>
                    <a:latin typeface="Arial" panose="020B0604020202020204" pitchFamily="34" charset="0"/>
                  </a:endParaRPr>
                </a:p>
              </p:txBody>
            </p:sp>
          </p:grpSp>
        </p:grpSp>
        <p:sp>
          <p:nvSpPr>
            <p:cNvPr id="73" name="TextBox 72">
              <a:extLst>
                <a:ext uri="{FF2B5EF4-FFF2-40B4-BE49-F238E27FC236}">
                  <a16:creationId xmlns="" xmlns:a16="http://schemas.microsoft.com/office/drawing/2014/main" id="{011D99BD-B987-A48A-C936-255437B7D6D9}"/>
                </a:ext>
              </a:extLst>
            </p:cNvPr>
            <p:cNvSpPr txBox="1"/>
            <p:nvPr/>
          </p:nvSpPr>
          <p:spPr>
            <a:xfrm>
              <a:off x="5923429" y="5083567"/>
              <a:ext cx="2213079" cy="649855"/>
            </a:xfrm>
            <a:prstGeom prst="rect">
              <a:avLst/>
            </a:prstGeom>
            <a:noFill/>
          </p:spPr>
          <p:txBody>
            <a:bodyPr>
              <a:spAutoFit/>
            </a:bodyPr>
            <a:lstStyle/>
            <a:p>
              <a:pPr algn="ctr" defTabSz="685788" eaLnBrk="1" fontAlgn="auto" hangingPunct="1">
                <a:spcBef>
                  <a:spcPts val="0"/>
                </a:spcBef>
                <a:spcAft>
                  <a:spcPts val="0"/>
                </a:spcAft>
                <a:defRPr/>
              </a:pPr>
              <a:r>
                <a:rPr lang="ru-RU" sz="952" dirty="0">
                  <a:solidFill>
                    <a:prstClr val="black"/>
                  </a:solidFill>
                  <a:latin typeface="Arial" panose="020B0604020202020204" pitchFamily="34" charset="0"/>
                </a:rPr>
                <a:t>Закупок в год</a:t>
              </a:r>
            </a:p>
            <a:p>
              <a:pPr algn="ctr" defTabSz="685788" eaLnBrk="1" fontAlgn="auto" hangingPunct="1">
                <a:spcBef>
                  <a:spcPts val="0"/>
                </a:spcBef>
                <a:spcAft>
                  <a:spcPts val="0"/>
                </a:spcAft>
                <a:defRPr/>
              </a:pPr>
              <a:r>
                <a:rPr lang="ru-RU" dirty="0">
                  <a:solidFill>
                    <a:prstClr val="black"/>
                  </a:solidFill>
                  <a:latin typeface="Arial" panose="020B0604020202020204" pitchFamily="34" charset="0"/>
                </a:rPr>
                <a:t>150 000</a:t>
              </a:r>
              <a:endParaRPr lang="en-US" sz="952" dirty="0">
                <a:solidFill>
                  <a:prstClr val="black"/>
                </a:solidFill>
                <a:latin typeface="Arial" panose="020B0604020202020204" pitchFamily="34" charset="0"/>
              </a:endParaRPr>
            </a:p>
          </p:txBody>
        </p:sp>
      </p:grpSp>
      <p:pic>
        <p:nvPicPr>
          <p:cNvPr id="249862" name="Picture 5" descr="лого-Ростех">
            <a:extLst>
              <a:ext uri="{FF2B5EF4-FFF2-40B4-BE49-F238E27FC236}">
                <a16:creationId xmlns="" xmlns:a16="http://schemas.microsoft.com/office/drawing/2014/main" id="{C9F28731-C5DE-74D8-E425-9A5329231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7506" y="269875"/>
            <a:ext cx="769938" cy="104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9864" name="Группа 17">
            <a:extLst>
              <a:ext uri="{FF2B5EF4-FFF2-40B4-BE49-F238E27FC236}">
                <a16:creationId xmlns="" xmlns:a16="http://schemas.microsoft.com/office/drawing/2014/main" id="{12993412-9B2D-2D27-C966-9892EB1ECEF1}"/>
              </a:ext>
            </a:extLst>
          </p:cNvPr>
          <p:cNvGrpSpPr>
            <a:grpSpLocks/>
          </p:cNvGrpSpPr>
          <p:nvPr/>
        </p:nvGrpSpPr>
        <p:grpSpPr bwMode="auto">
          <a:xfrm>
            <a:off x="722313" y="1428750"/>
            <a:ext cx="7699375" cy="1328738"/>
            <a:chOff x="910869" y="1682098"/>
            <a:chExt cx="9860250" cy="1702005"/>
          </a:xfrm>
        </p:grpSpPr>
        <p:sp>
          <p:nvSpPr>
            <p:cNvPr id="2" name="Прямоугольник: скругленные углы 1">
              <a:extLst>
                <a:ext uri="{FF2B5EF4-FFF2-40B4-BE49-F238E27FC236}">
                  <a16:creationId xmlns="" xmlns:a16="http://schemas.microsoft.com/office/drawing/2014/main" id="{627190FF-CC15-4A38-4490-130E78134576}"/>
                </a:ext>
              </a:extLst>
            </p:cNvPr>
            <p:cNvSpPr>
              <a:spLocks noChangeAspect="1"/>
            </p:cNvSpPr>
            <p:nvPr/>
          </p:nvSpPr>
          <p:spPr>
            <a:xfrm>
              <a:off x="910869" y="1682098"/>
              <a:ext cx="8709549" cy="1702005"/>
            </a:xfrm>
            <a:prstGeom prst="roundRect">
              <a:avLst>
                <a:gd name="adj" fmla="val 0"/>
              </a:avLst>
            </a:prstGeom>
            <a:solidFill>
              <a:schemeClr val="bg1">
                <a:alpha val="69000"/>
              </a:schemeClr>
            </a:solidFill>
            <a:ln>
              <a:solidFill>
                <a:srgbClr val="FFDD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panose="020B0604020202020204" pitchFamily="34" charset="0"/>
                <a:cs typeface="Arial" panose="020B0604020202020204" pitchFamily="34" charset="0"/>
              </a:endParaRPr>
            </a:p>
          </p:txBody>
        </p:sp>
        <p:sp>
          <p:nvSpPr>
            <p:cNvPr id="21" name="Овал 20">
              <a:extLst>
                <a:ext uri="{FF2B5EF4-FFF2-40B4-BE49-F238E27FC236}">
                  <a16:creationId xmlns="" xmlns:a16="http://schemas.microsoft.com/office/drawing/2014/main" id="{7C6FC164-A4D6-D380-0F3C-D93D0F9BEC7E}"/>
                </a:ext>
              </a:extLst>
            </p:cNvPr>
            <p:cNvSpPr/>
            <p:nvPr/>
          </p:nvSpPr>
          <p:spPr>
            <a:xfrm>
              <a:off x="7227527" y="1958648"/>
              <a:ext cx="530624" cy="485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eaLnBrk="1" fontAlgn="auto" hangingPunct="1">
                <a:spcBef>
                  <a:spcPts val="0"/>
                </a:spcBef>
                <a:spcAft>
                  <a:spcPts val="0"/>
                </a:spcAft>
                <a:defRPr/>
              </a:pPr>
              <a:endParaRPr lang="ru-RU" sz="1350">
                <a:solidFill>
                  <a:prstClr val="white"/>
                </a:solidFill>
                <a:latin typeface="Arial" panose="020B0604020202020204" pitchFamily="34" charset="0"/>
                <a:cs typeface="Arial" panose="020B0604020202020204" pitchFamily="34" charset="0"/>
              </a:endParaRPr>
            </a:p>
          </p:txBody>
        </p:sp>
        <p:sp>
          <p:nvSpPr>
            <p:cNvPr id="82" name="Text Box 20">
              <a:extLst>
                <a:ext uri="{FF2B5EF4-FFF2-40B4-BE49-F238E27FC236}">
                  <a16:creationId xmlns="" xmlns:a16="http://schemas.microsoft.com/office/drawing/2014/main" id="{1F20F973-B5B8-9994-EC0A-76DD1CAA6233}"/>
                </a:ext>
              </a:extLst>
            </p:cNvPr>
            <p:cNvSpPr txBox="1">
              <a:spLocks noChangeArrowheads="1"/>
            </p:cNvSpPr>
            <p:nvPr/>
          </p:nvSpPr>
          <p:spPr bwMode="auto">
            <a:xfrm>
              <a:off x="9783061" y="2887939"/>
              <a:ext cx="986024" cy="467695"/>
            </a:xfrm>
            <a:prstGeom prst="rect">
              <a:avLst/>
            </a:prstGeom>
            <a:solidFill>
              <a:srgbClr val="FFDD00"/>
            </a:solidFill>
            <a:ln w="9525">
              <a:solidFill>
                <a:schemeClr val="bg1"/>
              </a:solidFill>
              <a:miter lim="800000"/>
              <a:headEnd/>
              <a:tailEnd/>
            </a:ln>
          </p:spPr>
          <p:txBody>
            <a:bodyPr lIns="54417" tIns="27209" rIns="54417" bIns="27209" anchor="ctr"/>
            <a:lstStyle>
              <a:lvl1pPr marL="569913" defTabSz="725488"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algn="ctr" defTabSz="544107">
                <a:lnSpc>
                  <a:spcPct val="85000"/>
                </a:lnSpc>
                <a:spcBef>
                  <a:spcPct val="0"/>
                </a:spcBef>
                <a:buClrTx/>
                <a:buFont typeface="Arial" panose="020B0604020202020204" pitchFamily="34" charset="0"/>
                <a:buNone/>
                <a:defRPr/>
              </a:pPr>
              <a:r>
                <a:rPr lang="ru-RU" altLang="ru-RU" sz="714" dirty="0">
                  <a:solidFill>
                    <a:srgbClr val="000000"/>
                  </a:solidFill>
                </a:rPr>
                <a:t>Локальные системы предприятий</a:t>
              </a:r>
            </a:p>
          </p:txBody>
        </p:sp>
        <p:sp>
          <p:nvSpPr>
            <p:cNvPr id="85" name="Text Box 27">
              <a:extLst>
                <a:ext uri="{FF2B5EF4-FFF2-40B4-BE49-F238E27FC236}">
                  <a16:creationId xmlns="" xmlns:a16="http://schemas.microsoft.com/office/drawing/2014/main" id="{AF479358-F807-C91C-3EE1-40E5857EF800}"/>
                </a:ext>
              </a:extLst>
            </p:cNvPr>
            <p:cNvSpPr txBox="1">
              <a:spLocks noChangeAspect="1" noChangeArrowheads="1"/>
            </p:cNvSpPr>
            <p:nvPr/>
          </p:nvSpPr>
          <p:spPr bwMode="auto">
            <a:xfrm>
              <a:off x="9785093" y="2505649"/>
              <a:ext cx="986026" cy="315185"/>
            </a:xfrm>
            <a:prstGeom prst="rect">
              <a:avLst/>
            </a:prstGeom>
            <a:solidFill>
              <a:srgbClr val="FFDD00"/>
            </a:solidFill>
            <a:ln w="9525">
              <a:solidFill>
                <a:schemeClr val="bg1"/>
              </a:solidFill>
              <a:miter lim="800000"/>
              <a:headEnd/>
              <a:tailEnd/>
            </a:ln>
          </p:spPr>
          <p:txBody>
            <a:bodyPr lIns="54417" tIns="27209" rIns="54417" bIns="27209"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107">
                <a:lnSpc>
                  <a:spcPct val="85000"/>
                </a:lnSpc>
                <a:defRPr/>
              </a:pPr>
              <a:r>
                <a:rPr lang="ru-RU" altLang="ru-RU" sz="714" dirty="0">
                  <a:latin typeface="Arial" panose="020B0604020202020204" pitchFamily="34" charset="0"/>
                </a:rPr>
                <a:t>ЕИС </a:t>
              </a:r>
              <a:r>
                <a:rPr lang="en-US" sz="714" dirty="0">
                  <a:latin typeface="Arial" panose="020B0604020202020204" pitchFamily="34" charset="0"/>
                </a:rPr>
                <a:t>zakupki.gov.ru</a:t>
              </a:r>
              <a:endParaRPr lang="ru-RU" altLang="ru-RU" sz="714" dirty="0">
                <a:latin typeface="Arial" panose="020B0604020202020204" pitchFamily="34" charset="0"/>
              </a:endParaRPr>
            </a:p>
          </p:txBody>
        </p:sp>
        <p:sp>
          <p:nvSpPr>
            <p:cNvPr id="86" name="Text Box 27">
              <a:extLst>
                <a:ext uri="{FF2B5EF4-FFF2-40B4-BE49-F238E27FC236}">
                  <a16:creationId xmlns="" xmlns:a16="http://schemas.microsoft.com/office/drawing/2014/main" id="{858F211E-BCD5-ACC2-0E0E-96957C97177A}"/>
                </a:ext>
              </a:extLst>
            </p:cNvPr>
            <p:cNvSpPr txBox="1">
              <a:spLocks noChangeArrowheads="1"/>
            </p:cNvSpPr>
            <p:nvPr/>
          </p:nvSpPr>
          <p:spPr bwMode="auto">
            <a:xfrm>
              <a:off x="9785093" y="2135560"/>
              <a:ext cx="983992" cy="270449"/>
            </a:xfrm>
            <a:prstGeom prst="rect">
              <a:avLst/>
            </a:prstGeom>
            <a:solidFill>
              <a:srgbClr val="FFDD00"/>
            </a:solidFill>
            <a:ln w="9525">
              <a:solidFill>
                <a:schemeClr val="bg1"/>
              </a:solidFill>
              <a:miter lim="800000"/>
              <a:headEnd/>
              <a:tailEnd/>
            </a:ln>
          </p:spPr>
          <p:txBody>
            <a:bodyPr lIns="54417" tIns="27209" rIns="54417" bIns="27209"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107">
                <a:lnSpc>
                  <a:spcPct val="85000"/>
                </a:lnSpc>
                <a:defRPr/>
              </a:pPr>
              <a:r>
                <a:rPr lang="ru-RU" altLang="ru-RU" sz="714" dirty="0">
                  <a:latin typeface="Arial" panose="020B0604020202020204" pitchFamily="34" charset="0"/>
                </a:rPr>
                <a:t>Банки</a:t>
              </a:r>
            </a:p>
          </p:txBody>
        </p:sp>
        <p:sp>
          <p:nvSpPr>
            <p:cNvPr id="88" name="Text Box 27">
              <a:extLst>
                <a:ext uri="{FF2B5EF4-FFF2-40B4-BE49-F238E27FC236}">
                  <a16:creationId xmlns="" xmlns:a16="http://schemas.microsoft.com/office/drawing/2014/main" id="{CD4CF9BE-3809-BC45-93F9-070DA03116D0}"/>
                </a:ext>
              </a:extLst>
            </p:cNvPr>
            <p:cNvSpPr txBox="1">
              <a:spLocks noChangeArrowheads="1"/>
            </p:cNvSpPr>
            <p:nvPr/>
          </p:nvSpPr>
          <p:spPr bwMode="auto">
            <a:xfrm>
              <a:off x="9785093" y="1751236"/>
              <a:ext cx="983992" cy="284684"/>
            </a:xfrm>
            <a:prstGeom prst="rect">
              <a:avLst/>
            </a:prstGeom>
            <a:solidFill>
              <a:srgbClr val="FFDD00"/>
            </a:solidFill>
            <a:ln w="9525">
              <a:solidFill>
                <a:schemeClr val="bg1"/>
              </a:solidFill>
              <a:miter lim="800000"/>
              <a:headEnd/>
              <a:tailEnd/>
            </a:ln>
          </p:spPr>
          <p:txBody>
            <a:bodyPr lIns="54417" tIns="27209" rIns="54417" bIns="27209" anchor="ctr"/>
            <a:lstStyle>
              <a:defPPr>
                <a:defRPr lang="ru-RU"/>
              </a:defPPr>
              <a:lvl1pPr marL="569913" defTabSz="725488" eaLnBrk="0" fontAlgn="base" hangingPunct="0">
                <a:spcBef>
                  <a:spcPct val="0"/>
                </a:spcBef>
                <a:spcAft>
                  <a:spcPct val="0"/>
                </a:spcAft>
                <a:buClrTx/>
                <a:buFontTx/>
                <a:buNone/>
                <a:defRPr sz="1200">
                  <a:solidFill>
                    <a:srgbClr val="000000"/>
                  </a:solidFill>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cs typeface="Arial" panose="020B0604020202020204" pitchFamily="34" charset="0"/>
                </a:defRPr>
              </a:lvl9pPr>
            </a:lstStyle>
            <a:p>
              <a:pPr marL="0" algn="ctr" defTabSz="544107">
                <a:lnSpc>
                  <a:spcPct val="85000"/>
                </a:lnSpc>
                <a:defRPr/>
              </a:pPr>
              <a:r>
                <a:rPr lang="ru-RU" altLang="ru-RU" sz="714" dirty="0">
                  <a:latin typeface="Arial" panose="020B0604020202020204" pitchFamily="34" charset="0"/>
                </a:rPr>
                <a:t>ЭТП</a:t>
              </a:r>
            </a:p>
          </p:txBody>
        </p:sp>
        <p:cxnSp>
          <p:nvCxnSpPr>
            <p:cNvPr id="84" name="Прямая со стрелкой 83">
              <a:extLst>
                <a:ext uri="{FF2B5EF4-FFF2-40B4-BE49-F238E27FC236}">
                  <a16:creationId xmlns="" xmlns:a16="http://schemas.microsoft.com/office/drawing/2014/main" id="{73C13E75-7653-B0A0-7022-5D49A028CD26}"/>
                </a:ext>
              </a:extLst>
            </p:cNvPr>
            <p:cNvCxnSpPr>
              <a:cxnSpLocks/>
            </p:cNvCxnSpPr>
            <p:nvPr/>
          </p:nvCxnSpPr>
          <p:spPr>
            <a:xfrm flipH="1">
              <a:off x="9490303" y="2560552"/>
              <a:ext cx="276494" cy="0"/>
            </a:xfrm>
            <a:prstGeom prst="straightConnector1">
              <a:avLst/>
            </a:prstGeom>
            <a:ln w="25400" cap="sq">
              <a:solidFill>
                <a:srgbClr val="CE0021"/>
              </a:solidFill>
              <a:prstDash val="solid"/>
              <a:round/>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5" name="Прямая соединительная линия 4">
              <a:extLst>
                <a:ext uri="{FF2B5EF4-FFF2-40B4-BE49-F238E27FC236}">
                  <a16:creationId xmlns="" xmlns:a16="http://schemas.microsoft.com/office/drawing/2014/main" id="{00894E4D-A14C-2538-F534-B53DC871F1A9}"/>
                </a:ext>
              </a:extLst>
            </p:cNvPr>
            <p:cNvCxnSpPr>
              <a:cxnSpLocks/>
            </p:cNvCxnSpPr>
            <p:nvPr/>
          </p:nvCxnSpPr>
          <p:spPr>
            <a:xfrm>
              <a:off x="1982281" y="2192497"/>
              <a:ext cx="7306750" cy="0"/>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91" name="Скругленный прямоугольник 57">
              <a:extLst>
                <a:ext uri="{FF2B5EF4-FFF2-40B4-BE49-F238E27FC236}">
                  <a16:creationId xmlns="" xmlns:a16="http://schemas.microsoft.com/office/drawing/2014/main" id="{2A494B46-CCE1-F90C-6001-FD5F6022B93B}"/>
                </a:ext>
              </a:extLst>
            </p:cNvPr>
            <p:cNvSpPr>
              <a:spLocks noChangeArrowheads="1"/>
            </p:cNvSpPr>
            <p:nvPr/>
          </p:nvSpPr>
          <p:spPr bwMode="auto">
            <a:xfrm>
              <a:off x="3214304" y="1932214"/>
              <a:ext cx="1770780" cy="544967"/>
            </a:xfrm>
            <a:prstGeom prst="roundRect">
              <a:avLst>
                <a:gd name="adj" fmla="val 0"/>
              </a:avLst>
            </a:prstGeom>
            <a:solidFill>
              <a:schemeClr val="bg1">
                <a:lumMod val="65000"/>
              </a:schemeClr>
            </a:solidFill>
            <a:ln w="19050" algn="ctr">
              <a:solidFill>
                <a:schemeClr val="bg1"/>
              </a:solidFill>
              <a:miter lim="800000"/>
              <a:headEnd/>
              <a:tailEnd/>
            </a:ln>
          </p:spPr>
          <p:txBody>
            <a:bodyPr lIns="54417" tIns="27209" rIns="54417" bIns="27209" anchor="ctr"/>
            <a:lstStyle/>
            <a:p>
              <a:pPr marL="135728" algn="ctr" defTabSz="544107">
                <a:defRPr/>
              </a:pPr>
              <a:r>
                <a:rPr lang="ru-RU" altLang="ru-RU" sz="794" dirty="0">
                  <a:solidFill>
                    <a:srgbClr val="000000"/>
                  </a:solidFill>
                  <a:latin typeface="Arial" panose="020B0604020202020204" pitchFamily="34" charset="0"/>
                </a:rPr>
                <a:t>  ЗАКУПКИ </a:t>
              </a:r>
            </a:p>
          </p:txBody>
        </p:sp>
        <p:sp>
          <p:nvSpPr>
            <p:cNvPr id="92" name="Скругленный прямоугольник 61">
              <a:extLst>
                <a:ext uri="{FF2B5EF4-FFF2-40B4-BE49-F238E27FC236}">
                  <a16:creationId xmlns="" xmlns:a16="http://schemas.microsoft.com/office/drawing/2014/main" id="{59C5EFF4-ABCB-3FF5-7E34-73BB9A369F12}"/>
                </a:ext>
              </a:extLst>
            </p:cNvPr>
            <p:cNvSpPr>
              <a:spLocks noChangeArrowheads="1"/>
            </p:cNvSpPr>
            <p:nvPr/>
          </p:nvSpPr>
          <p:spPr bwMode="auto">
            <a:xfrm>
              <a:off x="5218883" y="1920013"/>
              <a:ext cx="1719953" cy="544967"/>
            </a:xfrm>
            <a:prstGeom prst="roundRect">
              <a:avLst>
                <a:gd name="adj" fmla="val 0"/>
              </a:avLst>
            </a:prstGeom>
            <a:solidFill>
              <a:srgbClr val="FFCC00"/>
            </a:solidFill>
            <a:ln w="19050" algn="ctr">
              <a:solidFill>
                <a:schemeClr val="bg1"/>
              </a:solidFill>
              <a:miter lim="800000"/>
              <a:headEnd/>
              <a:tailEnd/>
            </a:ln>
          </p:spPr>
          <p:txBody>
            <a:bodyPr lIns="54417" tIns="27209" rIns="54417" bIns="27209" anchor="ctr"/>
            <a:lstStyle/>
            <a:p>
              <a:pPr marL="271458" algn="ctr" defTabSz="544107">
                <a:defRPr/>
              </a:pPr>
              <a:r>
                <a:rPr lang="ru-RU" altLang="ru-RU" sz="794" dirty="0">
                  <a:solidFill>
                    <a:srgbClr val="000000"/>
                  </a:solidFill>
                  <a:latin typeface="Arial" panose="020B0604020202020204" pitchFamily="34" charset="0"/>
                </a:rPr>
                <a:t>  ДОГОВОРЫ</a:t>
              </a:r>
            </a:p>
          </p:txBody>
        </p:sp>
        <p:pic>
          <p:nvPicPr>
            <p:cNvPr id="249875" name="Рисунок 92">
              <a:extLst>
                <a:ext uri="{FF2B5EF4-FFF2-40B4-BE49-F238E27FC236}">
                  <a16:creationId xmlns="" xmlns:a16="http://schemas.microsoft.com/office/drawing/2014/main" id="{D255E803-94DD-5A5C-79CA-AD74753F02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643" y="2068553"/>
              <a:ext cx="310393" cy="30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76" name="Рисунок 93">
              <a:extLst>
                <a:ext uri="{FF2B5EF4-FFF2-40B4-BE49-F238E27FC236}">
                  <a16:creationId xmlns="" xmlns:a16="http://schemas.microsoft.com/office/drawing/2014/main" id="{AAF541CD-7B57-BBD4-65B2-18557F2F5D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2212" y="2033399"/>
              <a:ext cx="327494" cy="3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Прямая соединительная линия 108">
              <a:extLst>
                <a:ext uri="{FF2B5EF4-FFF2-40B4-BE49-F238E27FC236}">
                  <a16:creationId xmlns="" xmlns:a16="http://schemas.microsoft.com/office/drawing/2014/main" id="{03A415F9-B18C-1538-8A58-20A1AAC63442}"/>
                </a:ext>
              </a:extLst>
            </p:cNvPr>
            <p:cNvCxnSpPr>
              <a:cxnSpLocks/>
            </p:cNvCxnSpPr>
            <p:nvPr/>
          </p:nvCxnSpPr>
          <p:spPr>
            <a:xfrm>
              <a:off x="1888761" y="2946909"/>
              <a:ext cx="7304718" cy="0"/>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13" name="Прямоугольник: скругленные углы 112">
              <a:extLst>
                <a:ext uri="{FF2B5EF4-FFF2-40B4-BE49-F238E27FC236}">
                  <a16:creationId xmlns="" xmlns:a16="http://schemas.microsoft.com/office/drawing/2014/main" id="{BC287ACE-C79A-FDBD-8701-0BEB0C0D83AF}"/>
                </a:ext>
              </a:extLst>
            </p:cNvPr>
            <p:cNvSpPr>
              <a:spLocks/>
            </p:cNvSpPr>
            <p:nvPr/>
          </p:nvSpPr>
          <p:spPr>
            <a:xfrm>
              <a:off x="6902335"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Финансовые инструменты</a:t>
              </a:r>
            </a:p>
          </p:txBody>
        </p:sp>
        <p:sp>
          <p:nvSpPr>
            <p:cNvPr id="114" name="Прямоугольник: скругленные углы 113">
              <a:extLst>
                <a:ext uri="{FF2B5EF4-FFF2-40B4-BE49-F238E27FC236}">
                  <a16:creationId xmlns="" xmlns:a16="http://schemas.microsoft.com/office/drawing/2014/main" id="{B1055E05-C1CC-10FE-C74D-5F480217608E}"/>
                </a:ext>
              </a:extLst>
            </p:cNvPr>
            <p:cNvSpPr>
              <a:spLocks/>
            </p:cNvSpPr>
            <p:nvPr/>
          </p:nvSpPr>
          <p:spPr>
            <a:xfrm>
              <a:off x="2441133"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Управление </a:t>
              </a:r>
            </a:p>
            <a:p>
              <a:pPr algn="ctr" defTabSz="544107">
                <a:defRPr/>
              </a:pPr>
              <a:r>
                <a:rPr lang="ru-RU" altLang="ru-RU" sz="714" dirty="0">
                  <a:solidFill>
                    <a:srgbClr val="000000"/>
                  </a:solidFill>
                  <a:latin typeface="Arial" panose="020B0604020202020204" pitchFamily="34" charset="0"/>
                </a:rPr>
                <a:t>НСИ</a:t>
              </a:r>
            </a:p>
          </p:txBody>
        </p:sp>
        <p:sp>
          <p:nvSpPr>
            <p:cNvPr id="115" name="Прямоугольник: скругленные углы 114">
              <a:extLst>
                <a:ext uri="{FF2B5EF4-FFF2-40B4-BE49-F238E27FC236}">
                  <a16:creationId xmlns="" xmlns:a16="http://schemas.microsoft.com/office/drawing/2014/main" id="{A2243897-03A6-5C60-9781-396F25E00F29}"/>
                </a:ext>
              </a:extLst>
            </p:cNvPr>
            <p:cNvSpPr>
              <a:spLocks/>
            </p:cNvSpPr>
            <p:nvPr/>
          </p:nvSpPr>
          <p:spPr>
            <a:xfrm>
              <a:off x="3594986" y="2749323"/>
              <a:ext cx="852684"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Активы</a:t>
              </a:r>
            </a:p>
          </p:txBody>
        </p:sp>
        <p:sp>
          <p:nvSpPr>
            <p:cNvPr id="116" name="Прямоугольник: скругленные углы 115">
              <a:extLst>
                <a:ext uri="{FF2B5EF4-FFF2-40B4-BE49-F238E27FC236}">
                  <a16:creationId xmlns="" xmlns:a16="http://schemas.microsoft.com/office/drawing/2014/main" id="{158C7962-4D23-5957-4E2E-EA607DA7C10A}"/>
                </a:ext>
              </a:extLst>
            </p:cNvPr>
            <p:cNvSpPr>
              <a:spLocks/>
            </p:cNvSpPr>
            <p:nvPr/>
          </p:nvSpPr>
          <p:spPr>
            <a:xfrm>
              <a:off x="4671734" y="2749323"/>
              <a:ext cx="92978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Инвестиции</a:t>
              </a:r>
            </a:p>
          </p:txBody>
        </p:sp>
        <p:sp>
          <p:nvSpPr>
            <p:cNvPr id="117" name="Прямоугольник: скругленные углы 116">
              <a:extLst>
                <a:ext uri="{FF2B5EF4-FFF2-40B4-BE49-F238E27FC236}">
                  <a16:creationId xmlns="" xmlns:a16="http://schemas.microsoft.com/office/drawing/2014/main" id="{3EE9F8BC-C72D-895C-3EC7-225B31736858}"/>
                </a:ext>
              </a:extLst>
            </p:cNvPr>
            <p:cNvSpPr>
              <a:spLocks/>
            </p:cNvSpPr>
            <p:nvPr/>
          </p:nvSpPr>
          <p:spPr>
            <a:xfrm>
              <a:off x="5825587" y="2749323"/>
              <a:ext cx="852684"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Стратегия</a:t>
              </a:r>
            </a:p>
          </p:txBody>
        </p:sp>
        <p:sp>
          <p:nvSpPr>
            <p:cNvPr id="118" name="Скругленный прямоугольник 96">
              <a:extLst>
                <a:ext uri="{FF2B5EF4-FFF2-40B4-BE49-F238E27FC236}">
                  <a16:creationId xmlns="" xmlns:a16="http://schemas.microsoft.com/office/drawing/2014/main" id="{AB95F99F-9499-7362-37F9-2B404FE5AA4F}"/>
                </a:ext>
              </a:extLst>
            </p:cNvPr>
            <p:cNvSpPr/>
            <p:nvPr/>
          </p:nvSpPr>
          <p:spPr>
            <a:xfrm rot="16200000">
              <a:off x="8641377" y="2354199"/>
              <a:ext cx="1283111" cy="414740"/>
            </a:xfrm>
            <a:prstGeom prst="roundRect">
              <a:avLst>
                <a:gd name="adj" fmla="val 0"/>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8">
                <a:defRPr/>
              </a:pPr>
              <a:r>
                <a:rPr lang="ru-RU" sz="794" dirty="0">
                  <a:solidFill>
                    <a:srgbClr val="000000"/>
                  </a:solidFill>
                  <a:latin typeface="Arial" panose="020B0604020202020204" pitchFamily="34" charset="0"/>
                  <a:cs typeface="Arial" panose="020B0604020202020204" pitchFamily="34" charset="0"/>
                </a:rPr>
                <a:t>Интеграционная шина</a:t>
              </a:r>
            </a:p>
          </p:txBody>
        </p:sp>
        <p:cxnSp>
          <p:nvCxnSpPr>
            <p:cNvPr id="119" name="Прямая соединительная линия 118">
              <a:extLst>
                <a:ext uri="{FF2B5EF4-FFF2-40B4-BE49-F238E27FC236}">
                  <a16:creationId xmlns="" xmlns:a16="http://schemas.microsoft.com/office/drawing/2014/main" id="{F6FC7BB3-9980-796C-7A84-9F351C314EA0}"/>
                </a:ext>
              </a:extLst>
            </p:cNvPr>
            <p:cNvCxnSpPr>
              <a:cxnSpLocks/>
            </p:cNvCxnSpPr>
            <p:nvPr/>
          </p:nvCxnSpPr>
          <p:spPr>
            <a:xfrm>
              <a:off x="1632598" y="2253500"/>
              <a:ext cx="0" cy="618171"/>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20" name="Скругленный прямоугольник 55">
              <a:extLst>
                <a:ext uri="{FF2B5EF4-FFF2-40B4-BE49-F238E27FC236}">
                  <a16:creationId xmlns="" xmlns:a16="http://schemas.microsoft.com/office/drawing/2014/main" id="{A1D83245-7BE3-0154-807F-5B6262CD467B}"/>
                </a:ext>
              </a:extLst>
            </p:cNvPr>
            <p:cNvSpPr>
              <a:spLocks noChangeArrowheads="1"/>
            </p:cNvSpPr>
            <p:nvPr/>
          </p:nvSpPr>
          <p:spPr bwMode="auto">
            <a:xfrm>
              <a:off x="1002355" y="1924080"/>
              <a:ext cx="1980182" cy="542933"/>
            </a:xfrm>
            <a:prstGeom prst="roundRect">
              <a:avLst>
                <a:gd name="adj" fmla="val 0"/>
              </a:avLst>
            </a:prstGeom>
            <a:solidFill>
              <a:schemeClr val="accent3">
                <a:lumMod val="60000"/>
                <a:lumOff val="40000"/>
              </a:schemeClr>
            </a:solidFill>
            <a:ln w="19050" algn="ctr">
              <a:solidFill>
                <a:schemeClr val="bg1"/>
              </a:solidFill>
              <a:miter lim="800000"/>
              <a:headEnd/>
              <a:tailEnd/>
            </a:ln>
          </p:spPr>
          <p:txBody>
            <a:bodyPr lIns="54417" tIns="27209" rIns="54417" bIns="27209" anchor="ctr"/>
            <a:lstStyle>
              <a:lvl1pPr defTabSz="725488"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588963" indent="-225425" defTabSz="725488"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906463" indent="-180975" defTabSz="725488"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270000" indent="-180975" defTabSz="725488"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1633538" indent="-182563" defTabSz="725488"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0907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5479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0051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462338" indent="-182563" defTabSz="7254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335750" algn="ctr" defTabSz="544107">
                <a:spcBef>
                  <a:spcPct val="0"/>
                </a:spcBef>
                <a:buClrTx/>
                <a:buFont typeface="Arial" panose="020B0604020202020204" pitchFamily="34" charset="0"/>
                <a:buNone/>
                <a:defRPr/>
              </a:pPr>
              <a:r>
                <a:rPr lang="ru-RU" altLang="ru-RU" sz="794" dirty="0">
                  <a:solidFill>
                    <a:srgbClr val="000000"/>
                  </a:solidFill>
                </a:rPr>
                <a:t> БЮДЖЕТИРОВАНИЕ</a:t>
              </a:r>
            </a:p>
          </p:txBody>
        </p:sp>
        <p:pic>
          <p:nvPicPr>
            <p:cNvPr id="249896" name="Рисунок 120">
              <a:extLst>
                <a:ext uri="{FF2B5EF4-FFF2-40B4-BE49-F238E27FC236}">
                  <a16:creationId xmlns="" xmlns:a16="http://schemas.microsoft.com/office/drawing/2014/main" id="{BD8004A7-B352-07C0-366E-391BE6E10E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5571" y="2021925"/>
              <a:ext cx="357690" cy="35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Прямоугольник: скругленные углы 121">
              <a:extLst>
                <a:ext uri="{FF2B5EF4-FFF2-40B4-BE49-F238E27FC236}">
                  <a16:creationId xmlns="" xmlns:a16="http://schemas.microsoft.com/office/drawing/2014/main" id="{80C94987-764E-49D5-DDDD-5C89145A046E}"/>
                </a:ext>
              </a:extLst>
            </p:cNvPr>
            <p:cNvSpPr>
              <a:spLocks noChangeAspect="1"/>
            </p:cNvSpPr>
            <p:nvPr/>
          </p:nvSpPr>
          <p:spPr>
            <a:xfrm>
              <a:off x="1001590" y="2749323"/>
              <a:ext cx="1263983"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Производственная безопасность</a:t>
              </a:r>
            </a:p>
          </p:txBody>
        </p:sp>
        <p:cxnSp>
          <p:nvCxnSpPr>
            <p:cNvPr id="123" name="Прямая соединительная линия 122">
              <a:extLst>
                <a:ext uri="{FF2B5EF4-FFF2-40B4-BE49-F238E27FC236}">
                  <a16:creationId xmlns="" xmlns:a16="http://schemas.microsoft.com/office/drawing/2014/main" id="{DB9CEF73-667A-08C1-6ECB-348DE6C87C8F}"/>
                </a:ext>
              </a:extLst>
            </p:cNvPr>
            <p:cNvCxnSpPr>
              <a:cxnSpLocks/>
            </p:cNvCxnSpPr>
            <p:nvPr/>
          </p:nvCxnSpPr>
          <p:spPr>
            <a:xfrm>
              <a:off x="8455484" y="2312470"/>
              <a:ext cx="0" cy="618171"/>
            </a:xfrm>
            <a:prstGeom prst="line">
              <a:avLst/>
            </a:prstGeom>
            <a:ln w="31750">
              <a:solidFill>
                <a:srgbClr val="F28104"/>
              </a:solidFill>
            </a:ln>
          </p:spPr>
          <p:style>
            <a:lnRef idx="1">
              <a:schemeClr val="accent1"/>
            </a:lnRef>
            <a:fillRef idx="0">
              <a:schemeClr val="accent1"/>
            </a:fillRef>
            <a:effectRef idx="0">
              <a:schemeClr val="accent1"/>
            </a:effectRef>
            <a:fontRef idx="minor">
              <a:schemeClr val="tx1"/>
            </a:fontRef>
          </p:style>
        </p:cxnSp>
        <p:sp>
          <p:nvSpPr>
            <p:cNvPr id="124" name="Прямоугольник: скругленные углы 123">
              <a:extLst>
                <a:ext uri="{FF2B5EF4-FFF2-40B4-BE49-F238E27FC236}">
                  <a16:creationId xmlns="" xmlns:a16="http://schemas.microsoft.com/office/drawing/2014/main" id="{5FD2DB25-061D-0E4A-000A-9DB8FB79F78B}"/>
                </a:ext>
              </a:extLst>
            </p:cNvPr>
            <p:cNvSpPr>
              <a:spLocks/>
            </p:cNvSpPr>
            <p:nvPr/>
          </p:nvSpPr>
          <p:spPr>
            <a:xfrm>
              <a:off x="8002236" y="2749323"/>
              <a:ext cx="906639" cy="394593"/>
            </a:xfrm>
            <a:prstGeom prst="roundRect">
              <a:avLst>
                <a:gd name="adj" fmla="val 0"/>
              </a:avLst>
            </a:prstGeom>
            <a:solidFill>
              <a:schemeClr val="bg1">
                <a:lumMod val="75000"/>
              </a:schemeClr>
            </a:solidFill>
            <a:ln w="19050" algn="ctr">
              <a:noFill/>
              <a:miter lim="800000"/>
              <a:headEnd/>
              <a:tailEnd/>
            </a:ln>
            <a:effectLst>
              <a:softEdge rad="12700"/>
            </a:effectLst>
          </p:spPr>
          <p:txBody>
            <a:bodyPr lIns="54417" tIns="27209" rIns="54417" bIns="27209" anchor="ctr"/>
            <a:lstStyle/>
            <a:p>
              <a:pPr algn="ctr" defTabSz="544107">
                <a:defRPr/>
              </a:pPr>
              <a:r>
                <a:rPr lang="ru-RU" altLang="ru-RU" sz="714" dirty="0">
                  <a:solidFill>
                    <a:srgbClr val="000000"/>
                  </a:solidFill>
                  <a:latin typeface="Arial" panose="020B0604020202020204" pitchFamily="34" charset="0"/>
                </a:rPr>
                <a:t>Банковские шлюзы</a:t>
              </a:r>
            </a:p>
          </p:txBody>
        </p:sp>
        <p:sp>
          <p:nvSpPr>
            <p:cNvPr id="125" name="Скругленный прямоугольник 59">
              <a:extLst>
                <a:ext uri="{FF2B5EF4-FFF2-40B4-BE49-F238E27FC236}">
                  <a16:creationId xmlns="" xmlns:a16="http://schemas.microsoft.com/office/drawing/2014/main" id="{DBB0F341-BE44-A29C-78AF-1A82AEF65597}"/>
                </a:ext>
              </a:extLst>
            </p:cNvPr>
            <p:cNvSpPr>
              <a:spLocks noChangeArrowheads="1"/>
            </p:cNvSpPr>
            <p:nvPr/>
          </p:nvSpPr>
          <p:spPr bwMode="auto">
            <a:xfrm>
              <a:off x="7170602" y="1920013"/>
              <a:ext cx="1758581" cy="544967"/>
            </a:xfrm>
            <a:prstGeom prst="roundRect">
              <a:avLst>
                <a:gd name="adj" fmla="val 0"/>
              </a:avLst>
            </a:prstGeom>
            <a:solidFill>
              <a:srgbClr val="FFFF66"/>
            </a:solidFill>
            <a:ln w="19050" algn="ctr">
              <a:solidFill>
                <a:schemeClr val="bg1"/>
              </a:solidFill>
              <a:miter lim="800000"/>
              <a:headEnd/>
              <a:tailEnd/>
            </a:ln>
          </p:spPr>
          <p:txBody>
            <a:bodyPr lIns="54417" tIns="27209" rIns="54417" bIns="27209" anchor="ctr"/>
            <a:lstStyle/>
            <a:p>
              <a:pPr marL="135728" algn="ctr" defTabSz="544107">
                <a:defRPr/>
              </a:pPr>
              <a:r>
                <a:rPr lang="ru-RU" altLang="ru-RU" sz="794" dirty="0">
                  <a:solidFill>
                    <a:srgbClr val="000000"/>
                  </a:solidFill>
                  <a:latin typeface="Arial" panose="020B0604020202020204" pitchFamily="34" charset="0"/>
                </a:rPr>
                <a:t>       КАЗНАЧЕЙСТВО   </a:t>
              </a:r>
            </a:p>
          </p:txBody>
        </p:sp>
        <p:pic>
          <p:nvPicPr>
            <p:cNvPr id="249905" name="Google Shape;765;p3">
              <a:extLst>
                <a:ext uri="{FF2B5EF4-FFF2-40B4-BE49-F238E27FC236}">
                  <a16:creationId xmlns="" xmlns:a16="http://schemas.microsoft.com/office/drawing/2014/main" id="{FD9914C6-4033-8EEB-2284-FBD89DD8B0D2}"/>
                </a:ext>
              </a:extLst>
            </p:cNvPr>
            <p:cNvPicPr preferRelativeResize="0">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a:stretch>
              <a:fillRect/>
            </a:stretch>
          </p:blipFill>
          <p:spPr bwMode="auto">
            <a:xfrm>
              <a:off x="7317942" y="2017725"/>
              <a:ext cx="386518" cy="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654571F9-DD02-43DC-BFD5-1CE4F4B56AFD}"/>
              </a:ext>
            </a:extLst>
          </p:cNvPr>
          <p:cNvSpPr/>
          <p:nvPr/>
        </p:nvSpPr>
        <p:spPr>
          <a:xfrm>
            <a:off x="6443477" y="1472666"/>
            <a:ext cx="2376264" cy="2971291"/>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4" name="TextBox 3">
            <a:extLst>
              <a:ext uri="{FF2B5EF4-FFF2-40B4-BE49-F238E27FC236}">
                <a16:creationId xmlns="" xmlns:a16="http://schemas.microsoft.com/office/drawing/2014/main" id="{1B006116-BC08-246E-3CCF-B12DA6B4DE78}"/>
              </a:ext>
            </a:extLst>
          </p:cNvPr>
          <p:cNvSpPr txBox="1"/>
          <p:nvPr/>
        </p:nvSpPr>
        <p:spPr>
          <a:xfrm>
            <a:off x="467544" y="1275606"/>
            <a:ext cx="5616575" cy="3108543"/>
          </a:xfrm>
          <a:prstGeom prst="rect">
            <a:avLst/>
          </a:prstGeom>
          <a:noFill/>
        </p:spPr>
        <p:txBody>
          <a:bodyPr>
            <a:spAutoFit/>
          </a:bodyPr>
          <a:lstStyle/>
          <a:p>
            <a:pPr>
              <a:spcBef>
                <a:spcPts val="400"/>
              </a:spcBef>
              <a:spcAft>
                <a:spcPts val="400"/>
              </a:spcAft>
              <a:defRPr/>
            </a:pPr>
            <a:r>
              <a:rPr lang="ru-RU" sz="1200" b="0" dirty="0">
                <a:solidFill>
                  <a:srgbClr val="000000"/>
                </a:solidFill>
                <a:latin typeface="Arial" charset="0"/>
              </a:rPr>
              <a:t>Система «1С:Предприятие» является ключевой в автоматизации розничной торговли в ПАО «Вымпелком», в онлайн в одной системе работают </a:t>
            </a:r>
            <a:r>
              <a:rPr lang="ru-RU" sz="1200" b="0" dirty="0">
                <a:solidFill>
                  <a:srgbClr val="D45448"/>
                </a:solidFill>
                <a:latin typeface="Arial" charset="0"/>
              </a:rPr>
              <a:t>все розничные магазины сети</a:t>
            </a:r>
          </a:p>
          <a:p>
            <a:pPr>
              <a:spcBef>
                <a:spcPts val="400"/>
              </a:spcBef>
              <a:spcAft>
                <a:spcPts val="400"/>
              </a:spcAft>
              <a:defRPr/>
            </a:pPr>
            <a:r>
              <a:rPr lang="ru-RU" sz="1200" b="0" dirty="0">
                <a:solidFill>
                  <a:srgbClr val="000000"/>
                </a:solidFill>
                <a:latin typeface="Arial" charset="0"/>
              </a:rPr>
              <a:t>Доступность системы </a:t>
            </a:r>
            <a:r>
              <a:rPr lang="ru-RU" sz="1200" b="0" dirty="0">
                <a:solidFill>
                  <a:srgbClr val="D45448"/>
                </a:solidFill>
                <a:latin typeface="Arial" charset="0"/>
              </a:rPr>
              <a:t>99.99%</a:t>
            </a:r>
            <a:endParaRPr lang="ru-RU" sz="1200" b="0" dirty="0">
              <a:solidFill>
                <a:srgbClr val="F28104"/>
              </a:solidFill>
              <a:latin typeface="Arial" charset="0"/>
            </a:endParaRPr>
          </a:p>
          <a:p>
            <a:pPr>
              <a:spcBef>
                <a:spcPts val="400"/>
              </a:spcBef>
              <a:spcAft>
                <a:spcPts val="400"/>
              </a:spcAft>
              <a:defRPr/>
            </a:pPr>
            <a:r>
              <a:rPr lang="ru-RU" sz="1200" b="0" dirty="0">
                <a:solidFill>
                  <a:srgbClr val="000000"/>
                </a:solidFill>
                <a:latin typeface="Arial" charset="0"/>
              </a:rPr>
              <a:t>В компании автоматизирована торговая деятельность – продажи, включая работу кассовых мест, работа </a:t>
            </a:r>
            <a:r>
              <a:rPr lang="ru-RU" sz="1200" b="0" dirty="0" err="1">
                <a:solidFill>
                  <a:srgbClr val="000000"/>
                </a:solidFill>
                <a:latin typeface="Arial" charset="0"/>
              </a:rPr>
              <a:t>бэк</a:t>
            </a:r>
            <a:r>
              <a:rPr lang="ru-RU" sz="1200" b="0" dirty="0">
                <a:solidFill>
                  <a:srgbClr val="000000"/>
                </a:solidFill>
                <a:latin typeface="Arial" charset="0"/>
              </a:rPr>
              <a:t>-офиса магазинов, учет остатков и движения товаров в магазинах</a:t>
            </a:r>
          </a:p>
          <a:p>
            <a:pPr>
              <a:spcBef>
                <a:spcPts val="400"/>
              </a:spcBef>
              <a:spcAft>
                <a:spcPts val="400"/>
              </a:spcAft>
              <a:defRPr/>
            </a:pPr>
            <a:r>
              <a:rPr lang="ru-RU" sz="1200" b="0" dirty="0">
                <a:solidFill>
                  <a:srgbClr val="000000"/>
                </a:solidFill>
                <a:latin typeface="Arial" charset="0"/>
              </a:rPr>
              <a:t>В системе 1С более </a:t>
            </a:r>
            <a:r>
              <a:rPr lang="ru-RU" sz="1200" b="0" dirty="0">
                <a:solidFill>
                  <a:srgbClr val="D45448"/>
                </a:solidFill>
                <a:latin typeface="Arial" charset="0"/>
              </a:rPr>
              <a:t>2 000 торговых точек </a:t>
            </a:r>
            <a:r>
              <a:rPr lang="ru-RU" sz="1200" b="0" dirty="0">
                <a:solidFill>
                  <a:srgbClr val="000000"/>
                </a:solidFill>
                <a:latin typeface="Arial" charset="0"/>
              </a:rPr>
              <a:t>по всей России, </a:t>
            </a:r>
            <a:br>
              <a:rPr lang="ru-RU" sz="1200" b="0" dirty="0">
                <a:solidFill>
                  <a:srgbClr val="000000"/>
                </a:solidFill>
                <a:latin typeface="Arial" charset="0"/>
              </a:rPr>
            </a:br>
            <a:r>
              <a:rPr lang="ru-RU" sz="1200" b="0" dirty="0">
                <a:solidFill>
                  <a:srgbClr val="000000"/>
                </a:solidFill>
                <a:latin typeface="Arial" charset="0"/>
              </a:rPr>
              <a:t>более </a:t>
            </a:r>
            <a:r>
              <a:rPr lang="ru-RU" sz="1200" b="0" dirty="0">
                <a:solidFill>
                  <a:srgbClr val="D45448"/>
                </a:solidFill>
                <a:latin typeface="Arial" charset="0"/>
              </a:rPr>
              <a:t>5 000 пользователей </a:t>
            </a:r>
            <a:r>
              <a:rPr lang="ru-RU" sz="1200" b="0" dirty="0">
                <a:solidFill>
                  <a:srgbClr val="000000"/>
                </a:solidFill>
                <a:latin typeface="Arial" charset="0"/>
              </a:rPr>
              <a:t>от Калининграда до Камчатки</a:t>
            </a:r>
          </a:p>
          <a:p>
            <a:pPr>
              <a:spcBef>
                <a:spcPts val="400"/>
              </a:spcBef>
              <a:spcAft>
                <a:spcPts val="400"/>
              </a:spcAft>
              <a:defRPr/>
            </a:pPr>
            <a:r>
              <a:rPr lang="ru-RU" sz="1200" b="0" dirty="0">
                <a:solidFill>
                  <a:srgbClr val="000000"/>
                </a:solidFill>
                <a:latin typeface="Arial" charset="0"/>
              </a:rPr>
              <a:t>Количество чеков – достигает </a:t>
            </a:r>
            <a:r>
              <a:rPr lang="ru-RU" sz="1200" b="0" dirty="0">
                <a:solidFill>
                  <a:srgbClr val="D45448"/>
                </a:solidFill>
                <a:latin typeface="Arial" charset="0"/>
              </a:rPr>
              <a:t>200 в минуту</a:t>
            </a:r>
          </a:p>
          <a:p>
            <a:pPr>
              <a:spcBef>
                <a:spcPts val="400"/>
              </a:spcBef>
              <a:spcAft>
                <a:spcPts val="400"/>
              </a:spcAft>
              <a:defRPr/>
            </a:pPr>
            <a:r>
              <a:rPr lang="ru-RU" sz="1200" b="0" dirty="0">
                <a:solidFill>
                  <a:srgbClr val="D45448"/>
                </a:solidFill>
                <a:latin typeface="Arial" charset="0"/>
              </a:rPr>
              <a:t>Внедрение в первых 1400 магазинах заняло 3 месяца </a:t>
            </a:r>
          </a:p>
          <a:p>
            <a:pPr>
              <a:spcBef>
                <a:spcPts val="400"/>
              </a:spcBef>
              <a:spcAft>
                <a:spcPts val="400"/>
              </a:spcAft>
              <a:defRPr/>
            </a:pPr>
            <a:r>
              <a:rPr lang="ru-RU" sz="1200" b="0" dirty="0">
                <a:solidFill>
                  <a:srgbClr val="000000"/>
                </a:solidFill>
                <a:latin typeface="Arial" charset="0"/>
              </a:rPr>
              <a:t>Достигнута высокая точность планирования закупок и распределения товара в офисы продаж</a:t>
            </a:r>
            <a:endParaRPr lang="ru-RU" sz="1200" b="0" dirty="0"/>
          </a:p>
        </p:txBody>
      </p:sp>
      <p:pic>
        <p:nvPicPr>
          <p:cNvPr id="251908" name="Рисунок 4">
            <a:extLst>
              <a:ext uri="{FF2B5EF4-FFF2-40B4-BE49-F238E27FC236}">
                <a16:creationId xmlns="" xmlns:a16="http://schemas.microsoft.com/office/drawing/2014/main" id="{F08CA3D4-AB1D-EFBF-376F-6B6A675B1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280" y="1563641"/>
            <a:ext cx="201136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0" name="Picture 21" descr="https://rarus.ru/upload/82/300329/image-3.jpg">
            <a:extLst>
              <a:ext uri="{FF2B5EF4-FFF2-40B4-BE49-F238E27FC236}">
                <a16:creationId xmlns="" xmlns:a16="http://schemas.microsoft.com/office/drawing/2014/main" id="{0EF58A59-FD5B-8BA5-DE1D-81FFD271E8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2280" y="2998741"/>
            <a:ext cx="2011362"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a:extLst>
              <a:ext uri="{FF2B5EF4-FFF2-40B4-BE49-F238E27FC236}">
                <a16:creationId xmlns="" xmlns:a16="http://schemas.microsoft.com/office/drawing/2014/main" id="{DAE1FB82-0AA2-4BE0-8F80-96A4A1425E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177777"/>
            <a:ext cx="1264841" cy="1041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с двумя скругленными противолежащими углами 1">
            <a:extLst>
              <a:ext uri="{FF2B5EF4-FFF2-40B4-BE49-F238E27FC236}">
                <a16:creationId xmlns="" xmlns:a16="http://schemas.microsoft.com/office/drawing/2014/main" id="{79681A63-58CF-466A-BA4D-9E5AF1D67743}"/>
              </a:ext>
            </a:extLst>
          </p:cNvPr>
          <p:cNvSpPr/>
          <p:nvPr/>
        </p:nvSpPr>
        <p:spPr>
          <a:xfrm>
            <a:off x="4557214" y="2813982"/>
            <a:ext cx="4479282" cy="223553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 name="Заголовок 1">
            <a:extLst>
              <a:ext uri="{FF2B5EF4-FFF2-40B4-BE49-F238E27FC236}">
                <a16:creationId xmlns="" xmlns:a16="http://schemas.microsoft.com/office/drawing/2014/main" id="{3121700F-3E46-64EB-28D0-E1FD6D8593F6}"/>
              </a:ext>
            </a:extLst>
          </p:cNvPr>
          <p:cNvSpPr>
            <a:spLocks noGrp="1"/>
          </p:cNvSpPr>
          <p:nvPr>
            <p:ph type="title" idx="4294967295"/>
          </p:nvPr>
        </p:nvSpPr>
        <p:spPr>
          <a:xfrm>
            <a:off x="1716642" y="195486"/>
            <a:ext cx="7187526" cy="7155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sz="1800" b="1" kern="1200" dirty="0">
                <a:solidFill>
                  <a:schemeClr val="tx1"/>
                </a:solidFill>
                <a:latin typeface="Arial" panose="020B0604020202020204" pitchFamily="34" charset="0"/>
                <a:cs typeface="Arial" panose="020B0604020202020204" pitchFamily="34" charset="0"/>
              </a:rPr>
              <a:t>Н</a:t>
            </a:r>
            <a:r>
              <a:rPr lang="ru-RU" sz="1800" b="1" kern="1200" dirty="0">
                <a:solidFill>
                  <a:schemeClr val="tx1"/>
                </a:solidFill>
                <a:latin typeface="Arial" panose="020B0604020202020204" pitchFamily="34" charset="0"/>
                <a:cs typeface="Arial" panose="020B0604020202020204" pitchFamily="34" charset="0"/>
              </a:rPr>
              <a:t>а линуксе работает? </a:t>
            </a:r>
            <a:r>
              <a:rPr lang="ru-RU" altLang="ru-RU" sz="1800" b="1" kern="1200" dirty="0">
                <a:solidFill>
                  <a:schemeClr val="tx1"/>
                </a:solidFill>
                <a:latin typeface="Arial" panose="020B0604020202020204" pitchFamily="34" charset="0"/>
                <a:cs typeface="Arial" panose="020B0604020202020204" pitchFamily="34" charset="0"/>
              </a:rPr>
              <a:t>1С:</a:t>
            </a:r>
            <a:r>
              <a:rPr lang="en-US" altLang="ru-RU" sz="1800" b="1" kern="1200" dirty="0">
                <a:solidFill>
                  <a:schemeClr val="tx1"/>
                </a:solidFill>
                <a:latin typeface="Arial" panose="020B0604020202020204" pitchFamily="34" charset="0"/>
                <a:cs typeface="Arial" panose="020B0604020202020204" pitchFamily="34" charset="0"/>
              </a:rPr>
              <a:t>ERP </a:t>
            </a:r>
            <a:r>
              <a:rPr lang="ru-RU" altLang="ru-RU" sz="1800" b="1" kern="1200" dirty="0">
                <a:solidFill>
                  <a:schemeClr val="tx1"/>
                </a:solidFill>
                <a:latin typeface="Arial" panose="020B0604020202020204" pitchFamily="34" charset="0"/>
                <a:cs typeface="Arial" panose="020B0604020202020204" pitchFamily="34" charset="0"/>
              </a:rPr>
              <a:t>на СУБД </a:t>
            </a:r>
            <a:r>
              <a:rPr lang="en-US" altLang="ru-RU" sz="1800" b="1" kern="1200" dirty="0">
                <a:solidFill>
                  <a:schemeClr val="tx1"/>
                </a:solidFill>
                <a:latin typeface="Arial" panose="020B0604020202020204" pitchFamily="34" charset="0"/>
                <a:cs typeface="Arial" panose="020B0604020202020204" pitchFamily="34" charset="0"/>
              </a:rPr>
              <a:t>PostgreSQL</a:t>
            </a:r>
            <a:endParaRPr lang="ru-RU" altLang="ru-RU" sz="1800" b="1" kern="1200" dirty="0">
              <a:solidFill>
                <a:schemeClr val="tx1"/>
              </a:solidFill>
              <a:latin typeface="Arial" panose="020B0604020202020204" pitchFamily="34" charset="0"/>
              <a:cs typeface="Arial" panose="020B0604020202020204" pitchFamily="34" charset="0"/>
            </a:endParaRPr>
          </a:p>
        </p:txBody>
      </p:sp>
      <p:sp>
        <p:nvSpPr>
          <p:cNvPr id="8" name="TextBox 2">
            <a:extLst>
              <a:ext uri="{FF2B5EF4-FFF2-40B4-BE49-F238E27FC236}">
                <a16:creationId xmlns="" xmlns:a16="http://schemas.microsoft.com/office/drawing/2014/main" id="{12BE0293-2BFF-A80C-F08E-E2B68E447002}"/>
              </a:ext>
            </a:extLst>
          </p:cNvPr>
          <p:cNvSpPr txBox="1">
            <a:spLocks noChangeArrowheads="1"/>
          </p:cNvSpPr>
          <p:nvPr/>
        </p:nvSpPr>
        <p:spPr bwMode="auto">
          <a:xfrm>
            <a:off x="4572000" y="2475428"/>
            <a:ext cx="4332168" cy="338554"/>
          </a:xfrm>
          <a:prstGeom prst="rect">
            <a:avLst/>
          </a:prstGeom>
          <a:noFill/>
          <a:ln>
            <a:noFill/>
          </a:ln>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ts val="600"/>
              </a:spcBef>
              <a:buClr>
                <a:srgbClr val="5F5F5F"/>
              </a:buClr>
              <a:buSzPct val="100000"/>
              <a:defRPr/>
            </a:pPr>
            <a:r>
              <a:rPr lang="ru-RU" altLang="ru-RU" sz="800" b="0" dirty="0">
                <a:solidFill>
                  <a:srgbClr val="333399"/>
                </a:solidFill>
                <a:latin typeface="Arial" charset="0"/>
              </a:rPr>
              <a:t>В справочнике внедренных решений «1С» с отбором по </a:t>
            </a:r>
            <a:r>
              <a:rPr lang="ru-RU" altLang="ru-RU" sz="800" b="0" dirty="0">
                <a:solidFill>
                  <a:srgbClr val="D45448"/>
                </a:solidFill>
                <a:latin typeface="Arial" charset="0"/>
              </a:rPr>
              <a:t>СУБД </a:t>
            </a:r>
            <a:r>
              <a:rPr lang="en-US" altLang="ru-RU" sz="800" b="0" dirty="0">
                <a:solidFill>
                  <a:srgbClr val="D45448"/>
                </a:solidFill>
                <a:latin typeface="Arial" charset="0"/>
              </a:rPr>
              <a:t>PostgreSQL</a:t>
            </a:r>
            <a:r>
              <a:rPr lang="ru-RU" altLang="ru-RU" sz="800" b="0" dirty="0">
                <a:solidFill>
                  <a:srgbClr val="D45448"/>
                </a:solidFill>
                <a:latin typeface="Arial" charset="0"/>
              </a:rPr>
              <a:t> </a:t>
            </a:r>
            <a:r>
              <a:rPr lang="ru-RU" altLang="ru-RU" sz="800" b="0" dirty="0">
                <a:solidFill>
                  <a:srgbClr val="333399"/>
                </a:solidFill>
                <a:latin typeface="Arial" charset="0"/>
              </a:rPr>
              <a:t>опубликовано более </a:t>
            </a:r>
            <a:r>
              <a:rPr lang="ru-RU" altLang="ru-RU" sz="800" b="0" dirty="0">
                <a:solidFill>
                  <a:srgbClr val="D45448"/>
                </a:solidFill>
                <a:latin typeface="Arial" charset="0"/>
              </a:rPr>
              <a:t>3 800 внедрений</a:t>
            </a:r>
            <a:r>
              <a:rPr lang="ru-RU" altLang="ru-RU" sz="800" b="0" dirty="0">
                <a:solidFill>
                  <a:srgbClr val="333399"/>
                </a:solidFill>
                <a:latin typeface="Arial" charset="0"/>
              </a:rPr>
              <a:t>, крупнейшее на </a:t>
            </a:r>
            <a:r>
              <a:rPr lang="ru-RU" altLang="ru-RU" sz="800" b="0" dirty="0">
                <a:solidFill>
                  <a:srgbClr val="D45448"/>
                </a:solidFill>
                <a:latin typeface="Arial" charset="0"/>
              </a:rPr>
              <a:t>38 000 рабочих мест</a:t>
            </a:r>
          </a:p>
        </p:txBody>
      </p:sp>
      <p:pic>
        <p:nvPicPr>
          <p:cNvPr id="253958" name="Picture 2">
            <a:extLst>
              <a:ext uri="{FF2B5EF4-FFF2-40B4-BE49-F238E27FC236}">
                <a16:creationId xmlns="" xmlns:a16="http://schemas.microsoft.com/office/drawing/2014/main" id="{7524F368-F902-D14E-4742-94608F94CFA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37" t="9383" r="7333" b="17131"/>
          <a:stretch>
            <a:fillRect/>
          </a:stretch>
        </p:blipFill>
        <p:spPr bwMode="auto">
          <a:xfrm>
            <a:off x="191930" y="2648510"/>
            <a:ext cx="1123142" cy="4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 xmlns:a16="http://schemas.microsoft.com/office/drawing/2014/main" id="{96E82B69-0E4C-4A1F-7FDF-6C130104FC24}"/>
              </a:ext>
            </a:extLst>
          </p:cNvPr>
          <p:cNvSpPr txBox="1">
            <a:spLocks noChangeArrowheads="1"/>
          </p:cNvSpPr>
          <p:nvPr/>
        </p:nvSpPr>
        <p:spPr bwMode="auto">
          <a:xfrm>
            <a:off x="1270497" y="2582298"/>
            <a:ext cx="3796210" cy="671979"/>
          </a:xfrm>
          <a:prstGeom prst="rect">
            <a:avLst/>
          </a:prstGeom>
          <a:noFill/>
          <a:ln>
            <a:noFill/>
          </a:ln>
        </p:spPr>
        <p:txBody>
          <a:bodyPr wrap="square">
            <a:spAutoFit/>
          </a:bodyPr>
          <a:lstStyle>
            <a:defPPr>
              <a:defRPr lang="ru-RU"/>
            </a:defPPr>
            <a:lvl1pPr marL="252000" indent="-252000">
              <a:spcBef>
                <a:spcPts val="600"/>
              </a:spcBef>
              <a:buClr>
                <a:srgbClr val="F28104"/>
              </a:buClr>
              <a:buFont typeface="Wingdings" pitchFamily="2" charset="2"/>
              <a:buChar char="§"/>
              <a:defRPr sz="1400"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Bef>
                <a:spcPts val="159"/>
              </a:spcBef>
              <a:buFont typeface="Wingdings" pitchFamily="2" charset="2"/>
              <a:buNone/>
              <a:defRPr/>
            </a:pPr>
            <a:r>
              <a:rPr lang="ru-RU" sz="1200" b="0" dirty="0">
                <a:solidFill>
                  <a:srgbClr val="FF0000"/>
                </a:solidFill>
              </a:rPr>
              <a:t>АО «Александринская горно-рудная компания»</a:t>
            </a:r>
            <a:endParaRPr lang="ru-RU" altLang="ru-RU" sz="1200" b="0" dirty="0">
              <a:solidFill>
                <a:srgbClr val="FF0000"/>
              </a:solidFill>
            </a:endParaRPr>
          </a:p>
          <a:p>
            <a:pPr marL="0" indent="0">
              <a:spcBef>
                <a:spcPts val="159"/>
              </a:spcBef>
              <a:buFont typeface="Wingdings" pitchFamily="2" charset="2"/>
              <a:buNone/>
              <a:defRPr/>
            </a:pPr>
            <a:r>
              <a:rPr lang="ru-RU" altLang="ru-RU" sz="1200" b="0" dirty="0">
                <a:solidFill>
                  <a:schemeClr val="tx1"/>
                </a:solidFill>
              </a:rPr>
              <a:t>На 50% увеличилась скорость получения информации, </a:t>
            </a:r>
            <a:r>
              <a:rPr lang="ru-RU" altLang="ru-RU" sz="1200" b="0" dirty="0">
                <a:solidFill>
                  <a:srgbClr val="FF0000"/>
                </a:solidFill>
              </a:rPr>
              <a:t>360 АРМ</a:t>
            </a:r>
          </a:p>
        </p:txBody>
      </p:sp>
      <p:sp>
        <p:nvSpPr>
          <p:cNvPr id="12" name="TextBox 1">
            <a:extLst>
              <a:ext uri="{FF2B5EF4-FFF2-40B4-BE49-F238E27FC236}">
                <a16:creationId xmlns="" xmlns:a16="http://schemas.microsoft.com/office/drawing/2014/main" id="{FF4AA013-4DE7-E09D-A05B-338A900CAFFA}"/>
              </a:ext>
            </a:extLst>
          </p:cNvPr>
          <p:cNvSpPr txBox="1">
            <a:spLocks noChangeArrowheads="1"/>
          </p:cNvSpPr>
          <p:nvPr/>
        </p:nvSpPr>
        <p:spPr bwMode="auto">
          <a:xfrm>
            <a:off x="1329880" y="3333072"/>
            <a:ext cx="2908051" cy="856645"/>
          </a:xfrm>
          <a:prstGeom prst="rect">
            <a:avLst/>
          </a:prstGeom>
          <a:noFill/>
          <a:ln>
            <a:noFill/>
          </a:ln>
        </p:spPr>
        <p:txBody>
          <a:bodyPr wrap="square">
            <a:spAutoFit/>
          </a:bodyPr>
          <a:lstStyle>
            <a:defPPr>
              <a:defRPr lang="ru-RU"/>
            </a:defPPr>
            <a:lvl1pPr marL="252000" indent="-252000">
              <a:spcBef>
                <a:spcPts val="600"/>
              </a:spcBef>
              <a:buClr>
                <a:srgbClr val="F28104"/>
              </a:buClr>
              <a:buFont typeface="Wingdings" pitchFamily="2" charset="2"/>
              <a:buChar char="§"/>
              <a:defRPr sz="1400"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Bef>
                <a:spcPts val="159"/>
              </a:spcBef>
              <a:buFont typeface="Wingdings" pitchFamily="2" charset="2"/>
              <a:buNone/>
              <a:defRPr/>
            </a:pPr>
            <a:r>
              <a:rPr lang="ru-RU" sz="1200" b="0" dirty="0">
                <a:solidFill>
                  <a:srgbClr val="FF0000"/>
                </a:solidFill>
              </a:rPr>
              <a:t>АО «Ремдизель»</a:t>
            </a:r>
            <a:endParaRPr lang="ru-RU" altLang="ru-RU" sz="1200" b="0" dirty="0">
              <a:solidFill>
                <a:srgbClr val="FF0000"/>
              </a:solidFill>
            </a:endParaRPr>
          </a:p>
          <a:p>
            <a:pPr marL="0" indent="0">
              <a:spcBef>
                <a:spcPts val="159"/>
              </a:spcBef>
              <a:buFont typeface="Wingdings" pitchFamily="2" charset="2"/>
              <a:buNone/>
              <a:defRPr/>
            </a:pPr>
            <a:r>
              <a:rPr lang="ru-RU" altLang="ru-RU" sz="1200" b="0" dirty="0">
                <a:solidFill>
                  <a:schemeClr val="tx1"/>
                </a:solidFill>
              </a:rPr>
              <a:t>Вся основная логика процессов предприятия построена на типовых объектах системы, </a:t>
            </a:r>
            <a:r>
              <a:rPr lang="ru-RU" altLang="ru-RU" sz="1200" b="0" dirty="0">
                <a:solidFill>
                  <a:srgbClr val="FF0000"/>
                </a:solidFill>
              </a:rPr>
              <a:t>500 АРМ</a:t>
            </a:r>
          </a:p>
        </p:txBody>
      </p:sp>
      <p:sp>
        <p:nvSpPr>
          <p:cNvPr id="15" name="TextBox 1">
            <a:extLst>
              <a:ext uri="{FF2B5EF4-FFF2-40B4-BE49-F238E27FC236}">
                <a16:creationId xmlns="" xmlns:a16="http://schemas.microsoft.com/office/drawing/2014/main" id="{4AEAAB7F-8028-6838-9D1E-80F567745397}"/>
              </a:ext>
            </a:extLst>
          </p:cNvPr>
          <p:cNvSpPr txBox="1">
            <a:spLocks noChangeArrowheads="1"/>
          </p:cNvSpPr>
          <p:nvPr/>
        </p:nvSpPr>
        <p:spPr bwMode="auto">
          <a:xfrm>
            <a:off x="1268778" y="2007678"/>
            <a:ext cx="6652467" cy="487313"/>
          </a:xfrm>
          <a:prstGeom prst="rect">
            <a:avLst/>
          </a:prstGeom>
          <a:noFill/>
          <a:ln>
            <a:noFill/>
          </a:ln>
        </p:spPr>
        <p:txBody>
          <a:bodyPr wrap="square">
            <a:spAutoFit/>
          </a:bodyPr>
          <a:lstStyle>
            <a:defPPr>
              <a:defRPr lang="ru-RU"/>
            </a:defPPr>
            <a:lvl1pPr marL="252000" indent="-252000">
              <a:spcBef>
                <a:spcPts val="600"/>
              </a:spcBef>
              <a:buClr>
                <a:srgbClr val="F28104"/>
              </a:buClr>
              <a:buFont typeface="Wingdings" pitchFamily="2" charset="2"/>
              <a:buChar char="§"/>
              <a:defRPr sz="1400"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Bef>
                <a:spcPts val="159"/>
              </a:spcBef>
              <a:buFont typeface="Wingdings" pitchFamily="2" charset="2"/>
              <a:buNone/>
              <a:defRPr/>
            </a:pPr>
            <a:r>
              <a:rPr lang="ru-RU" sz="1200" b="0" dirty="0">
                <a:solidFill>
                  <a:srgbClr val="FF0000"/>
                </a:solidFill>
              </a:rPr>
              <a:t>АО «Русская медная компания»</a:t>
            </a:r>
            <a:endParaRPr lang="ru-RU" altLang="ru-RU" sz="1200" b="0" dirty="0">
              <a:solidFill>
                <a:srgbClr val="FF0000"/>
              </a:solidFill>
            </a:endParaRPr>
          </a:p>
          <a:p>
            <a:pPr marL="0" indent="0">
              <a:spcBef>
                <a:spcPts val="159"/>
              </a:spcBef>
              <a:buFont typeface="Wingdings" pitchFamily="2" charset="2"/>
              <a:buNone/>
              <a:defRPr/>
            </a:pPr>
            <a:r>
              <a:rPr lang="ru-RU" altLang="ru-RU" sz="1200" b="0" dirty="0">
                <a:solidFill>
                  <a:schemeClr val="tx1"/>
                </a:solidFill>
              </a:rPr>
              <a:t>Построена единая система для работы всех подразделений компании, </a:t>
            </a:r>
            <a:r>
              <a:rPr lang="ru-RU" altLang="ru-RU" sz="1200" b="0" dirty="0">
                <a:solidFill>
                  <a:srgbClr val="FF0000"/>
                </a:solidFill>
              </a:rPr>
              <a:t>500 АРМ</a:t>
            </a:r>
          </a:p>
        </p:txBody>
      </p:sp>
      <p:sp>
        <p:nvSpPr>
          <p:cNvPr id="253962" name="AutoShape 2">
            <a:extLst>
              <a:ext uri="{FF2B5EF4-FFF2-40B4-BE49-F238E27FC236}">
                <a16:creationId xmlns="" xmlns:a16="http://schemas.microsoft.com/office/drawing/2014/main" id="{59C1BBF3-6BE9-44D2-BE1C-83599E44D1FB}"/>
              </a:ext>
            </a:extLst>
          </p:cNvPr>
          <p:cNvSpPr>
            <a:spLocks noChangeAspect="1" noChangeArrowheads="1"/>
          </p:cNvSpPr>
          <p:nvPr/>
        </p:nvSpPr>
        <p:spPr bwMode="auto">
          <a:xfrm>
            <a:off x="4449763" y="2451100"/>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77" tIns="36289" rIns="72577" bIns="36289"/>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endParaRPr lang="ru-RU" altLang="ru-RU"/>
          </a:p>
        </p:txBody>
      </p:sp>
      <p:pic>
        <p:nvPicPr>
          <p:cNvPr id="253963" name="Picture 10">
            <a:extLst>
              <a:ext uri="{FF2B5EF4-FFF2-40B4-BE49-F238E27FC236}">
                <a16:creationId xmlns="" xmlns:a16="http://schemas.microsoft.com/office/drawing/2014/main" id="{364E94BE-7D7B-9A99-29DA-CE9EB4F614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004" y="2015391"/>
            <a:ext cx="1023637" cy="4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4" name="Picture 6">
            <a:extLst>
              <a:ext uri="{FF2B5EF4-FFF2-40B4-BE49-F238E27FC236}">
                <a16:creationId xmlns="" xmlns:a16="http://schemas.microsoft.com/office/drawing/2014/main" id="{9BE7A5FB-9544-C491-EFD8-B6D6BFA8AF0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764" y="3578083"/>
            <a:ext cx="1169988"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s://avatars.mds.yandex.net/i?id=cfef1ba4424bb82d2c394f6591386b733964c913-9044040-images-thumbs&amp;n=1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22" y="3974698"/>
            <a:ext cx="888536" cy="829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
            <a:extLst>
              <a:ext uri="{FF2B5EF4-FFF2-40B4-BE49-F238E27FC236}">
                <a16:creationId xmlns="" xmlns:a16="http://schemas.microsoft.com/office/drawing/2014/main" id="{FF4AA013-4DE7-E09D-A05B-338A900CAFFA}"/>
              </a:ext>
            </a:extLst>
          </p:cNvPr>
          <p:cNvSpPr txBox="1">
            <a:spLocks noChangeArrowheads="1"/>
          </p:cNvSpPr>
          <p:nvPr/>
        </p:nvSpPr>
        <p:spPr bwMode="auto">
          <a:xfrm>
            <a:off x="1280616" y="4180554"/>
            <a:ext cx="3351331" cy="856645"/>
          </a:xfrm>
          <a:prstGeom prst="rect">
            <a:avLst/>
          </a:prstGeom>
          <a:noFill/>
          <a:ln>
            <a:noFill/>
          </a:ln>
        </p:spPr>
        <p:txBody>
          <a:bodyPr wrap="square">
            <a:spAutoFit/>
          </a:bodyPr>
          <a:lstStyle>
            <a:defPPr>
              <a:defRPr lang="ru-RU"/>
            </a:defPPr>
            <a:lvl1pPr marL="252000" indent="-252000">
              <a:spcBef>
                <a:spcPts val="600"/>
              </a:spcBef>
              <a:buClr>
                <a:srgbClr val="F28104"/>
              </a:buClr>
              <a:buFont typeface="Wingdings" pitchFamily="2" charset="2"/>
              <a:buChar char="§"/>
              <a:defRPr sz="1400"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Bef>
                <a:spcPts val="159"/>
              </a:spcBef>
              <a:buFont typeface="Wingdings" pitchFamily="2" charset="2"/>
              <a:buNone/>
              <a:defRPr/>
            </a:pPr>
            <a:r>
              <a:rPr lang="ru-RU" sz="1200" b="0" dirty="0">
                <a:solidFill>
                  <a:srgbClr val="FF0000"/>
                </a:solidFill>
              </a:rPr>
              <a:t>АО  ХК «</a:t>
            </a:r>
            <a:r>
              <a:rPr lang="ru-RU" sz="1200" b="0" dirty="0" err="1">
                <a:solidFill>
                  <a:srgbClr val="FF0000"/>
                </a:solidFill>
              </a:rPr>
              <a:t>Якутуголь</a:t>
            </a:r>
            <a:r>
              <a:rPr lang="ru-RU" sz="1200" b="0" dirty="0">
                <a:solidFill>
                  <a:srgbClr val="FF0000"/>
                </a:solidFill>
              </a:rPr>
              <a:t>»</a:t>
            </a:r>
            <a:endParaRPr lang="ru-RU" altLang="ru-RU" sz="1200" b="0" dirty="0">
              <a:solidFill>
                <a:srgbClr val="FF0000"/>
              </a:solidFill>
            </a:endParaRPr>
          </a:p>
          <a:p>
            <a:pPr marL="0" indent="0">
              <a:spcBef>
                <a:spcPts val="159"/>
              </a:spcBef>
              <a:buFont typeface="Wingdings" pitchFamily="2" charset="2"/>
              <a:buNone/>
              <a:defRPr/>
            </a:pPr>
            <a:r>
              <a:rPr lang="ru-RU" altLang="ru-RU" sz="1200" b="0" dirty="0">
                <a:solidFill>
                  <a:schemeClr val="tx1"/>
                </a:solidFill>
              </a:rPr>
              <a:t>Формирование финансовой, бухгалтерской и управленческой отчетности в режиме реального времени, </a:t>
            </a:r>
            <a:r>
              <a:rPr lang="ru-RU" altLang="ru-RU" sz="1200" b="0" dirty="0">
                <a:solidFill>
                  <a:srgbClr val="FF0000"/>
                </a:solidFill>
              </a:rPr>
              <a:t>500 АРМ</a:t>
            </a:r>
          </a:p>
        </p:txBody>
      </p:sp>
      <p:pic>
        <p:nvPicPr>
          <p:cNvPr id="4" name="Рисунок 3"/>
          <p:cNvPicPr>
            <a:picLocks noChangeAspect="1"/>
          </p:cNvPicPr>
          <p:nvPr/>
        </p:nvPicPr>
        <p:blipFill>
          <a:blip r:embed="rId7"/>
          <a:stretch>
            <a:fillRect/>
          </a:stretch>
        </p:blipFill>
        <p:spPr>
          <a:xfrm>
            <a:off x="4631947" y="2912198"/>
            <a:ext cx="4351353" cy="2125001"/>
          </a:xfrm>
          <a:prstGeom prst="rect">
            <a:avLst/>
          </a:prstGeom>
          <a:noFill/>
          <a:ln>
            <a:noFill/>
          </a:ln>
          <a:effectLst>
            <a:outerShdw blurRad="50800" dist="38100" dir="8100000" algn="tr" rotWithShape="0">
              <a:prstClr val="black">
                <a:alpha val="40000"/>
              </a:prstClr>
            </a:outerShdw>
          </a:effectLst>
        </p:spPr>
      </p:pic>
      <p:pic>
        <p:nvPicPr>
          <p:cNvPr id="3" name="Picture 2" descr="https://electron.md/wp-content/uploads/brand/karch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764" y="1269703"/>
            <a:ext cx="1065852" cy="5995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
            <a:extLst>
              <a:ext uri="{FF2B5EF4-FFF2-40B4-BE49-F238E27FC236}">
                <a16:creationId xmlns="" xmlns:a16="http://schemas.microsoft.com/office/drawing/2014/main" id="{FF4AA013-4DE7-E09D-A05B-338A900CAFFA}"/>
              </a:ext>
            </a:extLst>
          </p:cNvPr>
          <p:cNvSpPr txBox="1">
            <a:spLocks noChangeArrowheads="1"/>
          </p:cNvSpPr>
          <p:nvPr/>
        </p:nvSpPr>
        <p:spPr bwMode="auto">
          <a:xfrm>
            <a:off x="1263487" y="1127069"/>
            <a:ext cx="7523178" cy="882293"/>
          </a:xfrm>
          <a:prstGeom prst="rect">
            <a:avLst/>
          </a:prstGeom>
          <a:noFill/>
          <a:ln>
            <a:noFill/>
          </a:ln>
        </p:spPr>
        <p:txBody>
          <a:bodyPr wrap="square">
            <a:spAutoFit/>
          </a:bodyPr>
          <a:lstStyle>
            <a:defPPr>
              <a:defRPr lang="ru-RU"/>
            </a:defPPr>
            <a:lvl1pPr marL="252000" indent="-252000">
              <a:spcBef>
                <a:spcPts val="600"/>
              </a:spcBef>
              <a:buClr>
                <a:srgbClr val="F28104"/>
              </a:buClr>
              <a:buFont typeface="Wingdings" pitchFamily="2" charset="2"/>
              <a:buChar char="§"/>
              <a:defRPr sz="1400" b="1">
                <a:solidFill>
                  <a:srgbClr val="F28104"/>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Bef>
                <a:spcPts val="159"/>
              </a:spcBef>
              <a:buFont typeface="Wingdings" pitchFamily="2" charset="2"/>
              <a:buNone/>
              <a:defRPr/>
            </a:pPr>
            <a:r>
              <a:rPr lang="ru-RU" sz="1200" b="0" dirty="0">
                <a:solidFill>
                  <a:srgbClr val="FF0000"/>
                </a:solidFill>
              </a:rPr>
              <a:t>ООО «</a:t>
            </a:r>
            <a:r>
              <a:rPr lang="ru-RU" sz="1200" b="0" dirty="0" err="1">
                <a:solidFill>
                  <a:srgbClr val="FF0000"/>
                </a:solidFill>
              </a:rPr>
              <a:t>Керхер</a:t>
            </a:r>
            <a:r>
              <a:rPr lang="ru-RU" sz="1200" b="0" dirty="0">
                <a:solidFill>
                  <a:srgbClr val="FF0000"/>
                </a:solidFill>
              </a:rPr>
              <a:t>»</a:t>
            </a:r>
            <a:endParaRPr lang="ru-RU" altLang="ru-RU" sz="1200" b="0" dirty="0">
              <a:solidFill>
                <a:srgbClr val="FF0000"/>
              </a:solidFill>
            </a:endParaRPr>
          </a:p>
          <a:p>
            <a:pPr marL="0" indent="0">
              <a:spcBef>
                <a:spcPts val="159"/>
              </a:spcBef>
              <a:buFont typeface="Wingdings" pitchFamily="2" charset="2"/>
              <a:buNone/>
              <a:defRPr/>
            </a:pPr>
            <a:r>
              <a:rPr lang="ru-RU" altLang="ru-RU" sz="1200" b="0" dirty="0">
                <a:solidFill>
                  <a:schemeClr val="tx1"/>
                </a:solidFill>
              </a:rPr>
              <a:t>Реинжиниринг бизнес-процессов в рамках перехода с </a:t>
            </a:r>
            <a:r>
              <a:rPr lang="en-US" altLang="ru-RU" sz="1200" b="0" dirty="0">
                <a:solidFill>
                  <a:schemeClr val="tx1"/>
                </a:solidFill>
              </a:rPr>
              <a:t>SAP</a:t>
            </a:r>
            <a:r>
              <a:rPr lang="ru-RU" altLang="ru-RU" sz="1200" b="0" dirty="0">
                <a:solidFill>
                  <a:schemeClr val="tx1"/>
                </a:solidFill>
              </a:rPr>
              <a:t> на 1С:</a:t>
            </a:r>
            <a:r>
              <a:rPr lang="en-US" altLang="ru-RU" sz="1200" b="0" dirty="0">
                <a:solidFill>
                  <a:schemeClr val="tx1"/>
                </a:solidFill>
              </a:rPr>
              <a:t>ERP</a:t>
            </a:r>
            <a:r>
              <a:rPr lang="ru-RU" altLang="ru-RU" sz="1200" b="0" dirty="0">
                <a:solidFill>
                  <a:schemeClr val="tx1"/>
                </a:solidFill>
              </a:rPr>
              <a:t>. </a:t>
            </a:r>
          </a:p>
          <a:p>
            <a:pPr marL="0" indent="0">
              <a:spcBef>
                <a:spcPts val="159"/>
              </a:spcBef>
              <a:buFont typeface="Wingdings" pitchFamily="2" charset="2"/>
              <a:buNone/>
              <a:defRPr/>
            </a:pPr>
            <a:r>
              <a:rPr lang="ru-RU" altLang="ru-RU" sz="1200" b="0" dirty="0">
                <a:solidFill>
                  <a:schemeClr val="tx1"/>
                </a:solidFill>
              </a:rPr>
              <a:t>Успешно выполнены заложенные показатели эффективности, несмотря на то, что многие пользователи не являлись пользователями 1С, </a:t>
            </a:r>
            <a:r>
              <a:rPr lang="ru-RU" altLang="ru-RU" sz="1200" b="0" dirty="0">
                <a:solidFill>
                  <a:srgbClr val="FF0000"/>
                </a:solidFill>
              </a:rPr>
              <a:t>600 АРМ</a:t>
            </a:r>
          </a:p>
        </p:txBody>
      </p:sp>
    </p:spTree>
  </p:cSld>
  <p:clrMapOvr>
    <a:masterClrMapping/>
  </p:clrMapOvr>
  <p:transition advTm="6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 xmlns:a16="http://schemas.microsoft.com/office/drawing/2014/main" id="{5C0ECE85-B413-4C13-F6EA-C9B77B3B79C4}"/>
              </a:ext>
            </a:extLst>
          </p:cNvPr>
          <p:cNvSpPr txBox="1">
            <a:spLocks noChangeArrowheads="1"/>
          </p:cNvSpPr>
          <p:nvPr/>
        </p:nvSpPr>
        <p:spPr bwMode="auto">
          <a:xfrm>
            <a:off x="1115616" y="195486"/>
            <a:ext cx="3384376" cy="69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solidFill>
                  <a:srgbClr val="C00000"/>
                </a:solidFill>
              </a:rPr>
              <a:t>Функционала</a:t>
            </a:r>
            <a:r>
              <a:rPr lang="ru-RU" altLang="ru-RU" dirty="0"/>
              <a:t> – хватит ?</a:t>
            </a:r>
          </a:p>
        </p:txBody>
      </p:sp>
      <p:sp>
        <p:nvSpPr>
          <p:cNvPr id="23559" name="Text Box 4">
            <a:extLst>
              <a:ext uri="{FF2B5EF4-FFF2-40B4-BE49-F238E27FC236}">
                <a16:creationId xmlns="" xmlns:a16="http://schemas.microsoft.com/office/drawing/2014/main" id="{108342EF-5637-E07E-77D2-5E6807427A26}"/>
              </a:ext>
            </a:extLst>
          </p:cNvPr>
          <p:cNvSpPr txBox="1">
            <a:spLocks noChangeArrowheads="1"/>
          </p:cNvSpPr>
          <p:nvPr/>
        </p:nvSpPr>
        <p:spPr bwMode="auto">
          <a:xfrm>
            <a:off x="4860032" y="195486"/>
            <a:ext cx="4073972" cy="69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solidFill>
                  <a:srgbClr val="C00000"/>
                </a:solidFill>
              </a:rPr>
              <a:t>Отраслевая специфика </a:t>
            </a:r>
            <a:r>
              <a:rPr lang="ru-RU" altLang="ru-RU" dirty="0"/>
              <a:t>– учтена?</a:t>
            </a:r>
          </a:p>
        </p:txBody>
      </p:sp>
      <p:grpSp>
        <p:nvGrpSpPr>
          <p:cNvPr id="3" name="Группа 2">
            <a:extLst>
              <a:ext uri="{FF2B5EF4-FFF2-40B4-BE49-F238E27FC236}">
                <a16:creationId xmlns="" xmlns:a16="http://schemas.microsoft.com/office/drawing/2014/main" id="{A95F2549-9CEE-1644-B369-F9792A9A3B6A}"/>
              </a:ext>
            </a:extLst>
          </p:cNvPr>
          <p:cNvGrpSpPr/>
          <p:nvPr/>
        </p:nvGrpSpPr>
        <p:grpSpPr>
          <a:xfrm>
            <a:off x="581729" y="1298575"/>
            <a:ext cx="4687094" cy="3192917"/>
            <a:chOff x="666750" y="1298575"/>
            <a:chExt cx="4687094" cy="3192917"/>
          </a:xfrm>
        </p:grpSpPr>
        <p:pic>
          <p:nvPicPr>
            <p:cNvPr id="256004" name="Рисунок 10">
              <a:extLst>
                <a:ext uri="{FF2B5EF4-FFF2-40B4-BE49-F238E27FC236}">
                  <a16:creationId xmlns="" xmlns:a16="http://schemas.microsoft.com/office/drawing/2014/main" id="{15E886EC-036C-5477-A492-9D3CFDB45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2036763"/>
              <a:ext cx="328612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5" name="Рисунок 12">
              <a:extLst>
                <a:ext uri="{FF2B5EF4-FFF2-40B4-BE49-F238E27FC236}">
                  <a16:creationId xmlns="" xmlns:a16="http://schemas.microsoft.com/office/drawing/2014/main" id="{5C62C61C-0B1B-C917-48FB-AF15F1F3B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544" y="3396117"/>
              <a:ext cx="24003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Рисунок 15">
              <a:extLst>
                <a:ext uri="{FF2B5EF4-FFF2-40B4-BE49-F238E27FC236}">
                  <a16:creationId xmlns="" xmlns:a16="http://schemas.microsoft.com/office/drawing/2014/main" id="{A0F9A9D2-BBF5-42E5-42D3-857AF19EA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3231371"/>
              <a:ext cx="24701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Рисунок 17">
              <a:extLst>
                <a:ext uri="{FF2B5EF4-FFF2-40B4-BE49-F238E27FC236}">
                  <a16:creationId xmlns="" xmlns:a16="http://schemas.microsoft.com/office/drawing/2014/main" id="{F75BB83F-8F00-B853-F751-75D8645DE9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075" y="1298575"/>
              <a:ext cx="271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4" name="TextBox 23707">
            <a:extLst>
              <a:ext uri="{FF2B5EF4-FFF2-40B4-BE49-F238E27FC236}">
                <a16:creationId xmlns="" xmlns:a16="http://schemas.microsoft.com/office/drawing/2014/main" id="{93AC0EA7-4FBF-B616-29CC-6437BD0BB8BF}"/>
              </a:ext>
            </a:extLst>
          </p:cNvPr>
          <p:cNvSpPr txBox="1">
            <a:spLocks noChangeArrowheads="1"/>
          </p:cNvSpPr>
          <p:nvPr/>
        </p:nvSpPr>
        <p:spPr bwMode="auto">
          <a:xfrm>
            <a:off x="7429500" y="1107927"/>
            <a:ext cx="1295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r>
              <a:rPr lang="ru-RU" altLang="ru-RU" sz="1200" b="0" dirty="0">
                <a:solidFill>
                  <a:srgbClr val="333399"/>
                </a:solidFill>
                <a:latin typeface="Arial" panose="020B0604020202020204" pitchFamily="34" charset="0"/>
              </a:rPr>
              <a:t>ОТРАСЛЕВЫЕ</a:t>
            </a:r>
          </a:p>
        </p:txBody>
      </p:sp>
      <p:sp>
        <p:nvSpPr>
          <p:cNvPr id="256035" name="TextBox 188">
            <a:extLst>
              <a:ext uri="{FF2B5EF4-FFF2-40B4-BE49-F238E27FC236}">
                <a16:creationId xmlns="" xmlns:a16="http://schemas.microsoft.com/office/drawing/2014/main" id="{CC90C004-0F0A-C884-5F8E-1A7398AB594C}"/>
              </a:ext>
            </a:extLst>
          </p:cNvPr>
          <p:cNvSpPr txBox="1">
            <a:spLocks noChangeArrowheads="1"/>
          </p:cNvSpPr>
          <p:nvPr/>
        </p:nvSpPr>
        <p:spPr bwMode="auto">
          <a:xfrm>
            <a:off x="5308600" y="1097320"/>
            <a:ext cx="2287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defRPr sz="1200" b="0">
                <a:solidFill>
                  <a:srgbClr val="333399"/>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СПЕЦИАЛИЗИРОВАННЫЕ </a:t>
            </a:r>
            <a:r>
              <a:rPr lang="en-US" altLang="ru-RU" dirty="0"/>
              <a:t/>
            </a:r>
            <a:br>
              <a:rPr lang="en-US" altLang="ru-RU" dirty="0"/>
            </a:br>
            <a:r>
              <a:rPr lang="ru-RU" altLang="ru-RU" dirty="0"/>
              <a:t>РЕШЕНИЯ</a:t>
            </a:r>
          </a:p>
        </p:txBody>
      </p:sp>
      <p:sp>
        <p:nvSpPr>
          <p:cNvPr id="256036" name="TextBox 189">
            <a:extLst>
              <a:ext uri="{FF2B5EF4-FFF2-40B4-BE49-F238E27FC236}">
                <a16:creationId xmlns="" xmlns:a16="http://schemas.microsoft.com/office/drawing/2014/main" id="{48938ADA-81E3-1DB3-404D-21B97D348BE7}"/>
              </a:ext>
            </a:extLst>
          </p:cNvPr>
          <p:cNvSpPr txBox="1">
            <a:spLocks noChangeArrowheads="1"/>
          </p:cNvSpPr>
          <p:nvPr/>
        </p:nvSpPr>
        <p:spPr bwMode="auto">
          <a:xfrm>
            <a:off x="2579942" y="1107927"/>
            <a:ext cx="1873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r>
              <a:rPr lang="ru-RU" altLang="ru-RU" sz="1200" b="0" dirty="0">
                <a:solidFill>
                  <a:srgbClr val="333399"/>
                </a:solidFill>
                <a:latin typeface="Arial" panose="020B0604020202020204" pitchFamily="34" charset="0"/>
              </a:rPr>
              <a:t>1С:КОРПОРАЦИЯ</a:t>
            </a:r>
          </a:p>
        </p:txBody>
      </p:sp>
      <p:grpSp>
        <p:nvGrpSpPr>
          <p:cNvPr id="2" name="Группа 1">
            <a:extLst>
              <a:ext uri="{FF2B5EF4-FFF2-40B4-BE49-F238E27FC236}">
                <a16:creationId xmlns="" xmlns:a16="http://schemas.microsoft.com/office/drawing/2014/main" id="{40E965A0-6FEE-5F4B-8EAD-819337A5AEBD}"/>
              </a:ext>
            </a:extLst>
          </p:cNvPr>
          <p:cNvGrpSpPr/>
          <p:nvPr/>
        </p:nvGrpSpPr>
        <p:grpSpPr>
          <a:xfrm>
            <a:off x="5292725" y="1563638"/>
            <a:ext cx="3324225" cy="3149600"/>
            <a:chOff x="5292725" y="1487488"/>
            <a:chExt cx="3324225" cy="3149600"/>
          </a:xfrm>
        </p:grpSpPr>
        <p:pic>
          <p:nvPicPr>
            <p:cNvPr id="256008" name="Рисунок 23651">
              <a:extLst>
                <a:ext uri="{FF2B5EF4-FFF2-40B4-BE49-F238E27FC236}">
                  <a16:creationId xmlns="" xmlns:a16="http://schemas.microsoft.com/office/drawing/2014/main" id="{B9D07F03-F1ED-8D08-9C1B-2E01F030C6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3663" y="3003550"/>
              <a:ext cx="11525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9" name="Рисунок 23653">
              <a:extLst>
                <a:ext uri="{FF2B5EF4-FFF2-40B4-BE49-F238E27FC236}">
                  <a16:creationId xmlns="" xmlns:a16="http://schemas.microsoft.com/office/drawing/2014/main" id="{7A6921C0-9596-005B-5AA3-60D90129B1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725" y="2379663"/>
              <a:ext cx="1192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Рисунок 23655">
              <a:extLst>
                <a:ext uri="{FF2B5EF4-FFF2-40B4-BE49-F238E27FC236}">
                  <a16:creationId xmlns="" xmlns:a16="http://schemas.microsoft.com/office/drawing/2014/main" id="{F3D794B1-CD0F-0144-E3C1-79095E5E02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3663" y="2060575"/>
              <a:ext cx="1152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Рисунок 23657">
              <a:extLst>
                <a:ext uri="{FF2B5EF4-FFF2-40B4-BE49-F238E27FC236}">
                  <a16:creationId xmlns="" xmlns:a16="http://schemas.microsoft.com/office/drawing/2014/main" id="{4E7DC77D-6542-C94F-3849-BDBD4B6FDB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2725" y="3673475"/>
              <a:ext cx="1192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2" name="Рисунок 23659">
              <a:extLst>
                <a:ext uri="{FF2B5EF4-FFF2-40B4-BE49-F238E27FC236}">
                  <a16:creationId xmlns="" xmlns:a16="http://schemas.microsoft.com/office/drawing/2014/main" id="{3664B3DE-107A-F681-9571-47BEFC6219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2725" y="3960813"/>
              <a:ext cx="1192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3" name="Рисунок 23661">
              <a:extLst>
                <a:ext uri="{FF2B5EF4-FFF2-40B4-BE49-F238E27FC236}">
                  <a16:creationId xmlns="" xmlns:a16="http://schemas.microsoft.com/office/drawing/2014/main" id="{382AD363-D16A-15E4-6B57-25F3076A27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3663" y="1755775"/>
              <a:ext cx="1152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4" name="Рисунок 23663">
              <a:extLst>
                <a:ext uri="{FF2B5EF4-FFF2-40B4-BE49-F238E27FC236}">
                  <a16:creationId xmlns="" xmlns:a16="http://schemas.microsoft.com/office/drawing/2014/main" id="{1C7C9826-3C0E-624C-8E0A-6F4EE57927E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92725" y="1487488"/>
              <a:ext cx="11922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5" name="Рисунок 23665">
              <a:extLst>
                <a:ext uri="{FF2B5EF4-FFF2-40B4-BE49-F238E27FC236}">
                  <a16:creationId xmlns="" xmlns:a16="http://schemas.microsoft.com/office/drawing/2014/main" id="{59DD431C-512C-08E3-A1BD-02F60F8BDC0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43663" y="1487488"/>
              <a:ext cx="11525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6" name="Рисунок 23667">
              <a:extLst>
                <a:ext uri="{FF2B5EF4-FFF2-40B4-BE49-F238E27FC236}">
                  <a16:creationId xmlns="" xmlns:a16="http://schemas.microsoft.com/office/drawing/2014/main" id="{40807C00-D867-1C93-CC29-462353CD657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3663" y="3673475"/>
              <a:ext cx="1152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7" name="Рисунок 23669">
              <a:extLst>
                <a:ext uri="{FF2B5EF4-FFF2-40B4-BE49-F238E27FC236}">
                  <a16:creationId xmlns="" xmlns:a16="http://schemas.microsoft.com/office/drawing/2014/main" id="{534BDCCC-86D8-3285-E3BC-897FDA207E9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92725" y="2695575"/>
              <a:ext cx="11922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8" name="Рисунок 23671">
              <a:extLst>
                <a:ext uri="{FF2B5EF4-FFF2-40B4-BE49-F238E27FC236}">
                  <a16:creationId xmlns="" xmlns:a16="http://schemas.microsoft.com/office/drawing/2014/main" id="{C55071B0-93AA-17C2-F277-BA3D5C9E453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92725" y="2058988"/>
              <a:ext cx="119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9" name="Рисунок 23673">
              <a:extLst>
                <a:ext uri="{FF2B5EF4-FFF2-40B4-BE49-F238E27FC236}">
                  <a16:creationId xmlns="" xmlns:a16="http://schemas.microsoft.com/office/drawing/2014/main" id="{DDB26574-570F-89AC-6C70-CDBCEE11E47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43663" y="3333750"/>
              <a:ext cx="1152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0" name="Рисунок 23675">
              <a:extLst>
                <a:ext uri="{FF2B5EF4-FFF2-40B4-BE49-F238E27FC236}">
                  <a16:creationId xmlns="" xmlns:a16="http://schemas.microsoft.com/office/drawing/2014/main" id="{F1C3DD4C-BA74-3984-839B-C77CB94BB2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29500" y="3960813"/>
              <a:ext cx="1100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1" name="Рисунок 23677">
              <a:extLst>
                <a:ext uri="{FF2B5EF4-FFF2-40B4-BE49-F238E27FC236}">
                  <a16:creationId xmlns="" xmlns:a16="http://schemas.microsoft.com/office/drawing/2014/main" id="{FAB7655E-19C9-8DCB-4917-F2CC10E3B36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29500" y="3333750"/>
              <a:ext cx="11001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2" name="Рисунок 23679">
              <a:extLst>
                <a:ext uri="{FF2B5EF4-FFF2-40B4-BE49-F238E27FC236}">
                  <a16:creationId xmlns="" xmlns:a16="http://schemas.microsoft.com/office/drawing/2014/main" id="{49ED1F50-022A-2547-9D04-49F06A19568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292725" y="3001963"/>
              <a:ext cx="11922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3" name="Рисунок 23681">
              <a:extLst>
                <a:ext uri="{FF2B5EF4-FFF2-40B4-BE49-F238E27FC236}">
                  <a16:creationId xmlns="" xmlns:a16="http://schemas.microsoft.com/office/drawing/2014/main" id="{F9DBB198-2132-F9BC-0531-51A705A1DB0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443663" y="3960813"/>
              <a:ext cx="11525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4" name="Рисунок 23683">
              <a:extLst>
                <a:ext uri="{FF2B5EF4-FFF2-40B4-BE49-F238E27FC236}">
                  <a16:creationId xmlns="" xmlns:a16="http://schemas.microsoft.com/office/drawing/2014/main" id="{C337B4AE-79E0-DBFD-CC92-D0AC34A1B3B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13625" y="1487488"/>
              <a:ext cx="11017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5" name="Рисунок 23685">
              <a:extLst>
                <a:ext uri="{FF2B5EF4-FFF2-40B4-BE49-F238E27FC236}">
                  <a16:creationId xmlns="" xmlns:a16="http://schemas.microsoft.com/office/drawing/2014/main" id="{FA1EDD76-3F02-267D-6492-407082EEE81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43663" y="238125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6" name="Рисунок 23687">
              <a:extLst>
                <a:ext uri="{FF2B5EF4-FFF2-40B4-BE49-F238E27FC236}">
                  <a16:creationId xmlns="" xmlns:a16="http://schemas.microsoft.com/office/drawing/2014/main" id="{2AACAABF-6E14-C2B8-D6F8-119CE8123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15213" y="1755775"/>
              <a:ext cx="11001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7" name="Рисунок 23689">
              <a:extLst>
                <a:ext uri="{FF2B5EF4-FFF2-40B4-BE49-F238E27FC236}">
                  <a16:creationId xmlns="" xmlns:a16="http://schemas.microsoft.com/office/drawing/2014/main" id="{B8208FC7-4180-294D-6699-08B20113F50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429500" y="3003550"/>
              <a:ext cx="11001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8" name="Рисунок 23693">
              <a:extLst>
                <a:ext uri="{FF2B5EF4-FFF2-40B4-BE49-F238E27FC236}">
                  <a16:creationId xmlns="" xmlns:a16="http://schemas.microsoft.com/office/drawing/2014/main" id="{5B6C49F0-40E5-B111-0F2E-F34DD210C25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15213" y="2060575"/>
              <a:ext cx="11001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9" name="Рисунок 23695">
              <a:extLst>
                <a:ext uri="{FF2B5EF4-FFF2-40B4-BE49-F238E27FC236}">
                  <a16:creationId xmlns="" xmlns:a16="http://schemas.microsoft.com/office/drawing/2014/main" id="{10754108-D20B-7926-6FB3-A8EC8037DAE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15213" y="2381250"/>
              <a:ext cx="1100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0" name="Рисунок 23697">
              <a:extLst>
                <a:ext uri="{FF2B5EF4-FFF2-40B4-BE49-F238E27FC236}">
                  <a16:creationId xmlns="" xmlns:a16="http://schemas.microsoft.com/office/drawing/2014/main" id="{A27605A7-7041-77A2-B5D5-581C487C775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31088" y="2697163"/>
              <a:ext cx="11017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1" name="Рисунок 23699">
              <a:extLst>
                <a:ext uri="{FF2B5EF4-FFF2-40B4-BE49-F238E27FC236}">
                  <a16:creationId xmlns="" xmlns:a16="http://schemas.microsoft.com/office/drawing/2014/main" id="{20566E6B-B4A2-EDFE-6794-FE3E2D085F0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43663" y="2697163"/>
              <a:ext cx="11525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2" name="Рисунок 23701">
              <a:extLst>
                <a:ext uri="{FF2B5EF4-FFF2-40B4-BE49-F238E27FC236}">
                  <a16:creationId xmlns="" xmlns:a16="http://schemas.microsoft.com/office/drawing/2014/main" id="{9DD5DF0C-BCB1-E50C-3367-5097CA0DD32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429500" y="3673475"/>
              <a:ext cx="1100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3" name="Рисунок 23703">
              <a:extLst>
                <a:ext uri="{FF2B5EF4-FFF2-40B4-BE49-F238E27FC236}">
                  <a16:creationId xmlns="" xmlns:a16="http://schemas.microsoft.com/office/drawing/2014/main" id="{590DEE3C-B288-333C-3FAE-39571BDD8DA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92725" y="3333750"/>
              <a:ext cx="11922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7" name="Рисунок 8">
              <a:extLst>
                <a:ext uri="{FF2B5EF4-FFF2-40B4-BE49-F238E27FC236}">
                  <a16:creationId xmlns="" xmlns:a16="http://schemas.microsoft.com/office/drawing/2014/main" id="{C7ABA9C9-EA8A-0CD6-FE82-2B566BE3317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97488" y="4327525"/>
              <a:ext cx="11652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8" name="Рисунок 11">
              <a:extLst>
                <a:ext uri="{FF2B5EF4-FFF2-40B4-BE49-F238E27FC236}">
                  <a16:creationId xmlns="" xmlns:a16="http://schemas.microsoft.com/office/drawing/2014/main" id="{5AFA8D36-B9F0-6310-4018-0D88FAF44D0B}"/>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434138" y="4324350"/>
              <a:ext cx="11318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9" name="Рисунок 14">
              <a:extLst>
                <a:ext uri="{FF2B5EF4-FFF2-40B4-BE49-F238E27FC236}">
                  <a16:creationId xmlns="" xmlns:a16="http://schemas.microsoft.com/office/drawing/2014/main" id="{4FEAAE95-7DA4-3D84-1AE6-FA62DE17F4B2}"/>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451725" y="4327525"/>
              <a:ext cx="11652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0" name="Рисунок 2">
              <a:extLst>
                <a:ext uri="{FF2B5EF4-FFF2-40B4-BE49-F238E27FC236}">
                  <a16:creationId xmlns="" xmlns:a16="http://schemas.microsoft.com/office/drawing/2014/main" id="{C2CDDE5E-7ADD-2591-EA2D-888CBC95622E}"/>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292725" y="1755775"/>
              <a:ext cx="11636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 xmlns:a16="http://schemas.microsoft.com/office/drawing/2014/main" id="{8F729F14-D0F9-95B3-4D6D-A30CFA2DF7D3}"/>
              </a:ext>
            </a:extLst>
          </p:cNvPr>
          <p:cNvSpPr txBox="1">
            <a:spLocks noChangeArrowheads="1"/>
          </p:cNvSpPr>
          <p:nvPr/>
        </p:nvSpPr>
        <p:spPr bwMode="auto">
          <a:xfrm>
            <a:off x="1695476" y="192019"/>
            <a:ext cx="3528963" cy="74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solidFill>
                  <a:srgbClr val="C00000"/>
                </a:solidFill>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Первопроходцами </a:t>
            </a:r>
            <a:r>
              <a:rPr lang="ru-RU" altLang="ru-RU" dirty="0">
                <a:solidFill>
                  <a:schemeClr val="tx1"/>
                </a:solidFill>
              </a:rPr>
              <a:t>не будем?</a:t>
            </a:r>
          </a:p>
        </p:txBody>
      </p:sp>
      <p:sp>
        <p:nvSpPr>
          <p:cNvPr id="25604" name="Text Box 4">
            <a:extLst>
              <a:ext uri="{FF2B5EF4-FFF2-40B4-BE49-F238E27FC236}">
                <a16:creationId xmlns="" xmlns:a16="http://schemas.microsoft.com/office/drawing/2014/main" id="{E90AA0A5-1CE2-6189-6DAB-A617185D6E52}"/>
              </a:ext>
            </a:extLst>
          </p:cNvPr>
          <p:cNvSpPr txBox="1">
            <a:spLocks noChangeArrowheads="1"/>
          </p:cNvSpPr>
          <p:nvPr/>
        </p:nvSpPr>
        <p:spPr bwMode="auto">
          <a:xfrm>
            <a:off x="5717474" y="209214"/>
            <a:ext cx="3058585" cy="70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a:defRPr sz="1800">
                <a:solidFill>
                  <a:srgbClr val="C00000"/>
                </a:solidFill>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Кто уже мигрировал</a:t>
            </a:r>
            <a:r>
              <a:rPr lang="ru-RU" altLang="ru-RU" dirty="0">
                <a:solidFill>
                  <a:schemeClr val="tx1"/>
                </a:solidFill>
              </a:rPr>
              <a:t>, есть примеры?</a:t>
            </a:r>
          </a:p>
        </p:txBody>
      </p:sp>
      <p:grpSp>
        <p:nvGrpSpPr>
          <p:cNvPr id="3" name="Группа 2">
            <a:extLst>
              <a:ext uri="{FF2B5EF4-FFF2-40B4-BE49-F238E27FC236}">
                <a16:creationId xmlns="" xmlns:a16="http://schemas.microsoft.com/office/drawing/2014/main" id="{5EAF6A01-BE65-FC4A-B13F-16A69A8653A4}"/>
              </a:ext>
            </a:extLst>
          </p:cNvPr>
          <p:cNvGrpSpPr/>
          <p:nvPr/>
        </p:nvGrpSpPr>
        <p:grpSpPr>
          <a:xfrm>
            <a:off x="970414" y="1343530"/>
            <a:ext cx="3530148" cy="2997778"/>
            <a:chOff x="970414" y="1668115"/>
            <a:chExt cx="3530148" cy="2997778"/>
          </a:xfrm>
        </p:grpSpPr>
        <p:sp>
          <p:nvSpPr>
            <p:cNvPr id="25603" name="TextBox 1">
              <a:extLst>
                <a:ext uri="{FF2B5EF4-FFF2-40B4-BE49-F238E27FC236}">
                  <a16:creationId xmlns="" xmlns:a16="http://schemas.microsoft.com/office/drawing/2014/main" id="{DC4D3895-C682-DD6F-30DB-EDC84A92F838}"/>
                </a:ext>
              </a:extLst>
            </p:cNvPr>
            <p:cNvSpPr txBox="1">
              <a:spLocks noChangeArrowheads="1"/>
            </p:cNvSpPr>
            <p:nvPr/>
          </p:nvSpPr>
          <p:spPr bwMode="auto">
            <a:xfrm>
              <a:off x="971599" y="1668115"/>
              <a:ext cx="3528963" cy="369332"/>
            </a:xfrm>
            <a:prstGeom prst="rect">
              <a:avLst/>
            </a:prstGeom>
            <a:noFill/>
            <a:ln>
              <a:noFill/>
            </a:ln>
          </p:spPr>
          <p:txBody>
            <a:bodyPr wrap="square" lIns="0" tIns="0" rIns="0" bIns="0">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300"/>
                </a:spcBef>
                <a:defRPr/>
              </a:pPr>
              <a:r>
                <a:rPr lang="ru-RU" altLang="ru-RU" sz="1200" dirty="0">
                  <a:latin typeface="Arial" panose="020B0604020202020204" pitchFamily="34" charset="0"/>
                  <a:cs typeface="Arial" panose="020B0604020202020204" pitchFamily="34" charset="0"/>
                </a:rPr>
                <a:t>Подписаны стратегические соглашения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и меморандумы</a:t>
              </a:r>
              <a:r>
                <a:rPr lang="en-US"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о сотрудничестве с 1С</a:t>
              </a:r>
            </a:p>
          </p:txBody>
        </p:sp>
        <p:grpSp>
          <p:nvGrpSpPr>
            <p:cNvPr id="260101" name="Группа 12">
              <a:extLst>
                <a:ext uri="{FF2B5EF4-FFF2-40B4-BE49-F238E27FC236}">
                  <a16:creationId xmlns="" xmlns:a16="http://schemas.microsoft.com/office/drawing/2014/main" id="{DA1E86D6-E3E6-99F6-04C2-C5C6D782CBEB}"/>
                </a:ext>
              </a:extLst>
            </p:cNvPr>
            <p:cNvGrpSpPr>
              <a:grpSpLocks noChangeAspect="1"/>
            </p:cNvGrpSpPr>
            <p:nvPr/>
          </p:nvGrpSpPr>
          <p:grpSpPr bwMode="auto">
            <a:xfrm>
              <a:off x="970414" y="2451331"/>
              <a:ext cx="3479800" cy="2214562"/>
              <a:chOff x="764155" y="1785920"/>
              <a:chExt cx="3107070" cy="1977171"/>
            </a:xfrm>
          </p:grpSpPr>
          <p:grpSp>
            <p:nvGrpSpPr>
              <p:cNvPr id="260182" name="Группа 10">
                <a:extLst>
                  <a:ext uri="{FF2B5EF4-FFF2-40B4-BE49-F238E27FC236}">
                    <a16:creationId xmlns="" xmlns:a16="http://schemas.microsoft.com/office/drawing/2014/main" id="{DEFE2BD9-62AE-8C0A-5631-3F4FFAD61E91}"/>
                  </a:ext>
                </a:extLst>
              </p:cNvPr>
              <p:cNvGrpSpPr>
                <a:grpSpLocks/>
              </p:cNvGrpSpPr>
              <p:nvPr/>
            </p:nvGrpSpPr>
            <p:grpSpPr bwMode="auto">
              <a:xfrm>
                <a:off x="764155" y="1785920"/>
                <a:ext cx="3107070" cy="362598"/>
                <a:chOff x="764155" y="1785920"/>
                <a:chExt cx="3107070" cy="362598"/>
              </a:xfrm>
            </p:grpSpPr>
            <p:pic>
              <p:nvPicPr>
                <p:cNvPr id="260199" name="Picture 5" descr="лого-Ростех">
                  <a:extLst>
                    <a:ext uri="{FF2B5EF4-FFF2-40B4-BE49-F238E27FC236}">
                      <a16:creationId xmlns="" xmlns:a16="http://schemas.microsoft.com/office/drawing/2014/main" id="{6610D2EA-081B-057E-B8D1-83C0FBC33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417" y="1785920"/>
                  <a:ext cx="267808" cy="36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200" name="Picture 6" descr="Лого-Роснефть">
                  <a:extLst>
                    <a:ext uri="{FF2B5EF4-FFF2-40B4-BE49-F238E27FC236}">
                      <a16:creationId xmlns="" xmlns:a16="http://schemas.microsoft.com/office/drawing/2014/main" id="{8FD280E0-C693-687C-7C72-07F9C5249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311" y="1814190"/>
                  <a:ext cx="502371" cy="29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201" name="Picture 7" descr="Лого-Россети">
                  <a:extLst>
                    <a:ext uri="{FF2B5EF4-FFF2-40B4-BE49-F238E27FC236}">
                      <a16:creationId xmlns="" xmlns:a16="http://schemas.microsoft.com/office/drawing/2014/main" id="{37BB870B-5032-9984-406B-E06481129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852" y="1897772"/>
                  <a:ext cx="558395" cy="1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202" name="Picture 18" descr="gazprom_logo">
                  <a:extLst>
                    <a:ext uri="{FF2B5EF4-FFF2-40B4-BE49-F238E27FC236}">
                      <a16:creationId xmlns="" xmlns:a16="http://schemas.microsoft.com/office/drawing/2014/main" id="{91876478-C0E0-BC9D-1094-C1099AF6A7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155" y="1841846"/>
                  <a:ext cx="502986" cy="2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0183" name="Группа 7">
                <a:extLst>
                  <a:ext uri="{FF2B5EF4-FFF2-40B4-BE49-F238E27FC236}">
                    <a16:creationId xmlns="" xmlns:a16="http://schemas.microsoft.com/office/drawing/2014/main" id="{AEFCA8E0-1A52-7DCC-D743-936341C7B029}"/>
                  </a:ext>
                </a:extLst>
              </p:cNvPr>
              <p:cNvGrpSpPr>
                <a:grpSpLocks/>
              </p:cNvGrpSpPr>
              <p:nvPr/>
            </p:nvGrpSpPr>
            <p:grpSpPr bwMode="auto">
              <a:xfrm>
                <a:off x="771980" y="3483764"/>
                <a:ext cx="3099245" cy="279327"/>
                <a:chOff x="771980" y="3186793"/>
                <a:chExt cx="3099245" cy="279327"/>
              </a:xfrm>
            </p:grpSpPr>
            <p:pic>
              <p:nvPicPr>
                <p:cNvPr id="260195" name="Picture 11" descr="лого_автоваз">
                  <a:extLst>
                    <a:ext uri="{FF2B5EF4-FFF2-40B4-BE49-F238E27FC236}">
                      <a16:creationId xmlns="" xmlns:a16="http://schemas.microsoft.com/office/drawing/2014/main" id="{29A37FBF-9815-03A4-D760-1D95804CEF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288" y="3242166"/>
                  <a:ext cx="530719" cy="20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6" name="Picture 13" descr="лого-камаз">
                  <a:extLst>
                    <a:ext uri="{FF2B5EF4-FFF2-40B4-BE49-F238E27FC236}">
                      <a16:creationId xmlns="" xmlns:a16="http://schemas.microsoft.com/office/drawing/2014/main" id="{7313CF89-BEDB-E220-44F8-D6FCE3DBB3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5424" y="3186793"/>
                  <a:ext cx="201944" cy="27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7" name="Picture 14" descr="лого-соллерс">
                  <a:extLst>
                    <a:ext uri="{FF2B5EF4-FFF2-40B4-BE49-F238E27FC236}">
                      <a16:creationId xmlns="" xmlns:a16="http://schemas.microsoft.com/office/drawing/2014/main" id="{64CCA94E-8F77-72CE-E4EE-7A494450F6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0785" y="3259972"/>
                  <a:ext cx="610440" cy="18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8" name="Picture 15" descr="лого_уралхим">
                  <a:extLst>
                    <a:ext uri="{FF2B5EF4-FFF2-40B4-BE49-F238E27FC236}">
                      <a16:creationId xmlns="" xmlns:a16="http://schemas.microsoft.com/office/drawing/2014/main" id="{DE6C7116-EAD5-2921-A783-48779FE1944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980" y="3378138"/>
                  <a:ext cx="725891" cy="8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0184" name="Группа 9">
                <a:extLst>
                  <a:ext uri="{FF2B5EF4-FFF2-40B4-BE49-F238E27FC236}">
                    <a16:creationId xmlns="" xmlns:a16="http://schemas.microsoft.com/office/drawing/2014/main" id="{CE97C28D-7154-B50A-547C-E67691C9D97F}"/>
                  </a:ext>
                </a:extLst>
              </p:cNvPr>
              <p:cNvGrpSpPr>
                <a:grpSpLocks/>
              </p:cNvGrpSpPr>
              <p:nvPr/>
            </p:nvGrpSpPr>
            <p:grpSpPr bwMode="auto">
              <a:xfrm>
                <a:off x="764155" y="2407933"/>
                <a:ext cx="3107070" cy="305366"/>
                <a:chOff x="764155" y="2313370"/>
                <a:chExt cx="3107070" cy="305366"/>
              </a:xfrm>
            </p:grpSpPr>
            <p:pic>
              <p:nvPicPr>
                <p:cNvPr id="260191" name="Picture 19" descr="mmk_logo">
                  <a:extLst>
                    <a:ext uri="{FF2B5EF4-FFF2-40B4-BE49-F238E27FC236}">
                      <a16:creationId xmlns="" xmlns:a16="http://schemas.microsoft.com/office/drawing/2014/main" id="{A2C0EB46-B2EE-9CD9-58D3-52DE45DFA3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2739" y="2313370"/>
                  <a:ext cx="433418" cy="28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2" name="Picture 25" descr="logo_tatneft">
                  <a:extLst>
                    <a:ext uri="{FF2B5EF4-FFF2-40B4-BE49-F238E27FC236}">
                      <a16:creationId xmlns="" xmlns:a16="http://schemas.microsoft.com/office/drawing/2014/main" id="{C842A825-62AD-AB4B-D8DC-2625DD8927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4155" y="2426018"/>
                  <a:ext cx="660593" cy="18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3" name="Picture 9" descr="ЛОГО-ОАК">
                  <a:extLst>
                    <a:ext uri="{FF2B5EF4-FFF2-40B4-BE49-F238E27FC236}">
                      <a16:creationId xmlns="" xmlns:a16="http://schemas.microsoft.com/office/drawing/2014/main" id="{C4CD3C4B-933F-2A19-A8CA-3378CD7770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4148" y="2415936"/>
                  <a:ext cx="670444" cy="11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4" name="Picture 21" descr="OMZ_logo">
                  <a:extLst>
                    <a:ext uri="{FF2B5EF4-FFF2-40B4-BE49-F238E27FC236}">
                      <a16:creationId xmlns="" xmlns:a16="http://schemas.microsoft.com/office/drawing/2014/main" id="{A6337C8A-F565-CA64-18A5-0A1BCFD7B5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2583" y="2386174"/>
                  <a:ext cx="418642" cy="2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0185" name="Группа 8">
                <a:extLst>
                  <a:ext uri="{FF2B5EF4-FFF2-40B4-BE49-F238E27FC236}">
                    <a16:creationId xmlns="" xmlns:a16="http://schemas.microsoft.com/office/drawing/2014/main" id="{AE5AAF03-27DF-2D4D-2FDD-D9E68F656DC7}"/>
                  </a:ext>
                </a:extLst>
              </p:cNvPr>
              <p:cNvGrpSpPr>
                <a:grpSpLocks/>
              </p:cNvGrpSpPr>
              <p:nvPr/>
            </p:nvGrpSpPr>
            <p:grpSpPr bwMode="auto">
              <a:xfrm>
                <a:off x="773541" y="2972714"/>
                <a:ext cx="3097684" cy="251635"/>
                <a:chOff x="773541" y="2866023"/>
                <a:chExt cx="3097684" cy="251635"/>
              </a:xfrm>
            </p:grpSpPr>
            <p:pic>
              <p:nvPicPr>
                <p:cNvPr id="260186" name="Picture 13" descr="лого_локотех">
                  <a:extLst>
                    <a:ext uri="{FF2B5EF4-FFF2-40B4-BE49-F238E27FC236}">
                      <a16:creationId xmlns="" xmlns:a16="http://schemas.microsoft.com/office/drawing/2014/main" id="{4CE7537E-BA60-D57A-9C71-B0CF4A356A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12184" y="2911857"/>
                  <a:ext cx="559041" cy="15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87" name="Picture 22" descr="logo-OSK">
                  <a:extLst>
                    <a:ext uri="{FF2B5EF4-FFF2-40B4-BE49-F238E27FC236}">
                      <a16:creationId xmlns="" xmlns:a16="http://schemas.microsoft.com/office/drawing/2014/main" id="{028F60CE-03E8-B472-E4BB-9339576921E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3541" y="2866023"/>
                  <a:ext cx="251801" cy="2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88" name="Picture 23" descr="logo_mechel">
                  <a:extLst>
                    <a:ext uri="{FF2B5EF4-FFF2-40B4-BE49-F238E27FC236}">
                      <a16:creationId xmlns="" xmlns:a16="http://schemas.microsoft.com/office/drawing/2014/main" id="{293F7A6F-8B82-0790-7419-C7C4091FFE7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85226" y="2881096"/>
                  <a:ext cx="335529" cy="2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89" name="Picture 24" descr="logo-rgd">
                  <a:extLst>
                    <a:ext uri="{FF2B5EF4-FFF2-40B4-BE49-F238E27FC236}">
                      <a16:creationId xmlns="" xmlns:a16="http://schemas.microsoft.com/office/drawing/2014/main" id="{9ED1C076-5012-FF01-79E8-2C7FCA6291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05955" y="2892786"/>
                  <a:ext cx="446346" cy="19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90" name="Picture 6" descr="Лого_почта России">
                  <a:extLst>
                    <a:ext uri="{FF2B5EF4-FFF2-40B4-BE49-F238E27FC236}">
                      <a16:creationId xmlns="" xmlns:a16="http://schemas.microsoft.com/office/drawing/2014/main" id="{09181168-1C77-D5AD-4C5D-ACBF5ECA24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80639" y="2878328"/>
                  <a:ext cx="465432" cy="2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2" name="Группа 1">
            <a:extLst>
              <a:ext uri="{FF2B5EF4-FFF2-40B4-BE49-F238E27FC236}">
                <a16:creationId xmlns="" xmlns:a16="http://schemas.microsoft.com/office/drawing/2014/main" id="{5E8164F5-D142-3047-93CE-811CC551A558}"/>
              </a:ext>
            </a:extLst>
          </p:cNvPr>
          <p:cNvGrpSpPr/>
          <p:nvPr/>
        </p:nvGrpSpPr>
        <p:grpSpPr>
          <a:xfrm>
            <a:off x="5214143" y="1349661"/>
            <a:ext cx="3603625" cy="3110651"/>
            <a:chOff x="4770438" y="1673225"/>
            <a:chExt cx="3603625" cy="3110651"/>
          </a:xfrm>
        </p:grpSpPr>
        <p:grpSp>
          <p:nvGrpSpPr>
            <p:cNvPr id="260102" name="Группа 27">
              <a:extLst>
                <a:ext uri="{FF2B5EF4-FFF2-40B4-BE49-F238E27FC236}">
                  <a16:creationId xmlns="" xmlns:a16="http://schemas.microsoft.com/office/drawing/2014/main" id="{3892D9AD-2515-49E6-7F8D-F8E5D494B99E}"/>
                </a:ext>
              </a:extLst>
            </p:cNvPr>
            <p:cNvGrpSpPr>
              <a:grpSpLocks/>
            </p:cNvGrpSpPr>
            <p:nvPr/>
          </p:nvGrpSpPr>
          <p:grpSpPr bwMode="auto">
            <a:xfrm>
              <a:off x="4770438" y="1673225"/>
              <a:ext cx="3603625" cy="2338388"/>
              <a:chOff x="4796916" y="1276347"/>
              <a:chExt cx="3604201" cy="2339418"/>
            </a:xfrm>
          </p:grpSpPr>
          <p:grpSp>
            <p:nvGrpSpPr>
              <p:cNvPr id="260104" name="Группа 24">
                <a:extLst>
                  <a:ext uri="{FF2B5EF4-FFF2-40B4-BE49-F238E27FC236}">
                    <a16:creationId xmlns="" xmlns:a16="http://schemas.microsoft.com/office/drawing/2014/main" id="{ADAB7848-44A0-4CE8-8E4C-8A7BC69B09D3}"/>
                  </a:ext>
                </a:extLst>
              </p:cNvPr>
              <p:cNvGrpSpPr>
                <a:grpSpLocks/>
              </p:cNvGrpSpPr>
              <p:nvPr/>
            </p:nvGrpSpPr>
            <p:grpSpPr bwMode="auto">
              <a:xfrm>
                <a:off x="4796916" y="1276347"/>
                <a:ext cx="3445586" cy="900510"/>
                <a:chOff x="4796916" y="1276347"/>
                <a:chExt cx="3445586" cy="900510"/>
              </a:xfrm>
            </p:grpSpPr>
            <p:grpSp>
              <p:nvGrpSpPr>
                <p:cNvPr id="260157" name="Группа 14">
                  <a:extLst>
                    <a:ext uri="{FF2B5EF4-FFF2-40B4-BE49-F238E27FC236}">
                      <a16:creationId xmlns="" xmlns:a16="http://schemas.microsoft.com/office/drawing/2014/main" id="{38916D57-3872-116A-2234-6A4859231D76}"/>
                    </a:ext>
                  </a:extLst>
                </p:cNvPr>
                <p:cNvGrpSpPr>
                  <a:grpSpLocks/>
                </p:cNvGrpSpPr>
                <p:nvPr/>
              </p:nvGrpSpPr>
              <p:grpSpPr bwMode="auto">
                <a:xfrm>
                  <a:off x="4796916" y="1276347"/>
                  <a:ext cx="625575" cy="900510"/>
                  <a:chOff x="4796916" y="1276347"/>
                  <a:chExt cx="625575" cy="900510"/>
                </a:xfrm>
              </p:grpSpPr>
              <p:sp>
                <p:nvSpPr>
                  <p:cNvPr id="48" name="Прямоугольник: скругленные углы 1">
                    <a:extLst>
                      <a:ext uri="{FF2B5EF4-FFF2-40B4-BE49-F238E27FC236}">
                        <a16:creationId xmlns="" xmlns:a16="http://schemas.microsoft.com/office/drawing/2014/main" id="{0F51D58A-4F4D-E1FD-6E73-E1D431B02A44}"/>
                      </a:ext>
                    </a:extLst>
                  </p:cNvPr>
                  <p:cNvSpPr/>
                  <p:nvPr/>
                </p:nvSpPr>
                <p:spPr bwMode="auto">
                  <a:xfrm>
                    <a:off x="4804854" y="1276347"/>
                    <a:ext cx="617637" cy="900509"/>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79" name="Рисунок 3">
                    <a:extLst>
                      <a:ext uri="{FF2B5EF4-FFF2-40B4-BE49-F238E27FC236}">
                        <a16:creationId xmlns="" xmlns:a16="http://schemas.microsoft.com/office/drawing/2014/main" id="{7E860C46-858E-6831-A4EB-0A1267810FB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94734" y="1375886"/>
                    <a:ext cx="437058" cy="1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80" name="TextBox 4">
                    <a:extLst>
                      <a:ext uri="{FF2B5EF4-FFF2-40B4-BE49-F238E27FC236}">
                        <a16:creationId xmlns="" xmlns:a16="http://schemas.microsoft.com/office/drawing/2014/main" id="{6D47AA2C-6DB2-D164-0BAB-EB0B18C8AA16}"/>
                      </a:ext>
                    </a:extLst>
                  </p:cNvPr>
                  <p:cNvSpPr txBox="1">
                    <a:spLocks noChangeArrowheads="1"/>
                  </p:cNvSpPr>
                  <p:nvPr/>
                </p:nvSpPr>
                <p:spPr bwMode="auto">
                  <a:xfrm>
                    <a:off x="4796916" y="1568348"/>
                    <a:ext cx="625404"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ПАО «Татнефть»</a:t>
                    </a:r>
                  </a:p>
                </p:txBody>
              </p:sp>
              <p:sp>
                <p:nvSpPr>
                  <p:cNvPr id="260181" name="TextBox 21">
                    <a:extLst>
                      <a:ext uri="{FF2B5EF4-FFF2-40B4-BE49-F238E27FC236}">
                        <a16:creationId xmlns="" xmlns:a16="http://schemas.microsoft.com/office/drawing/2014/main" id="{5EAACF0D-FE9B-E17E-25DC-04C0A9A1D4D3}"/>
                      </a:ext>
                    </a:extLst>
                  </p:cNvPr>
                  <p:cNvSpPr txBox="1">
                    <a:spLocks noChangeArrowheads="1"/>
                  </p:cNvSpPr>
                  <p:nvPr/>
                </p:nvSpPr>
                <p:spPr bwMode="auto">
                  <a:xfrm>
                    <a:off x="4800560" y="1746000"/>
                    <a:ext cx="621471"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Одна из крупнейших российских нефтяных компаний </a:t>
                    </a:r>
                  </a:p>
                </p:txBody>
              </p:sp>
            </p:grpSp>
            <p:grpSp>
              <p:nvGrpSpPr>
                <p:cNvPr id="260158" name="Группа 15">
                  <a:extLst>
                    <a:ext uri="{FF2B5EF4-FFF2-40B4-BE49-F238E27FC236}">
                      <a16:creationId xmlns="" xmlns:a16="http://schemas.microsoft.com/office/drawing/2014/main" id="{80E175C4-75D7-A20E-FAC2-CA965E80A70D}"/>
                    </a:ext>
                  </a:extLst>
                </p:cNvPr>
                <p:cNvGrpSpPr>
                  <a:grpSpLocks/>
                </p:cNvGrpSpPr>
                <p:nvPr/>
              </p:nvGrpSpPr>
              <p:grpSpPr bwMode="auto">
                <a:xfrm>
                  <a:off x="5436000" y="1276347"/>
                  <a:ext cx="768423" cy="900510"/>
                  <a:chOff x="5436000" y="1276347"/>
                  <a:chExt cx="768423" cy="900510"/>
                </a:xfrm>
              </p:grpSpPr>
              <p:sp>
                <p:nvSpPr>
                  <p:cNvPr id="44" name="Прямоугольник: скругленные углы 24">
                    <a:extLst>
                      <a:ext uri="{FF2B5EF4-FFF2-40B4-BE49-F238E27FC236}">
                        <a16:creationId xmlns="" xmlns:a16="http://schemas.microsoft.com/office/drawing/2014/main" id="{A58E2211-1D80-C5E0-F7DA-046AE449231E}"/>
                      </a:ext>
                    </a:extLst>
                  </p:cNvPr>
                  <p:cNvSpPr/>
                  <p:nvPr/>
                </p:nvSpPr>
                <p:spPr bwMode="auto">
                  <a:xfrm>
                    <a:off x="5497115" y="1276347"/>
                    <a:ext cx="628751" cy="900509"/>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75" name="Рисунок 25">
                    <a:extLst>
                      <a:ext uri="{FF2B5EF4-FFF2-40B4-BE49-F238E27FC236}">
                        <a16:creationId xmlns="" xmlns:a16="http://schemas.microsoft.com/office/drawing/2014/main" id="{231EE10A-BCF2-AE40-9E8F-AFA78917259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1895" y="1366301"/>
                    <a:ext cx="292341" cy="13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76" name="TextBox 26">
                    <a:extLst>
                      <a:ext uri="{FF2B5EF4-FFF2-40B4-BE49-F238E27FC236}">
                        <a16:creationId xmlns="" xmlns:a16="http://schemas.microsoft.com/office/drawing/2014/main" id="{E9A5C8C0-C046-4706-8E2F-EC035AC1E933}"/>
                      </a:ext>
                    </a:extLst>
                  </p:cNvPr>
                  <p:cNvSpPr txBox="1">
                    <a:spLocks noChangeArrowheads="1"/>
                  </p:cNvSpPr>
                  <p:nvPr/>
                </p:nvSpPr>
                <p:spPr bwMode="auto">
                  <a:xfrm>
                    <a:off x="5436000" y="1568348"/>
                    <a:ext cx="768423" cy="21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АО «Автомобильный завод «УРАЛ»</a:t>
                    </a:r>
                  </a:p>
                </p:txBody>
              </p:sp>
              <p:sp>
                <p:nvSpPr>
                  <p:cNvPr id="260177" name="TextBox 27">
                    <a:extLst>
                      <a:ext uri="{FF2B5EF4-FFF2-40B4-BE49-F238E27FC236}">
                        <a16:creationId xmlns="" xmlns:a16="http://schemas.microsoft.com/office/drawing/2014/main" id="{6311355E-4745-F066-3D4B-68076B981FAD}"/>
                      </a:ext>
                    </a:extLst>
                  </p:cNvPr>
                  <p:cNvSpPr txBox="1">
                    <a:spLocks noChangeArrowheads="1"/>
                  </p:cNvSpPr>
                  <p:nvPr/>
                </p:nvSpPr>
                <p:spPr bwMode="auto">
                  <a:xfrm>
                    <a:off x="5505346" y="1746000"/>
                    <a:ext cx="621794"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Один из крупнейших российских производителей грузовых автомобилей</a:t>
                    </a:r>
                  </a:p>
                </p:txBody>
              </p:sp>
            </p:grpSp>
            <p:grpSp>
              <p:nvGrpSpPr>
                <p:cNvPr id="260159" name="Группа 16">
                  <a:extLst>
                    <a:ext uri="{FF2B5EF4-FFF2-40B4-BE49-F238E27FC236}">
                      <a16:creationId xmlns="" xmlns:a16="http://schemas.microsoft.com/office/drawing/2014/main" id="{F9740F5D-5B46-4090-0D29-FE8A7644AE0C}"/>
                    </a:ext>
                  </a:extLst>
                </p:cNvPr>
                <p:cNvGrpSpPr>
                  <a:grpSpLocks/>
                </p:cNvGrpSpPr>
                <p:nvPr/>
              </p:nvGrpSpPr>
              <p:grpSpPr bwMode="auto">
                <a:xfrm>
                  <a:off x="6211069" y="1276347"/>
                  <a:ext cx="621347" cy="900510"/>
                  <a:chOff x="6211069" y="1276347"/>
                  <a:chExt cx="621347" cy="900510"/>
                </a:xfrm>
              </p:grpSpPr>
              <p:sp>
                <p:nvSpPr>
                  <p:cNvPr id="40" name="Прямоугольник: скругленные углы 36">
                    <a:extLst>
                      <a:ext uri="{FF2B5EF4-FFF2-40B4-BE49-F238E27FC236}">
                        <a16:creationId xmlns="" xmlns:a16="http://schemas.microsoft.com/office/drawing/2014/main" id="{683CF119-C0D3-5BD5-B3EF-9494A07C8548}"/>
                      </a:ext>
                    </a:extLst>
                  </p:cNvPr>
                  <p:cNvSpPr/>
                  <p:nvPr/>
                </p:nvSpPr>
                <p:spPr bwMode="auto">
                  <a:xfrm>
                    <a:off x="6214780" y="1276347"/>
                    <a:ext cx="617636" cy="900509"/>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71" name="Рисунок 37">
                    <a:extLst>
                      <a:ext uri="{FF2B5EF4-FFF2-40B4-BE49-F238E27FC236}">
                        <a16:creationId xmlns="" xmlns:a16="http://schemas.microsoft.com/office/drawing/2014/main" id="{FAE835E6-627D-4667-913A-5B6F58884F8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30743" y="1376087"/>
                    <a:ext cx="385183" cy="11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72" name="TextBox 38">
                    <a:extLst>
                      <a:ext uri="{FF2B5EF4-FFF2-40B4-BE49-F238E27FC236}">
                        <a16:creationId xmlns="" xmlns:a16="http://schemas.microsoft.com/office/drawing/2014/main" id="{177A8CC9-A893-9A05-D30F-558D1A897EA6}"/>
                      </a:ext>
                    </a:extLst>
                  </p:cNvPr>
                  <p:cNvSpPr txBox="1">
                    <a:spLocks noChangeArrowheads="1"/>
                  </p:cNvSpPr>
                  <p:nvPr/>
                </p:nvSpPr>
                <p:spPr bwMode="auto">
                  <a:xfrm>
                    <a:off x="6211069" y="1568348"/>
                    <a:ext cx="620891"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«ЛокоТех»</a:t>
                    </a:r>
                  </a:p>
                </p:txBody>
              </p:sp>
              <p:sp>
                <p:nvSpPr>
                  <p:cNvPr id="260173" name="TextBox 39">
                    <a:extLst>
                      <a:ext uri="{FF2B5EF4-FFF2-40B4-BE49-F238E27FC236}">
                        <a16:creationId xmlns="" xmlns:a16="http://schemas.microsoft.com/office/drawing/2014/main" id="{749116AF-EAA1-C3DB-D401-2244283762E2}"/>
                      </a:ext>
                    </a:extLst>
                  </p:cNvPr>
                  <p:cNvSpPr txBox="1">
                    <a:spLocks noChangeArrowheads="1"/>
                  </p:cNvSpPr>
                  <p:nvPr/>
                </p:nvSpPr>
                <p:spPr bwMode="auto">
                  <a:xfrm>
                    <a:off x="6214709" y="1746000"/>
                    <a:ext cx="617251" cy="21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Крупнейшая компания,</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обеспечивающая обслуживание, ремонт, модернизацию локомотивов</a:t>
                    </a:r>
                  </a:p>
                </p:txBody>
              </p:sp>
            </p:grpSp>
            <p:grpSp>
              <p:nvGrpSpPr>
                <p:cNvPr id="260160" name="Группа 17">
                  <a:extLst>
                    <a:ext uri="{FF2B5EF4-FFF2-40B4-BE49-F238E27FC236}">
                      <a16:creationId xmlns="" xmlns:a16="http://schemas.microsoft.com/office/drawing/2014/main" id="{165DFDCE-8E45-E3C3-A1C4-F41D7F68C659}"/>
                    </a:ext>
                  </a:extLst>
                </p:cNvPr>
                <p:cNvGrpSpPr>
                  <a:grpSpLocks/>
                </p:cNvGrpSpPr>
                <p:nvPr/>
              </p:nvGrpSpPr>
              <p:grpSpPr bwMode="auto">
                <a:xfrm>
                  <a:off x="6872118" y="1276347"/>
                  <a:ext cx="705723" cy="900510"/>
                  <a:chOff x="6872118" y="1276347"/>
                  <a:chExt cx="705723" cy="900510"/>
                </a:xfrm>
              </p:grpSpPr>
              <p:sp>
                <p:nvSpPr>
                  <p:cNvPr id="36" name="Прямоугольник: скругленные углы 42">
                    <a:extLst>
                      <a:ext uri="{FF2B5EF4-FFF2-40B4-BE49-F238E27FC236}">
                        <a16:creationId xmlns="" xmlns:a16="http://schemas.microsoft.com/office/drawing/2014/main" id="{058211C5-9820-63FA-2A1A-567672528457}"/>
                      </a:ext>
                    </a:extLst>
                  </p:cNvPr>
                  <p:cNvSpPr/>
                  <p:nvPr/>
                </p:nvSpPr>
                <p:spPr bwMode="auto">
                  <a:xfrm>
                    <a:off x="6919743" y="1276347"/>
                    <a:ext cx="617637" cy="900509"/>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67" name="Рисунок 43">
                    <a:extLst>
                      <a:ext uri="{FF2B5EF4-FFF2-40B4-BE49-F238E27FC236}">
                        <a16:creationId xmlns="" xmlns:a16="http://schemas.microsoft.com/office/drawing/2014/main" id="{139FB0AA-90CB-33EF-4968-A9C7467E13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03070" y="1362282"/>
                    <a:ext cx="251075" cy="14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68" name="TextBox 44">
                    <a:extLst>
                      <a:ext uri="{FF2B5EF4-FFF2-40B4-BE49-F238E27FC236}">
                        <a16:creationId xmlns="" xmlns:a16="http://schemas.microsoft.com/office/drawing/2014/main" id="{902B97B1-CE22-F766-A0DE-C9A63E50C6D3}"/>
                      </a:ext>
                    </a:extLst>
                  </p:cNvPr>
                  <p:cNvSpPr txBox="1">
                    <a:spLocks noChangeArrowheads="1"/>
                  </p:cNvSpPr>
                  <p:nvPr/>
                </p:nvSpPr>
                <p:spPr bwMode="auto">
                  <a:xfrm>
                    <a:off x="6872118" y="1568348"/>
                    <a:ext cx="705723" cy="21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«Металлургический завод Балаково»</a:t>
                    </a:r>
                  </a:p>
                </p:txBody>
              </p:sp>
              <p:sp>
                <p:nvSpPr>
                  <p:cNvPr id="260169" name="TextBox 45">
                    <a:extLst>
                      <a:ext uri="{FF2B5EF4-FFF2-40B4-BE49-F238E27FC236}">
                        <a16:creationId xmlns="" xmlns:a16="http://schemas.microsoft.com/office/drawing/2014/main" id="{FD2D8731-DE37-A557-2A92-B77D12F68752}"/>
                      </a:ext>
                    </a:extLst>
                  </p:cNvPr>
                  <p:cNvSpPr txBox="1">
                    <a:spLocks noChangeArrowheads="1"/>
                  </p:cNvSpPr>
                  <p:nvPr/>
                </p:nvSpPr>
                <p:spPr bwMode="auto">
                  <a:xfrm>
                    <a:off x="6919534" y="1746000"/>
                    <a:ext cx="618148"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Передовой производитель проката в Приволжском федеральном округе</a:t>
                    </a:r>
                  </a:p>
                </p:txBody>
              </p:sp>
            </p:grpSp>
            <p:grpSp>
              <p:nvGrpSpPr>
                <p:cNvPr id="260161" name="Группа 18">
                  <a:extLst>
                    <a:ext uri="{FF2B5EF4-FFF2-40B4-BE49-F238E27FC236}">
                      <a16:creationId xmlns="" xmlns:a16="http://schemas.microsoft.com/office/drawing/2014/main" id="{6AF8FE46-2DB7-F545-7C51-209C3BA360D8}"/>
                    </a:ext>
                  </a:extLst>
                </p:cNvPr>
                <p:cNvGrpSpPr>
                  <a:grpSpLocks/>
                </p:cNvGrpSpPr>
                <p:nvPr/>
              </p:nvGrpSpPr>
              <p:grpSpPr bwMode="auto">
                <a:xfrm>
                  <a:off x="7621611" y="1276347"/>
                  <a:ext cx="620891" cy="900510"/>
                  <a:chOff x="7621611" y="1276347"/>
                  <a:chExt cx="620891" cy="900510"/>
                </a:xfrm>
              </p:grpSpPr>
              <p:sp>
                <p:nvSpPr>
                  <p:cNvPr id="32" name="Прямоугольник: скругленные углы 49">
                    <a:extLst>
                      <a:ext uri="{FF2B5EF4-FFF2-40B4-BE49-F238E27FC236}">
                        <a16:creationId xmlns="" xmlns:a16="http://schemas.microsoft.com/office/drawing/2014/main" id="{82E8EA66-CF73-0B0C-98FF-52A27B0C2F53}"/>
                      </a:ext>
                    </a:extLst>
                  </p:cNvPr>
                  <p:cNvSpPr/>
                  <p:nvPr/>
                </p:nvSpPr>
                <p:spPr bwMode="auto">
                  <a:xfrm>
                    <a:off x="7624705" y="1276347"/>
                    <a:ext cx="617636" cy="900509"/>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63" name="Рисунок 50">
                    <a:extLst>
                      <a:ext uri="{FF2B5EF4-FFF2-40B4-BE49-F238E27FC236}">
                        <a16:creationId xmlns="" xmlns:a16="http://schemas.microsoft.com/office/drawing/2014/main" id="{7E8A6A9F-AF70-AD99-EBC4-BA2BF1A2850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90480" y="1379237"/>
                    <a:ext cx="286793" cy="11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64" name="TextBox 51">
                    <a:extLst>
                      <a:ext uri="{FF2B5EF4-FFF2-40B4-BE49-F238E27FC236}">
                        <a16:creationId xmlns="" xmlns:a16="http://schemas.microsoft.com/office/drawing/2014/main" id="{224A2745-FB8D-6BF3-5BBE-23657A49A2CE}"/>
                      </a:ext>
                    </a:extLst>
                  </p:cNvPr>
                  <p:cNvSpPr txBox="1">
                    <a:spLocks noChangeArrowheads="1"/>
                  </p:cNvSpPr>
                  <p:nvPr/>
                </p:nvSpPr>
                <p:spPr bwMode="auto">
                  <a:xfrm>
                    <a:off x="7621611" y="1568348"/>
                    <a:ext cx="620891"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«Абамет»</a:t>
                    </a:r>
                  </a:p>
                </p:txBody>
              </p:sp>
              <p:sp>
                <p:nvSpPr>
                  <p:cNvPr id="260165" name="TextBox 52">
                    <a:extLst>
                      <a:ext uri="{FF2B5EF4-FFF2-40B4-BE49-F238E27FC236}">
                        <a16:creationId xmlns="" xmlns:a16="http://schemas.microsoft.com/office/drawing/2014/main" id="{2A1D7CA6-4C1E-AFE9-8EA7-964837BB875F}"/>
                      </a:ext>
                    </a:extLst>
                  </p:cNvPr>
                  <p:cNvSpPr txBox="1">
                    <a:spLocks noChangeArrowheads="1"/>
                  </p:cNvSpPr>
                  <p:nvPr/>
                </p:nvSpPr>
                <p:spPr bwMode="auto">
                  <a:xfrm>
                    <a:off x="7625251" y="1746000"/>
                    <a:ext cx="617251"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Ведущий поставщик металлообрабатывающего оборудования</a:t>
                    </a:r>
                  </a:p>
                </p:txBody>
              </p:sp>
            </p:grpSp>
          </p:grpSp>
          <p:grpSp>
            <p:nvGrpSpPr>
              <p:cNvPr id="260105" name="Группа 25">
                <a:extLst>
                  <a:ext uri="{FF2B5EF4-FFF2-40B4-BE49-F238E27FC236}">
                    <a16:creationId xmlns="" xmlns:a16="http://schemas.microsoft.com/office/drawing/2014/main" id="{61B19E01-F1C2-1E05-563F-1F3C40692E13}"/>
                  </a:ext>
                </a:extLst>
              </p:cNvPr>
              <p:cNvGrpSpPr>
                <a:grpSpLocks/>
              </p:cNvGrpSpPr>
              <p:nvPr/>
            </p:nvGrpSpPr>
            <p:grpSpPr bwMode="auto">
              <a:xfrm>
                <a:off x="4936579" y="1995802"/>
                <a:ext cx="3464538" cy="900509"/>
                <a:chOff x="4936579" y="2327987"/>
                <a:chExt cx="3464538" cy="900509"/>
              </a:xfrm>
            </p:grpSpPr>
            <p:grpSp>
              <p:nvGrpSpPr>
                <p:cNvPr id="260132" name="Группа 19">
                  <a:extLst>
                    <a:ext uri="{FF2B5EF4-FFF2-40B4-BE49-F238E27FC236}">
                      <a16:creationId xmlns="" xmlns:a16="http://schemas.microsoft.com/office/drawing/2014/main" id="{02267B9E-D6B0-8FE2-6FCA-8BE4CCAECC73}"/>
                    </a:ext>
                  </a:extLst>
                </p:cNvPr>
                <p:cNvGrpSpPr>
                  <a:grpSpLocks/>
                </p:cNvGrpSpPr>
                <p:nvPr/>
              </p:nvGrpSpPr>
              <p:grpSpPr bwMode="auto">
                <a:xfrm>
                  <a:off x="4936579" y="2327987"/>
                  <a:ext cx="667819" cy="900509"/>
                  <a:chOff x="4936579" y="2327987"/>
                  <a:chExt cx="667819" cy="900509"/>
                </a:xfrm>
              </p:grpSpPr>
              <p:sp>
                <p:nvSpPr>
                  <p:cNvPr id="74" name="Прямоугольник: скругленные углы 57">
                    <a:extLst>
                      <a:ext uri="{FF2B5EF4-FFF2-40B4-BE49-F238E27FC236}">
                        <a16:creationId xmlns="" xmlns:a16="http://schemas.microsoft.com/office/drawing/2014/main" id="{205B4A0C-2E2A-903E-5046-72A69C7249C2}"/>
                      </a:ext>
                    </a:extLst>
                  </p:cNvPr>
                  <p:cNvSpPr/>
                  <p:nvPr/>
                </p:nvSpPr>
                <p:spPr bwMode="auto">
                  <a:xfrm>
                    <a:off x="4958867" y="2327987"/>
                    <a:ext cx="619224" cy="900508"/>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0154" name="Рисунок 58">
                    <a:extLst>
                      <a:ext uri="{FF2B5EF4-FFF2-40B4-BE49-F238E27FC236}">
                        <a16:creationId xmlns="" xmlns:a16="http://schemas.microsoft.com/office/drawing/2014/main" id="{C9118B4F-8FE6-73A1-DB0C-FDE5890270E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80904" y="2403971"/>
                    <a:ext cx="174603" cy="16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55" name="TextBox 59">
                    <a:extLst>
                      <a:ext uri="{FF2B5EF4-FFF2-40B4-BE49-F238E27FC236}">
                        <a16:creationId xmlns="" xmlns:a16="http://schemas.microsoft.com/office/drawing/2014/main" id="{96ABF26F-67F1-C1AB-55C7-86670B50655E}"/>
                      </a:ext>
                    </a:extLst>
                  </p:cNvPr>
                  <p:cNvSpPr txBox="1">
                    <a:spLocks noChangeArrowheads="1"/>
                  </p:cNvSpPr>
                  <p:nvPr/>
                </p:nvSpPr>
                <p:spPr bwMode="auto">
                  <a:xfrm>
                    <a:off x="4936579" y="2599512"/>
                    <a:ext cx="667819" cy="33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a:solidFill>
                          <a:srgbClr val="4E5557"/>
                        </a:solidFill>
                        <a:latin typeface="Arial" panose="020B0604020202020204" pitchFamily="34" charset="0"/>
                      </a:rPr>
                      <a:t>НПО «МРТЗ» (Московский радиотехнический завод</a:t>
                    </a:r>
                  </a:p>
                </p:txBody>
              </p:sp>
              <p:sp>
                <p:nvSpPr>
                  <p:cNvPr id="13372" name="TextBox 60">
                    <a:extLst>
                      <a:ext uri="{FF2B5EF4-FFF2-40B4-BE49-F238E27FC236}">
                        <a16:creationId xmlns="" xmlns:a16="http://schemas.microsoft.com/office/drawing/2014/main" id="{4442AB0E-6FDA-7DDB-5D4D-57A40C870394}"/>
                      </a:ext>
                    </a:extLst>
                  </p:cNvPr>
                  <p:cNvSpPr txBox="1">
                    <a:spLocks noChangeArrowheads="1"/>
                  </p:cNvSpPr>
                  <p:nvPr/>
                </p:nvSpPr>
                <p:spPr bwMode="auto">
                  <a:xfrm>
                    <a:off x="4955691" y="2931502"/>
                    <a:ext cx="622400" cy="246170"/>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ru-RU" altLang="ru-RU" sz="200" kern="0" dirty="0">
                        <a:solidFill>
                          <a:srgbClr val="868D90"/>
                        </a:solidFill>
                        <a:latin typeface="Arial" panose="020B0604020202020204" pitchFamily="34" charset="0"/>
                      </a:rPr>
                      <a:t>Одно из крупнейших </a:t>
                    </a:r>
                    <a:br>
                      <a:rPr lang="ru-RU" altLang="ru-RU" sz="200" kern="0" dirty="0">
                        <a:solidFill>
                          <a:srgbClr val="868D90"/>
                        </a:solidFill>
                        <a:latin typeface="Arial" panose="020B0604020202020204" pitchFamily="34" charset="0"/>
                      </a:rPr>
                    </a:br>
                    <a:r>
                      <a:rPr lang="ru-RU" altLang="ru-RU" sz="200" kern="0" dirty="0">
                        <a:solidFill>
                          <a:srgbClr val="868D90"/>
                        </a:solidFill>
                        <a:latin typeface="Arial" panose="020B0604020202020204" pitchFamily="34" charset="0"/>
                      </a:rPr>
                      <a:t>и динамично развивающихся предприятий оборонно-промышленного комплекса России</a:t>
                    </a:r>
                  </a:p>
                </p:txBody>
              </p:sp>
            </p:grpSp>
            <p:grpSp>
              <p:nvGrpSpPr>
                <p:cNvPr id="260133" name="Группа 20">
                  <a:extLst>
                    <a:ext uri="{FF2B5EF4-FFF2-40B4-BE49-F238E27FC236}">
                      <a16:creationId xmlns="" xmlns:a16="http://schemas.microsoft.com/office/drawing/2014/main" id="{0409BF0B-62ED-FE7A-FC24-02BCEA2EBCED}"/>
                    </a:ext>
                  </a:extLst>
                </p:cNvPr>
                <p:cNvGrpSpPr>
                  <a:grpSpLocks/>
                </p:cNvGrpSpPr>
                <p:nvPr/>
              </p:nvGrpSpPr>
              <p:grpSpPr bwMode="auto">
                <a:xfrm>
                  <a:off x="5652000" y="2327987"/>
                  <a:ext cx="648706" cy="900509"/>
                  <a:chOff x="5652000" y="2327987"/>
                  <a:chExt cx="648706" cy="900509"/>
                </a:xfrm>
              </p:grpSpPr>
              <p:sp>
                <p:nvSpPr>
                  <p:cNvPr id="70" name="Прямоугольник: скругленные углы 63">
                    <a:extLst>
                      <a:ext uri="{FF2B5EF4-FFF2-40B4-BE49-F238E27FC236}">
                        <a16:creationId xmlns="" xmlns:a16="http://schemas.microsoft.com/office/drawing/2014/main" id="{650537CE-0C9C-5B70-2F16-8FD62B9DC3B3}"/>
                      </a:ext>
                    </a:extLst>
                  </p:cNvPr>
                  <p:cNvSpPr/>
                  <p:nvPr/>
                </p:nvSpPr>
                <p:spPr bwMode="auto">
                  <a:xfrm>
                    <a:off x="5667004" y="2327987"/>
                    <a:ext cx="616049" cy="900508"/>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0150" name="Рисунок 64">
                    <a:extLst>
                      <a:ext uri="{FF2B5EF4-FFF2-40B4-BE49-F238E27FC236}">
                        <a16:creationId xmlns="" xmlns:a16="http://schemas.microsoft.com/office/drawing/2014/main" id="{DDBD7B5A-1A3F-BF3D-FD5F-94DA2175FE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74852" y="2411314"/>
                    <a:ext cx="399140" cy="14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51" name="TextBox 65">
                    <a:extLst>
                      <a:ext uri="{FF2B5EF4-FFF2-40B4-BE49-F238E27FC236}">
                        <a16:creationId xmlns="" xmlns:a16="http://schemas.microsoft.com/office/drawing/2014/main" id="{0C623C55-FDC9-ECF8-0216-AE2E9266058B}"/>
                      </a:ext>
                    </a:extLst>
                  </p:cNvPr>
                  <p:cNvSpPr txBox="1">
                    <a:spLocks noChangeArrowheads="1"/>
                  </p:cNvSpPr>
                  <p:nvPr/>
                </p:nvSpPr>
                <p:spPr bwMode="auto">
                  <a:xfrm>
                    <a:off x="5652000" y="2599512"/>
                    <a:ext cx="648706" cy="21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«ЭНЕРГОМАШ (ЧЕХОВ) – ЧЗЭМ»</a:t>
                    </a:r>
                  </a:p>
                </p:txBody>
              </p:sp>
              <p:sp>
                <p:nvSpPr>
                  <p:cNvPr id="260152" name="TextBox 66">
                    <a:extLst>
                      <a:ext uri="{FF2B5EF4-FFF2-40B4-BE49-F238E27FC236}">
                        <a16:creationId xmlns="" xmlns:a16="http://schemas.microsoft.com/office/drawing/2014/main" id="{C87CBBB4-7725-FD31-3D37-A631D41A159F}"/>
                      </a:ext>
                    </a:extLst>
                  </p:cNvPr>
                  <p:cNvSpPr txBox="1">
                    <a:spLocks noChangeArrowheads="1"/>
                  </p:cNvSpPr>
                  <p:nvPr/>
                </p:nvSpPr>
                <p:spPr bwMode="auto">
                  <a:xfrm>
                    <a:off x="5662156" y="2931790"/>
                    <a:ext cx="620602"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Крупнейший поставщик трубопроводной арматуры высокого давления</a:t>
                    </a:r>
                  </a:p>
                </p:txBody>
              </p:sp>
            </p:grpSp>
            <p:grpSp>
              <p:nvGrpSpPr>
                <p:cNvPr id="260134" name="Группа 21">
                  <a:extLst>
                    <a:ext uri="{FF2B5EF4-FFF2-40B4-BE49-F238E27FC236}">
                      <a16:creationId xmlns="" xmlns:a16="http://schemas.microsoft.com/office/drawing/2014/main" id="{2ED213FB-4A74-E625-8BAD-F8993C476D4F}"/>
                    </a:ext>
                  </a:extLst>
                </p:cNvPr>
                <p:cNvGrpSpPr>
                  <a:grpSpLocks/>
                </p:cNvGrpSpPr>
                <p:nvPr/>
              </p:nvGrpSpPr>
              <p:grpSpPr bwMode="auto">
                <a:xfrm>
                  <a:off x="6367878" y="2327987"/>
                  <a:ext cx="620891" cy="900509"/>
                  <a:chOff x="6367878" y="2327987"/>
                  <a:chExt cx="620891" cy="900509"/>
                </a:xfrm>
              </p:grpSpPr>
              <p:sp>
                <p:nvSpPr>
                  <p:cNvPr id="66" name="Прямоугольник: скругленные углы 71">
                    <a:extLst>
                      <a:ext uri="{FF2B5EF4-FFF2-40B4-BE49-F238E27FC236}">
                        <a16:creationId xmlns="" xmlns:a16="http://schemas.microsoft.com/office/drawing/2014/main" id="{7FD89798-C903-1F44-109C-30BBE781BA60}"/>
                      </a:ext>
                    </a:extLst>
                  </p:cNvPr>
                  <p:cNvSpPr/>
                  <p:nvPr/>
                </p:nvSpPr>
                <p:spPr bwMode="auto">
                  <a:xfrm>
                    <a:off x="6370379" y="2327987"/>
                    <a:ext cx="617636" cy="900508"/>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0146" name="Рисунок 72">
                    <a:extLst>
                      <a:ext uri="{FF2B5EF4-FFF2-40B4-BE49-F238E27FC236}">
                        <a16:creationId xmlns="" xmlns:a16="http://schemas.microsoft.com/office/drawing/2014/main" id="{0A889F08-2CFD-D164-AFC0-3DC806784FD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12462" y="2410099"/>
                    <a:ext cx="335364" cy="15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47" name="TextBox 73">
                    <a:extLst>
                      <a:ext uri="{FF2B5EF4-FFF2-40B4-BE49-F238E27FC236}">
                        <a16:creationId xmlns="" xmlns:a16="http://schemas.microsoft.com/office/drawing/2014/main" id="{DFA38DE8-2735-27BE-FAF4-BEC2F4CE8FF2}"/>
                      </a:ext>
                    </a:extLst>
                  </p:cNvPr>
                  <p:cNvSpPr txBox="1">
                    <a:spLocks noChangeArrowheads="1"/>
                  </p:cNvSpPr>
                  <p:nvPr/>
                </p:nvSpPr>
                <p:spPr bwMode="auto">
                  <a:xfrm>
                    <a:off x="6371518" y="2599512"/>
                    <a:ext cx="617251"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«Венталл»</a:t>
                    </a:r>
                  </a:p>
                </p:txBody>
              </p:sp>
              <p:sp>
                <p:nvSpPr>
                  <p:cNvPr id="260148" name="TextBox 74">
                    <a:extLst>
                      <a:ext uri="{FF2B5EF4-FFF2-40B4-BE49-F238E27FC236}">
                        <a16:creationId xmlns="" xmlns:a16="http://schemas.microsoft.com/office/drawing/2014/main" id="{D42A5B29-E33E-056E-A56C-C7C3CFD36EC7}"/>
                      </a:ext>
                    </a:extLst>
                  </p:cNvPr>
                  <p:cNvSpPr txBox="1">
                    <a:spLocks noChangeArrowheads="1"/>
                  </p:cNvSpPr>
                  <p:nvPr/>
                </p:nvSpPr>
                <p:spPr bwMode="auto">
                  <a:xfrm>
                    <a:off x="6367878" y="2931790"/>
                    <a:ext cx="620602"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Компания специализируется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на производстве объектов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из стали и стальных конструкций</a:t>
                    </a:r>
                  </a:p>
                </p:txBody>
              </p:sp>
            </p:grpSp>
            <p:grpSp>
              <p:nvGrpSpPr>
                <p:cNvPr id="260135" name="Группа 22">
                  <a:extLst>
                    <a:ext uri="{FF2B5EF4-FFF2-40B4-BE49-F238E27FC236}">
                      <a16:creationId xmlns="" xmlns:a16="http://schemas.microsoft.com/office/drawing/2014/main" id="{81DA83EF-C427-FE95-243D-B63E01033E04}"/>
                    </a:ext>
                  </a:extLst>
                </p:cNvPr>
                <p:cNvGrpSpPr>
                  <a:grpSpLocks/>
                </p:cNvGrpSpPr>
                <p:nvPr/>
              </p:nvGrpSpPr>
              <p:grpSpPr bwMode="auto">
                <a:xfrm>
                  <a:off x="7056000" y="2327987"/>
                  <a:ext cx="668148" cy="900509"/>
                  <a:chOff x="7056000" y="2327987"/>
                  <a:chExt cx="668148" cy="900509"/>
                </a:xfrm>
              </p:grpSpPr>
              <p:sp>
                <p:nvSpPr>
                  <p:cNvPr id="62" name="Прямоугольник: скругленные углы 77">
                    <a:extLst>
                      <a:ext uri="{FF2B5EF4-FFF2-40B4-BE49-F238E27FC236}">
                        <a16:creationId xmlns="" xmlns:a16="http://schemas.microsoft.com/office/drawing/2014/main" id="{5C543F3F-89C6-1DBE-BB1D-3F0DA470477E}"/>
                      </a:ext>
                    </a:extLst>
                  </p:cNvPr>
                  <p:cNvSpPr/>
                  <p:nvPr/>
                </p:nvSpPr>
                <p:spPr bwMode="auto">
                  <a:xfrm>
                    <a:off x="7076930" y="2327987"/>
                    <a:ext cx="619224" cy="900508"/>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0142" name="Рисунок 78">
                    <a:extLst>
                      <a:ext uri="{FF2B5EF4-FFF2-40B4-BE49-F238E27FC236}">
                        <a16:creationId xmlns="" xmlns:a16="http://schemas.microsoft.com/office/drawing/2014/main" id="{E4A5B709-7AC7-F06E-5ECA-362090E62A5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01117" y="2415539"/>
                    <a:ext cx="170407" cy="14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43" name="TextBox 79">
                    <a:extLst>
                      <a:ext uri="{FF2B5EF4-FFF2-40B4-BE49-F238E27FC236}">
                        <a16:creationId xmlns="" xmlns:a16="http://schemas.microsoft.com/office/drawing/2014/main" id="{0194BF4C-B36F-D295-F6BB-0FFCFDD25976}"/>
                      </a:ext>
                    </a:extLst>
                  </p:cNvPr>
                  <p:cNvSpPr txBox="1">
                    <a:spLocks noChangeArrowheads="1"/>
                  </p:cNvSpPr>
                  <p:nvPr/>
                </p:nvSpPr>
                <p:spPr bwMode="auto">
                  <a:xfrm>
                    <a:off x="7056000" y="2599512"/>
                    <a:ext cx="668148" cy="33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«Свердловский завод трансформаторов тока»</a:t>
                    </a:r>
                  </a:p>
                </p:txBody>
              </p:sp>
              <p:sp>
                <p:nvSpPr>
                  <p:cNvPr id="260144" name="TextBox 80">
                    <a:extLst>
                      <a:ext uri="{FF2B5EF4-FFF2-40B4-BE49-F238E27FC236}">
                        <a16:creationId xmlns="" xmlns:a16="http://schemas.microsoft.com/office/drawing/2014/main" id="{54BEEC49-D31B-E4D3-5F74-293EDF1713D6}"/>
                      </a:ext>
                    </a:extLst>
                  </p:cNvPr>
                  <p:cNvSpPr txBox="1">
                    <a:spLocks noChangeArrowheads="1"/>
                  </p:cNvSpPr>
                  <p:nvPr/>
                </p:nvSpPr>
                <p:spPr bwMode="auto">
                  <a:xfrm>
                    <a:off x="7073601" y="2931790"/>
                    <a:ext cx="621505"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Ведущий производитель электротехнической продукции</a:t>
                    </a:r>
                  </a:p>
                </p:txBody>
              </p:sp>
            </p:grpSp>
            <p:grpSp>
              <p:nvGrpSpPr>
                <p:cNvPr id="260136" name="Группа 23">
                  <a:extLst>
                    <a:ext uri="{FF2B5EF4-FFF2-40B4-BE49-F238E27FC236}">
                      <a16:creationId xmlns="" xmlns:a16="http://schemas.microsoft.com/office/drawing/2014/main" id="{091187F5-E8F7-B3FB-C1BF-0F5DB512B570}"/>
                    </a:ext>
                  </a:extLst>
                </p:cNvPr>
                <p:cNvGrpSpPr>
                  <a:grpSpLocks/>
                </p:cNvGrpSpPr>
                <p:nvPr/>
              </p:nvGrpSpPr>
              <p:grpSpPr bwMode="auto">
                <a:xfrm>
                  <a:off x="7780226" y="2327987"/>
                  <a:ext cx="620891" cy="900509"/>
                  <a:chOff x="7780226" y="2327987"/>
                  <a:chExt cx="620891" cy="900509"/>
                </a:xfrm>
              </p:grpSpPr>
              <p:sp>
                <p:nvSpPr>
                  <p:cNvPr id="58" name="Прямоугольник: скругленные углы 83">
                    <a:extLst>
                      <a:ext uri="{FF2B5EF4-FFF2-40B4-BE49-F238E27FC236}">
                        <a16:creationId xmlns="" xmlns:a16="http://schemas.microsoft.com/office/drawing/2014/main" id="{C06CDF98-A378-5FD9-F70D-43C3AE64EE5A}"/>
                      </a:ext>
                    </a:extLst>
                  </p:cNvPr>
                  <p:cNvSpPr/>
                  <p:nvPr/>
                </p:nvSpPr>
                <p:spPr bwMode="auto">
                  <a:xfrm>
                    <a:off x="7783481" y="2327987"/>
                    <a:ext cx="617636" cy="900508"/>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0138" name="Рисунок 84">
                    <a:extLst>
                      <a:ext uri="{FF2B5EF4-FFF2-40B4-BE49-F238E27FC236}">
                        <a16:creationId xmlns="" xmlns:a16="http://schemas.microsoft.com/office/drawing/2014/main" id="{E50C922C-4C7F-1175-F574-32055FEBCCD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58156" y="2424083"/>
                    <a:ext cx="268671" cy="12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39" name="TextBox 59">
                    <a:extLst>
                      <a:ext uri="{FF2B5EF4-FFF2-40B4-BE49-F238E27FC236}">
                        <a16:creationId xmlns="" xmlns:a16="http://schemas.microsoft.com/office/drawing/2014/main" id="{DE7B8A1F-6E6E-5594-55A5-72EB1B686FF7}"/>
                      </a:ext>
                    </a:extLst>
                  </p:cNvPr>
                  <p:cNvSpPr txBox="1">
                    <a:spLocks noChangeArrowheads="1"/>
                  </p:cNvSpPr>
                  <p:nvPr/>
                </p:nvSpPr>
                <p:spPr bwMode="auto">
                  <a:xfrm>
                    <a:off x="7783836" y="2599512"/>
                    <a:ext cx="617281" cy="1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a:t>
                    </a:r>
                    <a:r>
                      <a:rPr lang="en-US" altLang="ru-RU" sz="400">
                        <a:solidFill>
                          <a:srgbClr val="4E5557"/>
                        </a:solidFill>
                        <a:latin typeface="Arial" panose="020B0604020202020204" pitchFamily="34" charset="0"/>
                      </a:rPr>
                      <a:t>UNIS</a:t>
                    </a:r>
                    <a:r>
                      <a:rPr lang="ru-RU" altLang="ru-RU" sz="400">
                        <a:solidFill>
                          <a:srgbClr val="4E5557"/>
                        </a:solidFill>
                        <a:latin typeface="Arial" panose="020B0604020202020204" pitchFamily="34" charset="0"/>
                      </a:rPr>
                      <a:t>»</a:t>
                    </a:r>
                  </a:p>
                </p:txBody>
              </p:sp>
              <p:sp>
                <p:nvSpPr>
                  <p:cNvPr id="260140" name="TextBox 86">
                    <a:extLst>
                      <a:ext uri="{FF2B5EF4-FFF2-40B4-BE49-F238E27FC236}">
                        <a16:creationId xmlns="" xmlns:a16="http://schemas.microsoft.com/office/drawing/2014/main" id="{0A7DD20D-9AEE-57A4-A74E-C4FA2BB8CEFF}"/>
                      </a:ext>
                    </a:extLst>
                  </p:cNvPr>
                  <p:cNvSpPr txBox="1">
                    <a:spLocks noChangeArrowheads="1"/>
                  </p:cNvSpPr>
                  <p:nvPr/>
                </p:nvSpPr>
                <p:spPr bwMode="auto">
                  <a:xfrm>
                    <a:off x="7780226" y="2931790"/>
                    <a:ext cx="620602" cy="1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Ведущий производитель строительных смесей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в России и странах СНГ</a:t>
                    </a:r>
                  </a:p>
                </p:txBody>
              </p:sp>
            </p:grpSp>
          </p:grpSp>
          <p:grpSp>
            <p:nvGrpSpPr>
              <p:cNvPr id="260106" name="Группа 26">
                <a:extLst>
                  <a:ext uri="{FF2B5EF4-FFF2-40B4-BE49-F238E27FC236}">
                    <a16:creationId xmlns="" xmlns:a16="http://schemas.microsoft.com/office/drawing/2014/main" id="{260C1AF0-B590-B1F9-2868-05CA93378E91}"/>
                  </a:ext>
                </a:extLst>
              </p:cNvPr>
              <p:cNvGrpSpPr>
                <a:grpSpLocks/>
              </p:cNvGrpSpPr>
              <p:nvPr/>
            </p:nvGrpSpPr>
            <p:grpSpPr bwMode="auto">
              <a:xfrm>
                <a:off x="4796916" y="2715255"/>
                <a:ext cx="3445586" cy="900510"/>
                <a:chOff x="4796916" y="3379073"/>
                <a:chExt cx="3445586" cy="900510"/>
              </a:xfrm>
            </p:grpSpPr>
            <p:grpSp>
              <p:nvGrpSpPr>
                <p:cNvPr id="260107" name="Группа 30">
                  <a:extLst>
                    <a:ext uri="{FF2B5EF4-FFF2-40B4-BE49-F238E27FC236}">
                      <a16:creationId xmlns="" xmlns:a16="http://schemas.microsoft.com/office/drawing/2014/main" id="{7462BED9-3518-04E4-8143-F39C2CC4A1D0}"/>
                    </a:ext>
                  </a:extLst>
                </p:cNvPr>
                <p:cNvGrpSpPr>
                  <a:grpSpLocks/>
                </p:cNvGrpSpPr>
                <p:nvPr/>
              </p:nvGrpSpPr>
              <p:grpSpPr bwMode="auto">
                <a:xfrm>
                  <a:off x="4796916" y="3379073"/>
                  <a:ext cx="620891" cy="900510"/>
                  <a:chOff x="759363" y="3327631"/>
                  <a:chExt cx="1267431" cy="1836937"/>
                </a:xfrm>
              </p:grpSpPr>
              <p:sp>
                <p:nvSpPr>
                  <p:cNvPr id="100" name="Прямоугольник: скругленные углы 93">
                    <a:extLst>
                      <a:ext uri="{FF2B5EF4-FFF2-40B4-BE49-F238E27FC236}">
                        <a16:creationId xmlns="" xmlns:a16="http://schemas.microsoft.com/office/drawing/2014/main" id="{57C6C046-9811-2564-9590-A906E8B017F0}"/>
                      </a:ext>
                    </a:extLst>
                  </p:cNvPr>
                  <p:cNvSpPr/>
                  <p:nvPr/>
                </p:nvSpPr>
                <p:spPr>
                  <a:xfrm>
                    <a:off x="765845" y="3327633"/>
                    <a:ext cx="1260785" cy="1836935"/>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29" name="Рисунок 94">
                    <a:extLst>
                      <a:ext uri="{FF2B5EF4-FFF2-40B4-BE49-F238E27FC236}">
                        <a16:creationId xmlns="" xmlns:a16="http://schemas.microsoft.com/office/drawing/2014/main" id="{0CFEAFF8-96CA-F0DA-3DC7-522770349B6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4292" y="3513906"/>
                    <a:ext cx="905005" cy="2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30" name="TextBox 95">
                    <a:extLst>
                      <a:ext uri="{FF2B5EF4-FFF2-40B4-BE49-F238E27FC236}">
                        <a16:creationId xmlns="" xmlns:a16="http://schemas.microsoft.com/office/drawing/2014/main" id="{E54C3E0A-DD25-694B-8CD0-37B23009E5C6}"/>
                      </a:ext>
                    </a:extLst>
                  </p:cNvPr>
                  <p:cNvSpPr txBox="1">
                    <a:spLocks noChangeArrowheads="1"/>
                  </p:cNvSpPr>
                  <p:nvPr/>
                </p:nvSpPr>
                <p:spPr bwMode="auto">
                  <a:xfrm>
                    <a:off x="766793" y="3924321"/>
                    <a:ext cx="1260001" cy="3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a:solidFill>
                          <a:srgbClr val="4E5557"/>
                        </a:solidFill>
                        <a:latin typeface="Arial" panose="020B0604020202020204" pitchFamily="34" charset="0"/>
                      </a:rPr>
                      <a:t>ПАО «ВМПТ»</a:t>
                    </a:r>
                  </a:p>
                </p:txBody>
              </p:sp>
              <p:sp>
                <p:nvSpPr>
                  <p:cNvPr id="260131" name="TextBox 96">
                    <a:extLst>
                      <a:ext uri="{FF2B5EF4-FFF2-40B4-BE49-F238E27FC236}">
                        <a16:creationId xmlns="" xmlns:a16="http://schemas.microsoft.com/office/drawing/2014/main" id="{A90D52E6-B04C-5CB5-C063-1012672120E4}"/>
                      </a:ext>
                    </a:extLst>
                  </p:cNvPr>
                  <p:cNvSpPr txBox="1">
                    <a:spLocks noChangeArrowheads="1"/>
                  </p:cNvSpPr>
                  <p:nvPr/>
                </p:nvSpPr>
                <p:spPr bwMode="auto">
                  <a:xfrm>
                    <a:off x="759363" y="4279423"/>
                    <a:ext cx="1266841" cy="37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Самая крупная стивидорная компания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в порту Владивостока</a:t>
                    </a:r>
                  </a:p>
                </p:txBody>
              </p:sp>
            </p:grpSp>
            <p:grpSp>
              <p:nvGrpSpPr>
                <p:cNvPr id="260108" name="Группа 99">
                  <a:extLst>
                    <a:ext uri="{FF2B5EF4-FFF2-40B4-BE49-F238E27FC236}">
                      <a16:creationId xmlns="" xmlns:a16="http://schemas.microsoft.com/office/drawing/2014/main" id="{84062FB2-6378-D004-B3BA-60F183A44C26}"/>
                    </a:ext>
                  </a:extLst>
                </p:cNvPr>
                <p:cNvGrpSpPr>
                  <a:grpSpLocks/>
                </p:cNvGrpSpPr>
                <p:nvPr/>
              </p:nvGrpSpPr>
              <p:grpSpPr bwMode="auto">
                <a:xfrm>
                  <a:off x="5502638" y="3379073"/>
                  <a:ext cx="621794" cy="900510"/>
                  <a:chOff x="759363" y="3327631"/>
                  <a:chExt cx="1267431" cy="1836937"/>
                </a:xfrm>
              </p:grpSpPr>
              <p:sp>
                <p:nvSpPr>
                  <p:cNvPr id="96" name="Прямоугольник: скругленные углы 100">
                    <a:extLst>
                      <a:ext uri="{FF2B5EF4-FFF2-40B4-BE49-F238E27FC236}">
                        <a16:creationId xmlns="" xmlns:a16="http://schemas.microsoft.com/office/drawing/2014/main" id="{616BEF11-15D8-F875-A452-8A60A58A39BE}"/>
                      </a:ext>
                    </a:extLst>
                  </p:cNvPr>
                  <p:cNvSpPr/>
                  <p:nvPr/>
                </p:nvSpPr>
                <p:spPr>
                  <a:xfrm>
                    <a:off x="764288" y="3327633"/>
                    <a:ext cx="1262192" cy="1836935"/>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25" name="Рисунок 101">
                    <a:extLst>
                      <a:ext uri="{FF2B5EF4-FFF2-40B4-BE49-F238E27FC236}">
                        <a16:creationId xmlns="" xmlns:a16="http://schemas.microsoft.com/office/drawing/2014/main" id="{3B477CD6-D5ED-20CA-96C7-D80CF6D65B2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44292" y="3517675"/>
                    <a:ext cx="905005" cy="2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26" name="TextBox 102">
                    <a:extLst>
                      <a:ext uri="{FF2B5EF4-FFF2-40B4-BE49-F238E27FC236}">
                        <a16:creationId xmlns="" xmlns:a16="http://schemas.microsoft.com/office/drawing/2014/main" id="{14327EA0-178B-19D4-FF57-22F59ED6627F}"/>
                      </a:ext>
                    </a:extLst>
                  </p:cNvPr>
                  <p:cNvSpPr txBox="1">
                    <a:spLocks noChangeArrowheads="1"/>
                  </p:cNvSpPr>
                  <p:nvPr/>
                </p:nvSpPr>
                <p:spPr bwMode="auto">
                  <a:xfrm>
                    <a:off x="766796" y="3924321"/>
                    <a:ext cx="1259998" cy="3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a:t>
                    </a:r>
                    <a:r>
                      <a:rPr lang="en-US" altLang="ru-RU" sz="400">
                        <a:solidFill>
                          <a:srgbClr val="4E5557"/>
                        </a:solidFill>
                        <a:latin typeface="Arial" panose="020B0604020202020204" pitchFamily="34" charset="0"/>
                      </a:rPr>
                      <a:t>Faberlic</a:t>
                    </a:r>
                    <a:r>
                      <a:rPr lang="ru-RU" altLang="ru-RU" sz="400">
                        <a:solidFill>
                          <a:srgbClr val="4E5557"/>
                        </a:solidFill>
                        <a:latin typeface="Arial" panose="020B0604020202020204" pitchFamily="34" charset="0"/>
                      </a:rPr>
                      <a:t>»</a:t>
                    </a:r>
                  </a:p>
                </p:txBody>
              </p:sp>
              <p:sp>
                <p:nvSpPr>
                  <p:cNvPr id="260127" name="TextBox 103">
                    <a:extLst>
                      <a:ext uri="{FF2B5EF4-FFF2-40B4-BE49-F238E27FC236}">
                        <a16:creationId xmlns="" xmlns:a16="http://schemas.microsoft.com/office/drawing/2014/main" id="{8F199202-2F6C-051D-DC09-01BA9D78B712}"/>
                      </a:ext>
                    </a:extLst>
                  </p:cNvPr>
                  <p:cNvSpPr txBox="1">
                    <a:spLocks noChangeArrowheads="1"/>
                  </p:cNvSpPr>
                  <p:nvPr/>
                </p:nvSpPr>
                <p:spPr bwMode="auto">
                  <a:xfrm>
                    <a:off x="759363" y="4279423"/>
                    <a:ext cx="1266842" cy="43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dirty="0">
                        <a:solidFill>
                          <a:srgbClr val="868D90"/>
                        </a:solidFill>
                        <a:latin typeface="Arial" panose="020B0604020202020204" pitchFamily="34" charset="0"/>
                      </a:rPr>
                      <a:t>Крупный российский производитель косметики, одежды, аксессуаров </a:t>
                    </a:r>
                    <a:br>
                      <a:rPr lang="ru-RU" altLang="ru-RU" sz="200" dirty="0">
                        <a:solidFill>
                          <a:srgbClr val="868D90"/>
                        </a:solidFill>
                        <a:latin typeface="Arial" panose="020B0604020202020204" pitchFamily="34" charset="0"/>
                      </a:rPr>
                    </a:br>
                    <a:r>
                      <a:rPr lang="ru-RU" altLang="ru-RU" sz="200" dirty="0">
                        <a:solidFill>
                          <a:srgbClr val="868D90"/>
                        </a:solidFill>
                        <a:latin typeface="Arial" panose="020B0604020202020204" pitchFamily="34" charset="0"/>
                      </a:rPr>
                      <a:t>и обуви</a:t>
                    </a:r>
                  </a:p>
                </p:txBody>
              </p:sp>
            </p:grpSp>
            <p:grpSp>
              <p:nvGrpSpPr>
                <p:cNvPr id="260109" name="Группа 105">
                  <a:extLst>
                    <a:ext uri="{FF2B5EF4-FFF2-40B4-BE49-F238E27FC236}">
                      <a16:creationId xmlns="" xmlns:a16="http://schemas.microsoft.com/office/drawing/2014/main" id="{FCBCF3A7-CA7C-A149-8153-64A4BD6ED090}"/>
                    </a:ext>
                  </a:extLst>
                </p:cNvPr>
                <p:cNvGrpSpPr>
                  <a:grpSpLocks/>
                </p:cNvGrpSpPr>
                <p:nvPr/>
              </p:nvGrpSpPr>
              <p:grpSpPr bwMode="auto">
                <a:xfrm>
                  <a:off x="6202078" y="3379073"/>
                  <a:ext cx="628750" cy="900510"/>
                  <a:chOff x="744694" y="3327631"/>
                  <a:chExt cx="1283474" cy="1836937"/>
                </a:xfrm>
              </p:grpSpPr>
              <p:sp>
                <p:nvSpPr>
                  <p:cNvPr id="92" name="Прямоугольник: скругленные углы 106">
                    <a:extLst>
                      <a:ext uri="{FF2B5EF4-FFF2-40B4-BE49-F238E27FC236}">
                        <a16:creationId xmlns="" xmlns:a16="http://schemas.microsoft.com/office/drawing/2014/main" id="{AFA8B3C2-A228-888A-3BE8-7C073FD2EFD1}"/>
                      </a:ext>
                    </a:extLst>
                  </p:cNvPr>
                  <p:cNvSpPr/>
                  <p:nvPr/>
                </p:nvSpPr>
                <p:spPr>
                  <a:xfrm>
                    <a:off x="744694" y="3327633"/>
                    <a:ext cx="1283476" cy="1836935"/>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21" name="Рисунок 107">
                    <a:extLst>
                      <a:ext uri="{FF2B5EF4-FFF2-40B4-BE49-F238E27FC236}">
                        <a16:creationId xmlns="" xmlns:a16="http://schemas.microsoft.com/office/drawing/2014/main" id="{08BF9E86-C374-24EA-4B96-C2A7649EA0A8}"/>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74186" y="3517675"/>
                    <a:ext cx="845217" cy="2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22" name="TextBox 108">
                    <a:extLst>
                      <a:ext uri="{FF2B5EF4-FFF2-40B4-BE49-F238E27FC236}">
                        <a16:creationId xmlns="" xmlns:a16="http://schemas.microsoft.com/office/drawing/2014/main" id="{A76B9D8F-12E6-5690-373A-CABB8F820A7F}"/>
                      </a:ext>
                    </a:extLst>
                  </p:cNvPr>
                  <p:cNvSpPr txBox="1">
                    <a:spLocks noChangeArrowheads="1"/>
                  </p:cNvSpPr>
                  <p:nvPr/>
                </p:nvSpPr>
                <p:spPr bwMode="auto">
                  <a:xfrm>
                    <a:off x="766793" y="3924321"/>
                    <a:ext cx="1260001" cy="3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«Эксойл Групп»</a:t>
                    </a:r>
                  </a:p>
                </p:txBody>
              </p:sp>
              <p:sp>
                <p:nvSpPr>
                  <p:cNvPr id="260123" name="TextBox 109">
                    <a:extLst>
                      <a:ext uri="{FF2B5EF4-FFF2-40B4-BE49-F238E27FC236}">
                        <a16:creationId xmlns="" xmlns:a16="http://schemas.microsoft.com/office/drawing/2014/main" id="{B4D42377-A1E3-FEFE-C29A-880AA6D5B336}"/>
                      </a:ext>
                    </a:extLst>
                  </p:cNvPr>
                  <p:cNvSpPr txBox="1">
                    <a:spLocks noChangeArrowheads="1"/>
                  </p:cNvSpPr>
                  <p:nvPr/>
                </p:nvSpPr>
                <p:spPr bwMode="auto">
                  <a:xfrm>
                    <a:off x="759363" y="4279423"/>
                    <a:ext cx="1266841" cy="43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Международный холдинг, занимающийся трейдингом и переработкой масличных и зерновых культур</a:t>
                    </a:r>
                  </a:p>
                </p:txBody>
              </p:sp>
            </p:grpSp>
            <p:grpSp>
              <p:nvGrpSpPr>
                <p:cNvPr id="260110" name="Группа 111">
                  <a:extLst>
                    <a:ext uri="{FF2B5EF4-FFF2-40B4-BE49-F238E27FC236}">
                      <a16:creationId xmlns="" xmlns:a16="http://schemas.microsoft.com/office/drawing/2014/main" id="{3A4FEC3E-D4EA-4C50-F6F3-AEC2D8BB51BE}"/>
                    </a:ext>
                  </a:extLst>
                </p:cNvPr>
                <p:cNvGrpSpPr>
                  <a:grpSpLocks/>
                </p:cNvGrpSpPr>
                <p:nvPr/>
              </p:nvGrpSpPr>
              <p:grpSpPr bwMode="auto">
                <a:xfrm>
                  <a:off x="6914986" y="3379073"/>
                  <a:ext cx="622394" cy="900510"/>
                  <a:chOff x="759363" y="3327631"/>
                  <a:chExt cx="1268653" cy="1836937"/>
                </a:xfrm>
              </p:grpSpPr>
              <p:sp>
                <p:nvSpPr>
                  <p:cNvPr id="88" name="Прямоугольник: скругленные углы 112">
                    <a:extLst>
                      <a:ext uri="{FF2B5EF4-FFF2-40B4-BE49-F238E27FC236}">
                        <a16:creationId xmlns="" xmlns:a16="http://schemas.microsoft.com/office/drawing/2014/main" id="{247BDA41-4A21-336E-AE62-1D0716F6BC60}"/>
                      </a:ext>
                    </a:extLst>
                  </p:cNvPr>
                  <p:cNvSpPr/>
                  <p:nvPr/>
                </p:nvSpPr>
                <p:spPr>
                  <a:xfrm>
                    <a:off x="765824" y="3327633"/>
                    <a:ext cx="1262192" cy="1836935"/>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17" name="Рисунок 113">
                    <a:extLst>
                      <a:ext uri="{FF2B5EF4-FFF2-40B4-BE49-F238E27FC236}">
                        <a16:creationId xmlns="" xmlns:a16="http://schemas.microsoft.com/office/drawing/2014/main" id="{7D848A1A-2A4C-5325-3CBD-D9D74B3D282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92443" y="3517675"/>
                    <a:ext cx="808703" cy="2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18" name="TextBox 114">
                    <a:extLst>
                      <a:ext uri="{FF2B5EF4-FFF2-40B4-BE49-F238E27FC236}">
                        <a16:creationId xmlns="" xmlns:a16="http://schemas.microsoft.com/office/drawing/2014/main" id="{F88A46CC-B4B5-AD42-5DA3-ABB16DFF0ACF}"/>
                      </a:ext>
                    </a:extLst>
                  </p:cNvPr>
                  <p:cNvSpPr txBox="1">
                    <a:spLocks noChangeArrowheads="1"/>
                  </p:cNvSpPr>
                  <p:nvPr/>
                </p:nvSpPr>
                <p:spPr bwMode="auto">
                  <a:xfrm>
                    <a:off x="766796" y="3924321"/>
                    <a:ext cx="1259999" cy="3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ООО «Слата»</a:t>
                    </a:r>
                  </a:p>
                </p:txBody>
              </p:sp>
              <p:sp>
                <p:nvSpPr>
                  <p:cNvPr id="260119" name="TextBox 115">
                    <a:extLst>
                      <a:ext uri="{FF2B5EF4-FFF2-40B4-BE49-F238E27FC236}">
                        <a16:creationId xmlns="" xmlns:a16="http://schemas.microsoft.com/office/drawing/2014/main" id="{498B36AD-E8E1-DAA5-2EF8-5EC04227E22D}"/>
                      </a:ext>
                    </a:extLst>
                  </p:cNvPr>
                  <p:cNvSpPr txBox="1">
                    <a:spLocks noChangeArrowheads="1"/>
                  </p:cNvSpPr>
                  <p:nvPr/>
                </p:nvSpPr>
                <p:spPr bwMode="auto">
                  <a:xfrm>
                    <a:off x="759363" y="4279423"/>
                    <a:ext cx="1266843" cy="37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Крупнейший в Восточной Сибири дистрибьютор продовольственных продуктов</a:t>
                    </a:r>
                  </a:p>
                </p:txBody>
              </p:sp>
            </p:grpSp>
            <p:grpSp>
              <p:nvGrpSpPr>
                <p:cNvPr id="260111" name="Группа 117">
                  <a:extLst>
                    <a:ext uri="{FF2B5EF4-FFF2-40B4-BE49-F238E27FC236}">
                      <a16:creationId xmlns="" xmlns:a16="http://schemas.microsoft.com/office/drawing/2014/main" id="{AA507A87-27AE-64C4-080A-70C2429C3546}"/>
                    </a:ext>
                  </a:extLst>
                </p:cNvPr>
                <p:cNvGrpSpPr>
                  <a:grpSpLocks/>
                </p:cNvGrpSpPr>
                <p:nvPr/>
              </p:nvGrpSpPr>
              <p:grpSpPr bwMode="auto">
                <a:xfrm>
                  <a:off x="7621611" y="3379073"/>
                  <a:ext cx="620891" cy="900510"/>
                  <a:chOff x="759363" y="3327631"/>
                  <a:chExt cx="1267431" cy="1836937"/>
                </a:xfrm>
              </p:grpSpPr>
              <p:sp>
                <p:nvSpPr>
                  <p:cNvPr id="84" name="Прямоугольник: скругленные углы 118">
                    <a:extLst>
                      <a:ext uri="{FF2B5EF4-FFF2-40B4-BE49-F238E27FC236}">
                        <a16:creationId xmlns="" xmlns:a16="http://schemas.microsoft.com/office/drawing/2014/main" id="{E34986F7-1829-BA3E-BD84-278B4A8607B8}"/>
                      </a:ext>
                    </a:extLst>
                  </p:cNvPr>
                  <p:cNvSpPr/>
                  <p:nvPr/>
                </p:nvSpPr>
                <p:spPr>
                  <a:xfrm>
                    <a:off x="765680" y="3327633"/>
                    <a:ext cx="1260788" cy="1836935"/>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260113" name="Рисунок 119">
                    <a:extLst>
                      <a:ext uri="{FF2B5EF4-FFF2-40B4-BE49-F238E27FC236}">
                        <a16:creationId xmlns="" xmlns:a16="http://schemas.microsoft.com/office/drawing/2014/main" id="{C43F5870-5F01-1D39-B284-8FE6C82E596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12044" y="3517675"/>
                    <a:ext cx="769500" cy="2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14" name="TextBox 120">
                    <a:extLst>
                      <a:ext uri="{FF2B5EF4-FFF2-40B4-BE49-F238E27FC236}">
                        <a16:creationId xmlns="" xmlns:a16="http://schemas.microsoft.com/office/drawing/2014/main" id="{48BAE6F4-1D72-8CF5-71F5-3C1DA571D323}"/>
                      </a:ext>
                    </a:extLst>
                  </p:cNvPr>
                  <p:cNvSpPr txBox="1">
                    <a:spLocks noChangeArrowheads="1"/>
                  </p:cNvSpPr>
                  <p:nvPr/>
                </p:nvSpPr>
                <p:spPr bwMode="auto">
                  <a:xfrm>
                    <a:off x="766793" y="3924321"/>
                    <a:ext cx="1260001" cy="3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a:solidFill>
                          <a:srgbClr val="4E5557"/>
                        </a:solidFill>
                        <a:latin typeface="Arial" panose="020B0604020202020204" pitchFamily="34" charset="0"/>
                      </a:rPr>
                      <a:t>«Карат»</a:t>
                    </a:r>
                  </a:p>
                </p:txBody>
              </p:sp>
              <p:sp>
                <p:nvSpPr>
                  <p:cNvPr id="260115" name="TextBox 121">
                    <a:extLst>
                      <a:ext uri="{FF2B5EF4-FFF2-40B4-BE49-F238E27FC236}">
                        <a16:creationId xmlns="" xmlns:a16="http://schemas.microsoft.com/office/drawing/2014/main" id="{550DBD55-8486-D740-F17F-540669560C6F}"/>
                      </a:ext>
                    </a:extLst>
                  </p:cNvPr>
                  <p:cNvSpPr txBox="1">
                    <a:spLocks noChangeArrowheads="1"/>
                  </p:cNvSpPr>
                  <p:nvPr/>
                </p:nvSpPr>
                <p:spPr bwMode="auto">
                  <a:xfrm>
                    <a:off x="759363" y="4279423"/>
                    <a:ext cx="1266841" cy="43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Московский завод плавленых сыров, является одним из старейших работающих предприятий пищевой отрасли</a:t>
                    </a:r>
                  </a:p>
                </p:txBody>
              </p:sp>
            </p:grpSp>
          </p:grpSp>
        </p:grpSp>
        <p:sp>
          <p:nvSpPr>
            <p:cNvPr id="107" name="Прямоугольник: скругленные углы 93">
              <a:extLst>
                <a:ext uri="{FF2B5EF4-FFF2-40B4-BE49-F238E27FC236}">
                  <a16:creationId xmlns="" xmlns:a16="http://schemas.microsoft.com/office/drawing/2014/main" id="{57C6C046-9811-2564-9590-A906E8B017F0}"/>
                </a:ext>
              </a:extLst>
            </p:cNvPr>
            <p:cNvSpPr/>
            <p:nvPr/>
          </p:nvSpPr>
          <p:spPr bwMode="auto">
            <a:xfrm>
              <a:off x="5104254" y="3883763"/>
              <a:ext cx="617537" cy="900113"/>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08" name="TextBox 95">
              <a:extLst>
                <a:ext uri="{FF2B5EF4-FFF2-40B4-BE49-F238E27FC236}">
                  <a16:creationId xmlns="" xmlns:a16="http://schemas.microsoft.com/office/drawing/2014/main" id="{E54C3E0A-DD25-694B-8CD0-37B23009E5C6}"/>
                </a:ext>
              </a:extLst>
            </p:cNvPr>
            <p:cNvSpPr txBox="1">
              <a:spLocks noChangeArrowheads="1"/>
            </p:cNvSpPr>
            <p:nvPr/>
          </p:nvSpPr>
          <p:spPr bwMode="auto">
            <a:xfrm>
              <a:off x="5100843" y="4245669"/>
              <a:ext cx="6171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a:solidFill>
                    <a:srgbClr val="4E5557"/>
                  </a:solidFill>
                  <a:latin typeface="Arial" panose="020B0604020202020204" pitchFamily="34" charset="0"/>
                </a:rPr>
                <a:t>Алкогольная сибирская группа</a:t>
              </a:r>
            </a:p>
          </p:txBody>
        </p:sp>
        <p:sp>
          <p:nvSpPr>
            <p:cNvPr id="109" name="TextBox 96">
              <a:extLst>
                <a:ext uri="{FF2B5EF4-FFF2-40B4-BE49-F238E27FC236}">
                  <a16:creationId xmlns="" xmlns:a16="http://schemas.microsoft.com/office/drawing/2014/main" id="{A90D52E6-B04C-5CB5-C063-1012672120E4}"/>
                </a:ext>
              </a:extLst>
            </p:cNvPr>
            <p:cNvSpPr txBox="1">
              <a:spLocks noChangeArrowheads="1"/>
            </p:cNvSpPr>
            <p:nvPr/>
          </p:nvSpPr>
          <p:spPr bwMode="auto">
            <a:xfrm>
              <a:off x="5110195" y="4481659"/>
              <a:ext cx="6205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dirty="0">
                  <a:solidFill>
                    <a:srgbClr val="868D90"/>
                  </a:solidFill>
                  <a:latin typeface="Arial" panose="020B0604020202020204" pitchFamily="34" charset="0"/>
                </a:rPr>
                <a:t>Один из крупнейших производителей алкогольной продукции</a:t>
              </a:r>
            </a:p>
          </p:txBody>
        </p:sp>
        <p:sp>
          <p:nvSpPr>
            <p:cNvPr id="110" name="Прямоугольник: скругленные углы 93">
              <a:extLst>
                <a:ext uri="{FF2B5EF4-FFF2-40B4-BE49-F238E27FC236}">
                  <a16:creationId xmlns="" xmlns:a16="http://schemas.microsoft.com/office/drawing/2014/main" id="{57C6C046-9811-2564-9590-A906E8B017F0}"/>
                </a:ext>
              </a:extLst>
            </p:cNvPr>
            <p:cNvSpPr/>
            <p:nvPr/>
          </p:nvSpPr>
          <p:spPr bwMode="auto">
            <a:xfrm>
              <a:off x="5892700" y="3883763"/>
              <a:ext cx="617537" cy="900113"/>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11" name="TextBox 95">
              <a:extLst>
                <a:ext uri="{FF2B5EF4-FFF2-40B4-BE49-F238E27FC236}">
                  <a16:creationId xmlns="" xmlns:a16="http://schemas.microsoft.com/office/drawing/2014/main" id="{E54C3E0A-DD25-694B-8CD0-37B23009E5C6}"/>
                </a:ext>
              </a:extLst>
            </p:cNvPr>
            <p:cNvSpPr txBox="1">
              <a:spLocks noChangeArrowheads="1"/>
            </p:cNvSpPr>
            <p:nvPr/>
          </p:nvSpPr>
          <p:spPr bwMode="auto">
            <a:xfrm>
              <a:off x="5889289" y="4245669"/>
              <a:ext cx="617153" cy="1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err="1">
                  <a:solidFill>
                    <a:srgbClr val="4E5557"/>
                  </a:solidFill>
                  <a:latin typeface="Arial" panose="020B0604020202020204" pitchFamily="34" charset="0"/>
                </a:rPr>
                <a:t>Керхер</a:t>
              </a:r>
              <a:endParaRPr lang="ru-RU" altLang="ru-RU" sz="400" dirty="0">
                <a:solidFill>
                  <a:srgbClr val="4E5557"/>
                </a:solidFill>
                <a:latin typeface="Arial" panose="020B0604020202020204" pitchFamily="34" charset="0"/>
              </a:endParaRPr>
            </a:p>
          </p:txBody>
        </p:sp>
        <p:sp>
          <p:nvSpPr>
            <p:cNvPr id="112" name="TextBox 96">
              <a:extLst>
                <a:ext uri="{FF2B5EF4-FFF2-40B4-BE49-F238E27FC236}">
                  <a16:creationId xmlns="" xmlns:a16="http://schemas.microsoft.com/office/drawing/2014/main" id="{A90D52E6-B04C-5CB5-C063-1012672120E4}"/>
                </a:ext>
              </a:extLst>
            </p:cNvPr>
            <p:cNvSpPr txBox="1">
              <a:spLocks noChangeArrowheads="1"/>
            </p:cNvSpPr>
            <p:nvPr/>
          </p:nvSpPr>
          <p:spPr bwMode="auto">
            <a:xfrm>
              <a:off x="5885650" y="4419672"/>
              <a:ext cx="6205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dirty="0">
                  <a:solidFill>
                    <a:srgbClr val="868D90"/>
                  </a:solidFill>
                  <a:latin typeface="Arial" panose="020B0604020202020204" pitchFamily="34" charset="0"/>
                </a:rPr>
                <a:t>Ведущий мировой производитель оборудования для уборки и систем очистки бытового и профессионального назначения</a:t>
              </a:r>
            </a:p>
          </p:txBody>
        </p:sp>
        <p:sp>
          <p:nvSpPr>
            <p:cNvPr id="113" name="Прямоугольник: скругленные углы 93">
              <a:extLst>
                <a:ext uri="{FF2B5EF4-FFF2-40B4-BE49-F238E27FC236}">
                  <a16:creationId xmlns="" xmlns:a16="http://schemas.microsoft.com/office/drawing/2014/main" id="{57C6C046-9811-2564-9590-A906E8B017F0}"/>
                </a:ext>
              </a:extLst>
            </p:cNvPr>
            <p:cNvSpPr/>
            <p:nvPr/>
          </p:nvSpPr>
          <p:spPr bwMode="auto">
            <a:xfrm>
              <a:off x="6670012" y="3883763"/>
              <a:ext cx="617537" cy="900113"/>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14" name="TextBox 95">
              <a:extLst>
                <a:ext uri="{FF2B5EF4-FFF2-40B4-BE49-F238E27FC236}">
                  <a16:creationId xmlns="" xmlns:a16="http://schemas.microsoft.com/office/drawing/2014/main" id="{E54C3E0A-DD25-694B-8CD0-37B23009E5C6}"/>
                </a:ext>
              </a:extLst>
            </p:cNvPr>
            <p:cNvSpPr txBox="1">
              <a:spLocks noChangeArrowheads="1"/>
            </p:cNvSpPr>
            <p:nvPr/>
          </p:nvSpPr>
          <p:spPr bwMode="auto">
            <a:xfrm>
              <a:off x="6666601" y="4245669"/>
              <a:ext cx="617153" cy="1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a:solidFill>
                    <a:srgbClr val="4E5557"/>
                  </a:solidFill>
                  <a:latin typeface="Arial" panose="020B0604020202020204" pitchFamily="34" charset="0"/>
                </a:rPr>
                <a:t>ПАО «ВМПТ»</a:t>
              </a:r>
            </a:p>
          </p:txBody>
        </p:sp>
        <p:sp>
          <p:nvSpPr>
            <p:cNvPr id="115" name="TextBox 96">
              <a:extLst>
                <a:ext uri="{FF2B5EF4-FFF2-40B4-BE49-F238E27FC236}">
                  <a16:creationId xmlns="" xmlns:a16="http://schemas.microsoft.com/office/drawing/2014/main" id="{A90D52E6-B04C-5CB5-C063-1012672120E4}"/>
                </a:ext>
              </a:extLst>
            </p:cNvPr>
            <p:cNvSpPr txBox="1">
              <a:spLocks noChangeArrowheads="1"/>
            </p:cNvSpPr>
            <p:nvPr/>
          </p:nvSpPr>
          <p:spPr bwMode="auto">
            <a:xfrm>
              <a:off x="6662962" y="4419672"/>
              <a:ext cx="620503" cy="18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Самая крупная стивидорная компания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в порту Владивостока</a:t>
              </a:r>
            </a:p>
          </p:txBody>
        </p:sp>
        <p:sp>
          <p:nvSpPr>
            <p:cNvPr id="116" name="Прямоугольник: скругленные углы 93">
              <a:extLst>
                <a:ext uri="{FF2B5EF4-FFF2-40B4-BE49-F238E27FC236}">
                  <a16:creationId xmlns="" xmlns:a16="http://schemas.microsoft.com/office/drawing/2014/main" id="{57C6C046-9811-2564-9590-A906E8B017F0}"/>
                </a:ext>
              </a:extLst>
            </p:cNvPr>
            <p:cNvSpPr/>
            <p:nvPr/>
          </p:nvSpPr>
          <p:spPr bwMode="auto">
            <a:xfrm>
              <a:off x="7456601" y="3883763"/>
              <a:ext cx="617537" cy="900113"/>
            </a:xfrm>
            <a:prstGeom prst="roundRect">
              <a:avLst>
                <a:gd name="adj" fmla="val 3156"/>
              </a:avLst>
            </a:prstGeom>
            <a:solidFill>
              <a:srgbClr val="F9FAFC"/>
            </a:solidFill>
            <a:ln w="6350">
              <a:solidFill>
                <a:schemeClr val="bg1"/>
              </a:solidFill>
            </a:ln>
            <a:effectLst>
              <a:outerShdw blurRad="63500" sx="97000" sy="97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17" name="TextBox 95">
              <a:extLst>
                <a:ext uri="{FF2B5EF4-FFF2-40B4-BE49-F238E27FC236}">
                  <a16:creationId xmlns="" xmlns:a16="http://schemas.microsoft.com/office/drawing/2014/main" id="{E54C3E0A-DD25-694B-8CD0-37B23009E5C6}"/>
                </a:ext>
              </a:extLst>
            </p:cNvPr>
            <p:cNvSpPr txBox="1">
              <a:spLocks noChangeArrowheads="1"/>
            </p:cNvSpPr>
            <p:nvPr/>
          </p:nvSpPr>
          <p:spPr bwMode="auto">
            <a:xfrm>
              <a:off x="7453190" y="4245669"/>
              <a:ext cx="617153" cy="1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400" dirty="0">
                  <a:solidFill>
                    <a:srgbClr val="4E5557"/>
                  </a:solidFill>
                  <a:latin typeface="Arial" panose="020B0604020202020204" pitchFamily="34" charset="0"/>
                </a:rPr>
                <a:t>ПАО «ВМПТ»</a:t>
              </a:r>
            </a:p>
          </p:txBody>
        </p:sp>
        <p:sp>
          <p:nvSpPr>
            <p:cNvPr id="118" name="TextBox 96">
              <a:extLst>
                <a:ext uri="{FF2B5EF4-FFF2-40B4-BE49-F238E27FC236}">
                  <a16:creationId xmlns="" xmlns:a16="http://schemas.microsoft.com/office/drawing/2014/main" id="{A90D52E6-B04C-5CB5-C063-1012672120E4}"/>
                </a:ext>
              </a:extLst>
            </p:cNvPr>
            <p:cNvSpPr txBox="1">
              <a:spLocks noChangeArrowheads="1"/>
            </p:cNvSpPr>
            <p:nvPr/>
          </p:nvSpPr>
          <p:spPr bwMode="auto">
            <a:xfrm>
              <a:off x="7449551" y="4419672"/>
              <a:ext cx="620503" cy="18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r>
                <a:rPr lang="ru-RU" altLang="ru-RU" sz="200">
                  <a:solidFill>
                    <a:srgbClr val="868D90"/>
                  </a:solidFill>
                  <a:latin typeface="Arial" panose="020B0604020202020204" pitchFamily="34" charset="0"/>
                </a:rPr>
                <a:t>Самая крупная стивидорная компания </a:t>
              </a:r>
              <a:br>
                <a:rPr lang="ru-RU" altLang="ru-RU" sz="200">
                  <a:solidFill>
                    <a:srgbClr val="868D90"/>
                  </a:solidFill>
                  <a:latin typeface="Arial" panose="020B0604020202020204" pitchFamily="34" charset="0"/>
                </a:rPr>
              </a:br>
              <a:r>
                <a:rPr lang="ru-RU" altLang="ru-RU" sz="200">
                  <a:solidFill>
                    <a:srgbClr val="868D90"/>
                  </a:solidFill>
                  <a:latin typeface="Arial" panose="020B0604020202020204" pitchFamily="34" charset="0"/>
                </a:rPr>
                <a:t>в порту Владивостока</a:t>
              </a:r>
            </a:p>
          </p:txBody>
        </p:sp>
        <p:pic>
          <p:nvPicPr>
            <p:cNvPr id="12290" name="Picture 2" descr="https://telegra.ph/file/df0a4a39ef9f26d84dfff.pn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6730" t="15194" r="5431" b="18928"/>
            <a:stretch/>
          </p:blipFill>
          <p:spPr bwMode="auto">
            <a:xfrm>
              <a:off x="5143435" y="3964429"/>
              <a:ext cx="487406" cy="18277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a:extLst>
              <a:ext uri="{FF2B5EF4-FFF2-40B4-BE49-F238E27FC236}">
                <a16:creationId xmlns="" xmlns:a16="http://schemas.microsoft.com/office/drawing/2014/main" id="{F60CA313-4284-589A-4A89-17088C2ABEE6}"/>
              </a:ext>
            </a:extLst>
          </p:cNvPr>
          <p:cNvSpPr txBox="1">
            <a:spLocks noChangeArrowheads="1"/>
          </p:cNvSpPr>
          <p:nvPr/>
        </p:nvSpPr>
        <p:spPr bwMode="auto">
          <a:xfrm>
            <a:off x="1691680" y="195486"/>
            <a:ext cx="7200800" cy="752827"/>
          </a:xfrm>
          <a:prstGeom prst="rect">
            <a:avLst/>
          </a:prstGeom>
          <a:noFill/>
          <a:ln>
            <a:noFill/>
          </a:ln>
          <a:effectLst/>
        </p:spPr>
        <p:txBody>
          <a:bodyPr wrap="square" anchor="ctr" anchorCtr="0">
            <a:no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725759" eaLnBrk="1" hangingPunct="1">
              <a:defRPr/>
            </a:pPr>
            <a:r>
              <a:rPr lang="ru-RU" altLang="ru-RU" dirty="0">
                <a:latin typeface="Arial" charset="0"/>
              </a:rPr>
              <a:t>Что получим от внедрения </a:t>
            </a:r>
            <a:r>
              <a:rPr lang="en-US" altLang="ru-RU" dirty="0">
                <a:latin typeface="Arial" charset="0"/>
              </a:rPr>
              <a:t>ERP</a:t>
            </a:r>
            <a:r>
              <a:rPr lang="ru-RU" altLang="ru-RU" dirty="0">
                <a:latin typeface="Arial" charset="0"/>
              </a:rPr>
              <a:t>-решений на платформе «1С:Предприятие» – </a:t>
            </a:r>
            <a:r>
              <a:rPr lang="ru-RU" altLang="ru-RU" dirty="0">
                <a:solidFill>
                  <a:srgbClr val="C00000"/>
                </a:solidFill>
                <a:latin typeface="Arial" charset="0"/>
              </a:rPr>
              <a:t>какой экономический эффект</a:t>
            </a:r>
            <a:r>
              <a:rPr lang="ru-RU" altLang="ru-RU" dirty="0">
                <a:latin typeface="Arial" charset="0"/>
              </a:rPr>
              <a:t>?</a:t>
            </a:r>
          </a:p>
        </p:txBody>
      </p:sp>
      <p:graphicFrame>
        <p:nvGraphicFramePr>
          <p:cNvPr id="2" name="Таблица 1"/>
          <p:cNvGraphicFramePr>
            <a:graphicFrameLocks noGrp="1"/>
          </p:cNvGraphicFramePr>
          <p:nvPr>
            <p:extLst>
              <p:ext uri="{D42A27DB-BD31-4B8C-83A1-F6EECF244321}">
                <p14:modId xmlns:p14="http://schemas.microsoft.com/office/powerpoint/2010/main" val="3432239435"/>
              </p:ext>
            </p:extLst>
          </p:nvPr>
        </p:nvGraphicFramePr>
        <p:xfrm>
          <a:off x="1367631" y="1006882"/>
          <a:ext cx="6408738" cy="3523490"/>
        </p:xfrm>
        <a:graphic>
          <a:graphicData uri="http://schemas.openxmlformats.org/drawingml/2006/table">
            <a:tbl>
              <a:tblPr>
                <a:tableStyleId>{5940675A-B579-460E-94D1-54222C63F5DA}</a:tableStyleId>
              </a:tblPr>
              <a:tblGrid>
                <a:gridCol w="1191004">
                  <a:extLst>
                    <a:ext uri="{9D8B030D-6E8A-4147-A177-3AD203B41FA5}">
                      <a16:colId xmlns="" xmlns:a16="http://schemas.microsoft.com/office/drawing/2014/main" val="484870743"/>
                    </a:ext>
                  </a:extLst>
                </a:gridCol>
                <a:gridCol w="3176012">
                  <a:extLst>
                    <a:ext uri="{9D8B030D-6E8A-4147-A177-3AD203B41FA5}">
                      <a16:colId xmlns="" xmlns:a16="http://schemas.microsoft.com/office/drawing/2014/main" val="1241508621"/>
                    </a:ext>
                  </a:extLst>
                </a:gridCol>
                <a:gridCol w="1020861">
                  <a:extLst>
                    <a:ext uri="{9D8B030D-6E8A-4147-A177-3AD203B41FA5}">
                      <a16:colId xmlns="" xmlns:a16="http://schemas.microsoft.com/office/drawing/2014/main" val="3832266273"/>
                    </a:ext>
                  </a:extLst>
                </a:gridCol>
                <a:gridCol w="1020861">
                  <a:extLst>
                    <a:ext uri="{9D8B030D-6E8A-4147-A177-3AD203B41FA5}">
                      <a16:colId xmlns="" xmlns:a16="http://schemas.microsoft.com/office/drawing/2014/main" val="2096683239"/>
                    </a:ext>
                  </a:extLst>
                </a:gridCol>
              </a:tblGrid>
              <a:tr h="318419">
                <a:tc gridSpan="2">
                  <a:txBody>
                    <a:bodyPr/>
                    <a:lstStyle/>
                    <a:p>
                      <a:pPr algn="ctr" fontAlgn="ctr"/>
                      <a:r>
                        <a:rPr lang="ru-RU" sz="1000" b="1" u="none" strike="noStrike" dirty="0">
                          <a:effectLst/>
                          <a:latin typeface="Arial" panose="020B0604020202020204" pitchFamily="34" charset="0"/>
                          <a:cs typeface="Arial" panose="020B0604020202020204" pitchFamily="34" charset="0"/>
                        </a:rPr>
                        <a:t>Показатель эффективности</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tc hMerge="1">
                  <a:txBody>
                    <a:bodyPr/>
                    <a:lstStyle/>
                    <a:p>
                      <a:endParaRPr lang="ru-RU"/>
                    </a:p>
                  </a:txBody>
                  <a:tcPr/>
                </a:tc>
                <a:tc>
                  <a:txBody>
                    <a:bodyPr/>
                    <a:lstStyle/>
                    <a:p>
                      <a:pPr algn="ctr" fontAlgn="ctr"/>
                      <a:r>
                        <a:rPr lang="ru-RU" sz="1000" b="1" u="none" strike="noStrike" dirty="0">
                          <a:effectLst/>
                          <a:latin typeface="Arial" panose="020B0604020202020204" pitchFamily="34" charset="0"/>
                          <a:cs typeface="Arial" panose="020B0604020202020204" pitchFamily="34" charset="0"/>
                        </a:rPr>
                        <a:t>Проекты до 199 АРМ</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tc>
                  <a:txBody>
                    <a:bodyPr/>
                    <a:lstStyle/>
                    <a:p>
                      <a:pPr algn="ctr" fontAlgn="ctr"/>
                      <a:r>
                        <a:rPr lang="ru-RU" sz="1000" b="1" u="none" strike="noStrike" dirty="0">
                          <a:effectLst/>
                          <a:latin typeface="Arial" panose="020B0604020202020204" pitchFamily="34" charset="0"/>
                          <a:cs typeface="Arial" panose="020B0604020202020204" pitchFamily="34" charset="0"/>
                        </a:rPr>
                        <a:t>Проекты от 200 АРМ</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3170" marR="3170" marT="3170" marB="0" anchor="ctr">
                    <a:solidFill>
                      <a:schemeClr val="accent1">
                        <a:lumMod val="20000"/>
                        <a:lumOff val="80000"/>
                      </a:schemeClr>
                    </a:solidFill>
                  </a:tcPr>
                </a:tc>
                <a:extLst>
                  <a:ext uri="{0D108BD9-81ED-4DB2-BD59-A6C34878D82A}">
                    <a16:rowId xmlns="" xmlns:a16="http://schemas.microsoft.com/office/drawing/2014/main" val="2721611811"/>
                  </a:ext>
                </a:extLst>
              </a:tr>
              <a:tr h="160701">
                <a:tc rowSpan="4">
                  <a:txBody>
                    <a:bodyPr/>
                    <a:lstStyle/>
                    <a:p>
                      <a:pPr marL="0" marR="0" indent="0" algn="l" defTabSz="914400" rtl="0" eaLnBrk="1" fontAlgn="t" latinLnBrk="0" hangingPunct="1">
                        <a:lnSpc>
                          <a:spcPct val="100000"/>
                        </a:lnSpc>
                        <a:spcBef>
                          <a:spcPts val="200"/>
                        </a:spcBef>
                        <a:spcAft>
                          <a:spcPts val="200"/>
                        </a:spcAft>
                        <a:buClrTx/>
                        <a:buSzTx/>
                        <a:buFontTx/>
                        <a:buNone/>
                        <a:tabLst/>
                        <a:defRPr/>
                      </a:pPr>
                      <a:r>
                        <a:rPr lang="ru-RU" sz="1000" u="none" strike="noStrike" dirty="0">
                          <a:effectLst/>
                          <a:latin typeface="Arial" panose="020B0604020202020204" pitchFamily="34" charset="0"/>
                          <a:cs typeface="Arial" panose="020B0604020202020204" pitchFamily="34" charset="0"/>
                        </a:rPr>
                        <a:t>Эффективность и оперативность</a:t>
                      </a:r>
                      <a:endParaRPr lang="ru-RU" sz="1000" b="1" i="0" u="none" strike="noStrike" dirty="0">
                        <a:solidFill>
                          <a:srgbClr val="000000"/>
                        </a:solidFill>
                        <a:effectLst/>
                        <a:latin typeface="Arial" panose="020B0604020202020204" pitchFamily="34" charset="0"/>
                        <a:cs typeface="Arial" panose="020B0604020202020204" pitchFamily="34" charset="0"/>
                      </a:endParaRPr>
                    </a:p>
                    <a:p>
                      <a:pPr algn="l" fontAlgn="t">
                        <a:spcBef>
                          <a:spcPts val="200"/>
                        </a:spcBef>
                        <a:spcAft>
                          <a:spcPts val="200"/>
                        </a:spcAft>
                      </a:pP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l"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Рост прибыли</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13%</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b="1" u="none" strike="noStrike" dirty="0">
                          <a:solidFill>
                            <a:srgbClr val="C00000"/>
                          </a:solidFill>
                          <a:effectLst/>
                          <a:latin typeface="Arial" panose="020B0604020202020204" pitchFamily="34" charset="0"/>
                          <a:cs typeface="Arial" panose="020B0604020202020204" pitchFamily="34" charset="0"/>
                        </a:rPr>
                        <a:t>8%</a:t>
                      </a:r>
                      <a:endParaRPr lang="ru-RU" sz="1000" b="1" i="0" u="none" strike="noStrike" dirty="0">
                        <a:solidFill>
                          <a:srgbClr val="C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316732094"/>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обработки заказов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46%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42%</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4026489423"/>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сроков исполнения заказов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23%</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2221951620"/>
                  </a:ext>
                </a:extLst>
              </a:tr>
              <a:tr h="318419">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операционных и административных расходов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762475045"/>
                  </a:ext>
                </a:extLst>
              </a:tr>
              <a:tr h="160701">
                <a:tc rowSpan="8">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Запасы и производство</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объемов материальных запасов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15%</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46486537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расходов на материальные ресурсы</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15%</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352306822"/>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производственных издержек</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a:effectLst/>
                          <a:latin typeface="Arial" panose="020B0604020202020204" pitchFamily="34" charset="0"/>
                          <a:cs typeface="Arial" panose="020B0604020202020204" pitchFamily="34" charset="0"/>
                        </a:rPr>
                        <a:t>15%</a:t>
                      </a:r>
                      <a:endParaRPr lang="ru-RU" sz="1000" b="0" i="0" u="none" strike="noStrike">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77304226"/>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себестоимости выпускаемой продукции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374320101"/>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Увеличение объема выпускаемой продукции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357899747"/>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Рост производительности труда в производстве</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21%</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17%</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840150947"/>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длительности простоев оборудования</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311553058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Снижение производственного брака</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17%</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828961538"/>
                  </a:ext>
                </a:extLst>
              </a:tr>
              <a:tr h="160701">
                <a:tc rowSpan="2">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Оборотные средства</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Рост оборачиваемости складских запасов</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23%</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16%</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67002898"/>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дебиторской задолженности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14%</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15%</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accent2">
                        <a:lumMod val="20000"/>
                        <a:lumOff val="80000"/>
                      </a:schemeClr>
                    </a:solidFill>
                  </a:tcPr>
                </a:tc>
                <a:extLst>
                  <a:ext uri="{0D108BD9-81ED-4DB2-BD59-A6C34878D82A}">
                    <a16:rowId xmlns="" xmlns:a16="http://schemas.microsoft.com/office/drawing/2014/main" val="1747849816"/>
                  </a:ext>
                </a:extLst>
              </a:tr>
              <a:tr h="318419">
                <a:tc rowSpan="3">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Трудозатраты и отчетность</a:t>
                      </a:r>
                      <a:endParaRPr lang="ru-RU" sz="1000" b="1"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Сокращение трудозатрат в различных подразделениях</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22%</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21%</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098049175"/>
                  </a:ext>
                </a:extLst>
              </a:tr>
              <a:tr h="160701">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получения управленческой отчетности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В 2 раза</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1413773681"/>
                  </a:ext>
                </a:extLst>
              </a:tr>
              <a:tr h="318419">
                <a:tc vMerge="1">
                  <a:txBody>
                    <a:bodyPr/>
                    <a:lstStyle/>
                    <a:p>
                      <a:endParaRPr lang="ru-RU"/>
                    </a:p>
                  </a:txBody>
                  <a:tcPr/>
                </a:tc>
                <a:tc>
                  <a:txBody>
                    <a:bodyPr/>
                    <a:lstStyle/>
                    <a:p>
                      <a:pPr algn="l"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Ускорение подготовки регламентированной отчетности</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28527" marR="3170"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59%</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tc>
                  <a:txBody>
                    <a:bodyPr/>
                    <a:lstStyle/>
                    <a:p>
                      <a:pPr algn="ctr" fontAlgn="t">
                        <a:spcBef>
                          <a:spcPts val="200"/>
                        </a:spcBef>
                        <a:spcAft>
                          <a:spcPts val="200"/>
                        </a:spcAft>
                      </a:pPr>
                      <a:r>
                        <a:rPr lang="ru-RU" sz="1000" u="none" strike="noStrike" dirty="0">
                          <a:effectLst/>
                          <a:latin typeface="Arial" panose="020B0604020202020204" pitchFamily="34" charset="0"/>
                          <a:cs typeface="Arial" panose="020B0604020202020204" pitchFamily="34" charset="0"/>
                        </a:rPr>
                        <a:t>58%</a:t>
                      </a:r>
                      <a:endParaRPr lang="ru-RU" sz="1000" b="0" i="0" u="none" strike="noStrike" dirty="0">
                        <a:solidFill>
                          <a:srgbClr val="000000"/>
                        </a:solidFill>
                        <a:effectLst/>
                        <a:latin typeface="Arial" panose="020B0604020202020204" pitchFamily="34" charset="0"/>
                        <a:cs typeface="Arial" panose="020B0604020202020204" pitchFamily="34" charset="0"/>
                      </a:endParaRPr>
                    </a:p>
                  </a:txBody>
                  <a:tcPr marL="3170" marR="28527" marT="3170" marB="0">
                    <a:solidFill>
                      <a:schemeClr val="bg1">
                        <a:lumMod val="95000"/>
                      </a:schemeClr>
                    </a:solidFill>
                  </a:tcPr>
                </a:tc>
                <a:extLst>
                  <a:ext uri="{0D108BD9-81ED-4DB2-BD59-A6C34878D82A}">
                    <a16:rowId xmlns="" xmlns:a16="http://schemas.microsoft.com/office/drawing/2014/main" val="2831397553"/>
                  </a:ext>
                </a:extLst>
              </a:tr>
            </a:tbl>
          </a:graphicData>
        </a:graphic>
      </p:graphicFrame>
      <p:sp>
        <p:nvSpPr>
          <p:cNvPr id="5" name="TextBox 2">
            <a:extLst>
              <a:ext uri="{FF2B5EF4-FFF2-40B4-BE49-F238E27FC236}">
                <a16:creationId xmlns="" xmlns:a16="http://schemas.microsoft.com/office/drawing/2014/main" id="{F814BA12-E76D-D249-994C-A6743A45B3B6}"/>
              </a:ext>
            </a:extLst>
          </p:cNvPr>
          <p:cNvSpPr txBox="1">
            <a:spLocks noChangeArrowheads="1"/>
          </p:cNvSpPr>
          <p:nvPr/>
        </p:nvSpPr>
        <p:spPr bwMode="auto">
          <a:xfrm>
            <a:off x="323528" y="4588941"/>
            <a:ext cx="8568952" cy="359073"/>
          </a:xfrm>
          <a:prstGeom prst="rect">
            <a:avLst/>
          </a:prstGeom>
          <a:noFill/>
          <a:ln>
            <a:noFill/>
          </a:ln>
        </p:spPr>
        <p:txBody>
          <a:bodyPr wrap="square" lIns="0" tIns="0" rIns="0" bIns="0">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725759">
              <a:spcBef>
                <a:spcPts val="400"/>
              </a:spcBef>
              <a:buClr>
                <a:srgbClr val="FFC000"/>
              </a:buClr>
              <a:defRPr/>
            </a:pPr>
            <a:r>
              <a:rPr lang="ru-RU" altLang="ru-RU" sz="1000" b="0" dirty="0">
                <a:solidFill>
                  <a:srgbClr val="C00000"/>
                </a:solidFill>
                <a:latin typeface="Arial" charset="0"/>
              </a:rPr>
              <a:t>Среднее по </a:t>
            </a:r>
            <a:r>
              <a:rPr lang="en-US" altLang="ru-RU" sz="1000" b="0" dirty="0">
                <a:solidFill>
                  <a:srgbClr val="C00000"/>
                </a:solidFill>
                <a:latin typeface="Arial" charset="0"/>
              </a:rPr>
              <a:t>471</a:t>
            </a:r>
            <a:r>
              <a:rPr lang="ru-RU" altLang="ru-RU" sz="1000" b="0" dirty="0">
                <a:solidFill>
                  <a:srgbClr val="C00000"/>
                </a:solidFill>
                <a:latin typeface="Arial" charset="0"/>
              </a:rPr>
              <a:t> проектам внедрения ERP-решений фирмы «1С» </a:t>
            </a:r>
            <a:endParaRPr lang="en-US" altLang="ru-RU" sz="1000" b="0" dirty="0">
              <a:solidFill>
                <a:srgbClr val="C00000"/>
              </a:solidFill>
              <a:latin typeface="Arial" charset="0"/>
            </a:endParaRPr>
          </a:p>
          <a:p>
            <a:pPr algn="r" defTabSz="725759">
              <a:spcBef>
                <a:spcPts val="400"/>
              </a:spcBef>
              <a:buClr>
                <a:srgbClr val="FFC000"/>
              </a:buClr>
              <a:defRPr/>
            </a:pPr>
            <a:r>
              <a:rPr lang="ru-RU" altLang="ru-RU" sz="1000" b="0" dirty="0">
                <a:solidFill>
                  <a:prstClr val="black"/>
                </a:solidFill>
                <a:latin typeface="Arial" charset="0"/>
              </a:rPr>
              <a:t>Подтверждено клиентами, диапазон в зависимости от масштабов проектов.</a:t>
            </a:r>
            <a:endParaRPr lang="ru-RU" altLang="ru-RU" sz="1000" b="0" dirty="0">
              <a:solidFill>
                <a:prstClr val="black"/>
              </a:solidFill>
            </a:endParaRPr>
          </a:p>
        </p:txBody>
      </p:sp>
    </p:spTree>
    <p:extLst>
      <p:ext uri="{BB962C8B-B14F-4D97-AF65-F5344CB8AC3E}">
        <p14:creationId xmlns:p14="http://schemas.microsoft.com/office/powerpoint/2010/main" val="357583722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ext Box 23">
            <a:extLst>
              <a:ext uri="{FF2B5EF4-FFF2-40B4-BE49-F238E27FC236}">
                <a16:creationId xmlns="" xmlns:a16="http://schemas.microsoft.com/office/drawing/2014/main" id="{A87003F6-30BB-A509-8885-A2A1DE03CDB7}"/>
              </a:ext>
            </a:extLst>
          </p:cNvPr>
          <p:cNvSpPr txBox="1">
            <a:spLocks noChangeArrowheads="1"/>
          </p:cNvSpPr>
          <p:nvPr/>
        </p:nvSpPr>
        <p:spPr bwMode="auto">
          <a:xfrm>
            <a:off x="971549" y="2571750"/>
            <a:ext cx="78486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Обзор функциональных </a:t>
            </a:r>
            <a:br>
              <a:rPr lang="ru-RU" altLang="ru-RU" dirty="0"/>
            </a:br>
            <a:r>
              <a:rPr lang="ru-RU" altLang="ru-RU" dirty="0"/>
              <a:t>возможностей продукта</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9">
            <a:extLst>
              <a:ext uri="{FF2B5EF4-FFF2-40B4-BE49-F238E27FC236}">
                <a16:creationId xmlns="" xmlns:a16="http://schemas.microsoft.com/office/drawing/2014/main" id="{180A0A7F-5AB9-6DEE-5FCD-6DF1E2EECDBC}"/>
              </a:ext>
            </a:extLst>
          </p:cNvPr>
          <p:cNvSpPr>
            <a:spLocks noChangeArrowheads="1"/>
          </p:cNvSpPr>
          <p:nvPr/>
        </p:nvSpPr>
        <p:spPr bwMode="auto">
          <a:xfrm>
            <a:off x="952153" y="3219822"/>
            <a:ext cx="828059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buClrTx/>
              <a:buFontTx/>
              <a:buNone/>
            </a:pPr>
            <a:r>
              <a:rPr lang="ru-RU" altLang="ru-RU" sz="4000" dirty="0"/>
              <a:t>Новые возможности </a:t>
            </a:r>
            <a:br>
              <a:rPr lang="ru-RU" altLang="ru-RU" sz="4000" dirty="0"/>
            </a:br>
            <a:r>
              <a:rPr lang="ru-RU" altLang="ru-RU" sz="4000" dirty="0"/>
              <a:t>относительно «1С:Управление производственным предприятием» </a:t>
            </a:r>
          </a:p>
        </p:txBody>
      </p:sp>
    </p:spTree>
  </p:cSld>
  <p:clrMapOvr>
    <a:masterClrMapping/>
  </p:clrMapOvr>
  <p:transition advTm="6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a:extLst>
              <a:ext uri="{FF2B5EF4-FFF2-40B4-BE49-F238E27FC236}">
                <a16:creationId xmlns="" xmlns:a16="http://schemas.microsoft.com/office/drawing/2014/main" id="{9B5BF74E-EC70-6049-A2E3-D3B360601B1D}"/>
              </a:ext>
            </a:extLst>
          </p:cNvPr>
          <p:cNvSpPr/>
          <p:nvPr/>
        </p:nvSpPr>
        <p:spPr>
          <a:xfrm>
            <a:off x="4671405" y="2432171"/>
            <a:ext cx="4392488" cy="2664296"/>
          </a:xfrm>
          <a:prstGeom prst="round2DiagRect">
            <a:avLst>
              <a:gd name="adj1" fmla="val 5609"/>
              <a:gd name="adj2" fmla="val 0"/>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69314" name="Заголовок 1">
            <a:extLst>
              <a:ext uri="{FF2B5EF4-FFF2-40B4-BE49-F238E27FC236}">
                <a16:creationId xmlns="" xmlns:a16="http://schemas.microsoft.com/office/drawing/2014/main" id="{1A274568-1A2E-339C-2154-DFF0FA6082F8}"/>
              </a:ext>
            </a:extLst>
          </p:cNvPr>
          <p:cNvSpPr>
            <a:spLocks noGrp="1"/>
          </p:cNvSpPr>
          <p:nvPr>
            <p:ph type="title" idx="4294967295"/>
          </p:nvPr>
        </p:nvSpPr>
        <p:spPr>
          <a:xfrm>
            <a:off x="1691680" y="195486"/>
            <a:ext cx="7128470" cy="623776"/>
          </a:xfrm>
        </p:spPr>
        <p:txBody>
          <a:bodyPr wrap="square" anchor="ctr" anchorCtr="0">
            <a:noAutofit/>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Новые возможности флагманского решения фирмы «1С»</a:t>
            </a:r>
          </a:p>
        </p:txBody>
      </p:sp>
      <p:sp>
        <p:nvSpPr>
          <p:cNvPr id="102406" name="Text Box 6">
            <a:extLst>
              <a:ext uri="{FF2B5EF4-FFF2-40B4-BE49-F238E27FC236}">
                <a16:creationId xmlns="" xmlns:a16="http://schemas.microsoft.com/office/drawing/2014/main" id="{33732B04-74A7-5979-EC84-B62A47AF0BA2}"/>
              </a:ext>
            </a:extLst>
          </p:cNvPr>
          <p:cNvSpPr txBox="1">
            <a:spLocks noChangeArrowheads="1"/>
          </p:cNvSpPr>
          <p:nvPr/>
        </p:nvSpPr>
        <p:spPr bwMode="auto">
          <a:xfrm>
            <a:off x="254269" y="1030675"/>
            <a:ext cx="4332550" cy="3579441"/>
          </a:xfrm>
          <a:prstGeom prst="rect">
            <a:avLst/>
          </a:prstGeom>
          <a:noFill/>
          <a:ln>
            <a:noFill/>
          </a:ln>
          <a:effectLst>
            <a:prstShdw prst="shdw17" dist="17961" dir="2700000">
              <a:schemeClr val="accent1">
                <a:gamma/>
                <a:shade val="60000"/>
                <a:invGamma/>
              </a:schemeClr>
            </a:prstShdw>
          </a:effectLst>
        </p:spPr>
        <p:txBody>
          <a:bodyPr wrap="square" lIns="0" tIns="0" rIns="0" b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3175" indent="-3175" eaLnBrk="1" hangingPunct="1">
              <a:spcBef>
                <a:spcPts val="300"/>
              </a:spcBef>
              <a:spcAft>
                <a:spcPts val="300"/>
              </a:spcAft>
              <a:defRPr/>
            </a:pPr>
            <a:r>
              <a:rPr lang="ru-RU" altLang="ru-RU" sz="1200" dirty="0">
                <a:solidFill>
                  <a:srgbClr val="D20000"/>
                </a:solidFill>
                <a:latin typeface="Arial" panose="020B0604020202020204" pitchFamily="34" charset="0"/>
              </a:rPr>
              <a:t>Подсистема управления производством:</a:t>
            </a: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по межцеховым переходам </a:t>
            </a:r>
            <a:br>
              <a:rPr lang="ru-RU" altLang="ru-RU" sz="1200" b="0" dirty="0">
                <a:latin typeface="Arial" panose="020B0604020202020204" pitchFamily="34" charset="0"/>
              </a:rPr>
            </a:br>
            <a:r>
              <a:rPr lang="ru-RU" altLang="ru-RU" sz="1200" b="0" dirty="0">
                <a:latin typeface="Arial" panose="020B0604020202020204" pitchFamily="34" charset="0"/>
              </a:rPr>
              <a:t>и на операционном уровне MES / APS</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Сменные задания</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Маршрутные листы</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Универсальные спецификации на вид номенклатуры</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партиями запуска</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Анализ критического пути</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Групповые и персональные задания на работу</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Оперативная диспетчеризация</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по узким местам</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загрузкой</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Планирование до кванта времени</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Готовность работы с неточными нормативами</a:t>
            </a:r>
            <a:endParaRPr lang="ru-RU" altLang="ru-RU" sz="1200" dirty="0">
              <a:latin typeface="Arial" panose="020B0604020202020204" pitchFamily="34" charset="0"/>
            </a:endParaRP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Ремонтное производство и планирование запасов </a:t>
            </a:r>
            <a:br>
              <a:rPr lang="ru-RU" altLang="ru-RU" sz="1200" b="0" dirty="0">
                <a:latin typeface="Arial" panose="020B0604020202020204" pitchFamily="34" charset="0"/>
              </a:rPr>
            </a:br>
            <a:r>
              <a:rPr lang="ru-RU" altLang="ru-RU" sz="1200" b="0" dirty="0">
                <a:latin typeface="Arial" panose="020B0604020202020204" pitchFamily="34" charset="0"/>
              </a:rPr>
              <a:t>с учетом результатов </a:t>
            </a:r>
            <a:r>
              <a:rPr lang="ru-RU" altLang="ru-RU" sz="1200" b="0" dirty="0" err="1">
                <a:latin typeface="Arial" panose="020B0604020202020204" pitchFamily="34" charset="0"/>
              </a:rPr>
              <a:t>дефектации</a:t>
            </a:r>
            <a:endParaRPr lang="ru-RU" altLang="ru-RU" sz="1200" dirty="0">
              <a:latin typeface="Arial" panose="020B0604020202020204" pitchFamily="34" charset="0"/>
            </a:endParaRPr>
          </a:p>
        </p:txBody>
      </p:sp>
      <p:sp>
        <p:nvSpPr>
          <p:cNvPr id="2" name="Text Box 6">
            <a:extLst>
              <a:ext uri="{FF2B5EF4-FFF2-40B4-BE49-F238E27FC236}">
                <a16:creationId xmlns="" xmlns:a16="http://schemas.microsoft.com/office/drawing/2014/main" id="{82A43686-2D70-44F1-E70D-B5BA81BC8966}"/>
              </a:ext>
            </a:extLst>
          </p:cNvPr>
          <p:cNvSpPr txBox="1">
            <a:spLocks noChangeArrowheads="1"/>
          </p:cNvSpPr>
          <p:nvPr/>
        </p:nvSpPr>
        <p:spPr bwMode="auto">
          <a:xfrm>
            <a:off x="4895850" y="1011972"/>
            <a:ext cx="4248150" cy="1120307"/>
          </a:xfrm>
          <a:prstGeom prst="rect">
            <a:avLst/>
          </a:prstGeom>
          <a:noFill/>
          <a:ln>
            <a:noFill/>
          </a:ln>
          <a:effectLst>
            <a:prstShdw prst="shdw17" dist="17961" dir="2700000">
              <a:schemeClr val="accent1">
                <a:gamma/>
                <a:shade val="60000"/>
                <a:invGamma/>
              </a:schemeClr>
            </a:prstShdw>
          </a:effectLst>
        </p:spPr>
        <p:txBody>
          <a:bodyPr lIns="0" tIns="0" rIns="0" b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dirty="0">
                <a:solidFill>
                  <a:srgbClr val="D20000"/>
                </a:solidFill>
                <a:latin typeface="Arial" panose="020B0604020202020204" pitchFamily="34" charset="0"/>
              </a:rPr>
              <a:t>Подсистема для организации ремонтов:</a:t>
            </a: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Учет объектов ремонта, регистрация наработки</a:t>
            </a: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Учет текущих и внеплановых ремонтов</a:t>
            </a: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Интеграция с производственной подсистемой</a:t>
            </a:r>
          </a:p>
          <a:p>
            <a:pPr eaLnBrk="1" hangingPunct="1">
              <a:spcBef>
                <a:spcPts val="3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Графики доступности оборудования</a:t>
            </a:r>
          </a:p>
        </p:txBody>
      </p:sp>
      <p:pic>
        <p:nvPicPr>
          <p:cNvPr id="269317" name="Picture 9" descr="фото завода">
            <a:extLst>
              <a:ext uri="{FF2B5EF4-FFF2-40B4-BE49-F238E27FC236}">
                <a16:creationId xmlns="" xmlns:a16="http://schemas.microsoft.com/office/drawing/2014/main" id="{426A0A71-873F-8C10-D456-B91B45BF0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534006"/>
            <a:ext cx="4159250" cy="24606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600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a:extLst>
              <a:ext uri="{FF2B5EF4-FFF2-40B4-BE49-F238E27FC236}">
                <a16:creationId xmlns="" xmlns:a16="http://schemas.microsoft.com/office/drawing/2014/main" id="{44A558BD-1BC9-0D4B-AE16-1FD6BC25FFEA}"/>
              </a:ext>
            </a:extLst>
          </p:cNvPr>
          <p:cNvSpPr/>
          <p:nvPr/>
        </p:nvSpPr>
        <p:spPr>
          <a:xfrm>
            <a:off x="6373316" y="3039805"/>
            <a:ext cx="2592288" cy="1929114"/>
          </a:xfrm>
          <a:prstGeom prst="round2DiagRect">
            <a:avLst>
              <a:gd name="adj1" fmla="val 7419"/>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270338" name="Picture 5" descr="64">
            <a:extLst>
              <a:ext uri="{FF2B5EF4-FFF2-40B4-BE49-F238E27FC236}">
                <a16:creationId xmlns="" xmlns:a16="http://schemas.microsoft.com/office/drawing/2014/main" id="{B8052DA5-7AB7-742A-F7F7-E55AF0EC7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960" y="3179505"/>
            <a:ext cx="2449388" cy="1768111"/>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03431" name="Text Box 7">
            <a:extLst>
              <a:ext uri="{FF2B5EF4-FFF2-40B4-BE49-F238E27FC236}">
                <a16:creationId xmlns="" xmlns:a16="http://schemas.microsoft.com/office/drawing/2014/main" id="{9DEC3439-879B-A711-FC9C-E66E5A28AA4A}"/>
              </a:ext>
            </a:extLst>
          </p:cNvPr>
          <p:cNvSpPr txBox="1">
            <a:spLocks noChangeArrowheads="1"/>
          </p:cNvSpPr>
          <p:nvPr/>
        </p:nvSpPr>
        <p:spPr bwMode="auto">
          <a:xfrm>
            <a:off x="395536" y="1128972"/>
            <a:ext cx="4464496" cy="3570208"/>
          </a:xfrm>
          <a:prstGeom prst="rect">
            <a:avLst/>
          </a:prstGeom>
          <a:noFill/>
          <a:ln>
            <a:noFill/>
          </a:ln>
          <a:effectLst>
            <a:prstShdw prst="shdw17" dist="17961" dir="2700000">
              <a:schemeClr val="accent1">
                <a:gamma/>
                <a:shade val="60000"/>
                <a:invGamma/>
              </a:schemeClr>
            </a:prstShdw>
          </a:effectLst>
        </p:spPr>
        <p:txBody>
          <a:bodyPr lIns="0" tIns="0" rIns="0" b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ct val="20000"/>
              </a:spcBef>
              <a:defRPr/>
            </a:pPr>
            <a:r>
              <a:rPr lang="ru-RU" altLang="ru-RU" sz="1400" dirty="0">
                <a:solidFill>
                  <a:srgbClr val="D20000"/>
                </a:solidFill>
                <a:latin typeface="Arial" panose="020B0604020202020204" pitchFamily="34" charset="0"/>
              </a:rPr>
              <a:t>Подсистема управления финансами</a:t>
            </a:r>
            <a:r>
              <a:rPr lang="en-US" altLang="ru-RU" sz="1400" dirty="0">
                <a:solidFill>
                  <a:srgbClr val="D20000"/>
                </a:solidFill>
                <a:latin typeface="Arial" panose="020B0604020202020204" pitchFamily="34" charset="0"/>
              </a:rPr>
              <a:t/>
            </a:r>
            <a:br>
              <a:rPr lang="en-US" altLang="ru-RU" sz="1400" dirty="0">
                <a:solidFill>
                  <a:srgbClr val="D20000"/>
                </a:solidFill>
                <a:latin typeface="Arial" panose="020B0604020202020204" pitchFamily="34" charset="0"/>
              </a:rPr>
            </a:br>
            <a:r>
              <a:rPr lang="ru-RU" altLang="ru-RU" sz="1400" dirty="0">
                <a:solidFill>
                  <a:srgbClr val="D20000"/>
                </a:solidFill>
                <a:latin typeface="Arial" panose="020B0604020202020204" pitchFamily="34" charset="0"/>
              </a:rPr>
              <a:t>и казначейство: </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Учет в разрезе направлений деятельности</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Гибкие правила распределения</a:t>
            </a:r>
          </a:p>
          <a:p>
            <a:pPr eaLnBrk="1" hangingPunct="1">
              <a:spcBef>
                <a:spcPct val="20000"/>
              </a:spcBef>
              <a:buClr>
                <a:srgbClr val="D20000"/>
              </a:buClr>
              <a:buFont typeface="Arial" panose="020B0604020202020204" pitchFamily="34" charset="0"/>
              <a:buChar char="•"/>
              <a:defRPr/>
            </a:pPr>
            <a:r>
              <a:rPr lang="ru-RU" altLang="ru-RU" sz="1200" b="0" dirty="0" err="1">
                <a:latin typeface="Arial" panose="020B0604020202020204" pitchFamily="34" charset="0"/>
              </a:rPr>
              <a:t>Эквайринговые</a:t>
            </a:r>
            <a:r>
              <a:rPr lang="ru-RU" altLang="ru-RU" sz="1200" b="0" dirty="0">
                <a:latin typeface="Arial" panose="020B0604020202020204" pitchFamily="34" charset="0"/>
              </a:rPr>
              <a:t> операции</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Валютные операций и валютный контроль </a:t>
            </a:r>
            <a:br>
              <a:rPr lang="ru-RU" altLang="ru-RU" sz="1200" b="0" dirty="0">
                <a:latin typeface="Arial" panose="020B0604020202020204" pitchFamily="34" charset="0"/>
              </a:rPr>
            </a:br>
            <a:r>
              <a:rPr lang="ru-RU" altLang="ru-RU" sz="1200" b="0" dirty="0">
                <a:latin typeface="Arial" panose="020B0604020202020204" pitchFamily="34" charset="0"/>
              </a:rPr>
              <a:t>через 1С:ДиректБанк</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Печать чеков ККМ для операций закупки </a:t>
            </a:r>
            <a:br>
              <a:rPr lang="ru-RU" altLang="ru-RU" sz="1200" b="0" dirty="0">
                <a:latin typeface="Arial" panose="020B0604020202020204" pitchFamily="34" charset="0"/>
              </a:rPr>
            </a:br>
            <a:r>
              <a:rPr lang="ru-RU" altLang="ru-RU" sz="1200" b="0" dirty="0">
                <a:latin typeface="Arial" panose="020B0604020202020204" pitchFamily="34" charset="0"/>
              </a:rPr>
              <a:t>у физических лиц</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Аудит расчета сумм курсовых разниц и анализ </a:t>
            </a:r>
            <a:br>
              <a:rPr lang="ru-RU" altLang="ru-RU" sz="1200" b="0" dirty="0">
                <a:latin typeface="Arial" panose="020B0604020202020204" pitchFamily="34" charset="0"/>
              </a:rPr>
            </a:br>
            <a:r>
              <a:rPr lang="ru-RU" altLang="ru-RU" sz="1200" b="0" dirty="0">
                <a:latin typeface="Arial" panose="020B0604020202020204" pitchFamily="34" charset="0"/>
              </a:rPr>
              <a:t>причин необходимости выполнения переоценки </a:t>
            </a:r>
            <a:br>
              <a:rPr lang="ru-RU" altLang="ru-RU" sz="1200" b="0" dirty="0">
                <a:latin typeface="Arial" panose="020B0604020202020204" pitchFamily="34" charset="0"/>
              </a:rPr>
            </a:br>
            <a:r>
              <a:rPr lang="ru-RU" altLang="ru-RU" sz="1200" b="0" dirty="0">
                <a:latin typeface="Arial" panose="020B0604020202020204" pitchFamily="34" charset="0"/>
              </a:rPr>
              <a:t>валютных средств</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Отдельные статьи доходов и расходов </a:t>
            </a:r>
            <a:br>
              <a:rPr lang="ru-RU" altLang="ru-RU" sz="1200" b="0" dirty="0">
                <a:latin typeface="Arial" panose="020B0604020202020204" pitchFamily="34" charset="0"/>
              </a:rPr>
            </a:br>
            <a:r>
              <a:rPr lang="ru-RU" altLang="ru-RU" sz="1200" b="0" dirty="0">
                <a:latin typeface="Arial" panose="020B0604020202020204" pitchFamily="34" charset="0"/>
              </a:rPr>
              <a:t>для конвертации валют</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Общий журнал денежных документов – </a:t>
            </a:r>
            <a:br>
              <a:rPr lang="ru-RU" altLang="ru-RU" sz="1200" b="0" dirty="0">
                <a:latin typeface="Arial" panose="020B0604020202020204" pitchFamily="34" charset="0"/>
              </a:rPr>
            </a:br>
            <a:r>
              <a:rPr lang="ru-RU" altLang="ru-RU" sz="1200" b="0" dirty="0">
                <a:latin typeface="Arial" panose="020B0604020202020204" pitchFamily="34" charset="0"/>
              </a:rPr>
              <a:t>перевод на реестр документов</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Выдача подотчетным лицам за счет средств ГОЗ</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Кратность курса в операциях конвертации валют</a:t>
            </a:r>
          </a:p>
        </p:txBody>
      </p:sp>
      <p:sp>
        <p:nvSpPr>
          <p:cNvPr id="2" name="Text Box 7">
            <a:extLst>
              <a:ext uri="{FF2B5EF4-FFF2-40B4-BE49-F238E27FC236}">
                <a16:creationId xmlns="" xmlns:a16="http://schemas.microsoft.com/office/drawing/2014/main" id="{C7ADD9B2-030E-076A-B569-A947C10CDB1F}"/>
              </a:ext>
            </a:extLst>
          </p:cNvPr>
          <p:cNvSpPr txBox="1">
            <a:spLocks noChangeArrowheads="1"/>
          </p:cNvSpPr>
          <p:nvPr/>
        </p:nvSpPr>
        <p:spPr bwMode="auto">
          <a:xfrm>
            <a:off x="4572000" y="1131590"/>
            <a:ext cx="4176713" cy="2019014"/>
          </a:xfrm>
          <a:prstGeom prst="rect">
            <a:avLst/>
          </a:prstGeom>
          <a:noFill/>
          <a:ln>
            <a:noFill/>
          </a:ln>
          <a:effectLst>
            <a:prstShdw prst="shdw17" dist="17961" dir="2700000">
              <a:schemeClr val="accent1">
                <a:gamma/>
                <a:shade val="60000"/>
                <a:invGamma/>
              </a:schemeClr>
            </a:prstShdw>
          </a:effectLst>
        </p:spPr>
        <p:txBody>
          <a:bodyPr lIns="0" tIns="0" rIns="0" bIns="0">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ct val="20000"/>
              </a:spcBef>
              <a:defRPr/>
            </a:pPr>
            <a:r>
              <a:rPr lang="ru-RU" altLang="ru-RU" sz="1400" dirty="0">
                <a:solidFill>
                  <a:srgbClr val="D20000"/>
                </a:solidFill>
                <a:latin typeface="Arial" panose="020B0604020202020204" pitchFamily="34" charset="0"/>
              </a:rPr>
              <a:t>Механизмы учета затрат и расчета себестоимости:</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Детализация до объема исходных затрат</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Наглядность и контроль обоснованности расчета</a:t>
            </a:r>
          </a:p>
          <a:p>
            <a:pPr marL="0" indent="0" eaLnBrk="1" hangingPunct="1">
              <a:spcBef>
                <a:spcPct val="20000"/>
              </a:spcBef>
              <a:defRPr/>
            </a:pPr>
            <a:r>
              <a:rPr lang="ru-RU" altLang="ru-RU" sz="1400" dirty="0">
                <a:solidFill>
                  <a:srgbClr val="D20000"/>
                </a:solidFill>
                <a:latin typeface="Arial" panose="020B0604020202020204" pitchFamily="34" charset="0"/>
              </a:rPr>
              <a:t>Механизмы и инструменты бюджетирования:</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Табличная модель бюджетирования</a:t>
            </a:r>
          </a:p>
          <a:p>
            <a:pPr eaLnBrk="1" hangingPunct="1">
              <a:spcBef>
                <a:spcPct val="20000"/>
              </a:spcBef>
              <a:buClr>
                <a:srgbClr val="D20000"/>
              </a:buClr>
              <a:buFont typeface="Arial" panose="020B0604020202020204" pitchFamily="34" charset="0"/>
              <a:buChar char="•"/>
              <a:defRPr/>
            </a:pPr>
            <a:r>
              <a:rPr lang="ru-RU" altLang="ru-RU" sz="1200" b="0" dirty="0" err="1">
                <a:latin typeface="Arial" panose="020B0604020202020204" pitchFamily="34" charset="0"/>
              </a:rPr>
              <a:t>Версионирование</a:t>
            </a:r>
            <a:endParaRPr lang="ru-RU" altLang="ru-RU" sz="1200" b="0" dirty="0">
              <a:latin typeface="Arial" panose="020B0604020202020204" pitchFamily="34" charset="0"/>
            </a:endParaRP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Расчет плановых показателей</a:t>
            </a:r>
          </a:p>
          <a:p>
            <a:pPr eaLnBrk="1" hangingPunct="1">
              <a:spcBef>
                <a:spcPct val="20000"/>
              </a:spcBef>
              <a:buClr>
                <a:srgbClr val="D20000"/>
              </a:buClr>
              <a:buFont typeface="Arial" panose="020B0604020202020204" pitchFamily="34" charset="0"/>
              <a:buChar char="•"/>
              <a:defRPr/>
            </a:pPr>
            <a:r>
              <a:rPr lang="ru-RU" altLang="ru-RU" sz="1200" b="0" dirty="0">
                <a:latin typeface="Arial" panose="020B0604020202020204" pitchFamily="34" charset="0"/>
              </a:rPr>
              <a:t>Расшифровка данных</a:t>
            </a:r>
          </a:p>
        </p:txBody>
      </p:sp>
      <p:sp>
        <p:nvSpPr>
          <p:cNvPr id="7" name="Заголовок 1">
            <a:extLst>
              <a:ext uri="{FF2B5EF4-FFF2-40B4-BE49-F238E27FC236}">
                <a16:creationId xmlns="" xmlns:a16="http://schemas.microsoft.com/office/drawing/2014/main" id="{9BAC449B-61DC-4263-941D-7BE4CA7B3CD7}"/>
              </a:ext>
            </a:extLst>
          </p:cNvPr>
          <p:cNvSpPr txBox="1">
            <a:spLocks/>
          </p:cNvSpPr>
          <p:nvPr/>
        </p:nvSpPr>
        <p:spPr bwMode="auto">
          <a:xfrm>
            <a:off x="1691680" y="195486"/>
            <a:ext cx="7128470" cy="62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0">
                <a:solidFill>
                  <a:schemeClr val="tx1"/>
                </a:solidFill>
                <a:latin typeface="Arial" panose="020B0604020202020204" pitchFamily="34" charset="0"/>
                <a:cs typeface="Arial" panose="020B0604020202020204" pitchFamily="34" charset="0"/>
              </a:rPr>
              <a:t>Новые возможности флагманского решения фирмы «1С»</a:t>
            </a:r>
            <a:endParaRPr lang="ru-RU" altLang="ru-RU" sz="1800" b="1" kern="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a:extLst>
              <a:ext uri="{FF2B5EF4-FFF2-40B4-BE49-F238E27FC236}">
                <a16:creationId xmlns="" xmlns:a16="http://schemas.microsoft.com/office/drawing/2014/main" id="{59BF6216-A256-F14D-82EE-1067773F779E}"/>
              </a:ext>
            </a:extLst>
          </p:cNvPr>
          <p:cNvSpPr/>
          <p:nvPr/>
        </p:nvSpPr>
        <p:spPr>
          <a:xfrm>
            <a:off x="5148064" y="1779662"/>
            <a:ext cx="3923928" cy="3363838"/>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271362" name="Picture 6" descr="65">
            <a:extLst>
              <a:ext uri="{FF2B5EF4-FFF2-40B4-BE49-F238E27FC236}">
                <a16:creationId xmlns="" xmlns:a16="http://schemas.microsoft.com/office/drawing/2014/main" id="{2453A1BA-E860-CD24-B41D-B70875C4D5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
          <a:stretch/>
        </p:blipFill>
        <p:spPr bwMode="auto">
          <a:xfrm>
            <a:off x="5303722" y="1900192"/>
            <a:ext cx="3765695" cy="30992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04455" name="Text Box 7">
            <a:extLst>
              <a:ext uri="{FF2B5EF4-FFF2-40B4-BE49-F238E27FC236}">
                <a16:creationId xmlns="" xmlns:a16="http://schemas.microsoft.com/office/drawing/2014/main" id="{741D0DE1-1DD2-1F43-D80C-57B38B65FF5C}"/>
              </a:ext>
            </a:extLst>
          </p:cNvPr>
          <p:cNvSpPr txBox="1">
            <a:spLocks noChangeArrowheads="1"/>
          </p:cNvSpPr>
          <p:nvPr/>
        </p:nvSpPr>
        <p:spPr bwMode="auto">
          <a:xfrm>
            <a:off x="249560" y="1419622"/>
            <a:ext cx="4968552" cy="3311624"/>
          </a:xfrm>
          <a:prstGeom prst="rect">
            <a:avLst/>
          </a:prstGeom>
          <a:noFill/>
          <a:ln>
            <a:noFill/>
          </a:ln>
          <a:effectLst>
            <a:prstShdw prst="shdw17" dist="17961" dir="2700000">
              <a:schemeClr val="accent1">
                <a:gamma/>
                <a:shade val="60000"/>
                <a:invGamma/>
              </a:schemeClr>
            </a:prstShdw>
          </a:effectLst>
        </p:spPr>
        <p:txBody>
          <a:bodyPr lIns="0" tIns="0" rIns="0" b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эффективностью процессов продаж и сделок с клиентом</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Настраиваемые возможности автоматического ценообразования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Использование регламентированных процессов продаж</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Расширенное управление заказами клиентов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торговыми представителями</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Мониторинг состояния процессов продаж</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Обособленный учет по заказам </a:t>
            </a:r>
            <a:r>
              <a:rPr lang="en-US" altLang="ru-RU" sz="1200" b="0" dirty="0">
                <a:latin typeface="Arial" panose="020B0604020202020204" pitchFamily="34" charset="0"/>
              </a:rPr>
              <a:t>—</a:t>
            </a:r>
            <a:r>
              <a:rPr lang="ru-RU" altLang="ru-RU" sz="1200" b="0" dirty="0">
                <a:latin typeface="Arial" panose="020B0604020202020204" pitchFamily="34" charset="0"/>
              </a:rPr>
              <a:t> резервирование потребностей</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Мобильные рабочие места работников складов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Учет многооборотной тары</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Статистический анализ запасов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доставкой и товарный календарь</a:t>
            </a:r>
          </a:p>
        </p:txBody>
      </p:sp>
      <p:sp>
        <p:nvSpPr>
          <p:cNvPr id="3" name="TextBox 2">
            <a:extLst>
              <a:ext uri="{FF2B5EF4-FFF2-40B4-BE49-F238E27FC236}">
                <a16:creationId xmlns="" xmlns:a16="http://schemas.microsoft.com/office/drawing/2014/main" id="{30705DA5-053C-441D-932A-EDCA9A412E43}"/>
              </a:ext>
            </a:extLst>
          </p:cNvPr>
          <p:cNvSpPr txBox="1"/>
          <p:nvPr/>
        </p:nvSpPr>
        <p:spPr>
          <a:xfrm>
            <a:off x="179512" y="1021742"/>
            <a:ext cx="8220054" cy="461665"/>
          </a:xfrm>
          <a:prstGeom prst="rect">
            <a:avLst/>
          </a:prstGeom>
          <a:noFill/>
        </p:spPr>
        <p:txBody>
          <a:bodyPr wrap="square" rtlCol="0">
            <a:spAutoFit/>
          </a:bodyPr>
          <a:lstStyle/>
          <a:p>
            <a:r>
              <a:rPr lang="ru-RU" altLang="ru-RU" sz="1200" dirty="0">
                <a:solidFill>
                  <a:srgbClr val="D20000"/>
                </a:solidFill>
                <a:latin typeface="Arial" panose="020B0604020202020204" pitchFamily="34" charset="0"/>
              </a:rPr>
              <a:t>Подсистемы для автоматизации торгово-складской деятельности предприятия:</a:t>
            </a:r>
            <a:endParaRPr lang="en-US" altLang="ru-RU" sz="1200" dirty="0">
              <a:solidFill>
                <a:srgbClr val="D20000"/>
              </a:solidFill>
              <a:latin typeface="Arial" panose="020B0604020202020204" pitchFamily="34" charset="0"/>
            </a:endParaRPr>
          </a:p>
          <a:p>
            <a:endParaRPr lang="ru-RU" sz="1200" dirty="0"/>
          </a:p>
        </p:txBody>
      </p:sp>
      <p:sp>
        <p:nvSpPr>
          <p:cNvPr id="7" name="Заголовок 1">
            <a:extLst>
              <a:ext uri="{FF2B5EF4-FFF2-40B4-BE49-F238E27FC236}">
                <a16:creationId xmlns="" xmlns:a16="http://schemas.microsoft.com/office/drawing/2014/main" id="{37F0E20F-4E38-4DD8-9060-5480DC005164}"/>
              </a:ext>
            </a:extLst>
          </p:cNvPr>
          <p:cNvSpPr txBox="1">
            <a:spLocks/>
          </p:cNvSpPr>
          <p:nvPr/>
        </p:nvSpPr>
        <p:spPr bwMode="auto">
          <a:xfrm>
            <a:off x="1691680" y="195486"/>
            <a:ext cx="7128470" cy="62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0">
                <a:solidFill>
                  <a:schemeClr val="tx1"/>
                </a:solidFill>
                <a:latin typeface="Arial" panose="020B0604020202020204" pitchFamily="34" charset="0"/>
                <a:cs typeface="Arial" panose="020B0604020202020204" pitchFamily="34" charset="0"/>
              </a:rPr>
              <a:t>Новые возможности флагманского решения фирмы «1С»</a:t>
            </a:r>
            <a:endParaRPr lang="ru-RU" altLang="ru-RU" sz="1800" b="1" kern="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8" name="Text Box 6">
            <a:extLst>
              <a:ext uri="{FF2B5EF4-FFF2-40B4-BE49-F238E27FC236}">
                <a16:creationId xmlns="" xmlns:a16="http://schemas.microsoft.com/office/drawing/2014/main" id="{606D9B30-B0D6-338C-60E4-7B5CF519C961}"/>
              </a:ext>
            </a:extLst>
          </p:cNvPr>
          <p:cNvSpPr txBox="1">
            <a:spLocks noChangeArrowheads="1"/>
          </p:cNvSpPr>
          <p:nvPr/>
        </p:nvSpPr>
        <p:spPr bwMode="auto">
          <a:xfrm>
            <a:off x="251520" y="1131590"/>
            <a:ext cx="8712968" cy="3559949"/>
          </a:xfrm>
          <a:prstGeom prst="rect">
            <a:avLst/>
          </a:prstGeom>
          <a:noFill/>
          <a:ln>
            <a:noFill/>
          </a:ln>
          <a:effectLst>
            <a:prstShdw prst="shdw17" dist="17961" dir="2700000">
              <a:schemeClr val="accent1">
                <a:gamma/>
                <a:shade val="60000"/>
                <a:invGamma/>
              </a:schemeClr>
            </a:prstShdw>
          </a:effectLst>
        </p:spPr>
        <p:txBody>
          <a:bodyPr wrap="square" lIns="0" tIns="0" rIns="0" bIns="0" numCol="2">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00"/>
              </a:spcBef>
              <a:spcAft>
                <a:spcPts val="400"/>
              </a:spcAft>
              <a:defRPr/>
            </a:pPr>
            <a:r>
              <a:rPr lang="ru-RU" altLang="ru-RU" sz="1200" dirty="0">
                <a:solidFill>
                  <a:srgbClr val="D20000"/>
                </a:solidFill>
                <a:latin typeface="Arial" panose="020B0604020202020204" pitchFamily="34" charset="0"/>
              </a:rPr>
              <a:t>Подсистемы регламентированного учета:</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Настройка правил отражения хозяйственных операций для групп финансового учета, учет фактов хозяйственной деятельности отложенным проведением</a:t>
            </a:r>
            <a:r>
              <a:rPr lang="en-US" altLang="ru-RU" sz="1200" b="0" dirty="0">
                <a:latin typeface="Arial" panose="020B0604020202020204" pitchFamily="34" charset="0"/>
              </a:rPr>
              <a:t> </a:t>
            </a:r>
            <a:r>
              <a:rPr lang="ru-RU" altLang="ru-RU" sz="1200" b="0" dirty="0">
                <a:latin typeface="Arial" panose="020B0604020202020204" pitchFamily="34" charset="0"/>
              </a:rPr>
              <a:t>с контролем актуальности отражения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Оперативный контроль формирования проводок для произвольного документа, расчеты</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с обособленными подразделениями организации (счет 79)</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Автоматическая поддержка учета «сложного» НДС без дополнительных настроек</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Расшифровки декларации по налогу на прибыль</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регламентированной отчетности</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Управленческий баланс и регламентированная отчетность по направлениям деятельности</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Ведение раздельного учета по контрактам</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 соответствии с требованиями № 275-ФЗ </a:t>
            </a:r>
            <a:br>
              <a:rPr lang="ru-RU" altLang="ru-RU" sz="1200" b="0" dirty="0">
                <a:latin typeface="Arial" panose="020B0604020202020204" pitchFamily="34" charset="0"/>
              </a:rPr>
            </a:br>
            <a:r>
              <a:rPr lang="ru-RU" altLang="ru-RU" sz="1200" b="0" dirty="0">
                <a:latin typeface="Arial" panose="020B0604020202020204" pitchFamily="34" charset="0"/>
              </a:rPr>
              <a:t>и Постановлением Правительства РФ от 04.05.2018 № 543</a:t>
            </a:r>
          </a:p>
          <a:p>
            <a:pPr marL="179388" indent="0" eaLnBrk="1" hangingPunct="1">
              <a:spcBef>
                <a:spcPts val="400"/>
              </a:spcBef>
              <a:spcAft>
                <a:spcPts val="400"/>
              </a:spcAft>
              <a:buClr>
                <a:srgbClr val="D20000"/>
              </a:buClr>
              <a:defRPr/>
            </a:pPr>
            <a:endParaRPr lang="ru-RU" altLang="ru-RU" sz="1200" dirty="0">
              <a:solidFill>
                <a:srgbClr val="D20000"/>
              </a:solidFill>
              <a:latin typeface="Arial" panose="020B0604020202020204" pitchFamily="34" charset="0"/>
            </a:endParaRPr>
          </a:p>
          <a:p>
            <a:pPr marL="179388" indent="0" eaLnBrk="1" hangingPunct="1">
              <a:spcBef>
                <a:spcPts val="400"/>
              </a:spcBef>
              <a:spcAft>
                <a:spcPts val="400"/>
              </a:spcAft>
              <a:buClr>
                <a:srgbClr val="D20000"/>
              </a:buClr>
              <a:defRPr/>
            </a:pPr>
            <a:endParaRPr lang="ru-RU" altLang="ru-RU" sz="1200" dirty="0">
              <a:solidFill>
                <a:srgbClr val="D20000"/>
              </a:solidFill>
              <a:latin typeface="Arial" panose="020B0604020202020204" pitchFamily="34" charset="0"/>
            </a:endParaRPr>
          </a:p>
          <a:p>
            <a:pPr marL="179388" indent="0" eaLnBrk="1" hangingPunct="1">
              <a:spcBef>
                <a:spcPts val="400"/>
              </a:spcBef>
              <a:spcAft>
                <a:spcPts val="400"/>
              </a:spcAft>
              <a:buClr>
                <a:srgbClr val="D20000"/>
              </a:buClr>
              <a:defRPr/>
            </a:pPr>
            <a:r>
              <a:rPr lang="ru-RU" altLang="ru-RU" sz="1200" dirty="0">
                <a:solidFill>
                  <a:srgbClr val="D20000"/>
                </a:solidFill>
                <a:latin typeface="Arial" panose="020B0604020202020204" pitchFamily="34" charset="0"/>
              </a:rPr>
              <a:t>Управление персоналом и расчета заработной платы:</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Ведение штатного расписания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Расчет зарплаты по данным выработки сотрудников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Гибкие возможности отражения зарплаты</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 финансовом и регламентированном учете</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Возможность ввода неограниченного количества показателей для расчета</a:t>
            </a:r>
          </a:p>
        </p:txBody>
      </p:sp>
      <p:sp>
        <p:nvSpPr>
          <p:cNvPr id="4" name="Заголовок 1">
            <a:extLst>
              <a:ext uri="{FF2B5EF4-FFF2-40B4-BE49-F238E27FC236}">
                <a16:creationId xmlns="" xmlns:a16="http://schemas.microsoft.com/office/drawing/2014/main" id="{B9A7124A-331C-41BA-B9A9-F0527464C0D8}"/>
              </a:ext>
            </a:extLst>
          </p:cNvPr>
          <p:cNvSpPr txBox="1">
            <a:spLocks/>
          </p:cNvSpPr>
          <p:nvPr/>
        </p:nvSpPr>
        <p:spPr bwMode="auto">
          <a:xfrm>
            <a:off x="1691680" y="195486"/>
            <a:ext cx="7128470" cy="62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0">
                <a:solidFill>
                  <a:schemeClr val="tx1"/>
                </a:solidFill>
                <a:latin typeface="Arial" panose="020B0604020202020204" pitchFamily="34" charset="0"/>
                <a:cs typeface="Arial" panose="020B0604020202020204" pitchFamily="34" charset="0"/>
              </a:rPr>
              <a:t>Новые возможности флагманского решения фирмы «1С»</a:t>
            </a:r>
            <a:endParaRPr lang="ru-RU" altLang="ru-RU" sz="1800" b="1" kern="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2" name="Text Box 6">
            <a:extLst>
              <a:ext uri="{FF2B5EF4-FFF2-40B4-BE49-F238E27FC236}">
                <a16:creationId xmlns="" xmlns:a16="http://schemas.microsoft.com/office/drawing/2014/main" id="{62B8EE1F-D53C-38E6-9AF9-54F65A218CFD}"/>
              </a:ext>
            </a:extLst>
          </p:cNvPr>
          <p:cNvSpPr txBox="1">
            <a:spLocks noChangeArrowheads="1"/>
          </p:cNvSpPr>
          <p:nvPr/>
        </p:nvSpPr>
        <p:spPr bwMode="auto">
          <a:xfrm>
            <a:off x="971550" y="1275606"/>
            <a:ext cx="7200900" cy="2682273"/>
          </a:xfrm>
          <a:prstGeom prst="rect">
            <a:avLst/>
          </a:prstGeom>
          <a:noFill/>
          <a:ln>
            <a:noFill/>
          </a:ln>
          <a:effectLst>
            <a:prstShdw prst="shdw17" dist="17961" dir="2700000">
              <a:schemeClr val="accent1">
                <a:gamma/>
                <a:shade val="60000"/>
                <a:invGamma/>
              </a:schemeClr>
            </a:prstShdw>
          </a:effectLst>
        </p:spPr>
        <p:txBody>
          <a:bodyPr wrap="square" numCol="2">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00"/>
              </a:spcBef>
              <a:spcAft>
                <a:spcPts val="400"/>
              </a:spcAft>
              <a:defRPr/>
            </a:pPr>
            <a:r>
              <a:rPr lang="ru-RU" altLang="ru-RU" sz="1200" dirty="0">
                <a:solidFill>
                  <a:srgbClr val="D20000"/>
                </a:solidFill>
                <a:latin typeface="Arial" panose="020B0604020202020204" pitchFamily="34" charset="0"/>
              </a:rPr>
              <a:t>Сервисные возможности:</a:t>
            </a:r>
            <a:endParaRPr lang="en-US" altLang="ru-RU" sz="1200" dirty="0">
              <a:solidFill>
                <a:srgbClr val="D20000"/>
              </a:solidFill>
              <a:latin typeface="Arial" panose="020B0604020202020204" pitchFamily="34" charset="0"/>
            </a:endParaRPr>
          </a:p>
          <a:p>
            <a:pPr marL="0" indent="0" eaLnBrk="1" hangingPunct="1">
              <a:spcBef>
                <a:spcPts val="400"/>
              </a:spcBef>
              <a:spcAft>
                <a:spcPts val="400"/>
              </a:spcAft>
              <a:defRPr/>
            </a:pPr>
            <a:endParaRPr lang="ru-RU" altLang="ru-RU" sz="1200" dirty="0">
              <a:solidFill>
                <a:srgbClr val="D20000"/>
              </a:solidFill>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Расширенные возможности интеграции через универсальный формат </a:t>
            </a:r>
            <a:r>
              <a:rPr lang="ru-RU" altLang="ru-RU" sz="1200" b="0" dirty="0" err="1">
                <a:latin typeface="Arial" panose="020B0604020202020204" pitchFamily="34" charset="0"/>
              </a:rPr>
              <a:t>EnterpriseData</a:t>
            </a:r>
            <a:endParaRPr lang="ru-RU"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Интеграция с 1С:UMI. В целях развития электронной торговли в прикладное решение добавлен механизм создания и публикации собственных сайтов. Механизм реализован</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 рамках отдельного сервиса по</a:t>
            </a:r>
            <a:r>
              <a:rPr lang="en-US" altLang="ru-RU" sz="1200" b="0" dirty="0">
                <a:latin typeface="Arial" panose="020B0604020202020204" pitchFamily="34" charset="0"/>
              </a:rPr>
              <a:t> </a:t>
            </a:r>
            <a:r>
              <a:rPr lang="ru-RU" altLang="ru-RU" sz="1200" b="0" dirty="0">
                <a:latin typeface="Arial" panose="020B0604020202020204" pitchFamily="34" charset="0"/>
              </a:rPr>
              <a:t>автоматизированному созданию и наполнению сайта в «один клик»</a:t>
            </a: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Интерфейс «Такси», особенностями которого являются крупный шрифт, максимизация рабочего пространства на мониторах с различным разрешением, удобство навигации, возможность самостоятельно конструировать свое рабочее пространство. Все это существенно повышает комфортность работы пользователей в течение длительного времени</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Английский язык интерфейса программы.</a:t>
            </a:r>
          </a:p>
        </p:txBody>
      </p:sp>
      <p:sp>
        <p:nvSpPr>
          <p:cNvPr id="4" name="Заголовок 1">
            <a:extLst>
              <a:ext uri="{FF2B5EF4-FFF2-40B4-BE49-F238E27FC236}">
                <a16:creationId xmlns="" xmlns:a16="http://schemas.microsoft.com/office/drawing/2014/main" id="{DC115BF4-83FD-4024-A782-D24FD47BCE2E}"/>
              </a:ext>
            </a:extLst>
          </p:cNvPr>
          <p:cNvSpPr txBox="1">
            <a:spLocks/>
          </p:cNvSpPr>
          <p:nvPr/>
        </p:nvSpPr>
        <p:spPr bwMode="auto">
          <a:xfrm>
            <a:off x="1691680" y="195486"/>
            <a:ext cx="7128470" cy="62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0">
                <a:solidFill>
                  <a:schemeClr val="tx1"/>
                </a:solidFill>
                <a:latin typeface="Arial" panose="020B0604020202020204" pitchFamily="34" charset="0"/>
                <a:cs typeface="Arial" panose="020B0604020202020204" pitchFamily="34" charset="0"/>
              </a:rPr>
              <a:t>Новые возможности флагманского решения фирмы «1С»</a:t>
            </a:r>
            <a:endParaRPr lang="ru-RU" altLang="ru-RU" sz="1800" b="1" kern="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a:extLst>
              <a:ext uri="{FF2B5EF4-FFF2-40B4-BE49-F238E27FC236}">
                <a16:creationId xmlns="" xmlns:a16="http://schemas.microsoft.com/office/drawing/2014/main" id="{B93CEFAD-A025-2D4D-AF08-065C5400BE7D}"/>
              </a:ext>
            </a:extLst>
          </p:cNvPr>
          <p:cNvSpPr/>
          <p:nvPr/>
        </p:nvSpPr>
        <p:spPr>
          <a:xfrm>
            <a:off x="7589280" y="3147814"/>
            <a:ext cx="1525994" cy="1973660"/>
          </a:xfrm>
          <a:prstGeom prst="round2DiagRect">
            <a:avLst>
              <a:gd name="adj1" fmla="val 7433"/>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74434" name="Заголовок 1">
            <a:extLst>
              <a:ext uri="{FF2B5EF4-FFF2-40B4-BE49-F238E27FC236}">
                <a16:creationId xmlns="" xmlns:a16="http://schemas.microsoft.com/office/drawing/2014/main" id="{8B29A599-97DD-BE73-DCA0-5BCFB158B4DE}"/>
              </a:ext>
            </a:extLst>
          </p:cNvPr>
          <p:cNvSpPr>
            <a:spLocks/>
          </p:cNvSpPr>
          <p:nvPr/>
        </p:nvSpPr>
        <p:spPr bwMode="auto">
          <a:xfrm>
            <a:off x="1691680" y="195486"/>
            <a:ext cx="7197725" cy="8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360363" indent="-180975">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539750" indent="-179388">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720725" indent="-180975">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900113" indent="-179388">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1357313" indent="-1793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1814513" indent="-1793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2271713" indent="-1793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2728913" indent="-179388"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dirty="0"/>
              <a:t>Примеры перехода с «1С:УПП» флагманского на «1С:</a:t>
            </a:r>
            <a:r>
              <a:rPr lang="en-US" altLang="ru-RU" sz="1800" dirty="0"/>
              <a:t>ERP</a:t>
            </a:r>
            <a:r>
              <a:rPr lang="ru-RU" altLang="ru-RU" sz="1800" dirty="0"/>
              <a:t>»</a:t>
            </a:r>
          </a:p>
        </p:txBody>
      </p:sp>
      <p:pic>
        <p:nvPicPr>
          <p:cNvPr id="274435" name="Picture 2">
            <a:extLst>
              <a:ext uri="{FF2B5EF4-FFF2-40B4-BE49-F238E27FC236}">
                <a16:creationId xmlns="" xmlns:a16="http://schemas.microsoft.com/office/drawing/2014/main" id="{AB6374E3-AB0F-CCAB-1F42-78F4E2A41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9280" y="3524276"/>
            <a:ext cx="1519601" cy="1519601"/>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pic>
        <p:nvPicPr>
          <p:cNvPr id="274446" name="Рисунок 22">
            <a:extLst>
              <a:ext uri="{FF2B5EF4-FFF2-40B4-BE49-F238E27FC236}">
                <a16:creationId xmlns="" xmlns:a16="http://schemas.microsoft.com/office/drawing/2014/main" id="{EC809BC0-D1DF-AC75-435D-5A0ED09814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4264" y="2967027"/>
            <a:ext cx="1041001" cy="145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7" name="Рисунок 24">
            <a:extLst>
              <a:ext uri="{FF2B5EF4-FFF2-40B4-BE49-F238E27FC236}">
                <a16:creationId xmlns="" xmlns:a16="http://schemas.microsoft.com/office/drawing/2014/main" id="{DA5FA50A-86EA-14A3-1E88-DA1BF328F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5333" y="2967027"/>
            <a:ext cx="1052377" cy="144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8" name="Рисунок 26">
            <a:extLst>
              <a:ext uri="{FF2B5EF4-FFF2-40B4-BE49-F238E27FC236}">
                <a16:creationId xmlns="" xmlns:a16="http://schemas.microsoft.com/office/drawing/2014/main" id="{7A2CF22F-26DD-3300-E796-8A40EC664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4439" y="2967027"/>
            <a:ext cx="1040994" cy="145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 xmlns:a16="http://schemas.microsoft.com/office/drawing/2014/main" id="{78A6CB93-E502-F2F2-1506-9FAB1B914071}"/>
              </a:ext>
            </a:extLst>
          </p:cNvPr>
          <p:cNvSpPr txBox="1"/>
          <p:nvPr/>
        </p:nvSpPr>
        <p:spPr>
          <a:xfrm>
            <a:off x="7722020" y="3219822"/>
            <a:ext cx="1223814" cy="335181"/>
          </a:xfrm>
          <a:prstGeom prst="rect">
            <a:avLst/>
          </a:prstGeom>
          <a:noFill/>
        </p:spPr>
        <p:txBody>
          <a:bodyPr wrap="square" lIns="0" tIns="0" rIns="0" bIns="0">
            <a:noAutofit/>
          </a:bodyPr>
          <a:lstStyle>
            <a:defPPr>
              <a:defRPr lang="ru-RU"/>
            </a:defPPr>
            <a:lvl1pPr>
              <a:defRPr sz="1008">
                <a:solidFill>
                  <a:srgbClr val="C00000"/>
                </a:solidFill>
                <a:latin typeface="Arial" panose="020B0604020202020204" pitchFamily="34" charset="0"/>
              </a:defRPr>
            </a:lvl1pPr>
          </a:lstStyle>
          <a:p>
            <a:pPr>
              <a:defRPr/>
            </a:pPr>
            <a:r>
              <a:rPr lang="ru-RU" sz="1100" dirty="0">
                <a:solidFill>
                  <a:schemeClr val="tx1"/>
                </a:solidFill>
              </a:rPr>
              <a:t>ПОДРОБНЕЕ О ПЕРЕХОДЕ</a:t>
            </a:r>
          </a:p>
        </p:txBody>
      </p:sp>
      <p:pic>
        <p:nvPicPr>
          <p:cNvPr id="274450" name="Рисунок 28">
            <a:extLst>
              <a:ext uri="{FF2B5EF4-FFF2-40B4-BE49-F238E27FC236}">
                <a16:creationId xmlns="" xmlns:a16="http://schemas.microsoft.com/office/drawing/2014/main" id="{5B6BE53F-138C-0ECA-9A4F-5CAF1D321A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8528" y="2967027"/>
            <a:ext cx="1049084" cy="145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7"/>
          <a:stretch>
            <a:fillRect/>
          </a:stretch>
        </p:blipFill>
        <p:spPr>
          <a:xfrm>
            <a:off x="783438" y="2967027"/>
            <a:ext cx="1031326" cy="1448854"/>
          </a:xfrm>
          <a:prstGeom prst="rect">
            <a:avLst/>
          </a:prstGeom>
        </p:spPr>
      </p:pic>
      <p:grpSp>
        <p:nvGrpSpPr>
          <p:cNvPr id="5" name="Группа 4">
            <a:extLst>
              <a:ext uri="{FF2B5EF4-FFF2-40B4-BE49-F238E27FC236}">
                <a16:creationId xmlns="" xmlns:a16="http://schemas.microsoft.com/office/drawing/2014/main" id="{03A9F3DB-0B9E-AD41-AEF0-E06318A0E152}"/>
              </a:ext>
            </a:extLst>
          </p:cNvPr>
          <p:cNvGrpSpPr/>
          <p:nvPr/>
        </p:nvGrpSpPr>
        <p:grpSpPr>
          <a:xfrm>
            <a:off x="792689" y="1275606"/>
            <a:ext cx="7558621" cy="1438798"/>
            <a:chOff x="842715" y="1270450"/>
            <a:chExt cx="7558621" cy="1438798"/>
          </a:xfrm>
        </p:grpSpPr>
        <p:pic>
          <p:nvPicPr>
            <p:cNvPr id="274436" name="Рисунок 2">
              <a:extLst>
                <a:ext uri="{FF2B5EF4-FFF2-40B4-BE49-F238E27FC236}">
                  <a16:creationId xmlns="" xmlns:a16="http://schemas.microsoft.com/office/drawing/2014/main" id="{F8718804-2091-95DF-C32B-D7736C7A54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715" y="1299548"/>
              <a:ext cx="10128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Рисунок 4">
              <a:extLst>
                <a:ext uri="{FF2B5EF4-FFF2-40B4-BE49-F238E27FC236}">
                  <a16:creationId xmlns="" xmlns:a16="http://schemas.microsoft.com/office/drawing/2014/main" id="{A79C5143-DFC1-78DC-F239-EE769F5D1A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2413" y="1299548"/>
              <a:ext cx="99853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2" name="Рисунок 14">
              <a:extLst>
                <a:ext uri="{FF2B5EF4-FFF2-40B4-BE49-F238E27FC236}">
                  <a16:creationId xmlns="" xmlns:a16="http://schemas.microsoft.com/office/drawing/2014/main" id="{E46853F3-3F49-FA0F-2CE1-95B66443D4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7824" y="1290023"/>
              <a:ext cx="10207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3" name="Рисунок 16">
              <a:extLst>
                <a:ext uri="{FF2B5EF4-FFF2-40B4-BE49-F238E27FC236}">
                  <a16:creationId xmlns="" xmlns:a16="http://schemas.microsoft.com/office/drawing/2014/main" id="{8D38E7F6-E841-4D02-A5AC-50C8B0C865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5459" y="1290023"/>
              <a:ext cx="10398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4" name="Рисунок 18">
              <a:extLst>
                <a:ext uri="{FF2B5EF4-FFF2-40B4-BE49-F238E27FC236}">
                  <a16:creationId xmlns="" xmlns:a16="http://schemas.microsoft.com/office/drawing/2014/main" id="{5F423C60-3868-8AE4-27F8-94FED30E7D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82145" y="1282086"/>
              <a:ext cx="1033463"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5" name="Рисунок 20">
              <a:extLst>
                <a:ext uri="{FF2B5EF4-FFF2-40B4-BE49-F238E27FC236}">
                  <a16:creationId xmlns="" xmlns:a16="http://schemas.microsoft.com/office/drawing/2014/main" id="{7FB48AE5-519C-E03A-872B-B173C802EF1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82481" y="1270450"/>
              <a:ext cx="1020763"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14"/>
            <a:stretch>
              <a:fillRect/>
            </a:stretch>
          </p:blipFill>
          <p:spPr>
            <a:xfrm>
              <a:off x="7367898" y="1270450"/>
              <a:ext cx="1033438" cy="1437518"/>
            </a:xfrm>
            <a:prstGeom prst="rect">
              <a:avLst/>
            </a:prstGeom>
          </p:spPr>
        </p:pic>
      </p:grpSp>
    </p:spTree>
  </p:cSld>
  <p:clrMapOvr>
    <a:masterClrMapping/>
  </p:clrMapOvr>
  <p:transition advTm="600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2">
            <a:extLst>
              <a:ext uri="{FF2B5EF4-FFF2-40B4-BE49-F238E27FC236}">
                <a16:creationId xmlns="" xmlns:a16="http://schemas.microsoft.com/office/drawing/2014/main" id="{4BBD03F5-9FA5-7C6C-9F58-8529CAA1D941}"/>
              </a:ext>
            </a:extLst>
          </p:cNvPr>
          <p:cNvSpPr txBox="1">
            <a:spLocks noChangeArrowheads="1"/>
          </p:cNvSpPr>
          <p:nvPr/>
        </p:nvSpPr>
        <p:spPr bwMode="auto">
          <a:xfrm>
            <a:off x="971550" y="2576974"/>
            <a:ext cx="77769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Истории успеха, внедрения, партнеры 1С:Центры </a:t>
            </a:r>
            <a:r>
              <a:rPr lang="en-US" altLang="ru-RU" sz="4000" dirty="0"/>
              <a:t>ERP</a:t>
            </a:r>
            <a:endParaRPr lang="ru-RU" altLang="ru-RU" sz="4000" dirty="0"/>
          </a:p>
        </p:txBody>
      </p:sp>
    </p:spTree>
  </p:cSld>
  <p:clrMapOvr>
    <a:masterClrMapping/>
  </p:clrMapOvr>
  <p:transition advTm="600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Скругленный прямоугольник 26">
            <a:extLst>
              <a:ext uri="{FF2B5EF4-FFF2-40B4-BE49-F238E27FC236}">
                <a16:creationId xmlns="" xmlns:a16="http://schemas.microsoft.com/office/drawing/2014/main" id="{59BF6216-A256-F14D-82EE-1067773F779E}"/>
              </a:ext>
            </a:extLst>
          </p:cNvPr>
          <p:cNvSpPr/>
          <p:nvPr/>
        </p:nvSpPr>
        <p:spPr>
          <a:xfrm>
            <a:off x="138041" y="1366297"/>
            <a:ext cx="6738215" cy="3777202"/>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1251" name="Заголовок 1"/>
          <p:cNvSpPr>
            <a:spLocks noGrp="1"/>
          </p:cNvSpPr>
          <p:nvPr>
            <p:ph type="title"/>
          </p:nvPr>
        </p:nvSpPr>
        <p:spPr>
          <a:xfrm>
            <a:off x="1475656" y="195486"/>
            <a:ext cx="7124700" cy="6472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sz="1800" dirty="0">
                <a:solidFill>
                  <a:schemeClr val="tx1"/>
                </a:solidFill>
                <a:latin typeface="Arial" panose="020B0604020202020204" pitchFamily="34" charset="0"/>
                <a:cs typeface="Arial" panose="020B0604020202020204" pitchFamily="34" charset="0"/>
              </a:rPr>
              <a:t>Истории успеха, конкурс «1С:Проект года»</a:t>
            </a:r>
          </a:p>
        </p:txBody>
      </p:sp>
      <p:sp>
        <p:nvSpPr>
          <p:cNvPr id="5" name="Прямоугольник 4"/>
          <p:cNvSpPr/>
          <p:nvPr/>
        </p:nvSpPr>
        <p:spPr>
          <a:xfrm>
            <a:off x="290290" y="736077"/>
            <a:ext cx="8674197" cy="646331"/>
          </a:xfrm>
          <a:prstGeom prst="rect">
            <a:avLst/>
          </a:prstGeom>
        </p:spPr>
        <p:txBody>
          <a:bodyPr wrap="square">
            <a:spAutoFit/>
          </a:bodyPr>
          <a:lstStyle/>
          <a:p>
            <a:pPr>
              <a:spcBef>
                <a:spcPts val="400"/>
              </a:spcBef>
              <a:spcAft>
                <a:spcPts val="400"/>
              </a:spcAft>
            </a:pPr>
            <a:r>
              <a:rPr lang="ru-RU" sz="1200" b="0" dirty="0">
                <a:latin typeface="Arial" panose="020B0604020202020204" pitchFamily="34" charset="0"/>
              </a:rPr>
              <a:t>                   С 2016 г. фирма «1С» проводит международный конкурс «1С:Проект года», в котором принимают участие успешные проекты внедрения решений «1С:Предприятия 8». В настоящее время в конкурсе представлено </a:t>
            </a:r>
            <a:r>
              <a:rPr lang="ru-RU" sz="1200" b="0" dirty="0">
                <a:solidFill>
                  <a:srgbClr val="D20000"/>
                </a:solidFill>
                <a:latin typeface="Arial" panose="020B0604020202020204" pitchFamily="34" charset="0"/>
              </a:rPr>
              <a:t>1088</a:t>
            </a:r>
            <a:r>
              <a:rPr lang="ru-RU" sz="1200" b="0" dirty="0">
                <a:latin typeface="Arial" panose="020B0604020202020204" pitchFamily="34" charset="0"/>
              </a:rPr>
              <a:t> проектов, в том числе </a:t>
            </a:r>
            <a:r>
              <a:rPr lang="ru-RU" sz="1200" b="0" dirty="0">
                <a:solidFill>
                  <a:srgbClr val="D20000"/>
                </a:solidFill>
                <a:latin typeface="Arial" panose="020B0604020202020204" pitchFamily="34" charset="0"/>
              </a:rPr>
              <a:t>390</a:t>
            </a:r>
            <a:r>
              <a:rPr lang="ru-RU" sz="1200" b="0" dirty="0">
                <a:latin typeface="Arial" panose="020B0604020202020204" pitchFamily="34" charset="0"/>
              </a:rPr>
              <a:t> проектов внедрения «1С:</a:t>
            </a:r>
            <a:r>
              <a:rPr lang="en-US" sz="1200" b="0" dirty="0">
                <a:latin typeface="Arial" panose="020B0604020202020204" pitchFamily="34" charset="0"/>
              </a:rPr>
              <a:t>ERP</a:t>
            </a:r>
            <a:r>
              <a:rPr lang="ru-RU" sz="1200" b="0" dirty="0">
                <a:latin typeface="Arial" panose="020B0604020202020204" pitchFamily="34" charset="0"/>
              </a:rPr>
              <a:t>», «1С:</a:t>
            </a:r>
            <a:r>
              <a:rPr lang="en-US" sz="1200" b="0" dirty="0">
                <a:latin typeface="Arial" panose="020B0604020202020204" pitchFamily="34" charset="0"/>
              </a:rPr>
              <a:t>ERP</a:t>
            </a:r>
            <a:r>
              <a:rPr lang="ru-RU" sz="1200" b="0" dirty="0">
                <a:latin typeface="Arial" panose="020B0604020202020204" pitchFamily="34" charset="0"/>
              </a:rPr>
              <a:t>. Управление холдингом», «1С:Корпорации». </a:t>
            </a:r>
          </a:p>
        </p:txBody>
      </p:sp>
      <p:pic>
        <p:nvPicPr>
          <p:cNvPr id="6" name="Рисунок 5"/>
          <p:cNvPicPr>
            <a:picLocks noChangeAspect="1"/>
          </p:cNvPicPr>
          <p:nvPr/>
        </p:nvPicPr>
        <p:blipFill>
          <a:blip r:embed="rId3"/>
          <a:stretch>
            <a:fillRect/>
          </a:stretch>
        </p:blipFill>
        <p:spPr>
          <a:xfrm>
            <a:off x="290290" y="1496304"/>
            <a:ext cx="6513958" cy="3351334"/>
          </a:xfrm>
          <a:prstGeom prst="rect">
            <a:avLst/>
          </a:prstGeom>
        </p:spPr>
      </p:pic>
      <p:pic>
        <p:nvPicPr>
          <p:cNvPr id="12302" name="Picture 14" descr="http://qrcoder.ru/code/?https%3A%2F%2Feawards.1c.ru%2Fprojects%2F&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147" y="4011910"/>
            <a:ext cx="860599" cy="860599"/>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6876256" y="1486883"/>
            <a:ext cx="2016224" cy="2769989"/>
          </a:xfrm>
          <a:prstGeom prst="rect">
            <a:avLst/>
          </a:prstGeom>
        </p:spPr>
        <p:txBody>
          <a:bodyPr wrap="square">
            <a:spAutoFit/>
          </a:bodyPr>
          <a:lstStyle/>
          <a:p>
            <a:pPr algn="just">
              <a:spcBef>
                <a:spcPts val="400"/>
              </a:spcBef>
              <a:spcAft>
                <a:spcPts val="400"/>
              </a:spcAft>
            </a:pPr>
            <a:r>
              <a:rPr lang="ru-RU" sz="1200" b="0" dirty="0">
                <a:latin typeface="Arial" panose="020B0604020202020204" pitchFamily="34" charset="0"/>
              </a:rPr>
              <a:t>На сайте конкурса </a:t>
            </a:r>
            <a:r>
              <a:rPr lang="en-US" sz="1200" b="0" dirty="0">
                <a:latin typeface="Arial" panose="020B0604020202020204" pitchFamily="34" charset="0"/>
                <a:hlinkClick r:id="rId5"/>
              </a:rPr>
              <a:t>https://eawards.1c.ru/</a:t>
            </a:r>
            <a:r>
              <a:rPr lang="ru-RU" sz="1200" b="0" dirty="0">
                <a:latin typeface="Arial" panose="020B0604020202020204" pitchFamily="34" charset="0"/>
              </a:rPr>
              <a:t> есть возможность отбора проектов по фильтрам:</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год конкурса</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отрасль</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предметная область</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кол-во АРМ</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регион</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внедренный продукт</a:t>
            </a:r>
          </a:p>
          <a:p>
            <a:pPr marL="180975" indent="-180975" eaLnBrk="1" hangingPunct="1">
              <a:spcBef>
                <a:spcPts val="400"/>
              </a:spcBef>
              <a:spcAft>
                <a:spcPts val="0"/>
              </a:spcAft>
              <a:buClr>
                <a:srgbClr val="D20000"/>
              </a:buClr>
              <a:buFont typeface="Arial" panose="020B0604020202020204" pitchFamily="34" charset="0"/>
              <a:buChar char="•"/>
              <a:defRPr/>
            </a:pPr>
            <a:r>
              <a:rPr lang="ru-RU" sz="1200" b="0" dirty="0">
                <a:latin typeface="Arial" panose="020B0604020202020204" pitchFamily="34" charset="0"/>
              </a:rPr>
              <a:t>исполнитель</a:t>
            </a:r>
          </a:p>
          <a:p>
            <a:pPr algn="just">
              <a:spcBef>
                <a:spcPts val="400"/>
              </a:spcBef>
              <a:spcAft>
                <a:spcPts val="400"/>
              </a:spcAft>
            </a:pPr>
            <a:r>
              <a:rPr lang="ru-RU" sz="1200" b="0" dirty="0">
                <a:latin typeface="Arial" panose="020B0604020202020204" pitchFamily="34" charset="0"/>
              </a:rPr>
              <a:t> </a:t>
            </a:r>
          </a:p>
        </p:txBody>
      </p:sp>
    </p:spTree>
    <p:extLst>
      <p:ext uri="{BB962C8B-B14F-4D97-AF65-F5344CB8AC3E}">
        <p14:creationId xmlns:p14="http://schemas.microsoft.com/office/powerpoint/2010/main" val="2239521546"/>
      </p:ext>
    </p:extLst>
  </p:cSld>
  <p:clrMapOvr>
    <a:masterClrMapping/>
  </p:clrMapOvr>
  <p:transition advTm="600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0" descr="Щелкните на картинке для ee закрыт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839" y="1685222"/>
            <a:ext cx="969963" cy="136366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8" descr="Щелкните на картинке для ee закрыт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5944" y="1681277"/>
            <a:ext cx="928687" cy="136366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Скругленный прямоугольник 13">
            <a:extLst>
              <a:ext uri="{FF2B5EF4-FFF2-40B4-BE49-F238E27FC236}">
                <a16:creationId xmlns="" xmlns:a16="http://schemas.microsoft.com/office/drawing/2014/main" id="{59BF6216-A256-F14D-82EE-1067773F779E}"/>
              </a:ext>
            </a:extLst>
          </p:cNvPr>
          <p:cNvSpPr/>
          <p:nvPr/>
        </p:nvSpPr>
        <p:spPr>
          <a:xfrm>
            <a:off x="138042" y="915566"/>
            <a:ext cx="4938014" cy="4227933"/>
          </a:xfrm>
          <a:prstGeom prst="roundRect">
            <a:avLst>
              <a:gd name="adj" fmla="val 5182"/>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1251" name="Заголовок 1"/>
          <p:cNvSpPr>
            <a:spLocks noGrp="1"/>
          </p:cNvSpPr>
          <p:nvPr>
            <p:ph type="title"/>
          </p:nvPr>
        </p:nvSpPr>
        <p:spPr>
          <a:xfrm>
            <a:off x="1695450" y="211559"/>
            <a:ext cx="7124700" cy="6472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eaLnBrk="1" hangingPunct="1">
              <a:lnSpc>
                <a:spcPct val="80000"/>
              </a:lnSpc>
            </a:pPr>
            <a:r>
              <a:rPr lang="ru-RU" altLang="ru-RU" sz="1800" dirty="0">
                <a:solidFill>
                  <a:schemeClr val="tx1"/>
                </a:solidFill>
                <a:latin typeface="Arial" panose="020B0604020202020204" pitchFamily="34" charset="0"/>
                <a:cs typeface="Arial" panose="020B0604020202020204" pitchFamily="34" charset="0"/>
              </a:rPr>
              <a:t>Информация о внедрениях «1С</a:t>
            </a:r>
            <a:r>
              <a:rPr lang="en-US" altLang="ru-RU" sz="1800" dirty="0">
                <a:solidFill>
                  <a:schemeClr val="tx1"/>
                </a:solidFill>
                <a:latin typeface="Arial" panose="020B0604020202020204" pitchFamily="34" charset="0"/>
                <a:cs typeface="Arial" panose="020B0604020202020204" pitchFamily="34" charset="0"/>
              </a:rPr>
              <a:t>:ERP</a:t>
            </a:r>
            <a:r>
              <a:rPr lang="ru-RU" altLang="ru-RU" sz="1800" dirty="0">
                <a:solidFill>
                  <a:schemeClr val="tx1"/>
                </a:solidFill>
                <a:latin typeface="Arial" panose="020B0604020202020204" pitchFamily="34" charset="0"/>
                <a:cs typeface="Arial" panose="020B0604020202020204" pitchFamily="34" charset="0"/>
              </a:rPr>
              <a:t>» в справочнике</a:t>
            </a:r>
            <a:br>
              <a:rPr lang="ru-RU" altLang="ru-RU" sz="1800" dirty="0">
                <a:solidFill>
                  <a:schemeClr val="tx1"/>
                </a:solidFill>
                <a:latin typeface="Arial" panose="020B0604020202020204" pitchFamily="34" charset="0"/>
                <a:cs typeface="Arial" panose="020B0604020202020204" pitchFamily="34" charset="0"/>
              </a:rPr>
            </a:br>
            <a:r>
              <a:rPr lang="ru-RU" altLang="ru-RU" sz="1800" dirty="0">
                <a:solidFill>
                  <a:schemeClr val="tx1"/>
                </a:solidFill>
                <a:latin typeface="Arial" panose="020B0604020202020204" pitchFamily="34" charset="0"/>
                <a:cs typeface="Arial" panose="020B0604020202020204" pitchFamily="34" charset="0"/>
              </a:rPr>
              <a:t>«Внедренные решения» на сайте «1С»</a:t>
            </a:r>
          </a:p>
        </p:txBody>
      </p:sp>
      <p:sp>
        <p:nvSpPr>
          <p:cNvPr id="181252" name="Объект 2"/>
          <p:cNvSpPr>
            <a:spLocks noGrp="1"/>
          </p:cNvSpPr>
          <p:nvPr>
            <p:ph idx="1"/>
          </p:nvPr>
        </p:nvSpPr>
        <p:spPr>
          <a:xfrm>
            <a:off x="5148064" y="1003173"/>
            <a:ext cx="3035867" cy="424732"/>
          </a:xfrm>
        </p:spPr>
        <p:txBody>
          <a:bodyPr wrap="square">
            <a:spAutoFit/>
          </a:bodyPr>
          <a:lstStyle/>
          <a:p>
            <a:pPr marL="0" indent="0" eaLnBrk="1" hangingPunct="1">
              <a:lnSpc>
                <a:spcPct val="90000"/>
              </a:lnSpc>
              <a:spcBef>
                <a:spcPct val="0"/>
              </a:spcBef>
              <a:buClrTx/>
              <a:buFont typeface="Arial" panose="020B0604020202020204" pitchFamily="34" charset="0"/>
              <a:buNone/>
            </a:pPr>
            <a:r>
              <a:rPr lang="en-US" altLang="ru-RU" sz="1200" dirty="0">
                <a:latin typeface="Arial" panose="020B0604020202020204" pitchFamily="34" charset="0"/>
                <a:cs typeface="Arial" panose="020B0604020202020204" pitchFamily="34" charset="0"/>
                <a:hlinkClick r:id="rId5"/>
              </a:rPr>
              <a:t>https://1c.ru/solutions/public/</a:t>
            </a:r>
            <a:r>
              <a:rPr lang="ru-RU" altLang="ru-RU" sz="1200" dirty="0">
                <a:latin typeface="Arial" panose="020B0604020202020204" pitchFamily="34" charset="0"/>
                <a:cs typeface="Arial" panose="020B0604020202020204" pitchFamily="34" charset="0"/>
              </a:rPr>
              <a:t> </a:t>
            </a:r>
          </a:p>
          <a:p>
            <a:pPr marL="0" indent="0" eaLnBrk="1" hangingPunct="1">
              <a:lnSpc>
                <a:spcPct val="90000"/>
              </a:lnSpc>
              <a:spcBef>
                <a:spcPct val="0"/>
              </a:spcBef>
              <a:buClrTx/>
              <a:buFont typeface="Arial" panose="020B0604020202020204" pitchFamily="34" charset="0"/>
              <a:buNone/>
            </a:pPr>
            <a:r>
              <a:rPr lang="ru-RU" altLang="ru-RU" sz="1200" dirty="0">
                <a:latin typeface="Arial" panose="020B0604020202020204" pitchFamily="34" charset="0"/>
                <a:cs typeface="Arial" panose="020B0604020202020204" pitchFamily="34" charset="0"/>
              </a:rPr>
              <a:t>Опубликовано более </a:t>
            </a:r>
            <a:r>
              <a:rPr lang="ru-RU" altLang="ru-RU" sz="1200" dirty="0" smtClean="0">
                <a:solidFill>
                  <a:srgbClr val="D20000"/>
                </a:solidFill>
                <a:latin typeface="Arial" panose="020B0604020202020204" pitchFamily="34" charset="0"/>
                <a:cs typeface="Arial" panose="020B0604020202020204" pitchFamily="34" charset="0"/>
              </a:rPr>
              <a:t>3 750</a:t>
            </a:r>
            <a:r>
              <a:rPr lang="en-US" altLang="ru-RU" sz="1200" b="1" dirty="0" smtClean="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внедрений</a:t>
            </a:r>
          </a:p>
        </p:txBody>
      </p:sp>
      <p:pic>
        <p:nvPicPr>
          <p:cNvPr id="3" name="Рисунок 2"/>
          <p:cNvPicPr>
            <a:picLocks noChangeAspect="1"/>
          </p:cNvPicPr>
          <p:nvPr/>
        </p:nvPicPr>
        <p:blipFill>
          <a:blip r:embed="rId6"/>
          <a:stretch>
            <a:fillRect/>
          </a:stretch>
        </p:blipFill>
        <p:spPr>
          <a:xfrm>
            <a:off x="250825" y="1109178"/>
            <a:ext cx="4693796" cy="3871525"/>
          </a:xfrm>
          <a:prstGeom prst="rect">
            <a:avLst/>
          </a:prstGeom>
        </p:spPr>
      </p:pic>
      <p:pic>
        <p:nvPicPr>
          <p:cNvPr id="12292" name="Picture 4" descr="https://1c.ru/solutions/public/home/www/www.1c.ru/rus/partners/solutions/responses/1042213/Otzyv_XYZ_2_page-0001_cGBq.jpg?700,98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5626" y="2211710"/>
            <a:ext cx="965657" cy="13643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amp;SHCHcy;&amp;iecy;&amp;lcy;&amp;kcy;&amp;ncy;&amp;icy;&amp;tcy;&amp;iecy; &amp;ncy;&amp;acy; &amp;kcy;&amp;acy;&amp;rcy;&amp;tcy;&amp;icy;&amp;ncy;&amp;kcy;&amp;iecy; &amp;dcy;&amp;lcy;&amp;yacy; ee &amp;zcy;&amp;acy;&amp;kcy;&amp;rcy;&amp;ycy;&amp;tcy;&amp;icy;&amp;yac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4470" y="2523295"/>
            <a:ext cx="926722" cy="1459166"/>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1" descr="Щелкните на картинке для ee закрытия"/>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5374" y="3373062"/>
            <a:ext cx="928687" cy="136366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8" descr="https://1c.ru/solutions/public/home/www/www.1c.ru/rus/partners/solutions/responses/1245379/ATOL_otzyv_page-0001.jpg?700,99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4785" y="2049715"/>
            <a:ext cx="936176" cy="132402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1c.ru/solutions/public/download-file/9e8a5713-c579-43bd-83cb-821fad357ecc/%D0%9F%D0%B8%D1%81%D1%8C%D0%BC%D0%BE%20%D0%BE%D1%82%2014.10.22_page-00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2175" y="3369118"/>
            <a:ext cx="960016" cy="135795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1c.ru/solutions/public/home/www/www.1c.ru/rus/partners/solutions/responses/1250101/VNTS_v_Koderlayn__otzyv__ERP_page-0001.jpg?700,99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0579" y="3363413"/>
            <a:ext cx="964206" cy="1363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taldykin_v\Downloads\Untitled 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62873" y="669911"/>
            <a:ext cx="837747" cy="83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90775"/>
      </p:ext>
    </p:extLst>
  </p:cSld>
  <p:clrMapOvr>
    <a:masterClrMapping/>
  </p:clrMapOvr>
  <p:transition advTm="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ext Box 2">
            <a:extLst>
              <a:ext uri="{FF2B5EF4-FFF2-40B4-BE49-F238E27FC236}">
                <a16:creationId xmlns="" xmlns:a16="http://schemas.microsoft.com/office/drawing/2014/main" id="{0AC67A55-1841-B6ED-FBF4-8AF5E94D6FDF}"/>
              </a:ext>
            </a:extLst>
          </p:cNvPr>
          <p:cNvSpPr txBox="1">
            <a:spLocks noChangeArrowheads="1"/>
          </p:cNvSpPr>
          <p:nvPr/>
        </p:nvSpPr>
        <p:spPr bwMode="auto">
          <a:xfrm>
            <a:off x="995214" y="2643758"/>
            <a:ext cx="784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Мониторинг и анализ показателей деятельности предприятия</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Заголовок 1">
            <a:extLst>
              <a:ext uri="{FF2B5EF4-FFF2-40B4-BE49-F238E27FC236}">
                <a16:creationId xmlns="" xmlns:a16="http://schemas.microsoft.com/office/drawing/2014/main" id="{5249C65B-8DB3-EDCB-1DDC-962157352EC5}"/>
              </a:ext>
            </a:extLst>
          </p:cNvPr>
          <p:cNvSpPr>
            <a:spLocks noGrp="1"/>
          </p:cNvSpPr>
          <p:nvPr>
            <p:ph type="title" idx="4294967295"/>
          </p:nvPr>
        </p:nvSpPr>
        <p:spPr>
          <a:xfrm>
            <a:off x="1691680" y="195486"/>
            <a:ext cx="6552133" cy="714409"/>
          </a:xfrm>
        </p:spPr>
        <p:txBody>
          <a:bodyPr wrap="square" lIns="0" tIns="0" rIns="0" bIns="0" anchor="ctr" anchorCtr="0">
            <a:noAutofit/>
          </a:bodyPr>
          <a:lstStyle/>
          <a:p>
            <a:pPr algn="ctr" eaLnBrk="1" hangingPunct="1">
              <a:lnSpc>
                <a:spcPct val="80000"/>
              </a:lnSpc>
            </a:pPr>
            <a:r>
              <a:rPr lang="ru-RU" altLang="ru-RU" sz="1800" b="1" dirty="0">
                <a:solidFill>
                  <a:schemeClr val="tx1"/>
                </a:solidFill>
                <a:latin typeface="Arial" panose="020B0604020202020204" pitchFamily="34" charset="0"/>
                <a:cs typeface="Arial" panose="020B0604020202020204" pitchFamily="34" charset="0"/>
              </a:rPr>
              <a:t>Внедрение «1С:</a:t>
            </a:r>
            <a:r>
              <a:rPr lang="en-US" altLang="ru-RU" sz="1800" b="1" dirty="0">
                <a:solidFill>
                  <a:schemeClr val="tx1"/>
                </a:solidFill>
                <a:latin typeface="Arial" panose="020B0604020202020204" pitchFamily="34" charset="0"/>
                <a:cs typeface="Arial" panose="020B0604020202020204" pitchFamily="34" charset="0"/>
              </a:rPr>
              <a:t>ERP</a:t>
            </a:r>
            <a:r>
              <a:rPr lang="ru-RU" altLang="ru-RU" sz="1800" b="1" dirty="0">
                <a:solidFill>
                  <a:schemeClr val="tx1"/>
                </a:solidFill>
                <a:latin typeface="Arial" panose="020B0604020202020204" pitchFamily="34" charset="0"/>
                <a:cs typeface="Arial" panose="020B0604020202020204" pitchFamily="34" charset="0"/>
              </a:rPr>
              <a:t>»</a:t>
            </a:r>
          </a:p>
        </p:txBody>
      </p:sp>
      <p:sp>
        <p:nvSpPr>
          <p:cNvPr id="125958" name="Text Box 6">
            <a:extLst>
              <a:ext uri="{FF2B5EF4-FFF2-40B4-BE49-F238E27FC236}">
                <a16:creationId xmlns="" xmlns:a16="http://schemas.microsoft.com/office/drawing/2014/main" id="{1067DB72-D362-DABD-7B14-A40C0630F5C1}"/>
              </a:ext>
            </a:extLst>
          </p:cNvPr>
          <p:cNvSpPr txBox="1">
            <a:spLocks noChangeArrowheads="1"/>
          </p:cNvSpPr>
          <p:nvPr/>
        </p:nvSpPr>
        <p:spPr bwMode="auto">
          <a:xfrm>
            <a:off x="395536" y="1347614"/>
            <a:ext cx="8496944" cy="3365024"/>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latin typeface="Arial" panose="020B0604020202020204" pitchFamily="34" charset="0"/>
              </a:rPr>
              <a:t>Фирма «1С» рекомендует пользователям осуществлять внедрение «1C:ERP Управление предприятием»  </a:t>
            </a:r>
            <a:br>
              <a:rPr lang="ru-RU" altLang="ru-RU" sz="1200" b="0" dirty="0">
                <a:latin typeface="Arial" panose="020B0604020202020204" pitchFamily="34" charset="0"/>
              </a:rPr>
            </a:br>
            <a:r>
              <a:rPr lang="ru-RU" altLang="ru-RU" sz="1200" b="0" dirty="0">
                <a:latin typeface="Arial" panose="020B0604020202020204" pitchFamily="34" charset="0"/>
              </a:rPr>
              <a:t>в тесном сотрудничестве с партнерами фирмы «1С», имеющими необходимые компетенции в области комплексной автоматизации предприятий на платформе «1С:Предприятие 8», штат сертифицированных специалистов, </a:t>
            </a:r>
            <a:r>
              <a:rPr lang="en-US" altLang="ru-RU" sz="1200" b="0" dirty="0">
                <a:latin typeface="Arial" panose="020B0604020202020204" pitchFamily="34" charset="0"/>
              </a:rPr>
              <a:t>—</a:t>
            </a:r>
            <a:r>
              <a:rPr lang="ru-RU" altLang="ru-RU" sz="1200" b="0" dirty="0">
                <a:latin typeface="Arial" panose="020B0604020202020204" pitchFamily="34" charset="0"/>
              </a:rPr>
              <a:t> партнеры имеющие статус «1С:Центр ERP».</a:t>
            </a:r>
          </a:p>
          <a:p>
            <a:pPr eaLnBrk="1" hangingPunct="1">
              <a:spcBef>
                <a:spcPts val="400"/>
              </a:spcBef>
              <a:spcAft>
                <a:spcPts val="400"/>
              </a:spcAft>
              <a:defRPr/>
            </a:pPr>
            <a:r>
              <a:rPr lang="ru-RU" altLang="ru-RU" sz="1200" b="0" dirty="0">
                <a:latin typeface="Arial" panose="020B0604020202020204" pitchFamily="34" charset="0"/>
              </a:rPr>
              <a:t>Статус </a:t>
            </a:r>
            <a:r>
              <a:rPr lang="ru-RU" altLang="ru-RU" sz="1200" dirty="0">
                <a:solidFill>
                  <a:srgbClr val="D20000"/>
                </a:solidFill>
                <a:latin typeface="Arial" panose="020B0604020202020204" pitchFamily="34" charset="0"/>
              </a:rPr>
              <a:t>«1С:Центр ERP»</a:t>
            </a:r>
            <a:r>
              <a:rPr lang="ru-RU" altLang="ru-RU" sz="1200" b="0" dirty="0">
                <a:latin typeface="Arial" panose="020B0604020202020204" pitchFamily="34" charset="0"/>
              </a:rPr>
              <a:t> означает наличие у партнера компетенций по ERP-решениям фирмы «1С»</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для управления предприятием, в том числе: специалисты по всем подсистемам, консультанты, сертифицированные руководители проектов, успешные внедрения, система менеджмента качества</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другие.</a:t>
            </a:r>
          </a:p>
          <a:p>
            <a:pPr eaLnBrk="1" hangingPunct="1">
              <a:spcBef>
                <a:spcPts val="400"/>
              </a:spcBef>
              <a:spcAft>
                <a:spcPts val="400"/>
              </a:spcAft>
              <a:defRPr/>
            </a:pPr>
            <a:r>
              <a:rPr lang="ru-RU" altLang="ru-RU" sz="1200" dirty="0">
                <a:solidFill>
                  <a:srgbClr val="D20000"/>
                </a:solidFill>
                <a:latin typeface="Arial" panose="020B0604020202020204" pitchFamily="34" charset="0"/>
              </a:rPr>
              <a:t>Около 550 партнеров сети «1C:Центры ERP» оказывают услуги по консалтингу </a:t>
            </a:r>
            <a:r>
              <a:rPr lang="en-US" altLang="ru-RU" sz="1200" dirty="0">
                <a:solidFill>
                  <a:srgbClr val="D20000"/>
                </a:solidFill>
                <a:latin typeface="Arial" panose="020B0604020202020204" pitchFamily="34" charset="0"/>
              </a:rPr>
              <a:t/>
            </a:r>
            <a:br>
              <a:rPr lang="en-US" altLang="ru-RU" sz="1200" dirty="0">
                <a:solidFill>
                  <a:srgbClr val="D20000"/>
                </a:solidFill>
                <a:latin typeface="Arial" panose="020B0604020202020204" pitchFamily="34" charset="0"/>
              </a:rPr>
            </a:br>
            <a:r>
              <a:rPr lang="ru-RU" altLang="ru-RU" sz="1200" dirty="0">
                <a:solidFill>
                  <a:srgbClr val="D20000"/>
                </a:solidFill>
                <a:latin typeface="Arial" panose="020B0604020202020204" pitchFamily="34" charset="0"/>
              </a:rPr>
              <a:t>и внедрению ERP-систем фирмы «1С» в 137 городах России и ближнего зарубежья.</a:t>
            </a:r>
          </a:p>
          <a:p>
            <a:pPr eaLnBrk="1" hangingPunct="1">
              <a:spcBef>
                <a:spcPts val="400"/>
              </a:spcBef>
              <a:spcAft>
                <a:spcPts val="400"/>
              </a:spcAft>
              <a:defRPr/>
            </a:pPr>
            <a:r>
              <a:rPr lang="ru-RU" altLang="ru-RU" sz="1200" b="0" dirty="0">
                <a:latin typeface="Arial" panose="020B0604020202020204" pitchFamily="34" charset="0"/>
                <a:hlinkClick r:id="rId2"/>
              </a:rPr>
              <a:t>www.1c.ru/ckerp</a:t>
            </a:r>
            <a:r>
              <a:rPr lang="ru-RU" altLang="ru-RU" sz="1200" b="0" dirty="0">
                <a:latin typeface="Arial" panose="020B0604020202020204" pitchFamily="34" charset="0"/>
              </a:rPr>
              <a:t> </a:t>
            </a:r>
            <a:r>
              <a:rPr lang="en-US" altLang="ru-RU" sz="1200" b="0" dirty="0">
                <a:latin typeface="Arial" panose="020B0604020202020204" pitchFamily="34" charset="0"/>
              </a:rPr>
              <a:t>—</a:t>
            </a:r>
            <a:r>
              <a:rPr lang="ru-RU" altLang="ru-RU" sz="1200" dirty="0">
                <a:latin typeface="Arial" panose="020B0604020202020204" pitchFamily="34" charset="0"/>
              </a:rPr>
              <a:t> актуальный перечень</a:t>
            </a:r>
          </a:p>
          <a:p>
            <a:pPr eaLnBrk="1" hangingPunct="1">
              <a:spcBef>
                <a:spcPts val="400"/>
              </a:spcBef>
              <a:spcAft>
                <a:spcPts val="400"/>
              </a:spcAft>
              <a:defRPr/>
            </a:pPr>
            <a:r>
              <a:rPr lang="ru-RU" altLang="ru-RU" sz="1200" b="0" dirty="0">
                <a:latin typeface="Arial" panose="020B0604020202020204" pitchFamily="34" charset="0"/>
              </a:rPr>
              <a:t>В случаях, когда выбор на основе данных списка «1С:Центр ERP» затруднен (например, холдинговое внедрение в нескольких регионах, внедрение, требующее специализированных знаний, внедрение</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в регионе, где нет партнеров «1С:Центр ERP» и различные нетипичные ситуации), фирма «1С» консультирует клиентов по вопросу выбора партнера. В таких случаях для получения рекомендаций можно отправить запрос по электронному адресу </a:t>
            </a:r>
            <a:r>
              <a:rPr lang="ru-RU" altLang="ru-RU" sz="1200" b="0" dirty="0">
                <a:latin typeface="Arial" panose="020B0604020202020204" pitchFamily="34" charset="0"/>
                <a:hlinkClick r:id="rId3"/>
              </a:rPr>
              <a:t>solutions@1c.ru</a:t>
            </a:r>
            <a:r>
              <a:rPr lang="ru-RU" altLang="ru-RU" sz="1200" b="0" dirty="0">
                <a:latin typeface="Arial" panose="020B0604020202020204" pitchFamily="34" charset="0"/>
              </a:rPr>
              <a:t>.</a:t>
            </a:r>
          </a:p>
        </p:txBody>
      </p:sp>
      <p:pic>
        <p:nvPicPr>
          <p:cNvPr id="283652" name="Picture 8">
            <a:extLst>
              <a:ext uri="{FF2B5EF4-FFF2-40B4-BE49-F238E27FC236}">
                <a16:creationId xmlns="" xmlns:a16="http://schemas.microsoft.com/office/drawing/2014/main" id="{8E46E2BB-21FB-1319-F356-CA06B18C17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633" y="901903"/>
            <a:ext cx="1405517" cy="2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ransition advTm="600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Text Box 2">
            <a:extLst>
              <a:ext uri="{FF2B5EF4-FFF2-40B4-BE49-F238E27FC236}">
                <a16:creationId xmlns="" xmlns:a16="http://schemas.microsoft.com/office/drawing/2014/main" id="{5E8F99FC-F7FA-F38C-1FC9-DD47973FC40E}"/>
              </a:ext>
            </a:extLst>
          </p:cNvPr>
          <p:cNvSpPr txBox="1">
            <a:spLocks noChangeArrowheads="1"/>
          </p:cNvSpPr>
          <p:nvPr/>
        </p:nvSpPr>
        <p:spPr bwMode="auto">
          <a:xfrm>
            <a:off x="971550" y="257175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Bef>
                <a:spcPct val="50000"/>
              </a:spcBef>
              <a:buClrTx/>
              <a:buFontTx/>
              <a:buNone/>
              <a:defRPr sz="4000">
                <a:latin typeface="Arial" panose="020B0604020202020204" pitchFamily="34" charset="0"/>
              </a:defRPr>
            </a:lvl1pPr>
            <a:lvl2pPr marL="742950" indent="-285750">
              <a:spcBef>
                <a:spcPct val="20000"/>
              </a:spcBef>
              <a:buClr>
                <a:srgbClr val="C00000"/>
              </a:buClr>
              <a:buFont typeface="Arial" panose="020B0604020202020204" pitchFamily="34" charset="0"/>
              <a:buChar char="•"/>
              <a:defRPr>
                <a:latin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latin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latin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latin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latin typeface="Arial" panose="020B0604020202020204" pitchFamily="34" charset="0"/>
              </a:defRPr>
            </a:lvl9pPr>
          </a:lstStyle>
          <a:p>
            <a:r>
              <a:rPr lang="ru-RU" altLang="ru-RU" dirty="0"/>
              <a:t>Информационные материалы, курсы</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Заголовок 1">
            <a:extLst>
              <a:ext uri="{FF2B5EF4-FFF2-40B4-BE49-F238E27FC236}">
                <a16:creationId xmlns="" xmlns:a16="http://schemas.microsoft.com/office/drawing/2014/main" id="{7606B681-890B-6D39-DBC5-C2C11201821B}"/>
              </a:ext>
            </a:extLst>
          </p:cNvPr>
          <p:cNvSpPr>
            <a:spLocks noGrp="1"/>
          </p:cNvSpPr>
          <p:nvPr>
            <p:ph type="title" idx="4294967295"/>
          </p:nvPr>
        </p:nvSpPr>
        <p:spPr>
          <a:xfrm>
            <a:off x="1707249" y="212406"/>
            <a:ext cx="7128197" cy="70316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Информационные материалы по «1С:</a:t>
            </a:r>
            <a:r>
              <a:rPr lang="en-US" altLang="ru-RU" sz="1800" b="1" dirty="0">
                <a:solidFill>
                  <a:schemeClr val="tx1"/>
                </a:solidFill>
                <a:latin typeface="Arial" panose="020B0604020202020204" pitchFamily="34" charset="0"/>
                <a:cs typeface="Arial" panose="020B0604020202020204" pitchFamily="34" charset="0"/>
              </a:rPr>
              <a:t>ERP</a:t>
            </a:r>
            <a:r>
              <a:rPr lang="ru-RU" altLang="ru-RU" sz="1800" b="1" dirty="0">
                <a:solidFill>
                  <a:schemeClr val="tx1"/>
                </a:solidFill>
                <a:latin typeface="Arial" panose="020B0604020202020204" pitchFamily="34" charset="0"/>
                <a:cs typeface="Arial" panose="020B0604020202020204" pitchFamily="34" charset="0"/>
              </a:rPr>
              <a:t>» </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на сайте фирмы «1С», кейсы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примеры внедрений</a:t>
            </a:r>
          </a:p>
        </p:txBody>
      </p:sp>
      <p:sp>
        <p:nvSpPr>
          <p:cNvPr id="285699" name="Объект 2">
            <a:extLst>
              <a:ext uri="{FF2B5EF4-FFF2-40B4-BE49-F238E27FC236}">
                <a16:creationId xmlns="" xmlns:a16="http://schemas.microsoft.com/office/drawing/2014/main" id="{C013537D-A0BB-CF1A-E5FB-C77A74EA681B}"/>
              </a:ext>
            </a:extLst>
          </p:cNvPr>
          <p:cNvSpPr>
            <a:spLocks noGrp="1"/>
          </p:cNvSpPr>
          <p:nvPr>
            <p:ph idx="4294967295"/>
          </p:nvPr>
        </p:nvSpPr>
        <p:spPr>
          <a:xfrm>
            <a:off x="250825" y="4323873"/>
            <a:ext cx="3385071" cy="555771"/>
          </a:xfrm>
        </p:spPr>
        <p:txBody>
          <a:bodyPr anchor="t" anchorCtr="0">
            <a:noAutofit/>
          </a:bodyPr>
          <a:lstStyle/>
          <a:p>
            <a:pPr marL="0" indent="0" eaLnBrk="1" hangingPunct="1">
              <a:buClr>
                <a:srgbClr val="D20000"/>
              </a:buClr>
              <a:buNone/>
            </a:pPr>
            <a:r>
              <a:rPr lang="ru-RU" altLang="ru-RU" sz="1200" b="1" dirty="0">
                <a:solidFill>
                  <a:srgbClr val="369900"/>
                </a:solidFill>
                <a:latin typeface="Arial" panose="020B0604020202020204" pitchFamily="34" charset="0"/>
                <a:cs typeface="Arial" panose="020B0604020202020204" pitchFamily="34" charset="0"/>
                <a:hlinkClick r:id="rId3"/>
              </a:rPr>
              <a:t>http://v8.1c.ru/erp/info/</a:t>
            </a:r>
            <a:endParaRPr lang="en-US" altLang="ru-RU" sz="1200" b="1" dirty="0">
              <a:solidFill>
                <a:srgbClr val="369900"/>
              </a:solidFill>
              <a:latin typeface="Arial" panose="020B0604020202020204" pitchFamily="34" charset="0"/>
              <a:cs typeface="Arial" panose="020B0604020202020204" pitchFamily="34" charset="0"/>
            </a:endParaRPr>
          </a:p>
          <a:p>
            <a:pPr marL="0" indent="0" eaLnBrk="1" hangingPunct="1">
              <a:buClr>
                <a:srgbClr val="D20000"/>
              </a:buClr>
              <a:buNone/>
            </a:pPr>
            <a:r>
              <a:rPr lang="ru-RU" altLang="ru-RU" sz="1200" dirty="0">
                <a:solidFill>
                  <a:srgbClr val="333333"/>
                </a:solidFill>
                <a:latin typeface="Arial" panose="020B0604020202020204" pitchFamily="34" charset="0"/>
                <a:cs typeface="Arial" panose="020B0604020202020204" pitchFamily="34" charset="0"/>
              </a:rPr>
              <a:t>Более </a:t>
            </a:r>
            <a:r>
              <a:rPr lang="ru-RU" altLang="ru-RU" sz="1200" dirty="0">
                <a:solidFill>
                  <a:srgbClr val="C00000"/>
                </a:solidFill>
                <a:latin typeface="Arial" panose="020B0604020202020204" pitchFamily="34" charset="0"/>
                <a:cs typeface="Arial" panose="020B0604020202020204" pitchFamily="34" charset="0"/>
              </a:rPr>
              <a:t>400 часов видео</a:t>
            </a:r>
            <a:r>
              <a:rPr lang="ru-RU" altLang="ru-RU" sz="1200" dirty="0">
                <a:solidFill>
                  <a:srgbClr val="333333"/>
                </a:solidFill>
                <a:latin typeface="Arial" panose="020B0604020202020204" pitchFamily="34" charset="0"/>
                <a:cs typeface="Arial" panose="020B0604020202020204" pitchFamily="34" charset="0"/>
              </a:rPr>
              <a:t>, </a:t>
            </a:r>
            <a:r>
              <a:rPr lang="ru-RU" altLang="ru-RU" sz="1200" dirty="0">
                <a:solidFill>
                  <a:srgbClr val="C00000"/>
                </a:solidFill>
                <a:latin typeface="Arial" panose="020B0604020202020204" pitchFamily="34" charset="0"/>
                <a:cs typeface="Arial" panose="020B0604020202020204" pitchFamily="34" charset="0"/>
              </a:rPr>
              <a:t>более 50</a:t>
            </a:r>
            <a:r>
              <a:rPr lang="en-US" altLang="ru-RU" sz="1200" dirty="0">
                <a:solidFill>
                  <a:srgbClr val="C00000"/>
                </a:solidFill>
                <a:latin typeface="Arial" panose="020B0604020202020204" pitchFamily="34" charset="0"/>
                <a:cs typeface="Arial" panose="020B0604020202020204" pitchFamily="34" charset="0"/>
              </a:rPr>
              <a:t>00</a:t>
            </a:r>
            <a:r>
              <a:rPr lang="ru-RU" altLang="ru-RU" sz="1200" dirty="0">
                <a:solidFill>
                  <a:srgbClr val="C00000"/>
                </a:solidFill>
                <a:latin typeface="Arial" panose="020B0604020202020204" pitchFamily="34" charset="0"/>
                <a:cs typeface="Arial" panose="020B0604020202020204" pitchFamily="34" charset="0"/>
              </a:rPr>
              <a:t> слайдов</a:t>
            </a:r>
            <a:r>
              <a:rPr lang="en-US" altLang="ru-RU" sz="1200" dirty="0">
                <a:solidFill>
                  <a:srgbClr val="C00000"/>
                </a:solidFill>
                <a:latin typeface="Arial" panose="020B0604020202020204" pitchFamily="34" charset="0"/>
                <a:cs typeface="Arial" panose="020B0604020202020204" pitchFamily="34" charset="0"/>
              </a:rPr>
              <a:t> </a:t>
            </a:r>
            <a:r>
              <a:rPr lang="ru-RU" altLang="ru-RU" sz="1200" dirty="0">
                <a:solidFill>
                  <a:srgbClr val="333333"/>
                </a:solidFill>
                <a:latin typeface="Arial" panose="020B0604020202020204" pitchFamily="34" charset="0"/>
                <a:cs typeface="Arial" panose="020B0604020202020204" pitchFamily="34" charset="0"/>
              </a:rPr>
              <a:t>в презентациях, статьи, буклеты</a:t>
            </a:r>
            <a:endParaRPr lang="ru-RU" altLang="ru-RU" sz="1200" dirty="0">
              <a:latin typeface="Arial" panose="020B0604020202020204" pitchFamily="34" charset="0"/>
              <a:cs typeface="Arial" panose="020B0604020202020204" pitchFamily="34" charset="0"/>
            </a:endParaRPr>
          </a:p>
        </p:txBody>
      </p:sp>
      <p:pic>
        <p:nvPicPr>
          <p:cNvPr id="285700" name="Picture 8">
            <a:extLst>
              <a:ext uri="{FF2B5EF4-FFF2-40B4-BE49-F238E27FC236}">
                <a16:creationId xmlns="" xmlns:a16="http://schemas.microsoft.com/office/drawing/2014/main" id="{ADAE8B1C-C479-F54C-12E2-89FBC4672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350" y="3428533"/>
            <a:ext cx="2673300" cy="1540347"/>
          </a:xfrm>
          <a:prstGeom prst="rect">
            <a:avLst/>
          </a:prstGeom>
          <a:noFill/>
          <a:ln w="3175" algn="ctr">
            <a:solidFill>
              <a:srgbClr val="5F5F5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Рисунок 1"/>
          <p:cNvPicPr>
            <a:picLocks noChangeAspect="1"/>
          </p:cNvPicPr>
          <p:nvPr/>
        </p:nvPicPr>
        <p:blipFill>
          <a:blip r:embed="rId5"/>
          <a:stretch>
            <a:fillRect/>
          </a:stretch>
        </p:blipFill>
        <p:spPr>
          <a:xfrm>
            <a:off x="6220649" y="3428533"/>
            <a:ext cx="2743839" cy="1540347"/>
          </a:xfrm>
          <a:prstGeom prst="rect">
            <a:avLst/>
          </a:prstGeom>
          <a:noFill/>
          <a:ln w="3175" algn="ctr">
            <a:solidFill>
              <a:srgbClr val="5F5F5F"/>
            </a:solidFill>
            <a:miter lim="800000"/>
            <a:headEnd/>
            <a:tailEnd/>
          </a:ln>
          <a:effectLst/>
        </p:spPr>
      </p:pic>
      <p:pic>
        <p:nvPicPr>
          <p:cNvPr id="3" name="Рисунок 2"/>
          <p:cNvPicPr>
            <a:picLocks noChangeAspect="1"/>
          </p:cNvPicPr>
          <p:nvPr/>
        </p:nvPicPr>
        <p:blipFill>
          <a:blip r:embed="rId6"/>
          <a:stretch>
            <a:fillRect/>
          </a:stretch>
        </p:blipFill>
        <p:spPr>
          <a:xfrm>
            <a:off x="3543916" y="1131590"/>
            <a:ext cx="5440566" cy="2296943"/>
          </a:xfrm>
          <a:prstGeom prst="rect">
            <a:avLst/>
          </a:prstGeom>
        </p:spPr>
      </p:pic>
      <p:pic>
        <p:nvPicPr>
          <p:cNvPr id="5" name="Рисунок 4"/>
          <p:cNvPicPr>
            <a:picLocks noChangeAspect="1"/>
          </p:cNvPicPr>
          <p:nvPr/>
        </p:nvPicPr>
        <p:blipFill>
          <a:blip r:embed="rId7"/>
          <a:stretch>
            <a:fillRect/>
          </a:stretch>
        </p:blipFill>
        <p:spPr>
          <a:xfrm>
            <a:off x="250825" y="1131590"/>
            <a:ext cx="2089150" cy="2956411"/>
          </a:xfrm>
          <a:prstGeom prst="rect">
            <a:avLst/>
          </a:prstGeom>
          <a:noFill/>
          <a:ln w="3175" algn="ctr">
            <a:solidFill>
              <a:srgbClr val="5F5F5F"/>
            </a:solidFill>
            <a:miter lim="800000"/>
            <a:headEnd/>
            <a:tailEnd/>
          </a:ln>
          <a:effectLst/>
        </p:spPr>
      </p:pic>
      <p:pic>
        <p:nvPicPr>
          <p:cNvPr id="4" name="Рисунок 3"/>
          <p:cNvPicPr>
            <a:picLocks noChangeAspect="1"/>
          </p:cNvPicPr>
          <p:nvPr/>
        </p:nvPicPr>
        <p:blipFill>
          <a:blip r:embed="rId8"/>
          <a:stretch>
            <a:fillRect/>
          </a:stretch>
        </p:blipFill>
        <p:spPr>
          <a:xfrm>
            <a:off x="1692275" y="1554541"/>
            <a:ext cx="1851640" cy="2624267"/>
          </a:xfrm>
          <a:prstGeom prst="rect">
            <a:avLst/>
          </a:prstGeom>
        </p:spPr>
      </p:pic>
      <p:sp>
        <p:nvSpPr>
          <p:cNvPr id="6" name="TextBox 5"/>
          <p:cNvSpPr txBox="1"/>
          <p:nvPr/>
        </p:nvSpPr>
        <p:spPr>
          <a:xfrm>
            <a:off x="3570737" y="830605"/>
            <a:ext cx="1510208" cy="276999"/>
          </a:xfrm>
          <a:prstGeom prst="rect">
            <a:avLst/>
          </a:prstGeom>
          <a:noFill/>
        </p:spPr>
        <p:txBody>
          <a:bodyPr wrap="square" rtlCol="0">
            <a:spAutoFit/>
          </a:bodyPr>
          <a:lstStyle/>
          <a:p>
            <a:r>
              <a:rPr lang="ru-RU" sz="1200" b="0" dirty="0">
                <a:solidFill>
                  <a:srgbClr val="333399"/>
                </a:solidFill>
                <a:latin typeface="Arial" panose="020B0604020202020204" pitchFamily="34" charset="0"/>
              </a:rPr>
              <a:t>Содержание:</a:t>
            </a:r>
          </a:p>
        </p:txBody>
      </p:sp>
    </p:spTree>
  </p:cSld>
  <p:clrMapOvr>
    <a:masterClrMapping/>
  </p:clrMapOvr>
  <p:transition advTm="6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 xmlns:a16="http://schemas.microsoft.com/office/drawing/2014/main" id="{D54C7528-0A3F-009E-039A-57FF02114A78}"/>
              </a:ext>
            </a:extLst>
          </p:cNvPr>
          <p:cNvSpPr>
            <a:spLocks noGrp="1"/>
          </p:cNvSpPr>
          <p:nvPr>
            <p:ph type="title" idx="4294967295"/>
          </p:nvPr>
        </p:nvSpPr>
        <p:spPr>
          <a:xfrm>
            <a:off x="1691680" y="187247"/>
            <a:ext cx="7200900" cy="656311"/>
          </a:xfrm>
          <a:noFill/>
        </p:spPr>
        <p:txBody>
          <a:bodyPr>
            <a:noAutofit/>
          </a:bodyPr>
          <a:lstStyle/>
          <a:p>
            <a:pPr algn="ctr"/>
            <a:r>
              <a:rPr lang="ru-RU" altLang="ru-RU" sz="1800" b="1" dirty="0">
                <a:solidFill>
                  <a:schemeClr val="tx1"/>
                </a:solidFill>
                <a:latin typeface="Arial" panose="020B0604020202020204" pitchFamily="34" charset="0"/>
                <a:cs typeface="Arial" panose="020B0604020202020204" pitchFamily="34" charset="0"/>
              </a:rPr>
              <a:t>Рекомендованные информационные ресурсы по «</a:t>
            </a:r>
            <a:r>
              <a:rPr lang="en-US" altLang="ru-RU" sz="1800" b="1" dirty="0">
                <a:solidFill>
                  <a:schemeClr val="tx1"/>
                </a:solidFill>
                <a:latin typeface="Arial" panose="020B0604020202020204" pitchFamily="34" charset="0"/>
                <a:cs typeface="Arial" panose="020B0604020202020204" pitchFamily="34" charset="0"/>
              </a:rPr>
              <a:t>1C:ERP</a:t>
            </a:r>
            <a:r>
              <a:rPr lang="ru-RU" altLang="ru-RU" sz="1800" b="1" dirty="0">
                <a:solidFill>
                  <a:schemeClr val="tx1"/>
                </a:solidFill>
                <a:latin typeface="Arial" panose="020B0604020202020204" pitchFamily="34" charset="0"/>
                <a:cs typeface="Arial" panose="020B0604020202020204" pitchFamily="34" charset="0"/>
              </a:rPr>
              <a:t>»</a:t>
            </a:r>
            <a:r>
              <a:rPr lang="ru-RU" altLang="ru-RU" sz="1800" dirty="0">
                <a:solidFill>
                  <a:schemeClr val="tx1"/>
                </a:solidFill>
                <a:latin typeface="Arial" panose="020B0604020202020204" pitchFamily="34" charset="0"/>
                <a:cs typeface="Arial" panose="020B0604020202020204" pitchFamily="34" charset="0"/>
              </a:rPr>
              <a:t> </a:t>
            </a:r>
          </a:p>
        </p:txBody>
      </p:sp>
      <p:sp>
        <p:nvSpPr>
          <p:cNvPr id="286723" name="Rectangle 3">
            <a:extLst>
              <a:ext uri="{FF2B5EF4-FFF2-40B4-BE49-F238E27FC236}">
                <a16:creationId xmlns="" xmlns:a16="http://schemas.microsoft.com/office/drawing/2014/main" id="{683168ED-C06F-0843-221A-AE4DA16DFC18}"/>
              </a:ext>
            </a:extLst>
          </p:cNvPr>
          <p:cNvSpPr>
            <a:spLocks noGrp="1"/>
          </p:cNvSpPr>
          <p:nvPr>
            <p:ph type="body" idx="4294967295"/>
          </p:nvPr>
        </p:nvSpPr>
        <p:spPr>
          <a:xfrm>
            <a:off x="323528" y="1275606"/>
            <a:ext cx="7992939" cy="2899255"/>
          </a:xfrm>
          <a:noFill/>
        </p:spPr>
        <p:txBody>
          <a:bodyPr wrap="square" lIns="0">
            <a:spAutoFit/>
          </a:bodyPr>
          <a:lstStyle/>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2"/>
              </a:rPr>
              <a:t>http://v8.1c.ru/erp/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основная страница об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3"/>
              </a:rPr>
              <a:t>http://1c.ru/rus/partners/ckerp.jsp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о сети партнеров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1С:Центры ERP</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4"/>
              </a:rPr>
              <a:t>http://1c.ru/news/pressrelises.jsp?flt=erp</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пресс-релизы</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5"/>
              </a:rPr>
              <a:t>http://1c.ru/rus/partners/solutions/search.jsp?erp=1&amp;isArchive=1&amp;sorts=s.arms+DESC</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справочник внедренных решений</a:t>
            </a:r>
            <a:r>
              <a:rPr lang="en-US"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6"/>
              </a:rPr>
              <a:t>https://consulting.1c.ru/</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кейсы</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7"/>
              </a:rPr>
              <a:t>https://eawards.1c.ru/winners/</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проект года</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8"/>
              </a:rPr>
              <a:t>https://its.1c.ru/db/metod81#browse:13:-1:2115:2443:2469</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презентации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9"/>
              </a:rPr>
              <a:t>https://its.1c.ru/db/metod81#browse:13:-1:2115:2443:2447</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статьи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0"/>
              </a:rPr>
              <a:t>https://partners.v8.1c.ru/forum/</a:t>
            </a:r>
            <a:r>
              <a:rPr lang="en-US" altLang="ru-RU" sz="1200" dirty="0">
                <a:latin typeface="Arial" panose="020B0604020202020204" pitchFamily="34" charset="0"/>
                <a:cs typeface="Arial" panose="020B0604020202020204" pitchFamily="34" charset="0"/>
              </a:rPr>
              <a:t> — </a:t>
            </a:r>
            <a:r>
              <a:rPr lang="ru-RU" altLang="ru-RU" sz="1200" dirty="0">
                <a:latin typeface="Arial" panose="020B0604020202020204" pitchFamily="34" charset="0"/>
                <a:cs typeface="Arial" panose="020B0604020202020204" pitchFamily="34" charset="0"/>
              </a:rPr>
              <a:t>форум по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r>
              <a:rPr lang="en-US" altLang="ru-RU" sz="1200" dirty="0">
                <a:latin typeface="Arial" panose="020B0604020202020204" pitchFamily="34" charset="0"/>
                <a:cs typeface="Arial" panose="020B0604020202020204" pitchFamily="34" charset="0"/>
              </a:rPr>
              <a:t> </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1"/>
              </a:rPr>
              <a:t>http://v8.1c.ru/lawmonitor/</a:t>
            </a:r>
            <a:r>
              <a:rPr lang="ru-RU" altLang="ru-RU" sz="1200" dirty="0">
                <a:latin typeface="Arial" panose="020B0604020202020204" pitchFamily="34" charset="0"/>
                <a:cs typeface="Arial" panose="020B0604020202020204" pitchFamily="34" charset="0"/>
                <a:hlinkClick r:id="rId11"/>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отражение изменений законодательства в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2"/>
              </a:rPr>
              <a:t>http://1c.ru/bf/default.jsp</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бизнес форум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endParaRPr lang="ru-RU" altLang="ru-RU" sz="12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pPr>
            <a:r>
              <a:rPr lang="en-US" altLang="ru-RU" sz="1200" dirty="0">
                <a:latin typeface="Arial" panose="020B0604020202020204" pitchFamily="34" charset="0"/>
                <a:cs typeface="Arial" panose="020B0604020202020204" pitchFamily="34" charset="0"/>
                <a:hlinkClick r:id="rId13"/>
              </a:rPr>
              <a:t>https://buh.ru/books/#program=168</a:t>
            </a:r>
            <a:r>
              <a:rPr lang="ru-RU" altLang="ru-RU"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 книги </a:t>
            </a:r>
            <a:r>
              <a:rPr lang="en-US" altLang="ru-RU" sz="1200" dirty="0">
                <a:latin typeface="Arial" panose="020B0604020202020204" pitchFamily="34" charset="0"/>
                <a:cs typeface="Arial" panose="020B0604020202020204" pitchFamily="34" charset="0"/>
              </a:rPr>
              <a:t>«</a:t>
            </a:r>
            <a:r>
              <a:rPr lang="ru-RU" altLang="ru-RU" sz="1200" dirty="0">
                <a:latin typeface="Arial" panose="020B0604020202020204" pitchFamily="34" charset="0"/>
                <a:cs typeface="Arial" panose="020B0604020202020204" pitchFamily="34" charset="0"/>
              </a:rPr>
              <a:t>1С</a:t>
            </a:r>
            <a:r>
              <a:rPr lang="en-US" altLang="ru-RU" sz="1200" dirty="0">
                <a:latin typeface="Arial" panose="020B0604020202020204" pitchFamily="34" charset="0"/>
                <a:cs typeface="Arial" panose="020B0604020202020204" pitchFamily="34" charset="0"/>
              </a:rPr>
              <a:t>:ERP»</a:t>
            </a:r>
            <a:r>
              <a:rPr lang="ru-RU" altLang="ru-RU" sz="1200" dirty="0">
                <a:latin typeface="Arial" panose="020B0604020202020204" pitchFamily="34" charset="0"/>
                <a:cs typeface="Arial" panose="020B0604020202020204" pitchFamily="34" charset="0"/>
              </a:rPr>
              <a:t>.</a:t>
            </a:r>
          </a:p>
        </p:txBody>
      </p:sp>
      <p:sp>
        <p:nvSpPr>
          <p:cNvPr id="169988" name="Text Box 4">
            <a:extLst>
              <a:ext uri="{FF2B5EF4-FFF2-40B4-BE49-F238E27FC236}">
                <a16:creationId xmlns="" xmlns:a16="http://schemas.microsoft.com/office/drawing/2014/main" id="{5636EE40-D040-6EEC-531C-A0CE80A55E6B}"/>
              </a:ext>
            </a:extLst>
          </p:cNvPr>
          <p:cNvSpPr txBox="1">
            <a:spLocks noChangeArrowheads="1"/>
          </p:cNvSpPr>
          <p:nvPr/>
        </p:nvSpPr>
        <p:spPr bwMode="auto">
          <a:xfrm>
            <a:off x="179512" y="4371950"/>
            <a:ext cx="7202487" cy="396875"/>
          </a:xfrm>
          <a:prstGeom prst="rect">
            <a:avLst/>
          </a:prstGeom>
          <a:noFill/>
          <a:ln>
            <a:noFill/>
          </a:ln>
          <a:effectLst>
            <a:prstShdw prst="shdw17" dist="17961" dir="2700000">
              <a:schemeClr val="accent1">
                <a:gamma/>
                <a:shade val="60000"/>
                <a:invGamma/>
              </a:schemeClr>
            </a:prstShdw>
          </a:effectLst>
        </p:spPr>
        <p:txBody>
          <a:bodyPr wrap="square">
            <a:spAutoFit/>
          </a:bodyPr>
          <a:lstStyle/>
          <a:p>
            <a:pPr eaLnBrk="1" hangingPunct="1">
              <a:defRPr/>
            </a:pPr>
            <a:r>
              <a:rPr lang="ru-RU" altLang="ru-RU" sz="1000" b="0" i="1" dirty="0">
                <a:latin typeface="Arial" panose="020B0604020202020204" pitchFamily="34" charset="0"/>
              </a:rPr>
              <a:t>* раздел доступен после авторизации на сайте ИТС</a:t>
            </a:r>
          </a:p>
          <a:p>
            <a:pPr eaLnBrk="1" hangingPunct="1">
              <a:defRPr/>
            </a:pPr>
            <a:r>
              <a:rPr lang="ru-RU" altLang="ru-RU" sz="1000" b="0" i="1" dirty="0">
                <a:latin typeface="Arial" panose="020B0604020202020204" pitchFamily="34" charset="0"/>
              </a:rPr>
              <a:t>** раздел для партнеров</a:t>
            </a:r>
          </a:p>
        </p:txBody>
      </p:sp>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a:extLst>
              <a:ext uri="{FF2B5EF4-FFF2-40B4-BE49-F238E27FC236}">
                <a16:creationId xmlns="" xmlns:a16="http://schemas.microsoft.com/office/drawing/2014/main" id="{BE8EE050-C185-BE4D-9228-15375B7EDE35}"/>
              </a:ext>
            </a:extLst>
          </p:cNvPr>
          <p:cNvSpPr/>
          <p:nvPr/>
        </p:nvSpPr>
        <p:spPr>
          <a:xfrm>
            <a:off x="7668344" y="3291830"/>
            <a:ext cx="1310978" cy="1728192"/>
          </a:xfrm>
          <a:prstGeom prst="round2Diag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87746" name="Rectangle 2">
            <a:extLst>
              <a:ext uri="{FF2B5EF4-FFF2-40B4-BE49-F238E27FC236}">
                <a16:creationId xmlns="" xmlns:a16="http://schemas.microsoft.com/office/drawing/2014/main" id="{BA5B6530-C152-5177-FAFD-EB29BA83FB4A}"/>
              </a:ext>
            </a:extLst>
          </p:cNvPr>
          <p:cNvSpPr>
            <a:spLocks noGrp="1"/>
          </p:cNvSpPr>
          <p:nvPr>
            <p:ph type="title" idx="4294967295"/>
          </p:nvPr>
        </p:nvSpPr>
        <p:spPr>
          <a:xfrm>
            <a:off x="1691680" y="195486"/>
            <a:ext cx="7200800" cy="657600"/>
          </a:xfrm>
        </p:spPr>
        <p:txBody>
          <a:bodyPr wrap="square" lIns="0" tIns="0" rIns="0" bIns="0" anchor="ctr" anchorCtr="0">
            <a:noAutofit/>
          </a:bodyPr>
          <a:lstStyle/>
          <a:p>
            <a:pPr algn="ctr">
              <a:lnSpc>
                <a:spcPct val="80000"/>
              </a:lnSpc>
            </a:pPr>
            <a:r>
              <a:rPr lang="ru-RU" altLang="ru-RU" sz="1800" b="1" dirty="0">
                <a:solidFill>
                  <a:schemeClr val="tx1"/>
                </a:solidFill>
                <a:latin typeface="Arial" panose="020B0604020202020204" pitchFamily="34" charset="0"/>
                <a:cs typeface="Arial" panose="020B0604020202020204" pitchFamily="34" charset="0"/>
              </a:rPr>
              <a:t>1С:Академия </a:t>
            </a:r>
            <a:r>
              <a:rPr lang="en-US" altLang="ru-RU" sz="1800" b="1" dirty="0">
                <a:solidFill>
                  <a:schemeClr val="tx1"/>
                </a:solidFill>
                <a:latin typeface="Arial" panose="020B0604020202020204" pitchFamily="34" charset="0"/>
                <a:cs typeface="Arial" panose="020B0604020202020204" pitchFamily="34" charset="0"/>
              </a:rPr>
              <a:t>ERP — </a:t>
            </a:r>
            <a:r>
              <a:rPr lang="ru-RU" altLang="ru-RU" sz="1800" b="1" dirty="0">
                <a:solidFill>
                  <a:schemeClr val="tx1"/>
                </a:solidFill>
                <a:latin typeface="Arial" panose="020B0604020202020204" pitchFamily="34" charset="0"/>
                <a:cs typeface="Arial" panose="020B0604020202020204" pitchFamily="34" charset="0"/>
              </a:rPr>
              <a:t>книги</a:t>
            </a:r>
            <a:r>
              <a:rPr lang="ru-RU" altLang="ru-RU" sz="1800" dirty="0">
                <a:solidFill>
                  <a:schemeClr val="tx1"/>
                </a:solidFill>
                <a:latin typeface="Arial" panose="020B0604020202020204" pitchFamily="34" charset="0"/>
                <a:cs typeface="Arial" panose="020B0604020202020204" pitchFamily="34" charset="0"/>
              </a:rPr>
              <a:t> </a:t>
            </a:r>
          </a:p>
        </p:txBody>
      </p:sp>
      <p:sp>
        <p:nvSpPr>
          <p:cNvPr id="287747" name="Rectangle 3">
            <a:extLst>
              <a:ext uri="{FF2B5EF4-FFF2-40B4-BE49-F238E27FC236}">
                <a16:creationId xmlns="" xmlns:a16="http://schemas.microsoft.com/office/drawing/2014/main" id="{1687C2F2-158C-F8D2-0C81-885BCEB8D6F0}"/>
              </a:ext>
            </a:extLst>
          </p:cNvPr>
          <p:cNvSpPr>
            <a:spLocks noChangeArrowheads="1"/>
          </p:cNvSpPr>
          <p:nvPr/>
        </p:nvSpPr>
        <p:spPr bwMode="auto">
          <a:xfrm>
            <a:off x="115888" y="2936875"/>
            <a:ext cx="911542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nSpc>
                <a:spcPct val="80000"/>
              </a:lnSpc>
              <a:spcBef>
                <a:spcPct val="0"/>
              </a:spcBef>
              <a:spcAft>
                <a:spcPct val="15000"/>
              </a:spcAft>
              <a:buClr>
                <a:srgbClr val="CC0000"/>
              </a:buClr>
              <a:buFontTx/>
              <a:buChar char="•"/>
            </a:pPr>
            <a:endParaRPr lang="ru-RU" altLang="ru-RU" sz="1600" b="0">
              <a:latin typeface="Futura PT Demi" panose="020B0702020204020303" pitchFamily="34" charset="0"/>
            </a:endParaRPr>
          </a:p>
        </p:txBody>
      </p:sp>
      <p:pic>
        <p:nvPicPr>
          <p:cNvPr id="287749" name="Picture 13">
            <a:extLst>
              <a:ext uri="{FF2B5EF4-FFF2-40B4-BE49-F238E27FC236}">
                <a16:creationId xmlns="" xmlns:a16="http://schemas.microsoft.com/office/drawing/2014/main" id="{AF8F1DCB-4F4A-B98D-7F5D-C930ED55A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560" y="3414073"/>
            <a:ext cx="1184764" cy="118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25966" name="Text Box 14">
            <a:extLst>
              <a:ext uri="{FF2B5EF4-FFF2-40B4-BE49-F238E27FC236}">
                <a16:creationId xmlns="" xmlns:a16="http://schemas.microsoft.com/office/drawing/2014/main" id="{A85136A8-A47D-9646-16DF-0B2C4389C8C0}"/>
              </a:ext>
            </a:extLst>
          </p:cNvPr>
          <p:cNvSpPr txBox="1">
            <a:spLocks noChangeArrowheads="1"/>
          </p:cNvSpPr>
          <p:nvPr/>
        </p:nvSpPr>
        <p:spPr bwMode="auto">
          <a:xfrm>
            <a:off x="7812360" y="4619912"/>
            <a:ext cx="1287760" cy="400110"/>
          </a:xfrm>
          <a:prstGeom prst="rect">
            <a:avLst/>
          </a:prstGeom>
          <a:noFill/>
          <a:ln>
            <a:noFill/>
          </a:ln>
          <a:effectLst>
            <a:prstShdw prst="shdw17" dist="17961" dir="2700000">
              <a:schemeClr val="accent1">
                <a:gamma/>
                <a:shade val="60000"/>
                <a:invGamma/>
              </a:schemeClr>
            </a:prstShdw>
          </a:effectLst>
        </p:spPr>
        <p:txBody>
          <a:bodyPr wrap="square" lIns="0">
            <a:spAutoFit/>
          </a:bodyPr>
          <a:lstStyle/>
          <a:p>
            <a:pPr eaLnBrk="1" hangingPunct="1">
              <a:spcBef>
                <a:spcPct val="50000"/>
              </a:spcBef>
              <a:defRPr/>
            </a:pPr>
            <a:r>
              <a:rPr lang="en-US" altLang="ru-RU" sz="1000" b="0" dirty="0">
                <a:latin typeface="Arial" panose="020B0604020202020204" pitchFamily="34" charset="0"/>
                <a:hlinkClick r:id="rId3"/>
              </a:rPr>
              <a:t>https://buh.ru/books/#serie=177</a:t>
            </a:r>
            <a:endParaRPr lang="ru-RU" altLang="ru-RU" sz="1000" b="0" dirty="0">
              <a:latin typeface="Arial" panose="020B0604020202020204" pitchFamily="34" charset="0"/>
            </a:endParaRPr>
          </a:p>
        </p:txBody>
      </p:sp>
      <p:pic>
        <p:nvPicPr>
          <p:cNvPr id="2" name="Рисунок 1"/>
          <p:cNvPicPr>
            <a:picLocks noChangeAspect="1"/>
          </p:cNvPicPr>
          <p:nvPr/>
        </p:nvPicPr>
        <p:blipFill>
          <a:blip r:embed="rId4"/>
          <a:stretch>
            <a:fillRect/>
          </a:stretch>
        </p:blipFill>
        <p:spPr>
          <a:xfrm>
            <a:off x="1280058" y="738431"/>
            <a:ext cx="6256694" cy="4203988"/>
          </a:xfrm>
          <a:prstGeom prst="rect">
            <a:avLst/>
          </a:prstGeom>
        </p:spPr>
      </p:pic>
    </p:spTree>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Заголовок 1">
            <a:extLst>
              <a:ext uri="{FF2B5EF4-FFF2-40B4-BE49-F238E27FC236}">
                <a16:creationId xmlns="" xmlns:a16="http://schemas.microsoft.com/office/drawing/2014/main" id="{4C77CC00-7C19-B9F2-6F66-26061996EDE6}"/>
              </a:ext>
            </a:extLst>
          </p:cNvPr>
          <p:cNvSpPr>
            <a:spLocks noGrp="1"/>
          </p:cNvSpPr>
          <p:nvPr>
            <p:ph type="title" idx="4294967295"/>
          </p:nvPr>
        </p:nvSpPr>
        <p:spPr>
          <a:xfrm>
            <a:off x="1713005" y="195486"/>
            <a:ext cx="7197724" cy="649700"/>
          </a:xfrm>
        </p:spPr>
        <p:txBody>
          <a:bodyPr wrap="square" anchor="ctr" anchorCtr="0">
            <a:noAutofit/>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Учебные курсы по «1С:ERP»</a:t>
            </a:r>
          </a:p>
        </p:txBody>
      </p:sp>
      <p:sp>
        <p:nvSpPr>
          <p:cNvPr id="288771" name="Text Box 7">
            <a:extLst>
              <a:ext uri="{FF2B5EF4-FFF2-40B4-BE49-F238E27FC236}">
                <a16:creationId xmlns="" xmlns:a16="http://schemas.microsoft.com/office/drawing/2014/main" id="{09984021-ED8D-73CF-491E-0E0F0F25D741}"/>
              </a:ext>
            </a:extLst>
          </p:cNvPr>
          <p:cNvSpPr txBox="1">
            <a:spLocks noChangeArrowheads="1"/>
          </p:cNvSpPr>
          <p:nvPr/>
        </p:nvSpPr>
        <p:spPr bwMode="auto">
          <a:xfrm>
            <a:off x="519113" y="1735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ru-RU" altLang="ru-RU" sz="1800">
              <a:latin typeface="Calibri" panose="020F0502020204030204" pitchFamily="34" charset="0"/>
            </a:endParaRPr>
          </a:p>
        </p:txBody>
      </p:sp>
      <p:sp>
        <p:nvSpPr>
          <p:cNvPr id="288772" name="Text Box 14">
            <a:extLst>
              <a:ext uri="{FF2B5EF4-FFF2-40B4-BE49-F238E27FC236}">
                <a16:creationId xmlns="" xmlns:a16="http://schemas.microsoft.com/office/drawing/2014/main" id="{E200D6DD-43C5-CBC1-093B-EC1E6B117386}"/>
              </a:ext>
            </a:extLst>
          </p:cNvPr>
          <p:cNvSpPr txBox="1">
            <a:spLocks noChangeArrowheads="1"/>
          </p:cNvSpPr>
          <p:nvPr/>
        </p:nvSpPr>
        <p:spPr bwMode="auto">
          <a:xfrm>
            <a:off x="1619251" y="758912"/>
            <a:ext cx="57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200" b="0" dirty="0">
                <a:solidFill>
                  <a:srgbClr val="333399"/>
                </a:solidFill>
              </a:rPr>
              <a:t>Курсы для очного и заочного обучения в учебных центрах фирмы «1С»</a:t>
            </a:r>
          </a:p>
          <a:p>
            <a:pPr algn="ctr" eaLnBrk="1" hangingPunct="1">
              <a:spcBef>
                <a:spcPct val="0"/>
              </a:spcBef>
              <a:buClrTx/>
              <a:buFontTx/>
              <a:buNone/>
            </a:pPr>
            <a:r>
              <a:rPr lang="ru-RU" altLang="ru-RU" sz="1200" b="0" dirty="0">
                <a:solidFill>
                  <a:srgbClr val="333399"/>
                </a:solidFill>
              </a:rPr>
              <a:t>и партнерских Центрах сертифицированного обучения (ЦСО):</a:t>
            </a:r>
          </a:p>
        </p:txBody>
      </p:sp>
      <p:pic>
        <p:nvPicPr>
          <p:cNvPr id="288773" name="Picture 12">
            <a:extLst>
              <a:ext uri="{FF2B5EF4-FFF2-40B4-BE49-F238E27FC236}">
                <a16:creationId xmlns="" xmlns:a16="http://schemas.microsoft.com/office/drawing/2014/main" id="{F902538C-FA23-BEC5-3239-B0739B5F8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5417" y="703317"/>
            <a:ext cx="1179926" cy="38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88774" name="Text Box 14">
            <a:extLst>
              <a:ext uri="{FF2B5EF4-FFF2-40B4-BE49-F238E27FC236}">
                <a16:creationId xmlns="" xmlns:a16="http://schemas.microsoft.com/office/drawing/2014/main" id="{6161F31C-0C03-75AA-3F49-C8DD92F37F49}"/>
              </a:ext>
            </a:extLst>
          </p:cNvPr>
          <p:cNvSpPr txBox="1">
            <a:spLocks noChangeArrowheads="1"/>
          </p:cNvSpPr>
          <p:nvPr/>
        </p:nvSpPr>
        <p:spPr bwMode="auto">
          <a:xfrm>
            <a:off x="3419872" y="4575717"/>
            <a:ext cx="53971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ru-RU" altLang="ru-RU" sz="1200" b="0" dirty="0">
                <a:solidFill>
                  <a:srgbClr val="333399"/>
                </a:solidFill>
              </a:rPr>
              <a:t>Полный список курсов, включая интернет-обучение и самоучители:</a:t>
            </a:r>
            <a:r>
              <a:rPr lang="ru-RU" altLang="ru-RU" sz="1200" b="0" dirty="0"/>
              <a:t> </a:t>
            </a:r>
          </a:p>
          <a:p>
            <a:pPr algn="r" eaLnBrk="1" hangingPunct="1">
              <a:spcBef>
                <a:spcPct val="0"/>
              </a:spcBef>
              <a:buClrTx/>
              <a:buFontTx/>
              <a:buNone/>
            </a:pPr>
            <a:r>
              <a:rPr lang="en-US" altLang="ru-RU" sz="1200" b="0" dirty="0">
                <a:hlinkClick r:id="rId3"/>
              </a:rPr>
              <a:t>https://v8.1c.ru/metod/courses/1s-erp-upravlenie-predpriyatiem/</a:t>
            </a:r>
            <a:endParaRPr lang="ru-RU" altLang="ru-RU" sz="1200" b="0" dirty="0"/>
          </a:p>
        </p:txBody>
      </p:sp>
      <p:sp>
        <p:nvSpPr>
          <p:cNvPr id="2" name="Text Box 9">
            <a:extLst>
              <a:ext uri="{FF2B5EF4-FFF2-40B4-BE49-F238E27FC236}">
                <a16:creationId xmlns="" xmlns:a16="http://schemas.microsoft.com/office/drawing/2014/main" id="{77C4D9D8-5634-C0BB-7106-5553AE75FA16}"/>
              </a:ext>
            </a:extLst>
          </p:cNvPr>
          <p:cNvSpPr txBox="1">
            <a:spLocks noChangeArrowheads="1"/>
          </p:cNvSpPr>
          <p:nvPr/>
        </p:nvSpPr>
        <p:spPr bwMode="auto">
          <a:xfrm>
            <a:off x="166134" y="1248883"/>
            <a:ext cx="4405866" cy="3580467"/>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77800" indent="-177800"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indent="0" eaLnBrk="1" hangingPunct="1">
              <a:spcBef>
                <a:spcPts val="400"/>
              </a:spcBef>
              <a:spcAft>
                <a:spcPts val="300"/>
              </a:spcAft>
              <a:buClr>
                <a:srgbClr val="D20000"/>
              </a:buClr>
              <a:buNone/>
              <a:defRPr/>
            </a:pPr>
            <a:r>
              <a:rPr lang="ru-RU" altLang="ru-RU" sz="1200" dirty="0">
                <a:solidFill>
                  <a:srgbClr val="D20000"/>
                </a:solidFill>
              </a:rPr>
              <a:t>Концепция прикладного решения 1С:ERP </a:t>
            </a:r>
            <a:r>
              <a:rPr lang="ru-RU" altLang="ru-RU" sz="1200" b="0" dirty="0"/>
              <a:t>(3</a:t>
            </a:r>
            <a:r>
              <a:rPr lang="en-US" altLang="ru-RU" sz="1200" b="0" dirty="0"/>
              <a:t> </a:t>
            </a:r>
            <a:r>
              <a:rPr lang="ru-RU" altLang="ru-RU" sz="1200" b="0" dirty="0"/>
              <a:t>дня)</a:t>
            </a:r>
            <a:endParaRPr lang="en-US" altLang="ru-RU" sz="1200" b="0" dirty="0"/>
          </a:p>
          <a:p>
            <a:pPr eaLnBrk="1" hangingPunct="1">
              <a:spcBef>
                <a:spcPts val="400"/>
              </a:spcBef>
              <a:spcAft>
                <a:spcPts val="300"/>
              </a:spcAft>
              <a:buClr>
                <a:srgbClr val="D20000"/>
              </a:buClr>
              <a:defRPr/>
            </a:pPr>
            <a:r>
              <a:rPr lang="ru-RU" altLang="ru-RU" sz="1200" b="0" dirty="0"/>
              <a:t>про механизмы решения, архитектура, обзор функционала</a:t>
            </a:r>
          </a:p>
          <a:p>
            <a:pPr eaLnBrk="1" hangingPunct="1">
              <a:spcBef>
                <a:spcPts val="400"/>
              </a:spcBef>
              <a:spcAft>
                <a:spcPts val="300"/>
              </a:spcAft>
              <a:buClr>
                <a:srgbClr val="D20000"/>
              </a:buClr>
              <a:defRPr/>
            </a:pPr>
            <a:r>
              <a:rPr lang="ru-RU" altLang="ru-RU" sz="1200" b="0" dirty="0"/>
              <a:t>для специалистов партнеров по внедрению, продажам, для пользователей</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Управление производством и ремонтами </a:t>
            </a:r>
            <a:br>
              <a:rPr lang="ru-RU" altLang="ru-RU" sz="1200" dirty="0">
                <a:solidFill>
                  <a:srgbClr val="D20000"/>
                </a:solidFill>
              </a:rPr>
            </a:br>
            <a:r>
              <a:rPr lang="ru-RU" altLang="ru-RU" sz="1200" dirty="0">
                <a:solidFill>
                  <a:srgbClr val="D20000"/>
                </a:solidFill>
              </a:rPr>
              <a:t>в 1С:ERP </a:t>
            </a:r>
            <a:r>
              <a:rPr lang="ru-RU" altLang="ru-RU" sz="1200" b="0" dirty="0"/>
              <a:t>(4 дня)</a:t>
            </a:r>
            <a:endParaRPr lang="en-US" altLang="ru-RU" sz="1200" b="0" dirty="0"/>
          </a:p>
          <a:p>
            <a:pPr eaLnBrk="1" hangingPunct="1">
              <a:spcBef>
                <a:spcPts val="400"/>
              </a:spcBef>
              <a:spcAft>
                <a:spcPts val="300"/>
              </a:spcAft>
              <a:buClr>
                <a:srgbClr val="D20000"/>
              </a:buClr>
              <a:defRPr/>
            </a:pPr>
            <a:r>
              <a:rPr lang="ru-RU" altLang="ru-RU" sz="1200" b="0" dirty="0"/>
              <a:t>про НСИ, планирование производства, учет </a:t>
            </a:r>
          </a:p>
          <a:p>
            <a:pPr eaLnBrk="1" hangingPunct="1">
              <a:spcBef>
                <a:spcPts val="400"/>
              </a:spcBef>
              <a:spcAft>
                <a:spcPts val="300"/>
              </a:spcAft>
              <a:buClr>
                <a:srgbClr val="D20000"/>
              </a:buClr>
              <a:defRPr/>
            </a:pPr>
            <a:r>
              <a:rPr lang="ru-RU" altLang="ru-RU" sz="1200" b="0" dirty="0"/>
              <a:t>для консультантов по производству, для пользователей ПДО и производства</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Управленческий учет затрат, финансовый </a:t>
            </a:r>
            <a:br>
              <a:rPr lang="ru-RU" altLang="ru-RU" sz="1200" dirty="0">
                <a:solidFill>
                  <a:srgbClr val="D20000"/>
                </a:solidFill>
              </a:rPr>
            </a:br>
            <a:r>
              <a:rPr lang="ru-RU" altLang="ru-RU" sz="1200" dirty="0">
                <a:solidFill>
                  <a:srgbClr val="D20000"/>
                </a:solidFill>
              </a:rPr>
              <a:t>результат в 1С:ERP </a:t>
            </a:r>
            <a:r>
              <a:rPr lang="ru-RU" altLang="ru-RU" sz="1200" b="0" dirty="0"/>
              <a:t>(2 дня)</a:t>
            </a:r>
            <a:endParaRPr lang="en-US" altLang="ru-RU" sz="1200" b="0" dirty="0"/>
          </a:p>
          <a:p>
            <a:pPr eaLnBrk="1" hangingPunct="1">
              <a:spcBef>
                <a:spcPts val="400"/>
              </a:spcBef>
              <a:spcAft>
                <a:spcPts val="300"/>
              </a:spcAft>
              <a:buClr>
                <a:srgbClr val="D20000"/>
              </a:buClr>
              <a:defRPr/>
            </a:pPr>
            <a:r>
              <a:rPr lang="ru-RU" altLang="ru-RU" sz="1200" b="0" dirty="0"/>
              <a:t>про управленческий учет затрат, финансовый результат</a:t>
            </a:r>
          </a:p>
          <a:p>
            <a:pPr eaLnBrk="1" hangingPunct="1">
              <a:spcBef>
                <a:spcPts val="400"/>
              </a:spcBef>
              <a:spcAft>
                <a:spcPts val="300"/>
              </a:spcAft>
              <a:buClr>
                <a:srgbClr val="D20000"/>
              </a:buClr>
              <a:defRPr/>
            </a:pPr>
            <a:r>
              <a:rPr lang="ru-RU" altLang="ru-RU" sz="1200" b="0" dirty="0"/>
              <a:t>для консультантов по упр. учету, для пользователей </a:t>
            </a:r>
            <a:r>
              <a:rPr lang="ru-RU" altLang="ru-RU" sz="1200" b="0" dirty="0" err="1"/>
              <a:t>планово</a:t>
            </a:r>
            <a:r>
              <a:rPr lang="en-US" altLang="ru-RU" sz="1200" b="0" dirty="0"/>
              <a:t>-</a:t>
            </a:r>
            <a:r>
              <a:rPr lang="ru-RU" altLang="ru-RU" sz="1200" b="0" dirty="0"/>
              <a:t>экономических служб</a:t>
            </a:r>
          </a:p>
        </p:txBody>
      </p:sp>
      <p:sp>
        <p:nvSpPr>
          <p:cNvPr id="8" name="Text Box 10">
            <a:extLst>
              <a:ext uri="{FF2B5EF4-FFF2-40B4-BE49-F238E27FC236}">
                <a16:creationId xmlns="" xmlns:a16="http://schemas.microsoft.com/office/drawing/2014/main" id="{16C0D276-F6EB-8744-3400-05D6D4658D29}"/>
              </a:ext>
            </a:extLst>
          </p:cNvPr>
          <p:cNvSpPr txBox="1">
            <a:spLocks noChangeArrowheads="1"/>
          </p:cNvSpPr>
          <p:nvPr/>
        </p:nvSpPr>
        <p:spPr bwMode="auto">
          <a:xfrm>
            <a:off x="4495105" y="1206553"/>
            <a:ext cx="4541391" cy="339580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77800" indent="-177800" eaLnBrk="0" hangingPunct="0">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0" indent="0" eaLnBrk="1" hangingPunct="1">
              <a:spcBef>
                <a:spcPts val="400"/>
              </a:spcBef>
              <a:spcAft>
                <a:spcPts val="300"/>
              </a:spcAft>
              <a:buClr>
                <a:srgbClr val="D20000"/>
              </a:buClr>
              <a:buNone/>
              <a:defRPr/>
            </a:pPr>
            <a:r>
              <a:rPr lang="ru-RU" altLang="ru-RU" sz="1200" dirty="0">
                <a:solidFill>
                  <a:srgbClr val="D20000"/>
                </a:solidFill>
              </a:rPr>
              <a:t>Ведение учета и составление отчетности по МСФО</a:t>
            </a:r>
            <a:r>
              <a:rPr lang="ru-RU" altLang="ru-RU" sz="1200" b="0" dirty="0"/>
              <a:t> </a:t>
            </a:r>
          </a:p>
          <a:p>
            <a:pPr eaLnBrk="1" hangingPunct="1">
              <a:spcBef>
                <a:spcPts val="400"/>
              </a:spcBef>
              <a:spcAft>
                <a:spcPts val="300"/>
              </a:spcAft>
              <a:buClr>
                <a:srgbClr val="D20000"/>
              </a:buClr>
              <a:defRPr/>
            </a:pPr>
            <a:r>
              <a:rPr lang="ru-RU" altLang="ru-RU" sz="1200" b="0" dirty="0"/>
              <a:t>про генератор финансовой отчетности, корпоративный учет, МСФО для консультантов по упр. учету, для пользователей финансовых и экономических служб</a:t>
            </a:r>
            <a:endParaRPr lang="en-US" altLang="ru-RU" sz="1200" b="0" dirty="0"/>
          </a:p>
          <a:p>
            <a:pPr marL="0" indent="0" eaLnBrk="1" hangingPunct="1">
              <a:spcBef>
                <a:spcPts val="400"/>
              </a:spcBef>
              <a:spcAft>
                <a:spcPts val="300"/>
              </a:spcAft>
              <a:buClrTx/>
              <a:buNone/>
              <a:defRPr/>
            </a:pPr>
            <a:r>
              <a:rPr lang="ru-RU" altLang="ru-RU" sz="1200" dirty="0">
                <a:solidFill>
                  <a:srgbClr val="D20000"/>
                </a:solidFill>
              </a:rPr>
              <a:t>Бюджетирование </a:t>
            </a:r>
            <a:r>
              <a:rPr lang="ru-RU" altLang="ru-RU" sz="1200" b="0" dirty="0"/>
              <a:t>(3 дня) </a:t>
            </a:r>
          </a:p>
          <a:p>
            <a:pPr eaLnBrk="1" hangingPunct="1">
              <a:spcBef>
                <a:spcPts val="400"/>
              </a:spcBef>
              <a:spcAft>
                <a:spcPts val="300"/>
              </a:spcAft>
              <a:buClr>
                <a:srgbClr val="D20000"/>
              </a:buClr>
              <a:defRPr/>
            </a:pPr>
            <a:r>
              <a:rPr lang="ru-RU" altLang="ru-RU" sz="1200" b="0" dirty="0"/>
              <a:t>про ЦФО, регламенты, показатели эффективности</a:t>
            </a:r>
          </a:p>
          <a:p>
            <a:pPr eaLnBrk="1" hangingPunct="1">
              <a:spcBef>
                <a:spcPts val="400"/>
              </a:spcBef>
              <a:spcAft>
                <a:spcPts val="300"/>
              </a:spcAft>
              <a:buClr>
                <a:srgbClr val="D20000"/>
              </a:buClr>
              <a:defRPr/>
            </a:pPr>
            <a:r>
              <a:rPr lang="ru-RU" altLang="ru-RU" sz="1200" b="0" dirty="0"/>
              <a:t>для консультантов по упр. учету, для пользователей</a:t>
            </a:r>
            <a:r>
              <a:rPr lang="en-US" altLang="ru-RU" sz="1200" b="0" dirty="0"/>
              <a:t> </a:t>
            </a:r>
            <a:r>
              <a:rPr lang="ru-RU" altLang="ru-RU" sz="1200" b="0" dirty="0"/>
              <a:t>финансовых и экономических служб</a:t>
            </a:r>
          </a:p>
          <a:p>
            <a:pPr marL="0" indent="0" eaLnBrk="1" hangingPunct="1">
              <a:spcBef>
                <a:spcPts val="400"/>
              </a:spcBef>
              <a:spcAft>
                <a:spcPts val="300"/>
              </a:spcAft>
              <a:buClrTx/>
              <a:buNone/>
              <a:defRPr/>
            </a:pPr>
            <a:r>
              <a:rPr lang="ru-RU" altLang="ru-RU" sz="1200" dirty="0">
                <a:solidFill>
                  <a:srgbClr val="D20000"/>
                </a:solidFill>
              </a:rPr>
              <a:t>Регламентированный учет</a:t>
            </a:r>
            <a:r>
              <a:rPr lang="ru-RU" altLang="ru-RU" sz="1200" b="0" dirty="0"/>
              <a:t> (3 дня)</a:t>
            </a:r>
          </a:p>
          <a:p>
            <a:pPr eaLnBrk="1" hangingPunct="1">
              <a:spcBef>
                <a:spcPts val="400"/>
              </a:spcBef>
              <a:spcAft>
                <a:spcPts val="300"/>
              </a:spcAft>
              <a:buClr>
                <a:srgbClr val="D20000"/>
              </a:buClr>
              <a:defRPr/>
            </a:pPr>
            <a:r>
              <a:rPr lang="ru-RU" altLang="ru-RU" sz="1200" b="0" dirty="0"/>
              <a:t>про регламентированный учет, налогообложение, бухгалтерская отчетность</a:t>
            </a:r>
          </a:p>
          <a:p>
            <a:pPr eaLnBrk="1" hangingPunct="1">
              <a:spcBef>
                <a:spcPts val="400"/>
              </a:spcBef>
              <a:spcAft>
                <a:spcPts val="300"/>
              </a:spcAft>
              <a:buClr>
                <a:srgbClr val="D20000"/>
              </a:buClr>
              <a:defRPr/>
            </a:pPr>
            <a:r>
              <a:rPr lang="ru-RU" altLang="ru-RU" sz="1200" b="0" dirty="0"/>
              <a:t>для консультантов по регламентированному учету</a:t>
            </a:r>
            <a:endParaRPr lang="en-US" altLang="ru-RU" sz="1200" b="0" dirty="0"/>
          </a:p>
          <a:p>
            <a:pPr marL="0" indent="0" eaLnBrk="1" hangingPunct="1">
              <a:spcBef>
                <a:spcPts val="400"/>
              </a:spcBef>
              <a:spcAft>
                <a:spcPts val="300"/>
              </a:spcAft>
              <a:buClr>
                <a:srgbClr val="D20000"/>
              </a:buClr>
              <a:buNone/>
              <a:defRPr/>
            </a:pPr>
            <a:r>
              <a:rPr lang="ru-RU" altLang="ru-RU" sz="1200" dirty="0">
                <a:solidFill>
                  <a:srgbClr val="D20000"/>
                </a:solidFill>
              </a:rPr>
              <a:t>Концепция прикладного решения «1С:</a:t>
            </a:r>
            <a:r>
              <a:rPr lang="en-US" altLang="ru-RU" sz="1200" dirty="0">
                <a:solidFill>
                  <a:srgbClr val="D20000"/>
                </a:solidFill>
              </a:rPr>
              <a:t>ERP </a:t>
            </a:r>
            <a:r>
              <a:rPr lang="ru-RU" altLang="ru-RU" sz="1200" dirty="0">
                <a:solidFill>
                  <a:srgbClr val="D20000"/>
                </a:solidFill>
              </a:rPr>
              <a:t>Управление предприятием»</a:t>
            </a:r>
            <a:r>
              <a:rPr lang="ru-RU" altLang="ru-RU" sz="1200" b="0" dirty="0"/>
              <a:t>  (онлайн, видео-курс)</a:t>
            </a:r>
          </a:p>
        </p:txBody>
      </p:sp>
    </p:spTree>
  </p:cSld>
  <p:clrMapOvr>
    <a:masterClrMapping/>
  </p:clrMapOvr>
  <p:transition advTm="600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 xmlns:a16="http://schemas.microsoft.com/office/drawing/2014/main" id="{02D5DB24-1F68-BFDD-5F3E-B36ADD3D7024}"/>
              </a:ext>
            </a:extLst>
          </p:cNvPr>
          <p:cNvSpPr>
            <a:spLocks noChangeArrowheads="1"/>
          </p:cNvSpPr>
          <p:nvPr/>
        </p:nvSpPr>
        <p:spPr bwMode="auto">
          <a:xfrm>
            <a:off x="1691680" y="195486"/>
            <a:ext cx="7200801" cy="711696"/>
          </a:xfrm>
          <a:prstGeom prst="rect">
            <a:avLst/>
          </a:prstGeom>
          <a:noFill/>
          <a:ln>
            <a:noFill/>
          </a:ln>
          <a:effectLst/>
        </p:spPr>
        <p:txBody>
          <a:bodyPr/>
          <a:lstStyle/>
          <a:p>
            <a:pPr algn="ctr" eaLnBrk="1" hangingPunct="1">
              <a:defRPr/>
            </a:pPr>
            <a:r>
              <a:rPr lang="ru-RU" dirty="0">
                <a:latin typeface="Arial" panose="020B0604020202020204" pitchFamily="34" charset="0"/>
                <a:ea typeface="+mj-ea"/>
                <a:sym typeface="+mn-ea"/>
              </a:rPr>
              <a:t>Материалы для переобучения специалистов</a:t>
            </a:r>
          </a:p>
          <a:p>
            <a:pPr algn="ctr" eaLnBrk="1" hangingPunct="1">
              <a:defRPr/>
            </a:pPr>
            <a:r>
              <a:rPr lang="ru-RU" dirty="0">
                <a:latin typeface="Arial" panose="020B0604020202020204" pitchFamily="34" charset="0"/>
                <a:ea typeface="+mj-ea"/>
                <a:sym typeface="+mn-ea"/>
              </a:rPr>
              <a:t>с зарубежных</a:t>
            </a:r>
            <a:r>
              <a:rPr dirty="0">
                <a:latin typeface="Arial" panose="020B0604020202020204" pitchFamily="34" charset="0"/>
                <a:ea typeface="+mj-ea"/>
                <a:sym typeface="+mn-ea"/>
              </a:rPr>
              <a:t> ERP</a:t>
            </a:r>
            <a:r>
              <a:rPr lang="en-US" dirty="0">
                <a:latin typeface="Arial" panose="020B0604020202020204" pitchFamily="34" charset="0"/>
                <a:ea typeface="+mj-ea"/>
                <a:sym typeface="+mn-ea"/>
              </a:rPr>
              <a:t>-</a:t>
            </a:r>
            <a:r>
              <a:rPr lang="ru-RU" dirty="0">
                <a:latin typeface="Arial" panose="020B0604020202020204" pitchFamily="34" charset="0"/>
                <a:ea typeface="+mj-ea"/>
                <a:sym typeface="+mn-ea"/>
              </a:rPr>
              <a:t>систем</a:t>
            </a:r>
            <a:r>
              <a:rPr dirty="0">
                <a:latin typeface="Arial" panose="020B0604020202020204" pitchFamily="34" charset="0"/>
                <a:ea typeface="+mj-ea"/>
                <a:sym typeface="+mn-ea"/>
              </a:rPr>
              <a:t> </a:t>
            </a:r>
            <a:r>
              <a:rPr lang="ru-RU" dirty="0">
                <a:latin typeface="Arial" panose="020B0604020202020204" pitchFamily="34" charset="0"/>
                <a:ea typeface="+mj-ea"/>
                <a:sym typeface="+mn-ea"/>
              </a:rPr>
              <a:t>на</a:t>
            </a:r>
            <a:r>
              <a:rPr dirty="0">
                <a:latin typeface="Arial" panose="020B0604020202020204" pitchFamily="34" charset="0"/>
                <a:ea typeface="+mj-ea"/>
                <a:sym typeface="+mn-ea"/>
              </a:rPr>
              <a:t> </a:t>
            </a:r>
            <a:r>
              <a:rPr lang="ru-RU" altLang="ru-RU" dirty="0">
                <a:latin typeface="Arial" panose="020B0604020202020204" pitchFamily="34" charset="0"/>
              </a:rPr>
              <a:t>«</a:t>
            </a:r>
            <a:r>
              <a:rPr lang="en-US" altLang="ru-RU" dirty="0">
                <a:latin typeface="Arial" panose="020B0604020202020204" pitchFamily="34" charset="0"/>
              </a:rPr>
              <a:t>1C:ERP</a:t>
            </a:r>
            <a:r>
              <a:rPr lang="ru-RU" altLang="ru-RU" dirty="0">
                <a:latin typeface="Arial" panose="020B0604020202020204" pitchFamily="34" charset="0"/>
              </a:rPr>
              <a:t>» </a:t>
            </a:r>
            <a:endParaRPr dirty="0">
              <a:latin typeface="Arial" panose="020B0604020202020204" pitchFamily="34" charset="0"/>
              <a:ea typeface="+mj-ea"/>
              <a:sym typeface="+mn-ea"/>
            </a:endParaRPr>
          </a:p>
        </p:txBody>
      </p:sp>
      <p:pic>
        <p:nvPicPr>
          <p:cNvPr id="289795" name="Изображение 9">
            <a:extLst>
              <a:ext uri="{FF2B5EF4-FFF2-40B4-BE49-F238E27FC236}">
                <a16:creationId xmlns="" xmlns:a16="http://schemas.microsoft.com/office/drawing/2014/main" id="{EF7BD558-E91F-9E45-9450-CA5705B6F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976"/>
          <a:stretch>
            <a:fillRect/>
          </a:stretch>
        </p:blipFill>
        <p:spPr bwMode="auto">
          <a:xfrm>
            <a:off x="2922588" y="1643063"/>
            <a:ext cx="60817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Изображение 9">
            <a:extLst>
              <a:ext uri="{FF2B5EF4-FFF2-40B4-BE49-F238E27FC236}">
                <a16:creationId xmlns="" xmlns:a16="http://schemas.microsoft.com/office/drawing/2014/main" id="{BAF1BB23-A306-444B-688F-52D9A81CD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15" b="26860"/>
          <a:stretch>
            <a:fillRect/>
          </a:stretch>
        </p:blipFill>
        <p:spPr bwMode="auto">
          <a:xfrm>
            <a:off x="833438" y="3435846"/>
            <a:ext cx="60833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Изображение 9">
            <a:extLst>
              <a:ext uri="{FF2B5EF4-FFF2-40B4-BE49-F238E27FC236}">
                <a16:creationId xmlns="" xmlns:a16="http://schemas.microsoft.com/office/drawing/2014/main" id="{9051F507-714E-F43E-A44F-5B9D2926C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44" t="74487" r="32529" b="-1476"/>
          <a:stretch>
            <a:fillRect/>
          </a:stretch>
        </p:blipFill>
        <p:spPr bwMode="auto">
          <a:xfrm>
            <a:off x="7019925" y="3508375"/>
            <a:ext cx="2087563"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овое поле 8">
            <a:extLst>
              <a:ext uri="{FF2B5EF4-FFF2-40B4-BE49-F238E27FC236}">
                <a16:creationId xmlns="" xmlns:a16="http://schemas.microsoft.com/office/drawing/2014/main" id="{000223AB-A6F2-2E9C-E2B2-2A3665C7F10F}"/>
              </a:ext>
            </a:extLst>
          </p:cNvPr>
          <p:cNvSpPr txBox="1">
            <a:spLocks noChangeArrowheads="1"/>
          </p:cNvSpPr>
          <p:nvPr/>
        </p:nvSpPr>
        <p:spPr bwMode="auto">
          <a:xfrm>
            <a:off x="179512" y="1134507"/>
            <a:ext cx="2598762" cy="2144177"/>
          </a:xfrm>
          <a:prstGeom prst="rect">
            <a:avLst/>
          </a:prstGeom>
          <a:noFill/>
          <a:ln>
            <a:noFill/>
          </a:ln>
        </p:spPr>
        <p:txBody>
          <a:bodyPr wrap="square">
            <a:spAutoFit/>
          </a:bodyPr>
          <a:lstStyle>
            <a:defPPr>
              <a:defRPr lang="ru-RU"/>
            </a:defPPr>
            <a:lvl1pPr marL="252095" indent="-252095">
              <a:spcBef>
                <a:spcPts val="600"/>
              </a:spcBef>
              <a:buClr>
                <a:srgbClr val="F28104"/>
              </a:buClr>
              <a:buFont typeface="Wingdings" panose="05000000000000000000" pitchFamily="2" charset="2"/>
              <a:buChar char="§"/>
              <a:defRPr>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spcBef>
                <a:spcPts val="400"/>
              </a:spcBef>
              <a:spcAft>
                <a:spcPts val="400"/>
              </a:spcAft>
              <a:buClr>
                <a:srgbClr val="C00000"/>
              </a:buClr>
              <a:buFont typeface="Arial" panose="020B0604020202020204" pitchFamily="34" charset="0"/>
              <a:buChar char="•"/>
              <a:defRPr/>
            </a:pPr>
            <a:r>
              <a:rPr lang="ru-RU" altLang="en-US" sz="1200" b="0" dirty="0"/>
              <a:t>Для специалистов по зарубежным </a:t>
            </a:r>
            <a:r>
              <a:rPr lang="en-US" altLang="en-US" sz="1200" b="0" dirty="0"/>
              <a:t>ERP </a:t>
            </a:r>
            <a:r>
              <a:rPr lang="ru-RU" altLang="en-US" sz="1200" b="0" dirty="0"/>
              <a:t>опубликован</a:t>
            </a:r>
            <a:r>
              <a:rPr lang="en-US" altLang="en-US" sz="1200" b="0" dirty="0"/>
              <a:t> </a:t>
            </a:r>
            <a:r>
              <a:rPr lang="ru-RU" altLang="en-US" sz="1200" b="0" dirty="0">
                <a:solidFill>
                  <a:srgbClr val="C00000"/>
                </a:solidFill>
              </a:rPr>
              <a:t>каталог обучающих материалов</a:t>
            </a:r>
            <a:r>
              <a:rPr lang="ru-RU" altLang="en-US" sz="1200" b="0" dirty="0"/>
              <a:t>, сгруппированный по компетенциям</a:t>
            </a:r>
          </a:p>
          <a:p>
            <a:pPr>
              <a:spcBef>
                <a:spcPts val="400"/>
              </a:spcBef>
              <a:spcAft>
                <a:spcPts val="400"/>
              </a:spcAft>
              <a:buClr>
                <a:srgbClr val="C00000"/>
              </a:buClr>
              <a:buFont typeface="Arial" panose="020B0604020202020204" pitchFamily="34" charset="0"/>
              <a:buChar char="•"/>
              <a:defRPr/>
            </a:pPr>
            <a:r>
              <a:rPr lang="ru-RU" altLang="en-US" sz="1200" b="0" dirty="0">
                <a:solidFill>
                  <a:srgbClr val="C00000"/>
                </a:solidFill>
              </a:rPr>
              <a:t>7 треков </a:t>
            </a:r>
            <a:r>
              <a:rPr lang="ru-RU" altLang="en-US" sz="1200" b="0" dirty="0"/>
              <a:t>курсов переподготовки</a:t>
            </a:r>
          </a:p>
          <a:p>
            <a:pPr>
              <a:spcBef>
                <a:spcPts val="400"/>
              </a:spcBef>
              <a:spcAft>
                <a:spcPts val="400"/>
              </a:spcAft>
              <a:buClr>
                <a:srgbClr val="C00000"/>
              </a:buClr>
              <a:buFont typeface="Arial" panose="020B0604020202020204" pitchFamily="34" charset="0"/>
              <a:buChar char="•"/>
              <a:defRPr/>
            </a:pPr>
            <a:r>
              <a:rPr lang="ru-RU" altLang="en-US" sz="1200" b="0" dirty="0">
                <a:solidFill>
                  <a:srgbClr val="C00000"/>
                </a:solidFill>
              </a:rPr>
              <a:t>Вводные видеокурсы </a:t>
            </a:r>
            <a:r>
              <a:rPr lang="ru-RU" altLang="en-US" sz="1200" b="0" dirty="0"/>
              <a:t>по технологиям 1С </a:t>
            </a:r>
            <a:r>
              <a:rPr lang="ru-RU" altLang="en-US" sz="1200" b="0" dirty="0">
                <a:solidFill>
                  <a:srgbClr val="C00000"/>
                </a:solidFill>
              </a:rPr>
              <a:t>бесплатно</a:t>
            </a:r>
          </a:p>
        </p:txBody>
      </p:sp>
      <p:sp>
        <p:nvSpPr>
          <p:cNvPr id="289799" name="Прямоугольник 9">
            <a:extLst>
              <a:ext uri="{FF2B5EF4-FFF2-40B4-BE49-F238E27FC236}">
                <a16:creationId xmlns="" xmlns:a16="http://schemas.microsoft.com/office/drawing/2014/main" id="{6DC9379B-C429-1193-7C92-32AB5EBA3232}"/>
              </a:ext>
            </a:extLst>
          </p:cNvPr>
          <p:cNvSpPr>
            <a:spLocks noChangeArrowheads="1"/>
          </p:cNvSpPr>
          <p:nvPr/>
        </p:nvSpPr>
        <p:spPr bwMode="auto">
          <a:xfrm>
            <a:off x="6875463" y="4659313"/>
            <a:ext cx="2154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r>
              <a:rPr lang="ru-RU" altLang="ru-RU" sz="1200" b="0" dirty="0">
                <a:sym typeface="Arial" panose="020B0604020202020204" pitchFamily="34" charset="0"/>
              </a:rPr>
              <a:t>Куда обращаться: </a:t>
            </a:r>
            <a:r>
              <a:rPr lang="en-AU" altLang="ru-RU" sz="1200" b="0" dirty="0">
                <a:solidFill>
                  <a:srgbClr val="C00000"/>
                </a:solidFill>
                <a:sym typeface="Arial" panose="020B0604020202020204" pitchFamily="34" charset="0"/>
              </a:rPr>
              <a:t>edu@1c.ru</a:t>
            </a:r>
            <a:endParaRPr lang="ru-RU" altLang="ru-RU" sz="1200" b="0" dirty="0">
              <a:solidFill>
                <a:srgbClr val="C00000"/>
              </a:solidFill>
            </a:endParaRPr>
          </a:p>
        </p:txBody>
      </p:sp>
    </p:spTree>
  </p:cSld>
  <p:clrMapOvr>
    <a:masterClrMapping/>
  </p:clrMapOvr>
  <p:transition advTm="600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Заголовок 1">
            <a:extLst>
              <a:ext uri="{FF2B5EF4-FFF2-40B4-BE49-F238E27FC236}">
                <a16:creationId xmlns="" xmlns:a16="http://schemas.microsoft.com/office/drawing/2014/main" id="{D09716D1-00BD-B93D-3A1E-36CA208D6495}"/>
              </a:ext>
            </a:extLst>
          </p:cNvPr>
          <p:cNvSpPr>
            <a:spLocks noGrp="1"/>
          </p:cNvSpPr>
          <p:nvPr>
            <p:ph type="ctrTitle"/>
          </p:nvPr>
        </p:nvSpPr>
        <p:spPr>
          <a:xfrm>
            <a:off x="995214" y="2211710"/>
            <a:ext cx="7772400" cy="1102519"/>
          </a:xfrm>
        </p:spPr>
        <p:txBody>
          <a:bodyPr/>
          <a:lstStyle/>
          <a:p>
            <a:pPr>
              <a:spcBef>
                <a:spcPct val="50000"/>
              </a:spcBef>
            </a:pPr>
            <a:r>
              <a:rPr lang="ru-RU" altLang="ru-RU" sz="4000" dirty="0">
                <a:solidFill>
                  <a:schemeClr val="tx1"/>
                </a:solidFill>
              </a:rPr>
              <a:t>Благодарим за внимание!</a:t>
            </a:r>
          </a:p>
        </p:txBody>
      </p:sp>
      <p:sp>
        <p:nvSpPr>
          <p:cNvPr id="290819" name="Text Box 11">
            <a:extLst>
              <a:ext uri="{FF2B5EF4-FFF2-40B4-BE49-F238E27FC236}">
                <a16:creationId xmlns="" xmlns:a16="http://schemas.microsoft.com/office/drawing/2014/main" id="{5A709A4C-B1DB-4A96-AC6E-0F945EA20111}"/>
              </a:ext>
            </a:extLst>
          </p:cNvPr>
          <p:cNvSpPr txBox="1">
            <a:spLocks noChangeArrowheads="1"/>
          </p:cNvSpPr>
          <p:nvPr/>
        </p:nvSpPr>
        <p:spPr bwMode="auto">
          <a:xfrm>
            <a:off x="5364163" y="4169978"/>
            <a:ext cx="35941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r">
              <a:buClrTx/>
              <a:buFontTx/>
              <a:buNone/>
            </a:pPr>
            <a:r>
              <a:rPr lang="ru-RU" altLang="ru-RU" sz="1600" dirty="0"/>
              <a:t>© Фирма «1С», </a:t>
            </a:r>
            <a:r>
              <a:rPr lang="ru-RU" altLang="ru-RU" sz="1600" dirty="0" smtClean="0"/>
              <a:t>февраль</a:t>
            </a:r>
            <a:r>
              <a:rPr lang="ru-RU" altLang="ru-RU" sz="1600" dirty="0" smtClean="0"/>
              <a:t> </a:t>
            </a:r>
            <a:r>
              <a:rPr lang="ru-RU" altLang="ru-RU" sz="1600" dirty="0"/>
              <a:t>2024 г.</a:t>
            </a:r>
          </a:p>
          <a:p>
            <a:pPr algn="r">
              <a:buClrTx/>
              <a:buFontTx/>
              <a:buNone/>
            </a:pPr>
            <a:r>
              <a:rPr lang="ru-RU" altLang="ru-RU" sz="1600" dirty="0" smtClean="0"/>
              <a:t>solutions@1c.ru</a:t>
            </a:r>
            <a:endParaRPr lang="ru-RU" altLang="ru-RU" sz="1600" dirty="0"/>
          </a:p>
        </p:txBody>
      </p:sp>
    </p:spTree>
  </p:cSld>
  <p:clrMapOvr>
    <a:masterClrMapping/>
  </p:clrMapOvr>
  <p:transition advTm="6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5435524" y="2211710"/>
            <a:ext cx="3672980" cy="280831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9874" name="Заголовок 1">
            <a:extLst>
              <a:ext uri="{FF2B5EF4-FFF2-40B4-BE49-F238E27FC236}">
                <a16:creationId xmlns="" xmlns:a16="http://schemas.microsoft.com/office/drawing/2014/main" id="{961CB4D2-A90F-8A63-7DE0-1274FFD7EB45}"/>
              </a:ext>
            </a:extLst>
          </p:cNvPr>
          <p:cNvSpPr>
            <a:spLocks noGrp="1"/>
          </p:cNvSpPr>
          <p:nvPr>
            <p:ph type="title" idx="4294967295"/>
          </p:nvPr>
        </p:nvSpPr>
        <p:spPr>
          <a:xfrm>
            <a:off x="1547243" y="195362"/>
            <a:ext cx="7345237" cy="733155"/>
          </a:xfrm>
        </p:spPr>
        <p:txBody>
          <a:bodyPr anchor="ctr" anchorCtr="0"/>
          <a:lstStyle/>
          <a:p>
            <a:pPr eaLnBrk="1" hangingPunct="1"/>
            <a:r>
              <a:rPr lang="ru-RU" altLang="ru-RU" sz="1800" b="1" dirty="0">
                <a:solidFill>
                  <a:schemeClr val="tx1"/>
                </a:solidFill>
                <a:latin typeface="Arial" panose="020B0604020202020204" pitchFamily="34" charset="0"/>
                <a:cs typeface="Arial" panose="020B0604020202020204" pitchFamily="34" charset="0"/>
              </a:rPr>
              <a:t>Мониторинг и анализ показателей деятельности предприятия</a:t>
            </a:r>
          </a:p>
        </p:txBody>
      </p:sp>
      <p:sp>
        <p:nvSpPr>
          <p:cNvPr id="55299" name="Объект 2">
            <a:extLst>
              <a:ext uri="{FF2B5EF4-FFF2-40B4-BE49-F238E27FC236}">
                <a16:creationId xmlns="" xmlns:a16="http://schemas.microsoft.com/office/drawing/2014/main" id="{611D6A9A-501D-8873-BF42-3A08866BA8DE}"/>
              </a:ext>
            </a:extLst>
          </p:cNvPr>
          <p:cNvSpPr>
            <a:spLocks noGrp="1"/>
          </p:cNvSpPr>
          <p:nvPr>
            <p:ph idx="4294967295"/>
          </p:nvPr>
        </p:nvSpPr>
        <p:spPr>
          <a:xfrm>
            <a:off x="250825" y="1139304"/>
            <a:ext cx="5329287" cy="3601194"/>
          </a:xfrm>
        </p:spPr>
        <p:txBody>
          <a:bodyPr lIns="0">
            <a:noAutofit/>
          </a:bodyPr>
          <a:lstStyle/>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Построение иерархической модели целей и целевых показателей</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Реализация принципа контроля </a:t>
            </a:r>
            <a:br>
              <a:rPr lang="ru-RU" altLang="ru-RU" sz="1200" dirty="0">
                <a:latin typeface="Arial" panose="020B0604020202020204" pitchFamily="34" charset="0"/>
                <a:cs typeface="Arial" panose="020B0604020202020204" pitchFamily="34" charset="0"/>
              </a:rPr>
            </a:br>
            <a:r>
              <a:rPr lang="ru-RU" altLang="ru-RU" sz="1200" dirty="0">
                <a:solidFill>
                  <a:srgbClr val="D20000"/>
                </a:solidFill>
                <a:latin typeface="Arial" panose="020B0604020202020204" pitchFamily="34" charset="0"/>
                <a:cs typeface="Arial" panose="020B0604020202020204" pitchFamily="34" charset="0"/>
              </a:rPr>
              <a:t>«День — Неделя — Месяц»</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Создание различных вариантов</a:t>
            </a:r>
            <a:r>
              <a:rPr lang="ru-RU" altLang="ru-RU" sz="1200" dirty="0">
                <a:latin typeface="Arial" panose="020B0604020202020204" pitchFamily="34" charset="0"/>
                <a:cs typeface="Arial" panose="020B0604020202020204" pitchFamily="34" charset="0"/>
              </a:rPr>
              <a:t> показателей с возможностью </a:t>
            </a:r>
            <a:r>
              <a:rPr lang="ru-RU" altLang="ru-RU" sz="1200" dirty="0" err="1">
                <a:latin typeface="Arial" panose="020B0604020202020204" pitchFamily="34" charset="0"/>
                <a:cs typeface="Arial" panose="020B0604020202020204" pitchFamily="34" charset="0"/>
              </a:rPr>
              <a:t>сравнени</a:t>
            </a:r>
            <a:endParaRPr lang="ru-RU" altLang="ru-RU" sz="1200" dirty="0">
              <a:latin typeface="Arial" panose="020B0604020202020204" pitchFamily="34" charset="0"/>
              <a:cs typeface="Arial" panose="020B0604020202020204" pitchFamily="34" charset="0"/>
            </a:endParaRP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Мониторинг целевых показателей </a:t>
            </a:r>
            <a:r>
              <a:rPr lang="ru-RU" altLang="ru-RU" sz="1200" dirty="0">
                <a:solidFill>
                  <a:srgbClr val="D20000"/>
                </a:solidFill>
                <a:latin typeface="Arial" panose="020B0604020202020204" pitchFamily="34" charset="0"/>
                <a:cs typeface="Arial" panose="020B0604020202020204" pitchFamily="34" charset="0"/>
              </a:rPr>
              <a:t>с расшифровками исходных данных</a:t>
            </a:r>
            <a:r>
              <a:rPr lang="en-US" altLang="ru-RU" sz="1200" dirty="0">
                <a:solidFill>
                  <a:srgbClr val="D20000"/>
                </a:solidFill>
                <a:latin typeface="Arial" panose="020B0604020202020204" pitchFamily="34" charset="0"/>
                <a:cs typeface="Arial" panose="020B0604020202020204" pitchFamily="34" charset="0"/>
              </a:rPr>
              <a:t>.</a:t>
            </a:r>
            <a:r>
              <a:rPr lang="ru-RU" altLang="ru-RU" sz="1200" dirty="0">
                <a:solidFill>
                  <a:srgbClr val="D20000"/>
                </a:solidFill>
                <a:latin typeface="Arial" panose="020B0604020202020204" pitchFamily="34" charset="0"/>
                <a:cs typeface="Arial" panose="020B0604020202020204" pitchFamily="34" charset="0"/>
              </a:rPr>
              <a:t> </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Расширенный анализ финансовых результатов по направлениям деятельности</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Многообразие графических форм</a:t>
            </a:r>
            <a:r>
              <a:rPr lang="ru-RU" altLang="ru-RU" sz="1200" dirty="0">
                <a:latin typeface="Arial" panose="020B0604020202020204" pitchFamily="34" charset="0"/>
                <a:cs typeface="Arial" panose="020B0604020202020204" pitchFamily="34" charset="0"/>
              </a:rPr>
              <a:t>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аналитических отчетов</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latin typeface="Arial" panose="020B0604020202020204" pitchFamily="34" charset="0"/>
                <a:cs typeface="Arial" panose="020B0604020202020204" pitchFamily="34" charset="0"/>
              </a:rPr>
              <a:t>Рассылка информации о показателях предприятия на электронную почту пользователей</a:t>
            </a:r>
          </a:p>
          <a:p>
            <a:pPr marL="176213" indent="-176213" eaLnBrk="1" hangingPunct="1">
              <a:spcBef>
                <a:spcPts val="400"/>
              </a:spcBef>
              <a:spcAft>
                <a:spcPts val="4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cs typeface="Arial" panose="020B0604020202020204" pitchFamily="34" charset="0"/>
              </a:rPr>
              <a:t>Доступ с мобильного устройства</a:t>
            </a:r>
            <a:r>
              <a:rPr lang="ru-RU" altLang="ru-RU" sz="1200" dirty="0">
                <a:latin typeface="Arial" panose="020B0604020202020204" pitchFamily="34" charset="0"/>
                <a:cs typeface="Arial" panose="020B0604020202020204" pitchFamily="34" charset="0"/>
              </a:rPr>
              <a:t> </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(планшет, смартфон)</a:t>
            </a:r>
            <a:r>
              <a:rPr lang="en-US" altLang="ru-RU" sz="1200" dirty="0">
                <a:latin typeface="Arial" panose="020B0604020202020204" pitchFamily="34" charset="0"/>
                <a:cs typeface="Arial" panose="020B0604020202020204" pitchFamily="34" charset="0"/>
              </a:rPr>
              <a:t>.</a:t>
            </a:r>
            <a:endParaRPr lang="ru-RU" altLang="ru-RU" sz="1200" dirty="0">
              <a:latin typeface="Arial" panose="020B0604020202020204" pitchFamily="34" charset="0"/>
              <a:cs typeface="Arial" panose="020B0604020202020204" pitchFamily="34" charset="0"/>
            </a:endParaRPr>
          </a:p>
        </p:txBody>
      </p:sp>
      <p:pic>
        <p:nvPicPr>
          <p:cNvPr id="79876" name="Picture 7" descr="kpi2">
            <a:extLst>
              <a:ext uri="{FF2B5EF4-FFF2-40B4-BE49-F238E27FC236}">
                <a16:creationId xmlns="" xmlns:a16="http://schemas.microsoft.com/office/drawing/2014/main" id="{DB19820F-08CE-8EFE-AE2C-0EE06E0DA1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402857"/>
            <a:ext cx="3312368" cy="233764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3" name="AutoShape 8">
            <a:extLst>
              <a:ext uri="{FF2B5EF4-FFF2-40B4-BE49-F238E27FC236}">
                <a16:creationId xmlns="" xmlns:a16="http://schemas.microsoft.com/office/drawing/2014/main" id="{BC7A95B8-B1BD-4FE6-B64A-2253F858961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advTm="6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C8C945D4-3CA8-0443-AB83-E3A62B0CCA5E}"/>
              </a:ext>
            </a:extLst>
          </p:cNvPr>
          <p:cNvSpPr/>
          <p:nvPr/>
        </p:nvSpPr>
        <p:spPr>
          <a:xfrm>
            <a:off x="5782793" y="1383236"/>
            <a:ext cx="3253703" cy="366372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1922" name="Заголовок 1">
            <a:extLst>
              <a:ext uri="{FF2B5EF4-FFF2-40B4-BE49-F238E27FC236}">
                <a16:creationId xmlns="" xmlns:a16="http://schemas.microsoft.com/office/drawing/2014/main" id="{4D9D66EF-93DC-1825-940C-E5162912ED07}"/>
              </a:ext>
            </a:extLst>
          </p:cNvPr>
          <p:cNvSpPr>
            <a:spLocks noGrp="1"/>
          </p:cNvSpPr>
          <p:nvPr>
            <p:ph type="title" idx="4294967295"/>
          </p:nvPr>
        </p:nvSpPr>
        <p:spPr>
          <a:xfrm>
            <a:off x="1619250" y="268288"/>
            <a:ext cx="7200900" cy="503237"/>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Мониторинг и анализ показателей деятельности предприятия</a:t>
            </a:r>
          </a:p>
        </p:txBody>
      </p:sp>
      <p:pic>
        <p:nvPicPr>
          <p:cNvPr id="81923" name="Picture 7">
            <a:extLst>
              <a:ext uri="{FF2B5EF4-FFF2-40B4-BE49-F238E27FC236}">
                <a16:creationId xmlns="" xmlns:a16="http://schemas.microsoft.com/office/drawing/2014/main" id="{176ABD13-D284-042E-7CE4-08772F01B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920" y="1918559"/>
            <a:ext cx="2559448" cy="25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 xmlns:a16="http://schemas.microsoft.com/office/drawing/2014/main" id="{777C9563-DCE3-5D60-1CE3-5D6F0BEC02F7}"/>
              </a:ext>
            </a:extLst>
          </p:cNvPr>
          <p:cNvPicPr>
            <a:picLocks noChangeAspect="1"/>
          </p:cNvPicPr>
          <p:nvPr/>
        </p:nvPicPr>
        <p:blipFill>
          <a:blip r:embed="rId3"/>
          <a:stretch>
            <a:fillRect/>
          </a:stretch>
        </p:blipFill>
        <p:spPr>
          <a:xfrm>
            <a:off x="107504" y="1383235"/>
            <a:ext cx="5675289" cy="3636787"/>
          </a:xfrm>
          <a:prstGeom prst="rect">
            <a:avLst/>
          </a:prstGeom>
          <a:noFill/>
          <a:ln>
            <a:noFill/>
          </a:ln>
          <a:effectLst/>
        </p:spPr>
      </p:pic>
      <p:pic>
        <p:nvPicPr>
          <p:cNvPr id="6" name="Рисунок 5">
            <a:extLst>
              <a:ext uri="{FF2B5EF4-FFF2-40B4-BE49-F238E27FC236}">
                <a16:creationId xmlns="" xmlns:a16="http://schemas.microsoft.com/office/drawing/2014/main" id="{883D704F-C672-4D43-B337-7A82B0ED5DC5}"/>
              </a:ext>
            </a:extLst>
          </p:cNvPr>
          <p:cNvPicPr>
            <a:picLocks noChangeAspect="1"/>
          </p:cNvPicPr>
          <p:nvPr/>
        </p:nvPicPr>
        <p:blipFill rotWithShape="1">
          <a:blip r:embed="rId4">
            <a:extLst>
              <a:ext uri="{28A0092B-C50C-407E-A947-70E740481C1C}">
                <a14:useLocalDpi xmlns:a14="http://schemas.microsoft.com/office/drawing/2010/main" val="0"/>
              </a:ext>
            </a:extLst>
          </a:blip>
          <a:srcRect l="10208" r="8832" b="13924"/>
          <a:stretch/>
        </p:blipFill>
        <p:spPr>
          <a:xfrm>
            <a:off x="107504" y="1203598"/>
            <a:ext cx="5832648" cy="3843366"/>
          </a:xfrm>
          <a:prstGeom prst="rect">
            <a:avLst/>
          </a:prstGeom>
        </p:spPr>
      </p:pic>
    </p:spTree>
  </p:cSld>
  <p:clrMapOvr>
    <a:masterClrMapping/>
  </p:clrMapOvr>
  <p:transition advTm="6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C89738DF-72F8-43F2-9D38-4CE9FA1F040A}"/>
              </a:ext>
            </a:extLst>
          </p:cNvPr>
          <p:cNvSpPr/>
          <p:nvPr/>
        </p:nvSpPr>
        <p:spPr>
          <a:xfrm>
            <a:off x="3563888" y="1203598"/>
            <a:ext cx="5544616" cy="3816425"/>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2946" name="Заголовок 1">
            <a:extLst>
              <a:ext uri="{FF2B5EF4-FFF2-40B4-BE49-F238E27FC236}">
                <a16:creationId xmlns="" xmlns:a16="http://schemas.microsoft.com/office/drawing/2014/main" id="{E169DBD4-9C37-15C7-82BB-9EDC3368AAD0}"/>
              </a:ext>
            </a:extLst>
          </p:cNvPr>
          <p:cNvSpPr>
            <a:spLocks noGrp="1"/>
          </p:cNvSpPr>
          <p:nvPr>
            <p:ph type="title" idx="4294967295"/>
          </p:nvPr>
        </p:nvSpPr>
        <p:spPr>
          <a:xfrm>
            <a:off x="1692274" y="195486"/>
            <a:ext cx="7200206" cy="786805"/>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Аналитическая и оперативная отчетность</a:t>
            </a:r>
          </a:p>
        </p:txBody>
      </p:sp>
      <p:sp>
        <p:nvSpPr>
          <p:cNvPr id="82947" name="TextBox 7">
            <a:extLst>
              <a:ext uri="{FF2B5EF4-FFF2-40B4-BE49-F238E27FC236}">
                <a16:creationId xmlns="" xmlns:a16="http://schemas.microsoft.com/office/drawing/2014/main" id="{A8449C0E-6C3D-CD7A-7C35-5E9D5E51156D}"/>
              </a:ext>
            </a:extLst>
          </p:cNvPr>
          <p:cNvSpPr txBox="1">
            <a:spLocks noChangeArrowheads="1"/>
          </p:cNvSpPr>
          <p:nvPr/>
        </p:nvSpPr>
        <p:spPr bwMode="auto">
          <a:xfrm>
            <a:off x="344317" y="1419622"/>
            <a:ext cx="309634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r>
              <a:rPr lang="ru-RU" altLang="ru-RU" sz="1200" b="0" dirty="0">
                <a:latin typeface="Arial" panose="020B0604020202020204" pitchFamily="34" charset="0"/>
              </a:rPr>
              <a:t>Реализован комплекс отчетов, позволяющий руководящему составу и исполнителям получать необходимую информацию из системы для своевременного принятия управленческих решений.</a:t>
            </a:r>
            <a:r>
              <a:rPr lang="en-US" altLang="ru-RU" sz="1200" b="0" dirty="0">
                <a:latin typeface="Arial" panose="020B0604020202020204" pitchFamily="34" charset="0"/>
              </a:rPr>
              <a:t/>
            </a:r>
            <a:br>
              <a:rPr lang="en-US" altLang="ru-RU" sz="1200" b="0" dirty="0">
                <a:latin typeface="Arial" panose="020B0604020202020204" pitchFamily="34" charset="0"/>
              </a:rPr>
            </a:br>
            <a:endParaRPr lang="en-US" altLang="ru-RU" sz="1200" b="0" dirty="0">
              <a:latin typeface="Arial" panose="020B0604020202020204" pitchFamily="34" charset="0"/>
            </a:endParaRPr>
          </a:p>
          <a:p>
            <a:r>
              <a:rPr lang="ru-RU" altLang="ru-RU" sz="1200" b="0" dirty="0">
                <a:latin typeface="Arial" panose="020B0604020202020204" pitchFamily="34" charset="0"/>
              </a:rPr>
              <a:t>Кроме того, возможно совместное использование 1С:ERP и BI-системы </a:t>
            </a:r>
            <a:r>
              <a:rPr lang="ru-RU" altLang="ru-RU" sz="1200" b="0" dirty="0">
                <a:solidFill>
                  <a:srgbClr val="C00000"/>
                </a:solidFill>
                <a:latin typeface="Arial" panose="020B0604020202020204" pitchFamily="34" charset="0"/>
              </a:rPr>
              <a:t>«1С:Аналитика»</a:t>
            </a:r>
          </a:p>
        </p:txBody>
      </p:sp>
      <p:pic>
        <p:nvPicPr>
          <p:cNvPr id="6" name="Рисунок 5">
            <a:extLst>
              <a:ext uri="{FF2B5EF4-FFF2-40B4-BE49-F238E27FC236}">
                <a16:creationId xmlns="" xmlns:a16="http://schemas.microsoft.com/office/drawing/2014/main" id="{CD124ED7-0186-38DC-E58E-629F426BDCE7}"/>
              </a:ext>
            </a:extLst>
          </p:cNvPr>
          <p:cNvPicPr>
            <a:picLocks noChangeAspect="1"/>
          </p:cNvPicPr>
          <p:nvPr/>
        </p:nvPicPr>
        <p:blipFill>
          <a:blip r:embed="rId3"/>
          <a:stretch>
            <a:fillRect/>
          </a:stretch>
        </p:blipFill>
        <p:spPr>
          <a:xfrm>
            <a:off x="3707904" y="1325694"/>
            <a:ext cx="5091779" cy="3553684"/>
          </a:xfrm>
          <a:prstGeom prst="rect">
            <a:avLst/>
          </a:prstGeom>
          <a:noFill/>
          <a:ln>
            <a:noFill/>
          </a:ln>
          <a:effectLst/>
        </p:spPr>
      </p:pic>
    </p:spTree>
  </p:cSld>
  <p:clrMapOvr>
    <a:masterClrMapping/>
  </p:clrMapOvr>
  <p:transition advTm="6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7380312" y="2066518"/>
            <a:ext cx="1656184" cy="295350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1"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4483135" y="2218289"/>
            <a:ext cx="3693160" cy="2513701"/>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0"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4355926" y="789504"/>
            <a:ext cx="3888482" cy="1998270"/>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4994" name="Заголовок 1">
            <a:extLst>
              <a:ext uri="{FF2B5EF4-FFF2-40B4-BE49-F238E27FC236}">
                <a16:creationId xmlns="" xmlns:a16="http://schemas.microsoft.com/office/drawing/2014/main" id="{71C616BD-500D-B268-E0DE-80FDE53A316C}"/>
              </a:ext>
            </a:extLst>
          </p:cNvPr>
          <p:cNvSpPr>
            <a:spLocks noGrp="1"/>
          </p:cNvSpPr>
          <p:nvPr>
            <p:ph type="title" idx="4294967295"/>
          </p:nvPr>
        </p:nvSpPr>
        <p:spPr>
          <a:xfrm>
            <a:off x="1710180" y="195486"/>
            <a:ext cx="7128792" cy="503237"/>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Аналитическая и оперативная отчетность</a:t>
            </a:r>
          </a:p>
        </p:txBody>
      </p:sp>
      <p:pic>
        <p:nvPicPr>
          <p:cNvPr id="7" name="Рисунок 6">
            <a:extLst>
              <a:ext uri="{FF2B5EF4-FFF2-40B4-BE49-F238E27FC236}">
                <a16:creationId xmlns="" xmlns:a16="http://schemas.microsoft.com/office/drawing/2014/main" id="{801939E6-5A56-5141-8746-D82440E6F091}"/>
              </a:ext>
            </a:extLst>
          </p:cNvPr>
          <p:cNvPicPr>
            <a:picLocks noChangeAspect="1"/>
          </p:cNvPicPr>
          <p:nvPr/>
        </p:nvPicPr>
        <p:blipFill>
          <a:blip r:embed="rId3"/>
          <a:stretch>
            <a:fillRect/>
          </a:stretch>
        </p:blipFill>
        <p:spPr>
          <a:xfrm>
            <a:off x="4483135" y="913926"/>
            <a:ext cx="3600450" cy="1749425"/>
          </a:xfrm>
          <a:prstGeom prst="rect">
            <a:avLst/>
          </a:prstGeom>
          <a:ln w="12700">
            <a:solidFill>
              <a:schemeClr val="bg1">
                <a:lumMod val="50000"/>
              </a:schemeClr>
            </a:solidFill>
          </a:ln>
        </p:spPr>
      </p:pic>
      <p:graphicFrame>
        <p:nvGraphicFramePr>
          <p:cNvPr id="9" name="Схема 8">
            <a:extLst>
              <a:ext uri="{FF2B5EF4-FFF2-40B4-BE49-F238E27FC236}">
                <a16:creationId xmlns="" xmlns:a16="http://schemas.microsoft.com/office/drawing/2014/main" id="{9A785557-D861-1EED-E8FC-BB8980F7F475}"/>
              </a:ext>
            </a:extLst>
          </p:cNvPr>
          <p:cNvGraphicFramePr/>
          <p:nvPr>
            <p:extLst>
              <p:ext uri="{D42A27DB-BD31-4B8C-83A1-F6EECF244321}">
                <p14:modId xmlns:p14="http://schemas.microsoft.com/office/powerpoint/2010/main" val="100918984"/>
              </p:ext>
            </p:extLst>
          </p:nvPr>
        </p:nvGraphicFramePr>
        <p:xfrm>
          <a:off x="-972616" y="1095246"/>
          <a:ext cx="6408712" cy="3750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a:extLst>
              <a:ext uri="{FF2B5EF4-FFF2-40B4-BE49-F238E27FC236}">
                <a16:creationId xmlns="" xmlns:a16="http://schemas.microsoft.com/office/drawing/2014/main" id="{70F9FA3E-A03D-5698-899C-376B64F76035}"/>
              </a:ext>
            </a:extLst>
          </p:cNvPr>
          <p:cNvPicPr>
            <a:picLocks noChangeAspect="1"/>
          </p:cNvPicPr>
          <p:nvPr/>
        </p:nvPicPr>
        <p:blipFill>
          <a:blip r:embed="rId9"/>
          <a:stretch>
            <a:fillRect/>
          </a:stretch>
        </p:blipFill>
        <p:spPr>
          <a:xfrm>
            <a:off x="4643958" y="2322912"/>
            <a:ext cx="3600450" cy="2295525"/>
          </a:xfrm>
          <a:prstGeom prst="rect">
            <a:avLst/>
          </a:prstGeom>
          <a:ln w="12700">
            <a:solidFill>
              <a:schemeClr val="bg1">
                <a:lumMod val="50000"/>
              </a:schemeClr>
            </a:solidFill>
          </a:ln>
        </p:spPr>
      </p:pic>
      <p:pic>
        <p:nvPicPr>
          <p:cNvPr id="8" name="Рисунок 7">
            <a:extLst>
              <a:ext uri="{FF2B5EF4-FFF2-40B4-BE49-F238E27FC236}">
                <a16:creationId xmlns="" xmlns:a16="http://schemas.microsoft.com/office/drawing/2014/main" id="{19511536-701D-0F9A-8F75-AC076CE3A7B6}"/>
              </a:ext>
            </a:extLst>
          </p:cNvPr>
          <p:cNvPicPr>
            <a:picLocks noChangeAspect="1"/>
          </p:cNvPicPr>
          <p:nvPr/>
        </p:nvPicPr>
        <p:blipFill>
          <a:blip r:embed="rId10"/>
          <a:stretch>
            <a:fillRect/>
          </a:stretch>
        </p:blipFill>
        <p:spPr>
          <a:xfrm>
            <a:off x="7540625" y="2136381"/>
            <a:ext cx="1263650" cy="2668588"/>
          </a:xfrm>
          <a:prstGeom prst="rect">
            <a:avLst/>
          </a:prstGeom>
          <a:ln w="12700">
            <a:solidFill>
              <a:schemeClr val="bg1">
                <a:lumMod val="50000"/>
              </a:schemeClr>
            </a:solidFill>
          </a:ln>
        </p:spPr>
      </p:pic>
    </p:spTree>
  </p:cSld>
  <p:clrMapOvr>
    <a:masterClrMapping/>
  </p:clrMapOvr>
  <p:transition advTm="6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1">
            <a:extLst>
              <a:ext uri="{FF2B5EF4-FFF2-40B4-BE49-F238E27FC236}">
                <a16:creationId xmlns="" xmlns:a16="http://schemas.microsoft.com/office/drawing/2014/main" id="{20AA2EDA-0627-48F7-A004-17C0291CAA7E}"/>
              </a:ext>
            </a:extLst>
          </p:cNvPr>
          <p:cNvSpPr/>
          <p:nvPr/>
        </p:nvSpPr>
        <p:spPr>
          <a:xfrm>
            <a:off x="141425" y="1468743"/>
            <a:ext cx="5289552" cy="3526823"/>
          </a:xfrm>
          <a:prstGeom prst="round2DiagRect">
            <a:avLst>
              <a:gd name="adj1" fmla="val 0"/>
              <a:gd name="adj2" fmla="val 4809"/>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7042" name="Заголовок 1">
            <a:extLst>
              <a:ext uri="{FF2B5EF4-FFF2-40B4-BE49-F238E27FC236}">
                <a16:creationId xmlns="" xmlns:a16="http://schemas.microsoft.com/office/drawing/2014/main" id="{473542B9-91F5-ECA6-4CEE-DC5BE7B45628}"/>
              </a:ext>
            </a:extLst>
          </p:cNvPr>
          <p:cNvSpPr>
            <a:spLocks noGrp="1"/>
          </p:cNvSpPr>
          <p:nvPr>
            <p:ph type="title" idx="4294967295"/>
          </p:nvPr>
        </p:nvSpPr>
        <p:spPr>
          <a:xfrm>
            <a:off x="1691680" y="195486"/>
            <a:ext cx="7200800" cy="682472"/>
          </a:xfrm>
          <a:noFill/>
        </p:spPr>
        <p:txBody>
          <a:bodyPr wrap="square" anchor="ctr" anchorCtr="0">
            <a:noAutofit/>
          </a:bodyPr>
          <a:lstStyle/>
          <a:p>
            <a:pPr algn="ctr"/>
            <a:r>
              <a:rPr lang="ru-RU" altLang="ru-RU" sz="1800" b="1" dirty="0">
                <a:solidFill>
                  <a:schemeClr val="tx1"/>
                </a:solidFill>
                <a:latin typeface="Arial" panose="020B0604020202020204" pitchFamily="34" charset="0"/>
                <a:cs typeface="Arial" panose="020B0604020202020204" pitchFamily="34" charset="0"/>
              </a:rPr>
              <a:t>1С:Аналитика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en-US" altLang="ru-RU" sz="1800" b="1" dirty="0">
                <a:solidFill>
                  <a:schemeClr val="tx1"/>
                </a:solidFill>
                <a:latin typeface="Arial" panose="020B0604020202020204" pitchFamily="34" charset="0"/>
                <a:cs typeface="Arial" panose="020B0604020202020204" pitchFamily="34" charset="0"/>
              </a:rPr>
              <a:t>BI </a:t>
            </a:r>
            <a:r>
              <a:rPr lang="ru-RU" altLang="ru-RU" sz="1800" b="1" dirty="0">
                <a:solidFill>
                  <a:schemeClr val="tx1"/>
                </a:solidFill>
                <a:latin typeface="Arial" panose="020B0604020202020204" pitchFamily="34" charset="0"/>
                <a:cs typeface="Arial" panose="020B0604020202020204" pitchFamily="34" charset="0"/>
              </a:rPr>
              <a:t>система для анализа</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 в экосистеме «1С:Предприятие»</a:t>
            </a:r>
          </a:p>
        </p:txBody>
      </p:sp>
      <p:sp>
        <p:nvSpPr>
          <p:cNvPr id="16" name="TextBox 15">
            <a:extLst>
              <a:ext uri="{FF2B5EF4-FFF2-40B4-BE49-F238E27FC236}">
                <a16:creationId xmlns="" xmlns:a16="http://schemas.microsoft.com/office/drawing/2014/main" id="{852D1C65-E68B-9ABB-BAF2-B58D3517813A}"/>
              </a:ext>
            </a:extLst>
          </p:cNvPr>
          <p:cNvSpPr txBox="1"/>
          <p:nvPr/>
        </p:nvSpPr>
        <p:spPr>
          <a:xfrm>
            <a:off x="5541072" y="1100238"/>
            <a:ext cx="3173348" cy="3483005"/>
          </a:xfrm>
          <a:prstGeom prst="rect">
            <a:avLst/>
          </a:prstGeom>
          <a:noFill/>
        </p:spPr>
        <p:txBody>
          <a:bodyPr wrap="square" lIns="0" tIns="0" rIns="0" bIns="0">
            <a:noAutofit/>
          </a:bodyPr>
          <a:lstStyle>
            <a:defPPr>
              <a:defRPr lang="en-US"/>
            </a:defPPr>
            <a:lvl1pPr marL="285750" indent="-285750">
              <a:buFont typeface="Arial" panose="020B0604020202020204" pitchFamily="34" charset="0"/>
              <a:buChar char="•"/>
              <a:defRPr sz="1600" b="0">
                <a:solidFill>
                  <a:schemeClr val="tx1"/>
                </a:solidFill>
                <a:latin typeface="Futura PT Demi" panose="020B0702020204020303" pitchFamily="34" charset="0"/>
              </a:defRPr>
            </a:lvl1pPr>
          </a:lstStyle>
          <a:p>
            <a:pPr marL="180975" indent="-180975">
              <a:spcBef>
                <a:spcPts val="400"/>
              </a:spcBef>
              <a:spcAft>
                <a:spcPts val="400"/>
              </a:spcAft>
              <a:buClr>
                <a:srgbClr val="C00000"/>
              </a:buClr>
              <a:defRPr/>
            </a:pPr>
            <a:r>
              <a:rPr lang="ru-RU" sz="1200" dirty="0">
                <a:latin typeface="Arial" panose="020B0604020202020204" pitchFamily="34" charset="0"/>
              </a:rPr>
              <a:t>Старт работ по анализу актуальной информации с той учетной записью 1С:ERP непосредственно из программы</a:t>
            </a:r>
          </a:p>
          <a:p>
            <a:pPr marL="180975" indent="-180975">
              <a:spcBef>
                <a:spcPts val="400"/>
              </a:spcBef>
              <a:spcAft>
                <a:spcPts val="400"/>
              </a:spcAft>
              <a:buClr>
                <a:srgbClr val="C00000"/>
              </a:buClr>
              <a:defRPr/>
            </a:pPr>
            <a:r>
              <a:rPr lang="ru-RU" sz="1200" dirty="0">
                <a:latin typeface="Arial" panose="020B0604020202020204" pitchFamily="34" charset="0"/>
              </a:rPr>
              <a:t>Возможность работы с отчетами и графиками через браузер</a:t>
            </a:r>
            <a:r>
              <a:rPr lang="en-US" sz="1200" dirty="0">
                <a:latin typeface="Arial" panose="020B0604020202020204" pitchFamily="34" charset="0"/>
              </a:rPr>
              <a:t> </a:t>
            </a:r>
            <a:r>
              <a:rPr lang="ru-RU" sz="1200" dirty="0">
                <a:latin typeface="Arial" panose="020B0604020202020204" pitchFamily="34" charset="0"/>
              </a:rPr>
              <a:t>на компьютере или мобильном устройстве</a:t>
            </a:r>
          </a:p>
          <a:p>
            <a:pPr marL="180975" indent="-180975">
              <a:spcBef>
                <a:spcPts val="400"/>
              </a:spcBef>
              <a:spcAft>
                <a:spcPts val="400"/>
              </a:spcAft>
              <a:buClr>
                <a:srgbClr val="C00000"/>
              </a:buClr>
              <a:defRPr/>
            </a:pPr>
            <a:r>
              <a:rPr lang="ru-RU" sz="1200" dirty="0">
                <a:latin typeface="Arial" panose="020B0604020202020204" pitchFamily="34" charset="0"/>
              </a:rPr>
              <a:t>Не требуется дополнительных настроек прав доступа для просмотра аналитических данных (в рамках текущих настроек доступа в 1С:ERP</a:t>
            </a:r>
          </a:p>
          <a:p>
            <a:pPr marL="180975" indent="-180975">
              <a:spcBef>
                <a:spcPts val="400"/>
              </a:spcBef>
              <a:spcAft>
                <a:spcPts val="400"/>
              </a:spcAft>
              <a:buClr>
                <a:srgbClr val="C00000"/>
              </a:buClr>
              <a:defRPr/>
            </a:pPr>
            <a:r>
              <a:rPr lang="ru-RU" sz="1200" dirty="0">
                <a:latin typeface="Arial" panose="020B0604020202020204" pitchFamily="34" charset="0"/>
              </a:rPr>
              <a:t>Не требуются действия по выгрузке данных из учетной системы и их загрузке в аналитическую систему</a:t>
            </a:r>
          </a:p>
          <a:p>
            <a:pPr marL="180975" indent="-180975">
              <a:spcBef>
                <a:spcPts val="400"/>
              </a:spcBef>
              <a:spcAft>
                <a:spcPts val="400"/>
              </a:spcAft>
              <a:buClr>
                <a:srgbClr val="C00000"/>
              </a:buClr>
              <a:defRPr/>
            </a:pPr>
            <a:r>
              <a:rPr lang="ru-RU" sz="1200" dirty="0">
                <a:latin typeface="Arial" panose="020B0604020202020204" pitchFamily="34" charset="0"/>
              </a:rPr>
              <a:t>Возможность быстро и легко получить сводную информацию по всем записям в нужном регистре или по документам</a:t>
            </a:r>
            <a:br>
              <a:rPr lang="ru-RU" sz="1200" dirty="0">
                <a:latin typeface="Arial" panose="020B0604020202020204" pitchFamily="34" charset="0"/>
              </a:rPr>
            </a:br>
            <a:endParaRPr lang="ru-RU" sz="1200" dirty="0">
              <a:latin typeface="Arial" panose="020B0604020202020204" pitchFamily="34" charset="0"/>
            </a:endParaRPr>
          </a:p>
        </p:txBody>
      </p:sp>
      <p:grpSp>
        <p:nvGrpSpPr>
          <p:cNvPr id="3" name="Группа 2">
            <a:extLst>
              <a:ext uri="{FF2B5EF4-FFF2-40B4-BE49-F238E27FC236}">
                <a16:creationId xmlns="" xmlns:a16="http://schemas.microsoft.com/office/drawing/2014/main" id="{1529B55B-AF66-2347-BB4C-71D1C1C92B81}"/>
              </a:ext>
            </a:extLst>
          </p:cNvPr>
          <p:cNvGrpSpPr/>
          <p:nvPr/>
        </p:nvGrpSpPr>
        <p:grpSpPr>
          <a:xfrm>
            <a:off x="251520" y="1073109"/>
            <a:ext cx="5069362" cy="3743222"/>
            <a:chOff x="150338" y="1303744"/>
            <a:chExt cx="5069362" cy="3743222"/>
          </a:xfrm>
        </p:grpSpPr>
        <p:sp>
          <p:nvSpPr>
            <p:cNvPr id="11" name="TextBox 10">
              <a:extLst>
                <a:ext uri="{FF2B5EF4-FFF2-40B4-BE49-F238E27FC236}">
                  <a16:creationId xmlns="" xmlns:a16="http://schemas.microsoft.com/office/drawing/2014/main" id="{B94BCE1D-0A2A-F26E-F76F-627AC61580B7}"/>
                </a:ext>
              </a:extLst>
            </p:cNvPr>
            <p:cNvSpPr txBox="1"/>
            <p:nvPr/>
          </p:nvSpPr>
          <p:spPr>
            <a:xfrm>
              <a:off x="150338" y="1303744"/>
              <a:ext cx="3413873" cy="290451"/>
            </a:xfrm>
            <a:prstGeom prst="rect">
              <a:avLst/>
            </a:prstGeom>
            <a:noFill/>
            <a:ln>
              <a:noFill/>
            </a:ln>
            <a:effectLst>
              <a:prstShdw prst="shdw17" dist="17961" dir="2700000">
                <a:srgbClr val="009900"/>
              </a:prstShdw>
            </a:effectLst>
          </p:spPr>
          <p:txBody>
            <a:bodyPr wrap="square" lIns="71425" tIns="37141" rIns="71425" bIns="37141">
              <a:spAutoFit/>
            </a:bodyPr>
            <a:lstStyle>
              <a:defPPr>
                <a:defRPr lang="en-US"/>
              </a:defPPr>
              <a:lvl1pPr algn="ctr">
                <a:defRPr sz="1400" b="0" i="0">
                  <a:solidFill>
                    <a:schemeClr val="tx1"/>
                  </a:solidFill>
                  <a:latin typeface="Futura PT Demi" panose="020B0702020204020303"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ru-RU" dirty="0">
                  <a:solidFill>
                    <a:srgbClr val="333399"/>
                  </a:solidFill>
                  <a:latin typeface="Arial" panose="020B0604020202020204" pitchFamily="34" charset="0"/>
                </a:rPr>
                <a:t>Пример дашборда</a:t>
              </a:r>
            </a:p>
          </p:txBody>
        </p:sp>
        <p:pic>
          <p:nvPicPr>
            <p:cNvPr id="7170" name="Picture 2" descr="https://static.tildacdn.com/tild3361-6162-4239-b765-643064656134/1c-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38" y="1878615"/>
              <a:ext cx="5069362" cy="316835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advTm="6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7C8DF77C-1A57-DB4B-A03E-7E10540645B3}"/>
              </a:ext>
            </a:extLst>
          </p:cNvPr>
          <p:cNvSpPr/>
          <p:nvPr/>
        </p:nvSpPr>
        <p:spPr>
          <a:xfrm>
            <a:off x="5219700" y="1493199"/>
            <a:ext cx="3888804" cy="3526823"/>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9090" name="Заголовок 1">
            <a:extLst>
              <a:ext uri="{FF2B5EF4-FFF2-40B4-BE49-F238E27FC236}">
                <a16:creationId xmlns="" xmlns:a16="http://schemas.microsoft.com/office/drawing/2014/main" id="{1C0403BE-76EA-B7E6-BF09-BB9FC6E2702A}"/>
              </a:ext>
            </a:extLst>
          </p:cNvPr>
          <p:cNvSpPr>
            <a:spLocks noGrp="1"/>
          </p:cNvSpPr>
          <p:nvPr>
            <p:ph type="title" idx="4294967295"/>
          </p:nvPr>
        </p:nvSpPr>
        <p:spPr>
          <a:xfrm>
            <a:off x="1115616" y="195486"/>
            <a:ext cx="7797863" cy="706787"/>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Мониторинг и анализ показателей деятельности предприятия</a:t>
            </a:r>
          </a:p>
        </p:txBody>
      </p:sp>
      <p:sp>
        <p:nvSpPr>
          <p:cNvPr id="89091" name="Объект 2">
            <a:extLst>
              <a:ext uri="{FF2B5EF4-FFF2-40B4-BE49-F238E27FC236}">
                <a16:creationId xmlns="" xmlns:a16="http://schemas.microsoft.com/office/drawing/2014/main" id="{2F5F01E2-91AF-BCF8-157F-5BC49E3CD37A}"/>
              </a:ext>
            </a:extLst>
          </p:cNvPr>
          <p:cNvSpPr>
            <a:spLocks noGrp="1"/>
          </p:cNvSpPr>
          <p:nvPr>
            <p:ph idx="4294967295"/>
          </p:nvPr>
        </p:nvSpPr>
        <p:spPr>
          <a:xfrm>
            <a:off x="159743" y="1493199"/>
            <a:ext cx="4993480" cy="2883866"/>
          </a:xfrm>
        </p:spPr>
        <p:txBody>
          <a:bodyPr wrap="square">
            <a:spAutoFit/>
          </a:bodyPr>
          <a:lstStyle/>
          <a:p>
            <a:pPr marL="180000" indent="0">
              <a:spcBef>
                <a:spcPts val="400"/>
              </a:spcBef>
              <a:spcAft>
                <a:spcPts val="400"/>
              </a:spcAft>
              <a:buClr>
                <a:srgbClr val="D20000"/>
              </a:buClr>
              <a:buNone/>
            </a:pPr>
            <a:r>
              <a:rPr lang="ru-RU" altLang="ru-RU" sz="1200" dirty="0">
                <a:solidFill>
                  <a:srgbClr val="D20000"/>
                </a:solidFill>
                <a:latin typeface="Arial" panose="020B0604020202020204" pitchFamily="34" charset="0"/>
                <a:cs typeface="Arial" panose="020B0604020202020204" pitchFamily="34" charset="0"/>
              </a:rPr>
              <a:t>Возможности для руководителей компании:</a:t>
            </a:r>
            <a:endParaRPr lang="en-US" altLang="ru-RU" sz="1200" dirty="0">
              <a:solidFill>
                <a:srgbClr val="D20000"/>
              </a:solidFill>
              <a:latin typeface="Arial" panose="020B0604020202020204" pitchFamily="34" charset="0"/>
              <a:cs typeface="Arial" panose="020B0604020202020204" pitchFamily="34" charset="0"/>
            </a:endParaRPr>
          </a:p>
          <a:p>
            <a:pPr marL="180000" indent="0">
              <a:spcBef>
                <a:spcPts val="400"/>
              </a:spcBef>
              <a:spcAft>
                <a:spcPts val="400"/>
              </a:spcAft>
              <a:buClr>
                <a:srgbClr val="D20000"/>
              </a:buClr>
              <a:buNone/>
            </a:pPr>
            <a:endParaRPr lang="ru-RU" altLang="ru-RU" sz="1200" b="1" dirty="0">
              <a:solidFill>
                <a:srgbClr val="D20000"/>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dirty="0">
                <a:solidFill>
                  <a:srgbClr val="333333"/>
                </a:solidFill>
                <a:latin typeface="Arial" panose="020B0604020202020204" pitchFamily="34" charset="0"/>
                <a:cs typeface="Arial" panose="020B0604020202020204" pitchFamily="34" charset="0"/>
              </a:rPr>
              <a:t>Оперативно оценивать ключевые показатели деятельности,</a:t>
            </a:r>
            <a:r>
              <a:rPr lang="en-US" altLang="ru-RU" sz="1200" dirty="0">
                <a:solidFill>
                  <a:srgbClr val="333333"/>
                </a:solidFill>
                <a:latin typeface="Arial" panose="020B0604020202020204" pitchFamily="34" charset="0"/>
                <a:cs typeface="Arial" panose="020B0604020202020204" pitchFamily="34" charset="0"/>
              </a:rPr>
              <a:t> </a:t>
            </a:r>
            <a:r>
              <a:rPr lang="ru-RU" altLang="ru-RU" sz="1200" dirty="0">
                <a:solidFill>
                  <a:srgbClr val="D20000"/>
                </a:solidFill>
                <a:latin typeface="Arial" panose="020B0604020202020204" pitchFamily="34" charset="0"/>
                <a:cs typeface="Arial" panose="020B0604020202020204" pitchFamily="34" charset="0"/>
              </a:rPr>
              <a:t>«охватить весь бизнес одним взглядом»</a:t>
            </a:r>
            <a:r>
              <a:rPr lang="en-US" altLang="ru-RU" sz="1200" dirty="0">
                <a:solidFill>
                  <a:srgbClr val="333333"/>
                </a:solidFill>
                <a:latin typeface="Arial" panose="020B0604020202020204" pitchFamily="34" charset="0"/>
                <a:cs typeface="Arial" panose="020B0604020202020204" pitchFamily="34" charset="0"/>
              </a:rPr>
              <a:t>;</a:t>
            </a:r>
            <a:endParaRPr lang="ru-RU" altLang="ru-RU" sz="1200" dirty="0">
              <a:solidFill>
                <a:srgbClr val="333333"/>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dirty="0">
                <a:solidFill>
                  <a:srgbClr val="333333"/>
                </a:solidFill>
                <a:latin typeface="Arial" panose="020B0604020202020204" pitchFamily="34" charset="0"/>
                <a:cs typeface="Arial" panose="020B0604020202020204" pitchFamily="34" charset="0"/>
              </a:rPr>
              <a:t>Своевременно выявлять отклонения от плана, негативную динамику, точки роста</a:t>
            </a:r>
            <a:r>
              <a:rPr lang="en-US" altLang="ru-RU" sz="1200" dirty="0">
                <a:solidFill>
                  <a:srgbClr val="333333"/>
                </a:solidFill>
                <a:latin typeface="Arial" panose="020B0604020202020204" pitchFamily="34" charset="0"/>
                <a:cs typeface="Arial" panose="020B0604020202020204" pitchFamily="34" charset="0"/>
              </a:rPr>
              <a:t>;</a:t>
            </a:r>
            <a:endParaRPr lang="ru-RU" altLang="ru-RU" sz="1200" dirty="0">
              <a:solidFill>
                <a:srgbClr val="333333"/>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dirty="0">
                <a:solidFill>
                  <a:srgbClr val="333333"/>
                </a:solidFill>
                <a:latin typeface="Arial" panose="020B0604020202020204" pitchFamily="34" charset="0"/>
                <a:cs typeface="Arial" panose="020B0604020202020204" pitchFamily="34" charset="0"/>
              </a:rPr>
              <a:t>Расшифровывать показатели с детализацией</a:t>
            </a:r>
            <a:r>
              <a:rPr lang="en-US" altLang="ru-RU" sz="1200" dirty="0">
                <a:solidFill>
                  <a:srgbClr val="333333"/>
                </a:solidFill>
                <a:latin typeface="Arial" panose="020B0604020202020204" pitchFamily="34" charset="0"/>
                <a:cs typeface="Arial" panose="020B0604020202020204" pitchFamily="34" charset="0"/>
              </a:rPr>
              <a:t/>
            </a:r>
            <a:br>
              <a:rPr lang="en-US" altLang="ru-RU" sz="1200" dirty="0">
                <a:solidFill>
                  <a:srgbClr val="333333"/>
                </a:solidFill>
                <a:latin typeface="Arial" panose="020B0604020202020204" pitchFamily="34" charset="0"/>
                <a:cs typeface="Arial" panose="020B0604020202020204" pitchFamily="34" charset="0"/>
              </a:rPr>
            </a:br>
            <a:r>
              <a:rPr lang="ru-RU" altLang="ru-RU" sz="1200" dirty="0">
                <a:solidFill>
                  <a:srgbClr val="333333"/>
                </a:solidFill>
                <a:latin typeface="Arial" panose="020B0604020202020204" pitchFamily="34" charset="0"/>
                <a:cs typeface="Arial" panose="020B0604020202020204" pitchFamily="34" charset="0"/>
              </a:rPr>
              <a:t>до отдельных хозяйственных операций</a:t>
            </a:r>
            <a:r>
              <a:rPr lang="en-US" altLang="ru-RU" sz="1200" dirty="0">
                <a:solidFill>
                  <a:srgbClr val="333333"/>
                </a:solidFill>
                <a:latin typeface="Arial" panose="020B0604020202020204" pitchFamily="34" charset="0"/>
                <a:cs typeface="Arial" panose="020B0604020202020204" pitchFamily="34" charset="0"/>
              </a:rPr>
              <a:t>;</a:t>
            </a:r>
            <a:endParaRPr lang="ru-RU" altLang="ru-RU" sz="1200" dirty="0">
              <a:solidFill>
                <a:srgbClr val="333333"/>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dirty="0">
                <a:solidFill>
                  <a:srgbClr val="333333"/>
                </a:solidFill>
                <a:latin typeface="Arial" panose="020B0604020202020204" pitchFamily="34" charset="0"/>
                <a:cs typeface="Arial" panose="020B0604020202020204" pitchFamily="34" charset="0"/>
              </a:rPr>
              <a:t>Обеспечивает единый подход к оценке финансовых результатов фактической деятельности предприятия </a:t>
            </a:r>
            <a:r>
              <a:rPr lang="ru-RU" altLang="ru-RU" sz="1200" dirty="0">
                <a:solidFill>
                  <a:srgbClr val="D20000"/>
                </a:solidFill>
                <a:latin typeface="Arial" panose="020B0604020202020204" pitchFamily="34" charset="0"/>
                <a:cs typeface="Arial" panose="020B0604020202020204" pitchFamily="34" charset="0"/>
              </a:rPr>
              <a:t>(«взгляд в прошлое»)</a:t>
            </a:r>
            <a:r>
              <a:rPr lang="ru-RU" altLang="ru-RU" sz="1200" dirty="0">
                <a:solidFill>
                  <a:srgbClr val="333333"/>
                </a:solidFill>
                <a:latin typeface="Arial" panose="020B0604020202020204" pitchFamily="34" charset="0"/>
                <a:cs typeface="Arial" panose="020B0604020202020204" pitchFamily="34" charset="0"/>
              </a:rPr>
              <a:t> и анализу эффективности принимаемых решений на основании запланированных данных </a:t>
            </a:r>
            <a:r>
              <a:rPr lang="ru-RU" altLang="ru-RU" sz="1200" dirty="0">
                <a:solidFill>
                  <a:srgbClr val="D20000"/>
                </a:solidFill>
                <a:latin typeface="Arial" panose="020B0604020202020204" pitchFamily="34" charset="0"/>
                <a:cs typeface="Arial" panose="020B0604020202020204" pitchFamily="34" charset="0"/>
              </a:rPr>
              <a:t>(«оценка будущего»)</a:t>
            </a:r>
          </a:p>
        </p:txBody>
      </p:sp>
      <p:graphicFrame>
        <p:nvGraphicFramePr>
          <p:cNvPr id="89092" name="Object 9">
            <a:extLst>
              <a:ext uri="{FF2B5EF4-FFF2-40B4-BE49-F238E27FC236}">
                <a16:creationId xmlns="" xmlns:a16="http://schemas.microsoft.com/office/drawing/2014/main" id="{905A17C7-33CE-8F30-6BEF-AA37303F6133}"/>
              </a:ext>
            </a:extLst>
          </p:cNvPr>
          <p:cNvGraphicFramePr>
            <a:graphicFrameLocks noChangeAspect="1"/>
          </p:cNvGraphicFramePr>
          <p:nvPr>
            <p:extLst>
              <p:ext uri="{D42A27DB-BD31-4B8C-83A1-F6EECF244321}">
                <p14:modId xmlns:p14="http://schemas.microsoft.com/office/powerpoint/2010/main" val="2641797633"/>
              </p:ext>
            </p:extLst>
          </p:nvPr>
        </p:nvGraphicFramePr>
        <p:xfrm>
          <a:off x="5320058" y="1794522"/>
          <a:ext cx="3741738" cy="2924175"/>
        </p:xfrm>
        <a:graphic>
          <a:graphicData uri="http://schemas.openxmlformats.org/presentationml/2006/ole">
            <mc:AlternateContent xmlns:mc="http://schemas.openxmlformats.org/markup-compatibility/2006">
              <mc:Choice xmlns:v="urn:schemas-microsoft-com:vml" Requires="v">
                <p:oleObj spid="_x0000_s1664" name="CorelPhotoPaint.Image.11" r:id="rId3" imgW="7314286" imgH="5714286" progId="">
                  <p:embed/>
                </p:oleObj>
              </mc:Choice>
              <mc:Fallback>
                <p:oleObj name="CorelPhotoPaint.Image.11" r:id="rId3" imgW="7314286" imgH="5714286"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058" y="1794522"/>
                        <a:ext cx="3741738" cy="2924175"/>
                      </a:xfrm>
                      <a:prstGeom prst="rect">
                        <a:avLst/>
                      </a:prstGeom>
                      <a:noFill/>
                      <a:ln>
                        <a:noFill/>
                      </a:ln>
                    </p:spPr>
                  </p:pic>
                </p:oleObj>
              </mc:Fallback>
            </mc:AlternateContent>
          </a:graphicData>
        </a:graphic>
      </p:graphicFrame>
    </p:spTree>
  </p:cSld>
  <p:clrMapOvr>
    <a:masterClrMapping/>
  </p:clrMapOvr>
  <p:transition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a:extLst>
              <a:ext uri="{FF2B5EF4-FFF2-40B4-BE49-F238E27FC236}">
                <a16:creationId xmlns="" xmlns:a16="http://schemas.microsoft.com/office/drawing/2014/main" id="{A4618F77-4E9F-D773-AE3D-BAF325C0B574}"/>
              </a:ext>
            </a:extLst>
          </p:cNvPr>
          <p:cNvSpPr txBox="1">
            <a:spLocks noChangeArrowheads="1"/>
          </p:cNvSpPr>
          <p:nvPr/>
        </p:nvSpPr>
        <p:spPr bwMode="auto">
          <a:xfrm>
            <a:off x="1691680" y="195486"/>
            <a:ext cx="712889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ru-RU" sz="1800" dirty="0"/>
              <a:t>ERP</a:t>
            </a:r>
            <a:r>
              <a:rPr lang="ru-RU" altLang="ru-RU" sz="1800" dirty="0"/>
              <a:t> </a:t>
            </a:r>
            <a:r>
              <a:rPr lang="en-US" altLang="ru-RU" sz="1800" dirty="0"/>
              <a:t>—</a:t>
            </a:r>
            <a:r>
              <a:rPr lang="ru-RU" altLang="ru-RU" sz="1800" dirty="0"/>
              <a:t> система на платформе </a:t>
            </a:r>
            <a:r>
              <a:rPr lang="en-US" altLang="ru-RU" sz="1800" dirty="0"/>
              <a:t>1С:</a:t>
            </a:r>
            <a:r>
              <a:rPr lang="ru-RU" altLang="ru-RU" sz="1800" dirty="0"/>
              <a:t>Предприятие </a:t>
            </a:r>
            <a:r>
              <a:rPr lang="en-US" altLang="ru-RU" sz="1800" dirty="0"/>
              <a:t>—</a:t>
            </a:r>
            <a:r>
              <a:rPr lang="ru-RU" altLang="ru-RU" sz="1800" dirty="0"/>
              <a:t> это модно</a:t>
            </a:r>
          </a:p>
        </p:txBody>
      </p:sp>
      <p:sp>
        <p:nvSpPr>
          <p:cNvPr id="35846" name="Text Box 6">
            <a:extLst>
              <a:ext uri="{FF2B5EF4-FFF2-40B4-BE49-F238E27FC236}">
                <a16:creationId xmlns="" xmlns:a16="http://schemas.microsoft.com/office/drawing/2014/main" id="{E3AA8A75-D0BB-0B55-6755-40DBEE90CC7D}"/>
              </a:ext>
            </a:extLst>
          </p:cNvPr>
          <p:cNvSpPr txBox="1">
            <a:spLocks noChangeArrowheads="1"/>
          </p:cNvSpPr>
          <p:nvPr/>
        </p:nvSpPr>
        <p:spPr bwMode="auto">
          <a:xfrm>
            <a:off x="250825" y="1423399"/>
            <a:ext cx="3672408" cy="2200602"/>
          </a:xfrm>
          <a:prstGeom prst="rect">
            <a:avLst/>
          </a:prstGeom>
          <a:noFill/>
          <a:ln>
            <a:noFill/>
          </a:ln>
          <a:effectLst>
            <a:prstShdw prst="shdw17" dist="17961" dir="2700000">
              <a:schemeClr val="accent1">
                <a:gamma/>
                <a:shade val="60000"/>
                <a:invGamma/>
              </a:schemeClr>
            </a:prstShdw>
          </a:effectLst>
        </p:spPr>
        <p:txBody>
          <a:bodyPr wrap="square" lIns="0" tIns="0" rIns="0" bIns="0" numCol="1" spcCol="18000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Инновационная технологическая платформа мирового уровня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Система построенных на ней прикладных решений для эффективного управления и учета</a:t>
            </a: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1 000 000 </a:t>
            </a:r>
            <a:r>
              <a:rPr lang="ru-RU" sz="1200" b="0" dirty="0">
                <a:latin typeface="Arial" panose="020B0604020202020204" pitchFamily="34" charset="0"/>
              </a:rPr>
              <a:t>рабочих мест автоматизировано на ERP-решениях «1С»</a:t>
            </a:r>
            <a:endParaRPr lang="en-US"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Общая численность персонала клиентов превышает </a:t>
            </a:r>
            <a:r>
              <a:rPr lang="ru-RU" sz="1200" dirty="0">
                <a:solidFill>
                  <a:srgbClr val="D20000"/>
                </a:solidFill>
                <a:latin typeface="Arial" panose="020B0604020202020204" pitchFamily="34" charset="0"/>
              </a:rPr>
              <a:t>20 миллионов </a:t>
            </a:r>
            <a:r>
              <a:rPr lang="ru-RU" sz="1200" b="0" dirty="0">
                <a:latin typeface="Arial" panose="020B0604020202020204" pitchFamily="34" charset="0"/>
              </a:rPr>
              <a:t>человек</a:t>
            </a:r>
            <a:endParaRPr lang="en-US"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Более </a:t>
            </a:r>
            <a:r>
              <a:rPr lang="ru-RU" altLang="ru-RU" sz="1200" dirty="0">
                <a:solidFill>
                  <a:srgbClr val="D20000"/>
                </a:solidFill>
                <a:latin typeface="Arial" panose="020B0604020202020204" pitchFamily="34" charset="0"/>
              </a:rPr>
              <a:t>1000</a:t>
            </a:r>
            <a:r>
              <a:rPr lang="ru-RU" altLang="ru-RU" sz="1200" b="0" dirty="0">
                <a:latin typeface="Arial" panose="020B0604020202020204" pitchFamily="34" charset="0"/>
              </a:rPr>
              <a:t> тиражируемых прикладных решений </a:t>
            </a:r>
          </a:p>
          <a:p>
            <a:pPr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3 600</a:t>
            </a:r>
            <a:r>
              <a:rPr lang="ru-RU" sz="1200" b="0" dirty="0">
                <a:latin typeface="Arial" panose="020B0604020202020204" pitchFamily="34" charset="0"/>
              </a:rPr>
              <a:t> успешно внедренных решений</a:t>
            </a:r>
            <a:br>
              <a:rPr lang="ru-RU" sz="1200" b="0" dirty="0">
                <a:latin typeface="Arial" panose="020B0604020202020204" pitchFamily="34" charset="0"/>
              </a:rPr>
            </a:br>
            <a:r>
              <a:rPr lang="ru-RU" sz="1200" b="0" dirty="0">
                <a:latin typeface="Arial" panose="020B0604020202020204" pitchFamily="34" charset="0"/>
              </a:rPr>
              <a:t>на базе «1С:ERP» представлено на сайте 1c.ru</a:t>
            </a:r>
            <a:endParaRPr lang="ru-RU" altLang="ru-RU" sz="1200" b="0" dirty="0">
              <a:latin typeface="Arial" panose="020B0604020202020204" pitchFamily="34" charset="0"/>
            </a:endParaRPr>
          </a:p>
        </p:txBody>
      </p:sp>
      <p:sp>
        <p:nvSpPr>
          <p:cNvPr id="7" name="Text Box 6">
            <a:extLst>
              <a:ext uri="{FF2B5EF4-FFF2-40B4-BE49-F238E27FC236}">
                <a16:creationId xmlns="" xmlns:a16="http://schemas.microsoft.com/office/drawing/2014/main" id="{8D854849-5D36-A340-8E4D-11E6FBB3BB9C}"/>
              </a:ext>
            </a:extLst>
          </p:cNvPr>
          <p:cNvSpPr txBox="1">
            <a:spLocks noChangeArrowheads="1"/>
          </p:cNvSpPr>
          <p:nvPr/>
        </p:nvSpPr>
        <p:spPr bwMode="auto">
          <a:xfrm>
            <a:off x="4598322" y="1347614"/>
            <a:ext cx="4032448" cy="2166747"/>
          </a:xfrm>
          <a:prstGeom prst="rect">
            <a:avLst/>
          </a:prstGeom>
          <a:noFill/>
          <a:ln>
            <a:noFill/>
          </a:ln>
          <a:effectLst>
            <a:prstShdw prst="shdw17" dist="17961" dir="2700000">
              <a:schemeClr val="accent1">
                <a:gamma/>
                <a:shade val="60000"/>
                <a:invGamma/>
              </a:schemeClr>
            </a:prstShdw>
          </a:effectLst>
        </p:spPr>
        <p:txBody>
          <a:bodyPr wrap="square" lIns="0" tIns="0" rIns="0" bIns="0" numCol="1" spcCol="18000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Более </a:t>
            </a:r>
            <a:r>
              <a:rPr lang="ru-RU" altLang="ru-RU" sz="1200" dirty="0">
                <a:solidFill>
                  <a:srgbClr val="D20000"/>
                </a:solidFill>
                <a:latin typeface="Arial" panose="020B0604020202020204" pitchFamily="34" charset="0"/>
              </a:rPr>
              <a:t>300 000</a:t>
            </a:r>
            <a:r>
              <a:rPr lang="ru-RU" altLang="ru-RU" sz="1200" b="0" dirty="0">
                <a:latin typeface="Arial" panose="020B0604020202020204" pitchFamily="34" charset="0"/>
              </a:rPr>
              <a:t> специалистов программируют на языке 1С:Предприятия в </a:t>
            </a:r>
            <a:r>
              <a:rPr lang="ru-RU" altLang="ru-RU" sz="1200" dirty="0">
                <a:solidFill>
                  <a:srgbClr val="D20000"/>
                </a:solidFill>
                <a:latin typeface="Arial" panose="020B0604020202020204" pitchFamily="34" charset="0"/>
              </a:rPr>
              <a:t>750</a:t>
            </a:r>
            <a:r>
              <a:rPr lang="ru-RU" altLang="ru-RU" sz="1200" b="0" dirty="0">
                <a:latin typeface="Arial" panose="020B0604020202020204" pitchFamily="34" charset="0"/>
              </a:rPr>
              <a:t> городах России и стран СНГ</a:t>
            </a:r>
          </a:p>
          <a:p>
            <a:pPr marL="180000" indent="-180000"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Более </a:t>
            </a:r>
            <a:r>
              <a:rPr lang="ru-RU" sz="1200" dirty="0">
                <a:solidFill>
                  <a:srgbClr val="D20000"/>
                </a:solidFill>
                <a:latin typeface="Arial" panose="020B0604020202020204" pitchFamily="34" charset="0"/>
              </a:rPr>
              <a:t>8 000 </a:t>
            </a:r>
            <a:r>
              <a:rPr lang="ru-RU" sz="1200" b="0" dirty="0">
                <a:latin typeface="Arial" panose="020B0604020202020204" pitchFamily="34" charset="0"/>
              </a:rPr>
              <a:t>внедренческих партнерских организаций </a:t>
            </a:r>
          </a:p>
          <a:p>
            <a:pPr marL="180000" indent="-180000" eaLnBrk="1" hangingPunct="1">
              <a:spcBef>
                <a:spcPts val="400"/>
              </a:spcBef>
              <a:spcAft>
                <a:spcPts val="400"/>
              </a:spcAft>
              <a:buClr>
                <a:srgbClr val="D20000"/>
              </a:buClr>
              <a:buFont typeface="Arial" panose="020B0604020202020204" pitchFamily="34" charset="0"/>
              <a:buChar char="•"/>
              <a:defRPr/>
            </a:pPr>
            <a:r>
              <a:rPr lang="ru-RU" sz="1200" b="0" dirty="0">
                <a:latin typeface="Arial" panose="020B0604020202020204" pitchFamily="34" charset="0"/>
              </a:rPr>
              <a:t>Около </a:t>
            </a:r>
            <a:r>
              <a:rPr lang="ru-RU" sz="1200" dirty="0">
                <a:solidFill>
                  <a:srgbClr val="D20000"/>
                </a:solidFill>
                <a:latin typeface="Arial" panose="020B0604020202020204" pitchFamily="34" charset="0"/>
              </a:rPr>
              <a:t>550</a:t>
            </a:r>
            <a:r>
              <a:rPr lang="ru-RU" sz="1200" b="0" dirty="0">
                <a:latin typeface="Arial" panose="020B0604020202020204" pitchFamily="34" charset="0"/>
              </a:rPr>
              <a:t> партнеров сети «1C:Центры ERP» оказывают услуги по консалтингу и внедрению ERP-систем фирмы «1С» в </a:t>
            </a:r>
            <a:r>
              <a:rPr lang="ru-RU" sz="1200" dirty="0">
                <a:solidFill>
                  <a:srgbClr val="D20000"/>
                </a:solidFill>
                <a:latin typeface="Arial" panose="020B0604020202020204" pitchFamily="34" charset="0"/>
              </a:rPr>
              <a:t>137 </a:t>
            </a:r>
            <a:r>
              <a:rPr lang="ru-RU" sz="1200" b="0" dirty="0">
                <a:latin typeface="Arial" panose="020B0604020202020204" pitchFamily="34" charset="0"/>
              </a:rPr>
              <a:t>городах РФ и ближнего зарубежья</a:t>
            </a:r>
          </a:p>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ЦК по корпоративным решениям</a:t>
            </a:r>
          </a:p>
          <a:p>
            <a:pPr marL="180000" indent="-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Контроль качества внедрения и сопровождения</a:t>
            </a:r>
            <a:br>
              <a:rPr lang="ru-RU" altLang="ru-RU" sz="1200" b="0" dirty="0">
                <a:latin typeface="Arial" panose="020B0604020202020204" pitchFamily="34" charset="0"/>
              </a:rPr>
            </a:br>
            <a:r>
              <a:rPr lang="ru-RU" altLang="ru-RU" sz="1200" b="0" dirty="0">
                <a:latin typeface="Arial" panose="020B0604020202020204" pitchFamily="34" charset="0"/>
              </a:rPr>
              <a:t>по </a:t>
            </a:r>
            <a:r>
              <a:rPr lang="ru-RU" altLang="ru-RU" sz="1200" dirty="0">
                <a:solidFill>
                  <a:srgbClr val="D20000"/>
                </a:solidFill>
                <a:latin typeface="Arial" panose="020B0604020202020204" pitchFamily="34" charset="0"/>
              </a:rPr>
              <a:t>ISO 9001</a:t>
            </a:r>
          </a:p>
        </p:txBody>
      </p:sp>
    </p:spTree>
  </p:cSld>
  <p:clrMapOvr>
    <a:masterClrMapping/>
  </p:clrMapOvr>
  <p:transition advTm="6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extLst>
              <a:ext uri="{FF2B5EF4-FFF2-40B4-BE49-F238E27FC236}">
                <a16:creationId xmlns="" xmlns:a16="http://schemas.microsoft.com/office/drawing/2014/main" id="{D71273BD-BF16-6514-09D8-409DE03C9E0C}"/>
              </a:ext>
            </a:extLst>
          </p:cNvPr>
          <p:cNvSpPr txBox="1">
            <a:spLocks noChangeArrowheads="1"/>
          </p:cNvSpPr>
          <p:nvPr/>
        </p:nvSpPr>
        <p:spPr bwMode="auto">
          <a:xfrm>
            <a:off x="971550" y="257175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Управление производством, оптимизация планирования</a:t>
            </a:r>
          </a:p>
        </p:txBody>
      </p:sp>
    </p:spTree>
  </p:cSld>
  <p:clrMapOvr>
    <a:masterClrMapping/>
  </p:clrMapOvr>
  <p:transition advTm="6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4E4336F6-EE59-514F-96ED-8EECDA8DE58C}"/>
              </a:ext>
            </a:extLst>
          </p:cNvPr>
          <p:cNvSpPr/>
          <p:nvPr/>
        </p:nvSpPr>
        <p:spPr>
          <a:xfrm>
            <a:off x="6648540" y="1952300"/>
            <a:ext cx="2315948" cy="3067721"/>
          </a:xfrm>
          <a:prstGeom prst="round2DiagRect">
            <a:avLst>
              <a:gd name="adj1" fmla="val 4737"/>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4102" name="Text Box 6">
            <a:extLst>
              <a:ext uri="{FF2B5EF4-FFF2-40B4-BE49-F238E27FC236}">
                <a16:creationId xmlns="" xmlns:a16="http://schemas.microsoft.com/office/drawing/2014/main" id="{4E05144D-046D-8B59-A6D0-B0027D1C6999}"/>
              </a:ext>
            </a:extLst>
          </p:cNvPr>
          <p:cNvSpPr txBox="1">
            <a:spLocks noChangeArrowheads="1"/>
          </p:cNvSpPr>
          <p:nvPr/>
        </p:nvSpPr>
        <p:spPr bwMode="auto">
          <a:xfrm>
            <a:off x="4578350" y="1371600"/>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91139" name="Заголовок 1">
            <a:extLst>
              <a:ext uri="{FF2B5EF4-FFF2-40B4-BE49-F238E27FC236}">
                <a16:creationId xmlns="" xmlns:a16="http://schemas.microsoft.com/office/drawing/2014/main" id="{35B30B6E-2E89-4024-3BF2-ADCCB741C689}"/>
              </a:ext>
            </a:extLst>
          </p:cNvPr>
          <p:cNvSpPr>
            <a:spLocks noGrp="1"/>
          </p:cNvSpPr>
          <p:nvPr>
            <p:ph type="title" idx="4294967295"/>
          </p:nvPr>
        </p:nvSpPr>
        <p:spPr>
          <a:xfrm>
            <a:off x="1719263" y="195486"/>
            <a:ext cx="7200900" cy="646331"/>
          </a:xfrm>
        </p:spPr>
        <p:txBody>
          <a:bodyPr wrap="square">
            <a:spAutoFit/>
          </a:bodyPr>
          <a:lstStyle/>
          <a:p>
            <a:pPr algn="ctr" eaLnBrk="1" hangingPunct="1"/>
            <a:r>
              <a:rPr lang="ru-RU" altLang="ru-RU" sz="1800" b="1" dirty="0">
                <a:latin typeface="Arial" panose="020B0604020202020204" pitchFamily="34" charset="0"/>
                <a:cs typeface="Arial" panose="020B0604020202020204" pitchFamily="34" charset="0"/>
              </a:rPr>
              <a:t>Техническому директору, директору </a:t>
            </a:r>
            <a:br>
              <a:rPr lang="ru-RU" altLang="ru-RU" sz="1800" b="1" dirty="0">
                <a:latin typeface="Arial" panose="020B0604020202020204" pitchFamily="34" charset="0"/>
                <a:cs typeface="Arial" panose="020B0604020202020204" pitchFamily="34" charset="0"/>
              </a:rPr>
            </a:br>
            <a:r>
              <a:rPr lang="ru-RU" altLang="ru-RU" sz="1800" b="1" dirty="0">
                <a:latin typeface="Arial" panose="020B0604020202020204" pitchFamily="34" charset="0"/>
                <a:cs typeface="Arial" panose="020B0604020202020204" pitchFamily="34" charset="0"/>
              </a:rPr>
              <a:t>по производству, главному инженеру</a:t>
            </a:r>
          </a:p>
        </p:txBody>
      </p:sp>
      <p:sp>
        <p:nvSpPr>
          <p:cNvPr id="3" name="Объект 2">
            <a:extLst>
              <a:ext uri="{FF2B5EF4-FFF2-40B4-BE49-F238E27FC236}">
                <a16:creationId xmlns="" xmlns:a16="http://schemas.microsoft.com/office/drawing/2014/main" id="{4A01D2E6-D5B8-EFDC-3E09-F3912A428EAE}"/>
              </a:ext>
            </a:extLst>
          </p:cNvPr>
          <p:cNvSpPr>
            <a:spLocks noGrp="1"/>
          </p:cNvSpPr>
          <p:nvPr>
            <p:ph idx="4294967295"/>
          </p:nvPr>
        </p:nvSpPr>
        <p:spPr>
          <a:xfrm>
            <a:off x="223837" y="1059582"/>
            <a:ext cx="8893175" cy="1152128"/>
          </a:xfrm>
        </p:spPr>
        <p:txBody>
          <a:bodyPr lIns="0" tIns="0" rIns="0" bIns="0">
            <a:noAutofit/>
          </a:bodyPr>
          <a:lstStyle/>
          <a:p>
            <a:pPr marL="0" indent="0">
              <a:spcBef>
                <a:spcPts val="400"/>
              </a:spcBef>
              <a:spcAft>
                <a:spcPts val="400"/>
              </a:spcAft>
              <a:buNone/>
              <a:tabLst>
                <a:tab pos="85725" algn="l"/>
              </a:tabLst>
              <a:defRPr/>
            </a:pPr>
            <a:r>
              <a:rPr lang="ru-RU" sz="1200" dirty="0">
                <a:solidFill>
                  <a:srgbClr val="D45448"/>
                </a:solidFill>
                <a:latin typeface="Arial" panose="020B0604020202020204" pitchFamily="34" charset="0"/>
                <a:cs typeface="Arial" panose="020B0604020202020204" pitchFamily="34" charset="0"/>
              </a:rPr>
              <a:t>Получение гибкой системы оперативного управления за счет</a:t>
            </a:r>
            <a:r>
              <a:rPr lang="ru-RU" sz="1200" dirty="0">
                <a:latin typeface="Arial" panose="020B0604020202020204" pitchFamily="34" charset="0"/>
                <a:cs typeface="Arial" panose="020B0604020202020204" pitchFamily="34" charset="0"/>
              </a:rPr>
              <a:t>:</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Формирования согласованного по доступным мощностям и ресурсам графика производства</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Оперативной реакции на отклонения в выполнении графика и изменение заказов, включая перепланирование</a:t>
            </a:r>
          </a:p>
          <a:p>
            <a:pPr marL="180975" lvl="2" indent="-180975">
              <a:spcBef>
                <a:spcPts val="400"/>
              </a:spcBef>
              <a:spcAft>
                <a:spcPts val="400"/>
              </a:spcAft>
              <a:buClr>
                <a:srgbClr val="C00000"/>
              </a:buClr>
              <a:tabLst>
                <a:tab pos="85725" algn="l"/>
              </a:tabLst>
              <a:defRPr/>
            </a:pPr>
            <a:r>
              <a:rPr lang="ru-RU" sz="1200" dirty="0">
                <a:latin typeface="Arial" panose="020B0604020202020204" pitchFamily="34" charset="0"/>
                <a:cs typeface="Arial" panose="020B0604020202020204" pitchFamily="34" charset="0"/>
              </a:rPr>
              <a:t>Управления приоритетами выполнения заказов</a:t>
            </a:r>
          </a:p>
        </p:txBody>
      </p:sp>
      <p:pic>
        <p:nvPicPr>
          <p:cNvPr id="91140" name="Picture 17" descr="39">
            <a:extLst>
              <a:ext uri="{FF2B5EF4-FFF2-40B4-BE49-F238E27FC236}">
                <a16:creationId xmlns="" xmlns:a16="http://schemas.microsoft.com/office/drawing/2014/main" id="{3235A7BF-FD84-2DFE-D8BB-A8C3A30DE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067694"/>
            <a:ext cx="2160239" cy="2877264"/>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 name="Объект 2">
            <a:extLst>
              <a:ext uri="{FF2B5EF4-FFF2-40B4-BE49-F238E27FC236}">
                <a16:creationId xmlns="" xmlns:a16="http://schemas.microsoft.com/office/drawing/2014/main" id="{4A01D2E6-D5B8-EFDC-3E09-F3912A428EAE}"/>
              </a:ext>
            </a:extLst>
          </p:cNvPr>
          <p:cNvSpPr txBox="1">
            <a:spLocks/>
          </p:cNvSpPr>
          <p:nvPr/>
        </p:nvSpPr>
        <p:spPr bwMode="auto">
          <a:xfrm>
            <a:off x="242316" y="2335535"/>
            <a:ext cx="5905352" cy="25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0" indent="0">
              <a:spcBef>
                <a:spcPts val="400"/>
              </a:spcBef>
              <a:spcAft>
                <a:spcPts val="400"/>
              </a:spcAft>
              <a:buFontTx/>
              <a:buNone/>
              <a:tabLst>
                <a:tab pos="85725" algn="l"/>
              </a:tabLst>
              <a:defRPr/>
            </a:pPr>
            <a:r>
              <a:rPr lang="ru-RU" sz="1200" b="0" kern="0" dirty="0">
                <a:solidFill>
                  <a:srgbClr val="D45448"/>
                </a:solidFill>
                <a:latin typeface="Arial" panose="020B0604020202020204" pitchFamily="34" charset="0"/>
                <a:cs typeface="Arial" panose="020B0604020202020204" pitchFamily="34" charset="0"/>
              </a:rPr>
              <a:t>Повышение эффективности использования производственных ресурсов и снижение себестоимости за счет:</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Исключения работ, невостребованных внешнем и внутренним спросом</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Контроля выполнения нормативов и использования замен, аналогов мотивации персонала</a:t>
            </a:r>
          </a:p>
          <a:p>
            <a:pPr marL="0" indent="0">
              <a:spcBef>
                <a:spcPts val="400"/>
              </a:spcBef>
              <a:spcAft>
                <a:spcPts val="400"/>
              </a:spcAft>
              <a:buFontTx/>
              <a:buNone/>
              <a:tabLst>
                <a:tab pos="85725" algn="l"/>
              </a:tabLst>
              <a:defRPr/>
            </a:pPr>
            <a:r>
              <a:rPr lang="ru-RU" sz="1200" b="0" kern="0" dirty="0">
                <a:solidFill>
                  <a:srgbClr val="D45448"/>
                </a:solidFill>
                <a:latin typeface="Arial" panose="020B0604020202020204" pitchFamily="34" charset="0"/>
                <a:cs typeface="Arial" panose="020B0604020202020204" pitchFamily="34" charset="0"/>
              </a:rPr>
              <a:t>Оптимизация результатов планирования, сроков выпуска продукции</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Повышение эффективности ремонтной деятельности</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Снижение затрат на поддержание работоспособности оборудования</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Учет выработки оборудования</a:t>
            </a:r>
          </a:p>
          <a:p>
            <a:pPr marL="180975" lvl="2" indent="-180975">
              <a:spcBef>
                <a:spcPts val="400"/>
              </a:spcBef>
              <a:spcAft>
                <a:spcPts val="400"/>
              </a:spcAft>
              <a:buClr>
                <a:srgbClr val="C00000"/>
              </a:buClr>
              <a:tabLst>
                <a:tab pos="85725" algn="l"/>
              </a:tabLst>
              <a:defRPr/>
            </a:pPr>
            <a:r>
              <a:rPr lang="ru-RU" sz="1200" b="0" kern="0" dirty="0">
                <a:latin typeface="Arial" panose="020B0604020202020204" pitchFamily="34" charset="0"/>
                <a:cs typeface="Arial" panose="020B0604020202020204" pitchFamily="34" charset="0"/>
              </a:rPr>
              <a:t>Планирование регламентных ремонтных работ</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1">
            <a:extLst>
              <a:ext uri="{FF2B5EF4-FFF2-40B4-BE49-F238E27FC236}">
                <a16:creationId xmlns="" xmlns:a16="http://schemas.microsoft.com/office/drawing/2014/main" id="{79BF7997-B235-E707-BBC2-F69BF8FDCDB0}"/>
              </a:ext>
            </a:extLst>
          </p:cNvPr>
          <p:cNvSpPr>
            <a:spLocks noGrp="1"/>
          </p:cNvSpPr>
          <p:nvPr>
            <p:ph type="title" idx="4294967295"/>
          </p:nvPr>
        </p:nvSpPr>
        <p:spPr>
          <a:xfrm>
            <a:off x="1690564" y="182920"/>
            <a:ext cx="7200900" cy="6819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a:t>
            </a:r>
          </a:p>
        </p:txBody>
      </p:sp>
      <p:sp>
        <p:nvSpPr>
          <p:cNvPr id="93187" name="Объект 2">
            <a:extLst>
              <a:ext uri="{FF2B5EF4-FFF2-40B4-BE49-F238E27FC236}">
                <a16:creationId xmlns="" xmlns:a16="http://schemas.microsoft.com/office/drawing/2014/main" id="{014528C0-9CF1-A2FF-82C5-324050184DCD}"/>
              </a:ext>
            </a:extLst>
          </p:cNvPr>
          <p:cNvSpPr>
            <a:spLocks noGrp="1"/>
          </p:cNvSpPr>
          <p:nvPr>
            <p:ph idx="4294967295"/>
          </p:nvPr>
        </p:nvSpPr>
        <p:spPr>
          <a:xfrm>
            <a:off x="250825" y="987398"/>
            <a:ext cx="8640639" cy="733534"/>
          </a:xfrm>
        </p:spPr>
        <p:txBody>
          <a:bodyPr wrap="square" lIns="0" tIns="0" rIns="0" bIns="0">
            <a:spAutoFit/>
          </a:bodyPr>
          <a:lstStyle/>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Визуализация структуры изделия</a:t>
            </a:r>
          </a:p>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Описание производственных процессов изготовления изделий (ресурсные спецификации)</a:t>
            </a:r>
          </a:p>
          <a:p>
            <a:pPr marL="180000" indent="-180000">
              <a:spcBef>
                <a:spcPts val="400"/>
              </a:spcBef>
              <a:spcAft>
                <a:spcPts val="3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Предусмотрена возможность создания универсальных спецификаций на вид номенклатуры</a:t>
            </a:r>
          </a:p>
        </p:txBody>
      </p:sp>
      <p:grpSp>
        <p:nvGrpSpPr>
          <p:cNvPr id="3" name="Группа 2">
            <a:extLst>
              <a:ext uri="{FF2B5EF4-FFF2-40B4-BE49-F238E27FC236}">
                <a16:creationId xmlns="" xmlns:a16="http://schemas.microsoft.com/office/drawing/2014/main" id="{C9CC81C3-F3D7-C04A-964F-D2AF34A9D4C1}"/>
              </a:ext>
            </a:extLst>
          </p:cNvPr>
          <p:cNvGrpSpPr/>
          <p:nvPr/>
        </p:nvGrpSpPr>
        <p:grpSpPr>
          <a:xfrm>
            <a:off x="5724128" y="1995686"/>
            <a:ext cx="3312368" cy="3096344"/>
            <a:chOff x="5580112" y="1860270"/>
            <a:chExt cx="3456384" cy="323176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A1B270F3-1D84-654D-82F9-4B1E18B9816C}"/>
                </a:ext>
              </a:extLst>
            </p:cNvPr>
            <p:cNvSpPr/>
            <p:nvPr/>
          </p:nvSpPr>
          <p:spPr>
            <a:xfrm>
              <a:off x="5580112" y="1860270"/>
              <a:ext cx="3456384" cy="3231760"/>
            </a:xfrm>
            <a:prstGeom prst="round2DiagRect">
              <a:avLst>
                <a:gd name="adj1" fmla="val 5486"/>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72708" name="Picture 7">
              <a:extLst>
                <a:ext uri="{FF2B5EF4-FFF2-40B4-BE49-F238E27FC236}">
                  <a16:creationId xmlns="" xmlns:a16="http://schemas.microsoft.com/office/drawing/2014/main" id="{B93454B0-0B3F-F894-A876-B8DB8A54FD45}"/>
                </a:ext>
              </a:extLst>
            </p:cNvPr>
            <p:cNvPicPr>
              <a:picLocks noChangeAspect="1" noChangeArrowheads="1"/>
            </p:cNvPicPr>
            <p:nvPr/>
          </p:nvPicPr>
          <p:blipFill>
            <a:blip r:embed="rId2"/>
            <a:srcRect/>
            <a:stretch>
              <a:fillRect/>
            </a:stretch>
          </p:blipFill>
          <p:spPr bwMode="auto">
            <a:xfrm>
              <a:off x="5658127" y="1932278"/>
              <a:ext cx="3300353" cy="3024336"/>
            </a:xfrm>
            <a:prstGeom prst="rect">
              <a:avLst/>
            </a:prstGeom>
            <a:ln/>
          </p:spPr>
          <p:style>
            <a:lnRef idx="2">
              <a:schemeClr val="accent3"/>
            </a:lnRef>
            <a:fillRef idx="1">
              <a:schemeClr val="lt1"/>
            </a:fillRef>
            <a:effectRef idx="0">
              <a:schemeClr val="accent3"/>
            </a:effectRef>
            <a:fontRef idx="minor">
              <a:schemeClr val="dk1"/>
            </a:fontRef>
          </p:style>
        </p:pic>
      </p:grpSp>
      <p:sp>
        <p:nvSpPr>
          <p:cNvPr id="7" name="Объект 2">
            <a:extLst>
              <a:ext uri="{FF2B5EF4-FFF2-40B4-BE49-F238E27FC236}">
                <a16:creationId xmlns="" xmlns:a16="http://schemas.microsoft.com/office/drawing/2014/main" id="{014528C0-9CF1-A2FF-82C5-324050184DCD}"/>
              </a:ext>
            </a:extLst>
          </p:cNvPr>
          <p:cNvSpPr txBox="1">
            <a:spLocks/>
          </p:cNvSpPr>
          <p:nvPr/>
        </p:nvSpPr>
        <p:spPr bwMode="auto">
          <a:xfrm>
            <a:off x="245511" y="1843485"/>
            <a:ext cx="5478615" cy="31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Управление детализацией описания требуемых для производства ресурсов (маршрутные карты)</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Поддержка серийного учета материалов, полуфабрикатов, продукции</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Параметрическое обеспечение потребности в номенклатуре</a:t>
            </a: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Управление процессом планирования</a:t>
            </a:r>
            <a:endParaRPr lang="ru-RU" altLang="ru-RU" sz="1200" b="0" kern="0" dirty="0">
              <a:latin typeface="Arial" panose="020B0604020202020204" pitchFamily="34" charset="0"/>
              <a:cs typeface="Arial" panose="020B0604020202020204" pitchFamily="34" charset="0"/>
            </a:endParaRP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Три уровня планирования производством</a:t>
            </a:r>
            <a:r>
              <a:rPr lang="ru-RU" altLang="ru-RU" sz="1200" b="0" kern="0" dirty="0">
                <a:latin typeface="Arial" panose="020B0604020202020204" pitchFamily="34" charset="0"/>
                <a:cs typeface="Arial" panose="020B0604020202020204" pitchFamily="34" charset="0"/>
              </a:rPr>
              <a:t>, консолидация потребностей в продукции, главный и локальный диспетчер</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Возможность организации управления производством дискретного и процессного типа</a:t>
            </a:r>
          </a:p>
          <a:p>
            <a:pPr marL="180000" indent="-180000">
              <a:spcBef>
                <a:spcPts val="400"/>
              </a:spcBef>
              <a:spcAft>
                <a:spcPts val="300"/>
              </a:spcAft>
              <a:buFont typeface="Arial" panose="020B0604020202020204" pitchFamily="34" charset="0"/>
              <a:buChar char="•"/>
            </a:pPr>
            <a:r>
              <a:rPr lang="ru-RU" altLang="ru-RU" sz="1200" b="0" kern="0" dirty="0">
                <a:solidFill>
                  <a:srgbClr val="D20000"/>
                </a:solidFill>
                <a:latin typeface="Arial" panose="020B0604020202020204" pitchFamily="34" charset="0"/>
                <a:cs typeface="Arial" panose="020B0604020202020204" pitchFamily="34" charset="0"/>
              </a:rPr>
              <a:t>Поддержка ремонтного производства в рамках общих процессов управления производством и планирования</a:t>
            </a:r>
            <a:endParaRPr lang="ru-RU" altLang="ru-RU" sz="1200" b="0" kern="0" dirty="0">
              <a:latin typeface="Arial" panose="020B0604020202020204" pitchFamily="34" charset="0"/>
              <a:cs typeface="Arial" panose="020B0604020202020204" pitchFamily="34" charset="0"/>
            </a:endParaRP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Планирование по «узким» местам производства</a:t>
            </a:r>
          </a:p>
          <a:p>
            <a:pPr marL="180000" indent="-180000">
              <a:spcBef>
                <a:spcPts val="400"/>
              </a:spcBef>
              <a:spcAft>
                <a:spcPts val="300"/>
              </a:spcAft>
              <a:buFont typeface="Arial" panose="020B0604020202020204" pitchFamily="34" charset="0"/>
              <a:buChar char="•"/>
            </a:pPr>
            <a:r>
              <a:rPr lang="ru-RU" altLang="ru-RU" sz="1200" b="0" kern="0" dirty="0">
                <a:latin typeface="Arial" panose="020B0604020202020204" pitchFamily="34" charset="0"/>
                <a:cs typeface="Arial" panose="020B0604020202020204" pitchFamily="34" charset="0"/>
              </a:rPr>
              <a:t>Пооперационное планирование </a:t>
            </a:r>
            <a:r>
              <a:rPr lang="en-US" altLang="ru-RU" sz="1200" b="0" kern="0" dirty="0">
                <a:solidFill>
                  <a:srgbClr val="D20000"/>
                </a:solidFill>
                <a:latin typeface="Arial" panose="020B0604020202020204" pitchFamily="34" charset="0"/>
                <a:cs typeface="Arial" panose="020B0604020202020204" pitchFamily="34" charset="0"/>
              </a:rPr>
              <a:t>MES/APS</a:t>
            </a:r>
            <a:endParaRPr lang="ru-RU" altLang="ru-RU" sz="1200" b="0" kern="0" dirty="0">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a:extLst>
              <a:ext uri="{FF2B5EF4-FFF2-40B4-BE49-F238E27FC236}">
                <a16:creationId xmlns="" xmlns:a16="http://schemas.microsoft.com/office/drawing/2014/main" id="{BC2DAF1F-643E-E632-3384-1CE3E63B4A65}"/>
              </a:ext>
            </a:extLst>
          </p:cNvPr>
          <p:cNvSpPr>
            <a:spLocks noGrp="1"/>
          </p:cNvSpPr>
          <p:nvPr>
            <p:ph type="title" idx="4294967295"/>
          </p:nvPr>
        </p:nvSpPr>
        <p:spPr>
          <a:xfrm>
            <a:off x="1691680" y="195486"/>
            <a:ext cx="7182675" cy="69644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a:t>
            </a:r>
          </a:p>
        </p:txBody>
      </p:sp>
      <p:sp>
        <p:nvSpPr>
          <p:cNvPr id="2" name="Скругленный прямоугольник 1">
            <a:extLst>
              <a:ext uri="{FF2B5EF4-FFF2-40B4-BE49-F238E27FC236}">
                <a16:creationId xmlns="" xmlns:a16="http://schemas.microsoft.com/office/drawing/2014/main" id="{0647A903-7889-F44B-9D8A-F4EDF2B98F9D}"/>
              </a:ext>
            </a:extLst>
          </p:cNvPr>
          <p:cNvSpPr/>
          <p:nvPr/>
        </p:nvSpPr>
        <p:spPr>
          <a:xfrm>
            <a:off x="6228184" y="1419622"/>
            <a:ext cx="2843809" cy="3672408"/>
          </a:xfrm>
          <a:prstGeom prst="roundRect">
            <a:avLst>
              <a:gd name="adj" fmla="val 7154"/>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dirty="0"/>
          </a:p>
        </p:txBody>
      </p:sp>
      <p:pic>
        <p:nvPicPr>
          <p:cNvPr id="94211" name="Picture 17" descr="39">
            <a:extLst>
              <a:ext uri="{FF2B5EF4-FFF2-40B4-BE49-F238E27FC236}">
                <a16:creationId xmlns="" xmlns:a16="http://schemas.microsoft.com/office/drawing/2014/main" id="{48F7A391-DB55-B27D-BF5B-29AD4C64D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156" y="1527634"/>
            <a:ext cx="2532199" cy="3456384"/>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2470" name="Text Box 6">
            <a:extLst>
              <a:ext uri="{FF2B5EF4-FFF2-40B4-BE49-F238E27FC236}">
                <a16:creationId xmlns="" xmlns:a16="http://schemas.microsoft.com/office/drawing/2014/main" id="{0C267C6D-9959-35FF-1250-3AEDB7FAA55D}"/>
              </a:ext>
            </a:extLst>
          </p:cNvPr>
          <p:cNvSpPr txBox="1">
            <a:spLocks noChangeArrowheads="1"/>
          </p:cNvSpPr>
          <p:nvPr/>
        </p:nvSpPr>
        <p:spPr bwMode="auto">
          <a:xfrm>
            <a:off x="268734" y="995880"/>
            <a:ext cx="8406811" cy="184666"/>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20000"/>
                </a:solidFill>
                <a:latin typeface="Arial" panose="020B0604020202020204" pitchFamily="34" charset="0"/>
              </a:rPr>
              <a:t>Возможности для руководителей производства и специалистов </a:t>
            </a:r>
            <a:r>
              <a:rPr lang="en-US" altLang="ru-RU" sz="1200" b="0" dirty="0">
                <a:solidFill>
                  <a:srgbClr val="D20000"/>
                </a:solidFill>
                <a:latin typeface="Arial" panose="020B0604020202020204" pitchFamily="34" charset="0"/>
              </a:rPr>
              <a:t> </a:t>
            </a:r>
            <a:r>
              <a:rPr lang="ru-RU" altLang="ru-RU" sz="1200" b="0" dirty="0">
                <a:solidFill>
                  <a:srgbClr val="D20000"/>
                </a:solidFill>
                <a:latin typeface="Arial" panose="020B0604020202020204" pitchFamily="34" charset="0"/>
              </a:rPr>
              <a:t>по управлению производственными процессами: </a:t>
            </a:r>
            <a:endParaRPr lang="ru-RU" altLang="ru-RU" sz="1200" b="0" dirty="0">
              <a:latin typeface="Arial" panose="020B0604020202020204" pitchFamily="34" charset="0"/>
            </a:endParaRPr>
          </a:p>
        </p:txBody>
      </p:sp>
      <p:sp>
        <p:nvSpPr>
          <p:cNvPr id="61449" name="Text Box 9">
            <a:extLst>
              <a:ext uri="{FF2B5EF4-FFF2-40B4-BE49-F238E27FC236}">
                <a16:creationId xmlns="" xmlns:a16="http://schemas.microsoft.com/office/drawing/2014/main" id="{86179B8E-6C0D-02DB-FC33-867409AD0E78}"/>
              </a:ext>
            </a:extLst>
          </p:cNvPr>
          <p:cNvSpPr txBox="1">
            <a:spLocks noChangeArrowheads="1"/>
          </p:cNvSpPr>
          <p:nvPr/>
        </p:nvSpPr>
        <p:spPr bwMode="auto">
          <a:xfrm>
            <a:off x="270644" y="1400100"/>
            <a:ext cx="5977359" cy="3250121"/>
          </a:xfrm>
          <a:prstGeom prst="rect">
            <a:avLst/>
          </a:prstGeom>
          <a:noFill/>
          <a:ln>
            <a:noFill/>
          </a:ln>
          <a:effectLst>
            <a:prstShdw prst="shdw17" dist="17961" dir="2700000">
              <a:schemeClr val="accent1">
                <a:gamma/>
                <a:shade val="60000"/>
                <a:invGamma/>
              </a:schemeClr>
            </a:prstShdw>
          </a:effectLst>
        </p:spPr>
        <p:txBody>
          <a:bodyPr wrap="square" lIns="0" tIns="0" rIns="0" bIns="0" numCol="2">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Позволяет минимизировать зависимость качества планирования от точности нормативных данных </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Возможность организации управления производством дискретного, процессного типа и управления ремонтным производством</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Разделение ответственности, 3 уровня управления производством: </a:t>
            </a:r>
            <a:br>
              <a:rPr lang="ru-RU" altLang="ru-RU" sz="1200" b="0" dirty="0">
                <a:latin typeface="Arial" panose="020B0604020202020204" pitchFamily="34" charset="0"/>
              </a:rPr>
            </a:br>
            <a:r>
              <a:rPr lang="ru-RU" altLang="ru-RU" sz="1200" b="0" dirty="0">
                <a:latin typeface="Arial" panose="020B0604020202020204" pitchFamily="34" charset="0"/>
              </a:rPr>
              <a:t>уровень планирования и консолидации потребностей в продукции, уровень диспетчера-логиста предприятия и локальный (цеховой) уровень управления</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Точность в учете: уточнение пооперационного состава работ</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и расхода материалов на каждую партию запуска; </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Позволяет свести к минимуму потребности в перепланировании;</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Контроль хода производственного процесса по этапам (межцеховым переделам) реализован механизм диспетчеризации, разработана </a:t>
            </a:r>
            <a:br>
              <a:rPr lang="ru-RU" altLang="ru-RU" sz="1200" b="0" dirty="0">
                <a:latin typeface="Arial" panose="020B0604020202020204" pitchFamily="34" charset="0"/>
              </a:rPr>
            </a:br>
            <a:r>
              <a:rPr lang="ru-RU" altLang="ru-RU" sz="1200" b="0" dirty="0">
                <a:latin typeface="Arial" panose="020B0604020202020204" pitchFamily="34" charset="0"/>
              </a:rPr>
              <a:t>«семафорная система» оповещения;</a:t>
            </a:r>
          </a:p>
          <a:p>
            <a:pPr eaLnBrk="1" hangingPunct="1">
              <a:spcBef>
                <a:spcPts val="400"/>
              </a:spcBef>
              <a:spcAft>
                <a:spcPts val="300"/>
              </a:spcAft>
              <a:buClr>
                <a:srgbClr val="D20000"/>
              </a:buClr>
              <a:buFont typeface="Arial" panose="020B0604020202020204" pitchFamily="34" charset="0"/>
              <a:buChar char="•"/>
              <a:defRPr/>
            </a:pPr>
            <a:r>
              <a:rPr lang="ru-RU" altLang="ru-RU" sz="1200" b="0" dirty="0">
                <a:latin typeface="Arial" panose="020B0604020202020204" pitchFamily="34" charset="0"/>
              </a:rPr>
              <a:t>Руководитель производства может заранее спрогнозировать негативное</a:t>
            </a:r>
            <a:r>
              <a:rPr lang="en-US" altLang="ru-RU" sz="1200" b="0" dirty="0">
                <a:latin typeface="Arial" panose="020B0604020202020204" pitchFamily="34" charset="0"/>
              </a:rPr>
              <a:t> </a:t>
            </a:r>
            <a:r>
              <a:rPr lang="ru-RU" altLang="ru-RU" sz="1200" b="0" dirty="0">
                <a:latin typeface="Arial" panose="020B0604020202020204" pitchFamily="34" charset="0"/>
              </a:rPr>
              <a:t>развитие ситуации по ходу производственного процесса относительно плановых сроков.</a:t>
            </a:r>
          </a:p>
        </p:txBody>
      </p:sp>
    </p:spTree>
  </p:cSld>
  <p:clrMapOvr>
    <a:masterClrMapping/>
  </p:clrMapOvr>
  <p:transition advTm="6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Заголовок 1">
            <a:extLst>
              <a:ext uri="{FF2B5EF4-FFF2-40B4-BE49-F238E27FC236}">
                <a16:creationId xmlns="" xmlns:a16="http://schemas.microsoft.com/office/drawing/2014/main" id="{E9EE63D4-89C9-98FF-2E15-527A938D7926}"/>
              </a:ext>
            </a:extLst>
          </p:cNvPr>
          <p:cNvSpPr>
            <a:spLocks noGrp="1" noChangeArrowheads="1"/>
          </p:cNvSpPr>
          <p:nvPr>
            <p:ph type="title" idx="4294967295"/>
          </p:nvPr>
        </p:nvSpPr>
        <p:spPr>
          <a:xfrm>
            <a:off x="1673419" y="195486"/>
            <a:ext cx="7200900" cy="786434"/>
          </a:xfrm>
        </p:spPr>
        <p:txBody>
          <a:bodyPr wrap="square"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Уровни производственного планирования</a:t>
            </a:r>
          </a:p>
        </p:txBody>
      </p:sp>
      <p:sp>
        <p:nvSpPr>
          <p:cNvPr id="2" name="Стрелка: шеврон 1">
            <a:extLst>
              <a:ext uri="{FF2B5EF4-FFF2-40B4-BE49-F238E27FC236}">
                <a16:creationId xmlns="" xmlns:a16="http://schemas.microsoft.com/office/drawing/2014/main" id="{D98FF439-0682-A32E-9CB9-BBF2912A397D}"/>
              </a:ext>
            </a:extLst>
          </p:cNvPr>
          <p:cNvSpPr/>
          <p:nvPr/>
        </p:nvSpPr>
        <p:spPr bwMode="auto">
          <a:xfrm>
            <a:off x="842963" y="1592263"/>
            <a:ext cx="2570162" cy="293687"/>
          </a:xfrm>
          <a:prstGeom prst="chevron">
            <a:avLst/>
          </a:prstGeom>
          <a:solidFill>
            <a:srgbClr val="263136"/>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dirty="0">
              <a:solidFill>
                <a:srgbClr val="006600"/>
              </a:solidFill>
              <a:latin typeface="Arial" panose="020B0604020202020204" pitchFamily="34" charset="0"/>
            </a:endParaRPr>
          </a:p>
        </p:txBody>
      </p:sp>
      <p:sp>
        <p:nvSpPr>
          <p:cNvPr id="6" name="Стрелка: шеврон 5">
            <a:extLst>
              <a:ext uri="{FF2B5EF4-FFF2-40B4-BE49-F238E27FC236}">
                <a16:creationId xmlns="" xmlns:a16="http://schemas.microsoft.com/office/drawing/2014/main" id="{D4C08994-61A1-C309-EC24-0D3C7A0ACB6F}"/>
              </a:ext>
            </a:extLst>
          </p:cNvPr>
          <p:cNvSpPr/>
          <p:nvPr/>
        </p:nvSpPr>
        <p:spPr bwMode="auto">
          <a:xfrm>
            <a:off x="3186113" y="1592263"/>
            <a:ext cx="2686050" cy="293687"/>
          </a:xfrm>
          <a:prstGeom prst="chevron">
            <a:avLst/>
          </a:prstGeom>
          <a:solidFill>
            <a:srgbClr val="D45448"/>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a:solidFill>
                <a:srgbClr val="006600"/>
              </a:solidFill>
              <a:latin typeface="Arial" panose="020B0604020202020204" pitchFamily="34" charset="0"/>
            </a:endParaRPr>
          </a:p>
        </p:txBody>
      </p:sp>
      <p:sp>
        <p:nvSpPr>
          <p:cNvPr id="7" name="Стрелка: шеврон 6">
            <a:extLst>
              <a:ext uri="{FF2B5EF4-FFF2-40B4-BE49-F238E27FC236}">
                <a16:creationId xmlns="" xmlns:a16="http://schemas.microsoft.com/office/drawing/2014/main" id="{33FFAD78-C62A-5903-4DE8-A0F760D73D02}"/>
              </a:ext>
            </a:extLst>
          </p:cNvPr>
          <p:cNvSpPr/>
          <p:nvPr/>
        </p:nvSpPr>
        <p:spPr bwMode="auto">
          <a:xfrm>
            <a:off x="5668963" y="1595438"/>
            <a:ext cx="2660650" cy="292100"/>
          </a:xfrm>
          <a:prstGeom prst="chevron">
            <a:avLst/>
          </a:prstGeom>
          <a:solidFill>
            <a:srgbClr val="333399"/>
          </a:solidFill>
          <a:ln>
            <a:noFill/>
          </a:ln>
          <a:effectLst/>
        </p:spPr>
        <p:txBody>
          <a:bodyPr lIns="71425" tIns="37141" rIns="71425" bIns="37141">
            <a:spAutoFit/>
          </a:bodyPr>
          <a:lstStyle/>
          <a:p>
            <a:pPr marL="302362" indent="-302362" defTabSz="725668" eaLnBrk="1" hangingPunct="1">
              <a:lnSpc>
                <a:spcPct val="85000"/>
              </a:lnSpc>
              <a:spcBef>
                <a:spcPct val="50000"/>
              </a:spcBef>
              <a:buSzPct val="120000"/>
              <a:buFontTx/>
              <a:buBlip>
                <a:blip r:embed="rId3"/>
              </a:buBlip>
              <a:defRPr/>
            </a:pPr>
            <a:endParaRPr lang="ru-RU" sz="1667" b="0">
              <a:solidFill>
                <a:srgbClr val="006600"/>
              </a:solidFill>
              <a:latin typeface="Arial" panose="020B0604020202020204" pitchFamily="34" charset="0"/>
            </a:endParaRPr>
          </a:p>
        </p:txBody>
      </p:sp>
      <p:sp>
        <p:nvSpPr>
          <p:cNvPr id="95238" name="TextBox 2">
            <a:extLst>
              <a:ext uri="{FF2B5EF4-FFF2-40B4-BE49-F238E27FC236}">
                <a16:creationId xmlns="" xmlns:a16="http://schemas.microsoft.com/office/drawing/2014/main" id="{C713A535-9ED5-569E-CE75-83FC40BEE8F7}"/>
              </a:ext>
            </a:extLst>
          </p:cNvPr>
          <p:cNvSpPr txBox="1">
            <a:spLocks noChangeArrowheads="1"/>
          </p:cNvSpPr>
          <p:nvPr/>
        </p:nvSpPr>
        <p:spPr bwMode="auto">
          <a:xfrm>
            <a:off x="1528763" y="170656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endParaRPr lang="ru-RU" altLang="ru-RU">
              <a:latin typeface="Arial" panose="020B0604020202020204" pitchFamily="34" charset="0"/>
            </a:endParaRPr>
          </a:p>
        </p:txBody>
      </p:sp>
      <p:sp>
        <p:nvSpPr>
          <p:cNvPr id="4" name="TextBox 3">
            <a:extLst>
              <a:ext uri="{FF2B5EF4-FFF2-40B4-BE49-F238E27FC236}">
                <a16:creationId xmlns="" xmlns:a16="http://schemas.microsoft.com/office/drawing/2014/main" id="{45F7F817-5A1C-3192-1E1F-26D8616E93C8}"/>
              </a:ext>
            </a:extLst>
          </p:cNvPr>
          <p:cNvSpPr txBox="1"/>
          <p:nvPr/>
        </p:nvSpPr>
        <p:spPr>
          <a:xfrm>
            <a:off x="1068388" y="1587500"/>
            <a:ext cx="2228850" cy="287338"/>
          </a:xfrm>
          <a:prstGeom prst="rect">
            <a:avLst/>
          </a:prstGeom>
          <a:noFill/>
        </p:spPr>
        <p:txBody>
          <a:bodyPr>
            <a:spAutoFit/>
          </a:bodyPr>
          <a:lstStyle/>
          <a:p>
            <a:pPr>
              <a:defRPr/>
            </a:pPr>
            <a:r>
              <a:rPr lang="ru-RU" sz="1270" dirty="0">
                <a:solidFill>
                  <a:schemeClr val="bg1"/>
                </a:solidFill>
                <a:latin typeface="Arial" panose="020B0604020202020204" pitchFamily="34" charset="0"/>
              </a:rPr>
              <a:t>1 – Уровень предприятия</a:t>
            </a:r>
          </a:p>
        </p:txBody>
      </p:sp>
      <p:sp>
        <p:nvSpPr>
          <p:cNvPr id="10" name="TextBox 9">
            <a:extLst>
              <a:ext uri="{FF2B5EF4-FFF2-40B4-BE49-F238E27FC236}">
                <a16:creationId xmlns="" xmlns:a16="http://schemas.microsoft.com/office/drawing/2014/main" id="{C669036F-B63B-2D60-7DF0-CCDE6A898308}"/>
              </a:ext>
            </a:extLst>
          </p:cNvPr>
          <p:cNvSpPr txBox="1"/>
          <p:nvPr/>
        </p:nvSpPr>
        <p:spPr>
          <a:xfrm>
            <a:off x="3576638" y="1598613"/>
            <a:ext cx="1862137" cy="287337"/>
          </a:xfrm>
          <a:prstGeom prst="rect">
            <a:avLst/>
          </a:prstGeom>
          <a:noFill/>
        </p:spPr>
        <p:txBody>
          <a:bodyPr>
            <a:spAutoFit/>
          </a:bodyPr>
          <a:lstStyle/>
          <a:p>
            <a:pPr>
              <a:defRPr/>
            </a:pPr>
            <a:r>
              <a:rPr lang="ru-RU" sz="1270" dirty="0">
                <a:solidFill>
                  <a:schemeClr val="bg1"/>
                </a:solidFill>
                <a:latin typeface="Arial" panose="020B0604020202020204" pitchFamily="34" charset="0"/>
              </a:rPr>
              <a:t>2 – Межцеховой</a:t>
            </a:r>
          </a:p>
        </p:txBody>
      </p:sp>
      <p:sp>
        <p:nvSpPr>
          <p:cNvPr id="11" name="TextBox 10">
            <a:extLst>
              <a:ext uri="{FF2B5EF4-FFF2-40B4-BE49-F238E27FC236}">
                <a16:creationId xmlns="" xmlns:a16="http://schemas.microsoft.com/office/drawing/2014/main" id="{87BDC708-D3E2-2763-3112-ED02C48AEFF7}"/>
              </a:ext>
            </a:extLst>
          </p:cNvPr>
          <p:cNvSpPr txBox="1"/>
          <p:nvPr/>
        </p:nvSpPr>
        <p:spPr>
          <a:xfrm>
            <a:off x="5986463" y="1587500"/>
            <a:ext cx="2228850" cy="287338"/>
          </a:xfrm>
          <a:prstGeom prst="rect">
            <a:avLst/>
          </a:prstGeom>
          <a:noFill/>
        </p:spPr>
        <p:txBody>
          <a:bodyPr>
            <a:spAutoFit/>
          </a:bodyPr>
          <a:lstStyle/>
          <a:p>
            <a:pPr>
              <a:defRPr/>
            </a:pPr>
            <a:r>
              <a:rPr lang="ru-RU" sz="1270" dirty="0">
                <a:solidFill>
                  <a:schemeClr val="bg1">
                    <a:lumMod val="95000"/>
                  </a:schemeClr>
                </a:solidFill>
                <a:latin typeface="Arial" panose="020B0604020202020204" pitchFamily="34" charset="0"/>
              </a:rPr>
              <a:t>3 – Внутрицеховой</a:t>
            </a:r>
          </a:p>
        </p:txBody>
      </p:sp>
      <p:pic>
        <p:nvPicPr>
          <p:cNvPr id="95242" name="Рисунок 4">
            <a:extLst>
              <a:ext uri="{FF2B5EF4-FFF2-40B4-BE49-F238E27FC236}">
                <a16:creationId xmlns="" xmlns:a16="http://schemas.microsoft.com/office/drawing/2014/main" id="{716A97ED-B39A-F8B6-C190-E6776D8ECD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220913"/>
            <a:ext cx="4587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A1CAE446-C68F-3282-8A49-D401DDE23BFB}"/>
              </a:ext>
            </a:extLst>
          </p:cNvPr>
          <p:cNvSpPr txBox="1"/>
          <p:nvPr/>
        </p:nvSpPr>
        <p:spPr>
          <a:xfrm>
            <a:off x="1393825" y="2232025"/>
            <a:ext cx="1963738" cy="702756"/>
          </a:xfrm>
          <a:prstGeom prst="rect">
            <a:avLst/>
          </a:prstGeom>
          <a:noFill/>
        </p:spPr>
        <p:txBody>
          <a:bodyPr>
            <a:spAutoFit/>
          </a:bodyPr>
          <a:lstStyle>
            <a:defPPr>
              <a:defRPr lang="en-US"/>
            </a:defPPr>
            <a:lvl1pPr>
              <a:spcBef>
                <a:spcPts val="200"/>
              </a:spcBef>
              <a:spcAft>
                <a:spcPts val="200"/>
              </a:spcAft>
              <a:defRPr sz="1500" b="0">
                <a:solidFill>
                  <a:schemeClr val="tx1"/>
                </a:solidFill>
              </a:defRPr>
            </a:lvl1pPr>
          </a:lstStyle>
          <a:p>
            <a:pPr>
              <a:defRPr/>
            </a:pPr>
            <a:r>
              <a:rPr lang="ru-RU" sz="1100" dirty="0">
                <a:latin typeface="Arial" panose="020B0604020202020204" pitchFamily="34" charset="0"/>
              </a:rPr>
              <a:t>Производство</a:t>
            </a:r>
          </a:p>
          <a:p>
            <a:pPr>
              <a:defRPr/>
            </a:pPr>
            <a:r>
              <a:rPr lang="ru-RU" sz="1100" dirty="0">
                <a:latin typeface="Arial" panose="020B0604020202020204" pitchFamily="34" charset="0"/>
              </a:rPr>
              <a:t>Планы производства,</a:t>
            </a:r>
          </a:p>
          <a:p>
            <a:pPr>
              <a:defRPr/>
            </a:pPr>
            <a:r>
              <a:rPr lang="ru-RU" sz="1100" dirty="0">
                <a:latin typeface="Arial" panose="020B0604020202020204" pitchFamily="34" charset="0"/>
              </a:rPr>
              <a:t>продаж закупок </a:t>
            </a:r>
          </a:p>
        </p:txBody>
      </p:sp>
      <p:sp>
        <p:nvSpPr>
          <p:cNvPr id="15" name="TextBox 14">
            <a:extLst>
              <a:ext uri="{FF2B5EF4-FFF2-40B4-BE49-F238E27FC236}">
                <a16:creationId xmlns="" xmlns:a16="http://schemas.microsoft.com/office/drawing/2014/main" id="{C6EBFE34-D255-BA23-50F6-5FA85C655C2A}"/>
              </a:ext>
            </a:extLst>
          </p:cNvPr>
          <p:cNvSpPr txBox="1"/>
          <p:nvPr/>
        </p:nvSpPr>
        <p:spPr>
          <a:xfrm>
            <a:off x="3714750" y="2151063"/>
            <a:ext cx="2355850" cy="923330"/>
          </a:xfrm>
          <a:prstGeom prst="rect">
            <a:avLst/>
          </a:prstGeom>
          <a:noFill/>
        </p:spPr>
        <p:txBody>
          <a:bodyPr>
            <a:spAutoFit/>
          </a:bodyPr>
          <a:lstStyle/>
          <a:p>
            <a:pPr>
              <a:spcBef>
                <a:spcPts val="159"/>
              </a:spcBef>
              <a:spcAft>
                <a:spcPts val="159"/>
              </a:spcAft>
              <a:defRPr/>
            </a:pPr>
            <a:r>
              <a:rPr lang="ru-RU" sz="1100" b="0" dirty="0">
                <a:latin typeface="Arial" panose="020B0604020202020204" pitchFamily="34" charset="0"/>
              </a:rPr>
              <a:t>Планово-диспетчерский отдел</a:t>
            </a:r>
          </a:p>
          <a:p>
            <a:pPr>
              <a:spcBef>
                <a:spcPts val="159"/>
              </a:spcBef>
              <a:spcAft>
                <a:spcPts val="159"/>
              </a:spcAft>
              <a:defRPr/>
            </a:pPr>
            <a:r>
              <a:rPr lang="ru-RU" sz="1100" b="0" dirty="0">
                <a:latin typeface="Arial" panose="020B0604020202020204" pitchFamily="34" charset="0"/>
              </a:rPr>
              <a:t>Главный диспетчер</a:t>
            </a:r>
          </a:p>
          <a:p>
            <a:pPr>
              <a:spcBef>
                <a:spcPts val="159"/>
              </a:spcBef>
              <a:spcAft>
                <a:spcPts val="159"/>
              </a:spcAft>
              <a:defRPr/>
            </a:pPr>
            <a:r>
              <a:rPr lang="ru-RU" sz="1100" b="0" dirty="0">
                <a:latin typeface="Arial" panose="020B0604020202020204" pitchFamily="34" charset="0"/>
              </a:rPr>
              <a:t>График производства</a:t>
            </a:r>
          </a:p>
          <a:p>
            <a:pPr>
              <a:spcBef>
                <a:spcPts val="159"/>
              </a:spcBef>
              <a:spcAft>
                <a:spcPts val="159"/>
              </a:spcAft>
              <a:defRPr/>
            </a:pPr>
            <a:r>
              <a:rPr lang="ru-RU" sz="1100" b="0" dirty="0">
                <a:latin typeface="Arial" panose="020B0604020202020204" pitchFamily="34" charset="0"/>
              </a:rPr>
              <a:t>Заказы на производство</a:t>
            </a:r>
          </a:p>
        </p:txBody>
      </p:sp>
      <p:sp>
        <p:nvSpPr>
          <p:cNvPr id="16" name="TextBox 15">
            <a:extLst>
              <a:ext uri="{FF2B5EF4-FFF2-40B4-BE49-F238E27FC236}">
                <a16:creationId xmlns="" xmlns:a16="http://schemas.microsoft.com/office/drawing/2014/main" id="{15D92380-28F0-7AE1-E598-8196145B3C58}"/>
              </a:ext>
            </a:extLst>
          </p:cNvPr>
          <p:cNvSpPr txBox="1"/>
          <p:nvPr/>
        </p:nvSpPr>
        <p:spPr>
          <a:xfrm>
            <a:off x="6580188" y="2274888"/>
            <a:ext cx="1600200" cy="651460"/>
          </a:xfrm>
          <a:prstGeom prst="rect">
            <a:avLst/>
          </a:prstGeom>
          <a:noFill/>
        </p:spPr>
        <p:txBody>
          <a:bodyPr>
            <a:spAutoFit/>
          </a:bodyPr>
          <a:lstStyle>
            <a:defPPr>
              <a:defRPr lang="en-US"/>
            </a:defPPr>
            <a:lvl1pPr>
              <a:spcBef>
                <a:spcPts val="200"/>
              </a:spcBef>
              <a:spcAft>
                <a:spcPts val="200"/>
              </a:spcAft>
              <a:defRPr sz="1500" b="0">
                <a:solidFill>
                  <a:schemeClr val="tx1"/>
                </a:solidFill>
              </a:defRPr>
            </a:lvl1pPr>
          </a:lstStyle>
          <a:p>
            <a:pPr>
              <a:defRPr/>
            </a:pPr>
            <a:r>
              <a:rPr lang="ru-RU" sz="1100" dirty="0">
                <a:latin typeface="Arial" panose="020B0604020202020204" pitchFamily="34" charset="0"/>
              </a:rPr>
              <a:t>Пооперационное планирование</a:t>
            </a:r>
          </a:p>
          <a:p>
            <a:pPr>
              <a:defRPr/>
            </a:pPr>
            <a:r>
              <a:rPr lang="en-US" sz="1100" dirty="0">
                <a:latin typeface="Arial" panose="020B0604020202020204" pitchFamily="34" charset="0"/>
              </a:rPr>
              <a:t>MES</a:t>
            </a:r>
            <a:endParaRPr lang="ru-RU" sz="1100" dirty="0">
              <a:latin typeface="Arial" panose="020B0604020202020204" pitchFamily="34" charset="0"/>
            </a:endParaRPr>
          </a:p>
        </p:txBody>
      </p:sp>
      <p:pic>
        <p:nvPicPr>
          <p:cNvPr id="95246" name="Рисунок 11">
            <a:extLst>
              <a:ext uri="{FF2B5EF4-FFF2-40B4-BE49-F238E27FC236}">
                <a16:creationId xmlns="" xmlns:a16="http://schemas.microsoft.com/office/drawing/2014/main" id="{8D94301C-7712-300E-F512-817EBEE55F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2271713"/>
            <a:ext cx="4238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Рисунок 12">
            <a:extLst>
              <a:ext uri="{FF2B5EF4-FFF2-40B4-BE49-F238E27FC236}">
                <a16:creationId xmlns="" xmlns:a16="http://schemas.microsoft.com/office/drawing/2014/main" id="{25C3050C-7F86-B7B4-C96D-CE5AC31743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0125" y="2295525"/>
            <a:ext cx="514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a:extLst>
              <a:ext uri="{FF2B5EF4-FFF2-40B4-BE49-F238E27FC236}">
                <a16:creationId xmlns="" xmlns:a16="http://schemas.microsoft.com/office/drawing/2014/main" id="{20447649-887F-4BFD-7423-D24793FD19AD}"/>
              </a:ext>
            </a:extLst>
          </p:cNvPr>
          <p:cNvGraphicFramePr>
            <a:graphicFrameLocks noGrp="1"/>
          </p:cNvGraphicFramePr>
          <p:nvPr>
            <p:extLst>
              <p:ext uri="{D42A27DB-BD31-4B8C-83A1-F6EECF244321}">
                <p14:modId xmlns:p14="http://schemas.microsoft.com/office/powerpoint/2010/main" val="2088237730"/>
              </p:ext>
            </p:extLst>
          </p:nvPr>
        </p:nvGraphicFramePr>
        <p:xfrm>
          <a:off x="274985" y="3249613"/>
          <a:ext cx="8689503" cy="1558926"/>
        </p:xfrm>
        <a:graphic>
          <a:graphicData uri="http://schemas.openxmlformats.org/drawingml/2006/table">
            <a:tbl>
              <a:tblPr firstRow="1" bandRow="1">
                <a:tableStyleId>{2D5ABB26-0587-4C30-8999-92F81FD0307C}</a:tableStyleId>
              </a:tblPr>
              <a:tblGrid>
                <a:gridCol w="1417437">
                  <a:extLst>
                    <a:ext uri="{9D8B030D-6E8A-4147-A177-3AD203B41FA5}">
                      <a16:colId xmlns="" xmlns:a16="http://schemas.microsoft.com/office/drawing/2014/main" val="20000"/>
                    </a:ext>
                  </a:extLst>
                </a:gridCol>
                <a:gridCol w="2016549">
                  <a:extLst>
                    <a:ext uri="{9D8B030D-6E8A-4147-A177-3AD203B41FA5}">
                      <a16:colId xmlns="" xmlns:a16="http://schemas.microsoft.com/office/drawing/2014/main" val="20001"/>
                    </a:ext>
                  </a:extLst>
                </a:gridCol>
                <a:gridCol w="5255517">
                  <a:extLst>
                    <a:ext uri="{9D8B030D-6E8A-4147-A177-3AD203B41FA5}">
                      <a16:colId xmlns="" xmlns:a16="http://schemas.microsoft.com/office/drawing/2014/main" val="20002"/>
                    </a:ext>
                  </a:extLst>
                </a:gridCol>
              </a:tblGrid>
              <a:tr h="519642">
                <a:tc>
                  <a:txBody>
                    <a:bodyPr/>
                    <a:lstStyle/>
                    <a:p>
                      <a:r>
                        <a:rPr lang="ru-RU" sz="1100" dirty="0">
                          <a:latin typeface="Arial" panose="020B0604020202020204" pitchFamily="34" charset="0"/>
                          <a:cs typeface="Arial" panose="020B0604020202020204" pitchFamily="34" charset="0"/>
                        </a:rPr>
                        <a:t>1 - Предприятие</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C00000"/>
                          </a:solidFill>
                          <a:latin typeface="Arial" panose="020B0604020202020204" pitchFamily="34" charset="0"/>
                          <a:cs typeface="Arial" panose="020B0604020202020204" pitchFamily="34" charset="0"/>
                        </a:rPr>
                        <a:t>Задача:</a:t>
                      </a:r>
                      <a:r>
                        <a:rPr lang="ru-RU" sz="1100" dirty="0">
                          <a:solidFill>
                            <a:srgbClr val="D7192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согласовать продажи, производство и закупки</a:t>
                      </a:r>
                    </a:p>
                    <a:p>
                      <a:pPr>
                        <a:spcBef>
                          <a:spcPts val="200"/>
                        </a:spcBef>
                        <a:spcAft>
                          <a:spcPts val="200"/>
                        </a:spcAft>
                      </a:pPr>
                      <a:r>
                        <a:rPr lang="ru-RU" sz="1100" b="1" kern="1200" dirty="0">
                          <a:solidFill>
                            <a:srgbClr val="C00000"/>
                          </a:solidFill>
                          <a:latin typeface="Arial" panose="020B0604020202020204" pitchFamily="34" charset="0"/>
                          <a:ea typeface="+mn-ea"/>
                          <a:cs typeface="Arial" panose="020B0604020202020204" pitchFamily="34" charset="0"/>
                        </a:rPr>
                        <a:t>В системе: </a:t>
                      </a:r>
                      <a:r>
                        <a:rPr lang="ru-RU" sz="1100" dirty="0">
                          <a:latin typeface="Arial" panose="020B0604020202020204" pitchFamily="34" charset="0"/>
                          <a:cs typeface="Arial" panose="020B0604020202020204" pitchFamily="34" charset="0"/>
                        </a:rPr>
                        <a:t>планы продаж, производства, закупок</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19642">
                <a:tc>
                  <a:txBody>
                    <a:bodyPr/>
                    <a:lstStyle/>
                    <a:p>
                      <a:r>
                        <a:rPr lang="ru-RU" sz="1100" dirty="0">
                          <a:latin typeface="Arial" panose="020B0604020202020204" pitchFamily="34" charset="0"/>
                          <a:cs typeface="Arial" panose="020B0604020202020204" pitchFamily="34" charset="0"/>
                        </a:rPr>
                        <a:t>2 - Межцеховой</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C00000"/>
                          </a:solidFill>
                          <a:latin typeface="Arial" panose="020B0604020202020204" pitchFamily="34" charset="0"/>
                          <a:cs typeface="Arial" panose="020B0604020202020204" pitchFamily="34" charset="0"/>
                        </a:rPr>
                        <a:t>Задача:</a:t>
                      </a:r>
                      <a:r>
                        <a:rPr lang="ru-RU" sz="1100" dirty="0">
                          <a:solidFill>
                            <a:srgbClr val="C0000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согласовать деятельность цехов и смежных подразделений</a:t>
                      </a:r>
                    </a:p>
                    <a:p>
                      <a:pPr>
                        <a:spcBef>
                          <a:spcPts val="200"/>
                        </a:spcBef>
                        <a:spcAft>
                          <a:spcPts val="200"/>
                        </a:spcAft>
                      </a:pPr>
                      <a:r>
                        <a:rPr lang="ru-RU" sz="1100" b="1" kern="1200" dirty="0">
                          <a:solidFill>
                            <a:srgbClr val="D71920"/>
                          </a:solidFill>
                          <a:latin typeface="Arial" panose="020B0604020202020204" pitchFamily="34" charset="0"/>
                          <a:ea typeface="+mn-ea"/>
                          <a:cs typeface="Arial" panose="020B0604020202020204" pitchFamily="34" charset="0"/>
                        </a:rPr>
                        <a:t>В системе: </a:t>
                      </a:r>
                      <a:r>
                        <a:rPr lang="ru-RU" sz="1100" dirty="0">
                          <a:latin typeface="Arial" panose="020B0604020202020204" pitchFamily="34" charset="0"/>
                          <a:cs typeface="Arial" panose="020B0604020202020204" pitchFamily="34" charset="0"/>
                        </a:rPr>
                        <a:t>заказы, этапы, графики производства</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19642">
                <a:tc>
                  <a:txBody>
                    <a:bodyPr/>
                    <a:lstStyle/>
                    <a:p>
                      <a:r>
                        <a:rPr lang="ru-RU" sz="1100" dirty="0">
                          <a:latin typeface="Arial" panose="020B0604020202020204" pitchFamily="34" charset="0"/>
                          <a:cs typeface="Arial" panose="020B0604020202020204" pitchFamily="34" charset="0"/>
                        </a:rPr>
                        <a:t>3 - Цеховой</a:t>
                      </a: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ru-RU" sz="1100" b="1" dirty="0">
                          <a:solidFill>
                            <a:srgbClr val="D71920"/>
                          </a:solidFill>
                          <a:latin typeface="Arial" panose="020B0604020202020204" pitchFamily="34" charset="0"/>
                          <a:cs typeface="Arial" panose="020B0604020202020204" pitchFamily="34" charset="0"/>
                        </a:rPr>
                        <a:t>Задача:</a:t>
                      </a:r>
                      <a:r>
                        <a:rPr lang="ru-RU" sz="1100" dirty="0">
                          <a:solidFill>
                            <a:srgbClr val="D71920"/>
                          </a:solidFill>
                          <a:latin typeface="Arial" panose="020B0604020202020204" pitchFamily="34" charset="0"/>
                          <a:cs typeface="Arial" panose="020B0604020202020204" pitchFamily="34" charset="0"/>
                        </a:rPr>
                        <a:t> </a:t>
                      </a:r>
                      <a:r>
                        <a:rPr lang="ru-RU" sz="1100" dirty="0">
                          <a:latin typeface="Arial" panose="020B0604020202020204" pitchFamily="34" charset="0"/>
                          <a:cs typeface="Arial" panose="020B0604020202020204" pitchFamily="34" charset="0"/>
                        </a:rPr>
                        <a:t>оптимально выполнить производственные задания</a:t>
                      </a:r>
                    </a:p>
                    <a:p>
                      <a:pPr>
                        <a:spcBef>
                          <a:spcPts val="200"/>
                        </a:spcBef>
                        <a:spcAft>
                          <a:spcPts val="200"/>
                        </a:spcAft>
                      </a:pPr>
                      <a:r>
                        <a:rPr lang="ru-RU" sz="1100" b="1" kern="1200" dirty="0">
                          <a:solidFill>
                            <a:srgbClr val="D71920"/>
                          </a:solidFill>
                          <a:latin typeface="Arial" panose="020B0604020202020204" pitchFamily="34" charset="0"/>
                          <a:ea typeface="+mn-ea"/>
                          <a:cs typeface="Arial" panose="020B0604020202020204" pitchFamily="34" charset="0"/>
                        </a:rPr>
                        <a:t>В системе:</a:t>
                      </a:r>
                      <a:r>
                        <a:rPr lang="ru-RU" sz="1100" kern="1200" dirty="0">
                          <a:solidFill>
                            <a:schemeClr val="tx1"/>
                          </a:solidFill>
                          <a:latin typeface="Arial" panose="020B0604020202020204" pitchFamily="34" charset="0"/>
                          <a:ea typeface="+mn-ea"/>
                          <a:cs typeface="Arial" panose="020B0604020202020204" pitchFamily="34" charset="0"/>
                        </a:rPr>
                        <a:t> </a:t>
                      </a:r>
                      <a:r>
                        <a:rPr lang="ru-RU" sz="1100" dirty="0">
                          <a:latin typeface="Arial" panose="020B0604020202020204" pitchFamily="34" charset="0"/>
                          <a:cs typeface="Arial" panose="020B0604020202020204" pitchFamily="34" charset="0"/>
                        </a:rPr>
                        <a:t>операции, </a:t>
                      </a:r>
                      <a:r>
                        <a:rPr lang="ru-RU" sz="1100" kern="1200" dirty="0">
                          <a:solidFill>
                            <a:schemeClr val="tx1"/>
                          </a:solidFill>
                          <a:latin typeface="Arial" panose="020B0604020202020204" pitchFamily="34" charset="0"/>
                          <a:ea typeface="+mn-ea"/>
                          <a:cs typeface="Arial" panose="020B0604020202020204" pitchFamily="34" charset="0"/>
                        </a:rPr>
                        <a:t>сменные задания</a:t>
                      </a:r>
                      <a:r>
                        <a:rPr lang="ru-RU"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MES</a:t>
                      </a:r>
                      <a:endParaRPr lang="ru-RU" sz="1100" dirty="0">
                        <a:latin typeface="Arial" panose="020B0604020202020204" pitchFamily="34" charset="0"/>
                        <a:cs typeface="Arial" panose="020B0604020202020204" pitchFamily="34" charset="0"/>
                      </a:endParaRPr>
                    </a:p>
                  </a:txBody>
                  <a:tcPr marL="72570" marR="72570" marT="36286" marB="3628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
        <p:nvSpPr>
          <p:cNvPr id="3" name="Прямоугольник 2"/>
          <p:cNvSpPr/>
          <p:nvPr/>
        </p:nvSpPr>
        <p:spPr>
          <a:xfrm>
            <a:off x="2128044" y="3090863"/>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5" name="Прямоугольник 24"/>
          <p:cNvSpPr/>
          <p:nvPr/>
        </p:nvSpPr>
        <p:spPr>
          <a:xfrm>
            <a:off x="2128044" y="3621709"/>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6" name="Прямоугольник 25"/>
          <p:cNvSpPr/>
          <p:nvPr/>
        </p:nvSpPr>
        <p:spPr>
          <a:xfrm>
            <a:off x="2128044"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1367745"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8" name="Прямоугольник 27"/>
          <p:cNvSpPr/>
          <p:nvPr/>
        </p:nvSpPr>
        <p:spPr>
          <a:xfrm>
            <a:off x="2885728" y="4152555"/>
            <a:ext cx="690910" cy="47801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TextBox 4"/>
          <p:cNvSpPr txBox="1"/>
          <p:nvPr/>
        </p:nvSpPr>
        <p:spPr>
          <a:xfrm>
            <a:off x="2128044" y="3160591"/>
            <a:ext cx="690910" cy="338554"/>
          </a:xfrm>
          <a:prstGeom prst="rect">
            <a:avLst/>
          </a:prstGeom>
          <a:noFill/>
        </p:spPr>
        <p:txBody>
          <a:bodyPr wrap="square" rtlCol="0">
            <a:spAutoFit/>
          </a:bodyPr>
          <a:lstStyle/>
          <a:p>
            <a:pPr algn="ctr"/>
            <a:r>
              <a:rPr lang="ru-RU" sz="800" b="0" dirty="0" err="1">
                <a:latin typeface="Arial" panose="020B0604020202020204" pitchFamily="34" charset="0"/>
              </a:rPr>
              <a:t>Произ-водство</a:t>
            </a:r>
            <a:endParaRPr lang="ru-RU" sz="800" b="0" dirty="0">
              <a:latin typeface="Arial" panose="020B0604020202020204" pitchFamily="34" charset="0"/>
            </a:endParaRPr>
          </a:p>
        </p:txBody>
      </p:sp>
      <p:sp>
        <p:nvSpPr>
          <p:cNvPr id="8" name="TextBox 7"/>
          <p:cNvSpPr txBox="1"/>
          <p:nvPr/>
        </p:nvSpPr>
        <p:spPr>
          <a:xfrm>
            <a:off x="2047454" y="3611090"/>
            <a:ext cx="838274" cy="461665"/>
          </a:xfrm>
          <a:prstGeom prst="rect">
            <a:avLst/>
          </a:prstGeom>
          <a:noFill/>
        </p:spPr>
        <p:txBody>
          <a:bodyPr wrap="square" rtlCol="0">
            <a:spAutoFit/>
          </a:bodyPr>
          <a:lstStyle>
            <a:defPPr>
              <a:defRPr lang="ru-RU"/>
            </a:defPPr>
            <a:lvl1pPr algn="ctr">
              <a:defRPr sz="800" b="0"/>
            </a:lvl1pPr>
          </a:lstStyle>
          <a:p>
            <a:r>
              <a:rPr lang="ru-RU" dirty="0">
                <a:latin typeface="Arial" panose="020B0604020202020204" pitchFamily="34" charset="0"/>
              </a:rPr>
              <a:t>Планово-производственный отдел</a:t>
            </a:r>
          </a:p>
        </p:txBody>
      </p:sp>
      <p:sp>
        <p:nvSpPr>
          <p:cNvPr id="12" name="TextBox 11"/>
          <p:cNvSpPr txBox="1"/>
          <p:nvPr/>
        </p:nvSpPr>
        <p:spPr>
          <a:xfrm>
            <a:off x="1358900" y="4260755"/>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
        <p:nvSpPr>
          <p:cNvPr id="30" name="TextBox 29"/>
          <p:cNvSpPr txBox="1"/>
          <p:nvPr/>
        </p:nvSpPr>
        <p:spPr>
          <a:xfrm>
            <a:off x="2118251" y="4249902"/>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
        <p:nvSpPr>
          <p:cNvPr id="31" name="TextBox 30"/>
          <p:cNvSpPr txBox="1"/>
          <p:nvPr/>
        </p:nvSpPr>
        <p:spPr>
          <a:xfrm>
            <a:off x="2916230" y="4249902"/>
            <a:ext cx="629905" cy="261610"/>
          </a:xfrm>
          <a:prstGeom prst="rect">
            <a:avLst/>
          </a:prstGeom>
          <a:noFill/>
        </p:spPr>
        <p:txBody>
          <a:bodyPr wrap="square" rtlCol="0">
            <a:spAutoFit/>
          </a:bodyPr>
          <a:lstStyle/>
          <a:p>
            <a:pPr algn="ctr"/>
            <a:r>
              <a:rPr lang="ru-RU" sz="1100" b="0" dirty="0">
                <a:latin typeface="Arial" panose="020B0604020202020204" pitchFamily="34" charset="0"/>
              </a:rPr>
              <a:t>ЦЕХ</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1">
            <a:extLst>
              <a:ext uri="{FF2B5EF4-FFF2-40B4-BE49-F238E27FC236}">
                <a16:creationId xmlns="" xmlns:a16="http://schemas.microsoft.com/office/drawing/2014/main" id="{97B83A75-4453-45F9-9B09-6DB910B8654A}"/>
              </a:ext>
            </a:extLst>
          </p:cNvPr>
          <p:cNvSpPr/>
          <p:nvPr/>
        </p:nvSpPr>
        <p:spPr>
          <a:xfrm>
            <a:off x="4283968" y="2931790"/>
            <a:ext cx="4824536" cy="208823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2466" name="Заголовок 1">
            <a:extLst>
              <a:ext uri="{FF2B5EF4-FFF2-40B4-BE49-F238E27FC236}">
                <a16:creationId xmlns="" xmlns:a16="http://schemas.microsoft.com/office/drawing/2014/main" id="{BA646401-9F3F-2E0A-0BC9-0CD7D4EC8E55}"/>
              </a:ext>
            </a:extLst>
          </p:cNvPr>
          <p:cNvSpPr>
            <a:spLocks noGrp="1"/>
          </p:cNvSpPr>
          <p:nvPr>
            <p:ph type="title" idx="4294967295"/>
          </p:nvPr>
        </p:nvSpPr>
        <p:spPr>
          <a:xfrm>
            <a:off x="1693451" y="155328"/>
            <a:ext cx="7200900" cy="688230"/>
          </a:xfrm>
        </p:spPr>
        <p:txBody>
          <a:bodyPr wrap="square" lIns="0" tIns="0" rIns="0" bIns="0"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rgbClr val="D71920"/>
                </a:solidFill>
                <a:latin typeface="Arial" panose="020B0604020202020204" pitchFamily="34" charset="0"/>
                <a:cs typeface="Arial" panose="020B0604020202020204" pitchFamily="34" charset="0"/>
              </a:rPr>
              <a:t>межцеховой уровень</a:t>
            </a:r>
          </a:p>
        </p:txBody>
      </p:sp>
      <p:sp>
        <p:nvSpPr>
          <p:cNvPr id="60424" name="Text Box 8">
            <a:extLst>
              <a:ext uri="{FF2B5EF4-FFF2-40B4-BE49-F238E27FC236}">
                <a16:creationId xmlns="" xmlns:a16="http://schemas.microsoft.com/office/drawing/2014/main" id="{A19BC961-4798-B1BA-8453-BC81B99ED626}"/>
              </a:ext>
            </a:extLst>
          </p:cNvPr>
          <p:cNvSpPr txBox="1">
            <a:spLocks noChangeArrowheads="1"/>
          </p:cNvSpPr>
          <p:nvPr/>
        </p:nvSpPr>
        <p:spPr bwMode="auto">
          <a:xfrm>
            <a:off x="4479685" y="1325367"/>
            <a:ext cx="4340787" cy="141577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C00000"/>
                </a:solidFill>
                <a:latin typeface="Arial" panose="020B0604020202020204" pitchFamily="34" charset="0"/>
              </a:rPr>
              <a:t>Сменные задания: </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поддерживают сменную организацию работы производственных подразделений;</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позволяют создавать производственные операции;</a:t>
            </a:r>
          </a:p>
          <a:p>
            <a:pPr marL="355600"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повышают удобство работы с производственными операциями.</a:t>
            </a:r>
          </a:p>
        </p:txBody>
      </p:sp>
      <p:sp>
        <p:nvSpPr>
          <p:cNvPr id="60425" name="Text Box 9">
            <a:extLst>
              <a:ext uri="{FF2B5EF4-FFF2-40B4-BE49-F238E27FC236}">
                <a16:creationId xmlns="" xmlns:a16="http://schemas.microsoft.com/office/drawing/2014/main" id="{90FC949D-8335-CF38-F4D3-28B412378C30}"/>
              </a:ext>
            </a:extLst>
          </p:cNvPr>
          <p:cNvSpPr txBox="1">
            <a:spLocks noChangeArrowheads="1"/>
          </p:cNvSpPr>
          <p:nvPr/>
        </p:nvSpPr>
        <p:spPr bwMode="auto">
          <a:xfrm>
            <a:off x="195318" y="1294829"/>
            <a:ext cx="3926438" cy="2553841"/>
          </a:xfrm>
          <a:prstGeom prst="rect">
            <a:avLst/>
          </a:prstGeom>
          <a:noFill/>
          <a:ln>
            <a:noFill/>
          </a:ln>
          <a:effectLst>
            <a:prstShdw prst="shdw17" dist="17961" dir="2700000">
              <a:schemeClr val="accent1">
                <a:gamma/>
                <a:shade val="60000"/>
                <a:invGamma/>
              </a:schemeClr>
            </a:prstShdw>
          </a:effectLst>
        </p:spPr>
        <p:txBody>
          <a:bodyPr wrap="square" lIns="0" rIns="0">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Управление приоритетом заказов </a:t>
            </a:r>
            <a:br>
              <a:rPr lang="ru-RU" altLang="ru-RU" sz="1200" b="0" dirty="0">
                <a:latin typeface="Arial" panose="020B0604020202020204" pitchFamily="34" charset="0"/>
              </a:rPr>
            </a:br>
            <a:r>
              <a:rPr lang="ru-RU" altLang="ru-RU" sz="1200" b="0" dirty="0">
                <a:latin typeface="Arial" panose="020B0604020202020204" pitchFamily="34" charset="0"/>
              </a:rPr>
              <a:t>на производство (VIP заказы)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Оценка доступности оборудования </a:t>
            </a:r>
            <a:br>
              <a:rPr lang="ru-RU" altLang="ru-RU" sz="1200" b="0" dirty="0">
                <a:latin typeface="Arial" panose="020B0604020202020204" pitchFamily="34" charset="0"/>
              </a:rPr>
            </a:br>
            <a:r>
              <a:rPr lang="ru-RU" altLang="ru-RU" sz="1200" b="0" dirty="0">
                <a:latin typeface="Arial" panose="020B0604020202020204" pitchFamily="34" charset="0"/>
              </a:rPr>
              <a:t>и материальных ресурсов внутри интервала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Расширенный контроль обеспечения </a:t>
            </a:r>
            <a:br>
              <a:rPr lang="ru-RU" altLang="ru-RU" sz="1200" b="0" dirty="0">
                <a:latin typeface="Arial" panose="020B0604020202020204" pitchFamily="34" charset="0"/>
              </a:rPr>
            </a:br>
            <a:r>
              <a:rPr lang="ru-RU" altLang="ru-RU" sz="1200" b="0" dirty="0">
                <a:latin typeface="Arial" panose="020B0604020202020204" pitchFamily="34" charset="0"/>
              </a:rPr>
              <a:t>производства ресурсами.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Учет времени транспортировки </a:t>
            </a:r>
            <a:br>
              <a:rPr lang="ru-RU" altLang="ru-RU" sz="1200" b="0" dirty="0">
                <a:latin typeface="Arial" panose="020B0604020202020204" pitchFamily="34" charset="0"/>
              </a:rPr>
            </a:br>
            <a:r>
              <a:rPr lang="ru-RU" altLang="ru-RU" sz="1200" b="0" dirty="0">
                <a:latin typeface="Arial" panose="020B0604020202020204" pitchFamily="34" charset="0"/>
              </a:rPr>
              <a:t>и прослеживания ТМЦ</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Прогнозирование хода производственного процесса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Гибкое перепланирование </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Регистрация трудозатрат по данным операционного времени</a:t>
            </a:r>
          </a:p>
          <a:p>
            <a:pPr marL="176213" lvl="1" indent="-176213">
              <a:spcBef>
                <a:spcPts val="400"/>
              </a:spcBef>
              <a:spcAft>
                <a:spcPts val="400"/>
              </a:spcAft>
              <a:buClr>
                <a:srgbClr val="C00000"/>
              </a:buClr>
              <a:buFont typeface="Arial" panose="020B0604020202020204" pitchFamily="34" charset="0"/>
              <a:buChar char="•"/>
              <a:defRPr/>
            </a:pPr>
            <a:r>
              <a:rPr lang="ru-RU" altLang="ru-RU" sz="1200" b="0" dirty="0">
                <a:latin typeface="Arial" panose="020B0604020202020204" pitchFamily="34" charset="0"/>
              </a:rPr>
              <a:t>Расширенный учет выработки сотрудников</a:t>
            </a:r>
          </a:p>
        </p:txBody>
      </p:sp>
      <p:grpSp>
        <p:nvGrpSpPr>
          <p:cNvPr id="97285" name="Группа 6">
            <a:extLst>
              <a:ext uri="{FF2B5EF4-FFF2-40B4-BE49-F238E27FC236}">
                <a16:creationId xmlns="" xmlns:a16="http://schemas.microsoft.com/office/drawing/2014/main" id="{D54C5E03-EF9D-4BF2-E53B-3A411C0EA016}"/>
              </a:ext>
            </a:extLst>
          </p:cNvPr>
          <p:cNvGrpSpPr>
            <a:grpSpLocks/>
          </p:cNvGrpSpPr>
          <p:nvPr/>
        </p:nvGrpSpPr>
        <p:grpSpPr bwMode="auto">
          <a:xfrm>
            <a:off x="4499992" y="3140031"/>
            <a:ext cx="4371068" cy="1735182"/>
            <a:chOff x="-2969" y="-43586"/>
            <a:chExt cx="5940425" cy="2357755"/>
          </a:xfrm>
        </p:grpSpPr>
        <p:pic>
          <p:nvPicPr>
            <p:cNvPr id="9" name="Рисунок 8">
              <a:extLst>
                <a:ext uri="{FF2B5EF4-FFF2-40B4-BE49-F238E27FC236}">
                  <a16:creationId xmlns="" xmlns:a16="http://schemas.microsoft.com/office/drawing/2014/main" id="{2B60C91B-89D8-FDC4-2AED-073CD6562432}"/>
                </a:ext>
              </a:extLst>
            </p:cNvPr>
            <p:cNvPicPr>
              <a:picLocks noChangeAspect="1"/>
            </p:cNvPicPr>
            <p:nvPr/>
          </p:nvPicPr>
          <p:blipFill>
            <a:blip r:embed="rId3"/>
            <a:stretch>
              <a:fillRect/>
            </a:stretch>
          </p:blipFill>
          <p:spPr>
            <a:xfrm>
              <a:off x="-2969" y="-43586"/>
              <a:ext cx="5940425" cy="2357755"/>
            </a:xfrm>
            <a:prstGeom prst="rect">
              <a:avLst/>
            </a:prstGeom>
            <a:ln>
              <a:solidFill>
                <a:schemeClr val="tx1">
                  <a:lumMod val="50000"/>
                  <a:lumOff val="50000"/>
                </a:schemeClr>
              </a:solidFill>
            </a:ln>
          </p:spPr>
        </p:pic>
        <p:sp>
          <p:nvSpPr>
            <p:cNvPr id="10" name="Прямоугольник 9">
              <a:extLst>
                <a:ext uri="{FF2B5EF4-FFF2-40B4-BE49-F238E27FC236}">
                  <a16:creationId xmlns="" xmlns:a16="http://schemas.microsoft.com/office/drawing/2014/main" id="{134C1FCC-1439-E315-5956-D8A09CA7F325}"/>
                </a:ext>
              </a:extLst>
            </p:cNvPr>
            <p:cNvSpPr/>
            <p:nvPr/>
          </p:nvSpPr>
          <p:spPr>
            <a:xfrm>
              <a:off x="47035" y="152394"/>
              <a:ext cx="562040" cy="1319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567" tIns="36284" rIns="72567" bIns="36284" anchor="ctr"/>
            <a:lstStyle/>
            <a:p>
              <a:pPr>
                <a:defRPr/>
              </a:pPr>
              <a:endParaRPr lang="ru-RU">
                <a:latin typeface="Arial" panose="020B0604020202020204" pitchFamily="34" charset="0"/>
                <a:cs typeface="Arial" panose="020B0604020202020204" pitchFamily="34" charset="0"/>
              </a:endParaRPr>
            </a:p>
          </p:txBody>
        </p:sp>
        <p:cxnSp>
          <p:nvCxnSpPr>
            <p:cNvPr id="11" name="Прямая со стрелкой 10">
              <a:extLst>
                <a:ext uri="{FF2B5EF4-FFF2-40B4-BE49-F238E27FC236}">
                  <a16:creationId xmlns="" xmlns:a16="http://schemas.microsoft.com/office/drawing/2014/main" id="{B5BFD181-29C7-1DE2-1E32-0837BEDBE1F6}"/>
                </a:ext>
              </a:extLst>
            </p:cNvPr>
            <p:cNvCxnSpPr/>
            <p:nvPr/>
          </p:nvCxnSpPr>
          <p:spPr>
            <a:xfrm flipV="1">
              <a:off x="623076" y="224386"/>
              <a:ext cx="2856204" cy="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 xmlns:a16="http://schemas.microsoft.com/office/drawing/2014/main" id="{7758A856-2661-ADCE-0A2B-B95B90D75483}"/>
                </a:ext>
              </a:extLst>
            </p:cNvPr>
            <p:cNvSpPr/>
            <p:nvPr/>
          </p:nvSpPr>
          <p:spPr>
            <a:xfrm>
              <a:off x="3479281" y="170392"/>
              <a:ext cx="564040" cy="1299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567" tIns="36284" rIns="72567" bIns="36284" anchor="ctr"/>
            <a:lstStyle/>
            <a:p>
              <a:pPr>
                <a:defRPr/>
              </a:pPr>
              <a:endParaRPr lang="ru-RU">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противолежащими углами 1">
            <a:extLst>
              <a:ext uri="{FF2B5EF4-FFF2-40B4-BE49-F238E27FC236}">
                <a16:creationId xmlns="" xmlns:a16="http://schemas.microsoft.com/office/drawing/2014/main" id="{79681A63-58CF-466A-BA4D-9E5AF1D67743}"/>
              </a:ext>
            </a:extLst>
          </p:cNvPr>
          <p:cNvSpPr/>
          <p:nvPr/>
        </p:nvSpPr>
        <p:spPr>
          <a:xfrm>
            <a:off x="4644008" y="2283718"/>
            <a:ext cx="4338495" cy="273630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3490" name="Заголовок 1">
            <a:extLst>
              <a:ext uri="{FF2B5EF4-FFF2-40B4-BE49-F238E27FC236}">
                <a16:creationId xmlns="" xmlns:a16="http://schemas.microsoft.com/office/drawing/2014/main" id="{4C4E6F85-84AE-FFEC-41DB-E3D5496E961B}"/>
              </a:ext>
            </a:extLst>
          </p:cNvPr>
          <p:cNvSpPr>
            <a:spLocks noGrp="1"/>
          </p:cNvSpPr>
          <p:nvPr>
            <p:ph type="title" idx="4294967295"/>
          </p:nvPr>
        </p:nvSpPr>
        <p:spPr>
          <a:xfrm>
            <a:off x="1710017" y="181546"/>
            <a:ext cx="7272486" cy="743834"/>
          </a:xfrm>
        </p:spPr>
        <p:txBody>
          <a:bodyPr anchor="ctr" anchorCtr="0">
            <a:noAutofit/>
          </a:bodyPr>
          <a:lstStyle/>
          <a:p>
            <a:pPr algn="ctr" eaLnBrk="1" hangingPunct="1">
              <a:defRPr/>
            </a:pPr>
            <a:r>
              <a:rPr lang="ru-RU" altLang="ru-RU" sz="1800" b="1" dirty="0">
                <a:solidFill>
                  <a:schemeClr val="tx1"/>
                </a:solidFill>
                <a:latin typeface="Arial" panose="020B0604020202020204" pitchFamily="34" charset="0"/>
                <a:cs typeface="Arial" panose="020B0604020202020204" pitchFamily="34" charset="0"/>
              </a:rPr>
              <a:t>Управление производством </a:t>
            </a:r>
            <a:r>
              <a:rPr lang="en-US" altLang="ru-RU" sz="1800" b="1" dirty="0">
                <a:solidFill>
                  <a:schemeClr val="tx1"/>
                </a:solidFill>
                <a:latin typeface="Arial" panose="020B0604020202020204" pitchFamily="34" charset="0"/>
                <a:cs typeface="Arial" panose="020B0604020202020204" pitchFamily="34" charset="0"/>
              </a:rPr>
              <a:t>—</a:t>
            </a:r>
            <a:r>
              <a:rPr lang="ru-RU"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rgbClr val="D71920"/>
                </a:solidFill>
                <a:latin typeface="Arial" panose="020B0604020202020204" pitchFamily="34" charset="0"/>
                <a:cs typeface="Arial" panose="020B0604020202020204" pitchFamily="34" charset="0"/>
              </a:rPr>
              <a:t>уровень цеха</a:t>
            </a:r>
          </a:p>
        </p:txBody>
      </p:sp>
      <p:sp>
        <p:nvSpPr>
          <p:cNvPr id="61446" name="Text Box 6">
            <a:extLst>
              <a:ext uri="{FF2B5EF4-FFF2-40B4-BE49-F238E27FC236}">
                <a16:creationId xmlns="" xmlns:a16="http://schemas.microsoft.com/office/drawing/2014/main" id="{297089F5-02B5-9292-C997-A3C363437B6A}"/>
              </a:ext>
            </a:extLst>
          </p:cNvPr>
          <p:cNvSpPr txBox="1">
            <a:spLocks noChangeArrowheads="1"/>
          </p:cNvSpPr>
          <p:nvPr/>
        </p:nvSpPr>
        <p:spPr bwMode="auto">
          <a:xfrm>
            <a:off x="250825" y="1346731"/>
            <a:ext cx="8569325" cy="36933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C00000"/>
                </a:solidFill>
                <a:latin typeface="Arial" panose="020B0604020202020204" pitchFamily="34" charset="0"/>
              </a:rPr>
              <a:t>Управление производственными процессами в подразделениях, использующих пооперационную методику планирования на MES-уровне, позволяет решать следующие задачи:</a:t>
            </a:r>
          </a:p>
        </p:txBody>
      </p:sp>
      <p:sp>
        <p:nvSpPr>
          <p:cNvPr id="2" name="Text Box 6">
            <a:extLst>
              <a:ext uri="{FF2B5EF4-FFF2-40B4-BE49-F238E27FC236}">
                <a16:creationId xmlns="" xmlns:a16="http://schemas.microsoft.com/office/drawing/2014/main" id="{666E03E5-5200-4866-FF5D-DDA9CC08D009}"/>
              </a:ext>
            </a:extLst>
          </p:cNvPr>
          <p:cNvSpPr txBox="1">
            <a:spLocks noChangeArrowheads="1"/>
          </p:cNvSpPr>
          <p:nvPr/>
        </p:nvSpPr>
        <p:spPr bwMode="auto">
          <a:xfrm>
            <a:off x="220762" y="1875475"/>
            <a:ext cx="5669831" cy="2072362"/>
          </a:xfrm>
          <a:prstGeom prst="rect">
            <a:avLst/>
          </a:prstGeom>
          <a:noFill/>
          <a:ln>
            <a:noFill/>
          </a:ln>
          <a:effectLst>
            <a:prstShdw prst="shdw17" dist="17961" dir="2700000">
              <a:schemeClr val="accent1">
                <a:gamma/>
                <a:shade val="60000"/>
                <a:invGamma/>
              </a:schemeClr>
            </a:prstShdw>
          </a:effectLst>
        </p:spPr>
        <p:txBody>
          <a:bodyPr wrap="square" lIns="0" tIns="0" rIns="0" bIns="0">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Проектная интеграция технологий индустрии 4.0</a:t>
            </a:r>
            <a:r>
              <a:rPr lang="en-US" altLang="ru-RU" sz="1200" b="0" dirty="0">
                <a:latin typeface="Arial" panose="020B0604020202020204" pitchFamily="34" charset="0"/>
              </a:rPr>
              <a:t> </a:t>
            </a:r>
            <a:r>
              <a:rPr lang="ru-RU" altLang="ru-RU" sz="1200" b="0" dirty="0">
                <a:latin typeface="Arial" panose="020B0604020202020204" pitchFamily="34" charset="0"/>
              </a:rPr>
              <a:t>на уровне MES</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Сценарное моделирование при планировании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на цеховом уровне</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Многокритериальная оптимизация расписания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Учет особенностей и ограничений технологии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Получение оперативной информации о ходе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производственного процесса</a:t>
            </a:r>
          </a:p>
        </p:txBody>
      </p:sp>
      <p:pic>
        <p:nvPicPr>
          <p:cNvPr id="9" name="Рисунок 8">
            <a:extLst>
              <a:ext uri="{FF2B5EF4-FFF2-40B4-BE49-F238E27FC236}">
                <a16:creationId xmlns="" xmlns:a16="http://schemas.microsoft.com/office/drawing/2014/main" id="{4B3A92B3-D034-23EB-BA72-0D2983F715F8}"/>
              </a:ext>
            </a:extLst>
          </p:cNvPr>
          <p:cNvPicPr>
            <a:picLocks noChangeAspect="1"/>
          </p:cNvPicPr>
          <p:nvPr/>
        </p:nvPicPr>
        <p:blipFill>
          <a:blip r:embed="rId3"/>
          <a:stretch>
            <a:fillRect/>
          </a:stretch>
        </p:blipFill>
        <p:spPr>
          <a:xfrm>
            <a:off x="4815663" y="2432766"/>
            <a:ext cx="4000822" cy="2515248"/>
          </a:xfrm>
          <a:prstGeom prst="rect">
            <a:avLst/>
          </a:prstGeom>
          <a:ln>
            <a:solidFill>
              <a:schemeClr val="tx1">
                <a:lumMod val="50000"/>
                <a:lumOff val="50000"/>
              </a:schemeClr>
            </a:solid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bject 2">
            <a:extLst>
              <a:ext uri="{FF2B5EF4-FFF2-40B4-BE49-F238E27FC236}">
                <a16:creationId xmlns="" xmlns:a16="http://schemas.microsoft.com/office/drawing/2014/main" id="{87783731-FAF2-8C20-CE56-D2131932A0CE}"/>
              </a:ext>
            </a:extLst>
          </p:cNvPr>
          <p:cNvSpPr>
            <a:spLocks noGrp="1"/>
          </p:cNvSpPr>
          <p:nvPr>
            <p:ph type="title" idx="4294967295"/>
          </p:nvPr>
        </p:nvSpPr>
        <p:spPr>
          <a:xfrm>
            <a:off x="1691680" y="195486"/>
            <a:ext cx="7200900"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dirty="0">
                <a:solidFill>
                  <a:schemeClr val="tx1"/>
                </a:solidFill>
                <a:latin typeface="Arial" panose="020B0604020202020204" pitchFamily="34" charset="0"/>
                <a:cs typeface="Arial" panose="020B0604020202020204" pitchFamily="34" charset="0"/>
              </a:rPr>
              <a:t>Динамический план производства</a:t>
            </a:r>
          </a:p>
        </p:txBody>
      </p:sp>
      <p:sp>
        <p:nvSpPr>
          <p:cNvPr id="101379" name="object 3">
            <a:extLst>
              <a:ext uri="{FF2B5EF4-FFF2-40B4-BE49-F238E27FC236}">
                <a16:creationId xmlns="" xmlns:a16="http://schemas.microsoft.com/office/drawing/2014/main" id="{DE1B8FC3-86B4-23B3-C6DF-BF744DAE5275}"/>
              </a:ext>
            </a:extLst>
          </p:cNvPr>
          <p:cNvSpPr txBox="1">
            <a:spLocks noChangeArrowheads="1"/>
          </p:cNvSpPr>
          <p:nvPr/>
        </p:nvSpPr>
        <p:spPr bwMode="auto">
          <a:xfrm>
            <a:off x="353119" y="1082437"/>
            <a:ext cx="8497888" cy="19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2618"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36625" indent="-20161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spcBef>
                <a:spcPts val="600"/>
              </a:spcBef>
              <a:spcAft>
                <a:spcPts val="600"/>
              </a:spcAft>
            </a:pPr>
            <a:r>
              <a:rPr lang="ru-RU" altLang="ru-RU" sz="1200" b="0" dirty="0">
                <a:latin typeface="Arial" panose="020B0604020202020204" pitchFamily="34" charset="0"/>
              </a:rPr>
              <a:t>Цели</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Поддержать планирование и управление исполнением заказов для сложных изделий</a:t>
            </a:r>
          </a:p>
          <a:p>
            <a:pPr marL="1020762" lvl="1" indent="-285750">
              <a:spcBef>
                <a:spcPts val="600"/>
              </a:spcBef>
              <a:spcAft>
                <a:spcPts val="600"/>
              </a:spcAft>
              <a:buClr>
                <a:srgbClr val="CC0000"/>
              </a:buClr>
              <a:buSzPct val="95000"/>
              <a:buFont typeface="Courier New" panose="02070309020205020404" pitchFamily="49" charset="0"/>
              <a:buChar char="o"/>
            </a:pPr>
            <a:r>
              <a:rPr lang="ru-RU" altLang="ru-RU" sz="1200" b="0" dirty="0">
                <a:latin typeface="Arial" panose="020B0604020202020204" pitchFamily="34" charset="0"/>
              </a:rPr>
              <a:t>Пилотный пример, ~ 100 тыс. отдельных элементов в изделии</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Автоматизировать реакцию на оперативные изменения</a:t>
            </a:r>
          </a:p>
          <a:p>
            <a:pPr marL="1020762" lvl="1" indent="-285750">
              <a:spcBef>
                <a:spcPts val="600"/>
              </a:spcBef>
              <a:spcAft>
                <a:spcPts val="600"/>
              </a:spcAft>
              <a:buClr>
                <a:srgbClr val="CC0000"/>
              </a:buClr>
              <a:buSzPct val="95000"/>
              <a:buFont typeface="Courier New" panose="02070309020205020404" pitchFamily="49" charset="0"/>
              <a:buChar char="o"/>
            </a:pPr>
            <a:r>
              <a:rPr lang="ru-RU" altLang="ru-RU" sz="1200" b="0" dirty="0">
                <a:latin typeface="Arial" panose="020B0604020202020204" pitchFamily="34" charset="0"/>
              </a:rPr>
              <a:t>Изменения спецификаций, приоритетов заказов, остатков, брака, и др. отклонения</a:t>
            </a:r>
          </a:p>
          <a:p>
            <a:pPr marL="295275" indent="-285750">
              <a:spcBef>
                <a:spcPts val="600"/>
              </a:spcBef>
              <a:spcAft>
                <a:spcPts val="600"/>
              </a:spcAft>
              <a:buClr>
                <a:srgbClr val="CC0000"/>
              </a:buClr>
              <a:buFont typeface="Arial" panose="020B0604020202020204" pitchFamily="34" charset="0"/>
              <a:buChar char="•"/>
            </a:pPr>
            <a:r>
              <a:rPr lang="ru-RU" altLang="ru-RU" sz="1200" b="0" dirty="0">
                <a:latin typeface="Arial" panose="020B0604020202020204" pitchFamily="34" charset="0"/>
              </a:rPr>
              <a:t>Обеспечить высокую скорость планирования</a:t>
            </a:r>
          </a:p>
        </p:txBody>
      </p:sp>
      <p:pic>
        <p:nvPicPr>
          <p:cNvPr id="101380" name="object 4">
            <a:extLst>
              <a:ext uri="{FF2B5EF4-FFF2-40B4-BE49-F238E27FC236}">
                <a16:creationId xmlns="" xmlns:a16="http://schemas.microsoft.com/office/drawing/2014/main" id="{EA5399C2-9B47-1271-5751-4F233D786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952" y="2988299"/>
            <a:ext cx="4291055" cy="21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B86B8DBC-CE2C-E028-67CE-9E09CB8410AB}"/>
              </a:ext>
            </a:extLst>
          </p:cNvPr>
          <p:cNvSpPr txBox="1">
            <a:spLocks noGrp="1"/>
          </p:cNvSpPr>
          <p:nvPr>
            <p:ph type="title" idx="4294967295"/>
          </p:nvPr>
        </p:nvSpPr>
        <p:spPr>
          <a:xfrm>
            <a:off x="1678359" y="195486"/>
            <a:ext cx="7200901" cy="70881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dirty="0">
                <a:solidFill>
                  <a:schemeClr val="tx1"/>
                </a:solidFill>
                <a:latin typeface="Arial" panose="020B0604020202020204" pitchFamily="34" charset="0"/>
                <a:cs typeface="Arial" panose="020B0604020202020204" pitchFamily="34" charset="0"/>
              </a:rPr>
              <a:t>Методика испытаний</a:t>
            </a:r>
          </a:p>
        </p:txBody>
      </p:sp>
      <p:sp>
        <p:nvSpPr>
          <p:cNvPr id="3" name="TextBox 2">
            <a:extLst>
              <a:ext uri="{FF2B5EF4-FFF2-40B4-BE49-F238E27FC236}">
                <a16:creationId xmlns="" xmlns:a16="http://schemas.microsoft.com/office/drawing/2014/main" id="{964E4E6D-F77A-687E-3C5B-E8C006F5D923}"/>
              </a:ext>
            </a:extLst>
          </p:cNvPr>
          <p:cNvSpPr txBox="1"/>
          <p:nvPr/>
        </p:nvSpPr>
        <p:spPr>
          <a:xfrm>
            <a:off x="638702" y="2012973"/>
            <a:ext cx="2880320" cy="287771"/>
          </a:xfrm>
          <a:prstGeom prst="rect">
            <a:avLst/>
          </a:prstGeom>
          <a:noFill/>
        </p:spPr>
        <p:txBody>
          <a:bodyPr wrap="square">
            <a:spAutoFit/>
          </a:bodyPr>
          <a:lstStyle/>
          <a:p>
            <a:pPr>
              <a:defRPr/>
            </a:pPr>
            <a:r>
              <a:rPr lang="ru-RU" sz="1270" b="0" dirty="0">
                <a:latin typeface="Arial" panose="020B0604020202020204" pitchFamily="34" charset="0"/>
              </a:rPr>
              <a:t>Любимый вопрос – «Потянет?»</a:t>
            </a:r>
          </a:p>
        </p:txBody>
      </p:sp>
      <p:pic>
        <p:nvPicPr>
          <p:cNvPr id="111626" name="object 4">
            <a:extLst>
              <a:ext uri="{FF2B5EF4-FFF2-40B4-BE49-F238E27FC236}">
                <a16:creationId xmlns="" xmlns:a16="http://schemas.microsoft.com/office/drawing/2014/main" id="{FF6C3290-7C7E-597F-654A-412EF9745D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976374"/>
            <a:ext cx="1530149" cy="70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5">
            <a:extLst>
              <a:ext uri="{FF2B5EF4-FFF2-40B4-BE49-F238E27FC236}">
                <a16:creationId xmlns="" xmlns:a16="http://schemas.microsoft.com/office/drawing/2014/main" id="{818AD435-791A-9F49-8A0C-3116BA5F6388}"/>
              </a:ext>
            </a:extLst>
          </p:cNvPr>
          <p:cNvSpPr txBox="1">
            <a:spLocks/>
          </p:cNvSpPr>
          <p:nvPr/>
        </p:nvSpPr>
        <p:spPr bwMode="auto">
          <a:xfrm>
            <a:off x="7037997" y="2194327"/>
            <a:ext cx="1874837" cy="503237"/>
          </a:xfrm>
          <a:prstGeom prst="rect">
            <a:avLst/>
          </a:prstGeom>
          <a:noFill/>
          <a:ln>
            <a:noFill/>
          </a:ln>
        </p:spPr>
        <p:txBody>
          <a:bodyPr lIns="72560" tIns="9570" rIns="72560" bIns="36281" anchor="ctr"/>
          <a:lstStyle>
            <a:lvl1pPr algn="l" rtl="0" eaLnBrk="0" fontAlgn="base" hangingPunct="0">
              <a:spcBef>
                <a:spcPct val="0"/>
              </a:spcBef>
              <a:spcAft>
                <a:spcPct val="0"/>
              </a:spcAft>
              <a:defRPr sz="3598" b="0" i="0" kern="1200">
                <a:solidFill>
                  <a:schemeClr val="tx1"/>
                </a:solidFill>
                <a:latin typeface="Trebuchet MS"/>
                <a:ea typeface="+mj-ea"/>
                <a:cs typeface="Trebuchet MS"/>
              </a:defRPr>
            </a:lvl1pPr>
            <a:lvl2pPr algn="l" rtl="0" eaLnBrk="0" fontAlgn="base" hangingPunct="0">
              <a:spcBef>
                <a:spcPct val="0"/>
              </a:spcBef>
              <a:spcAft>
                <a:spcPct val="0"/>
              </a:spcAft>
              <a:defRPr sz="2800" b="1">
                <a:solidFill>
                  <a:schemeClr val="tx2"/>
                </a:solidFill>
                <a:latin typeface="Arial" pitchFamily="34" charset="0"/>
              </a:defRPr>
            </a:lvl2pPr>
            <a:lvl3pPr algn="l" rtl="0" eaLnBrk="0" fontAlgn="base" hangingPunct="0">
              <a:spcBef>
                <a:spcPct val="0"/>
              </a:spcBef>
              <a:spcAft>
                <a:spcPct val="0"/>
              </a:spcAft>
              <a:defRPr sz="2800" b="1">
                <a:solidFill>
                  <a:schemeClr val="tx2"/>
                </a:solidFill>
                <a:latin typeface="Arial" pitchFamily="34" charset="0"/>
              </a:defRPr>
            </a:lvl3pPr>
            <a:lvl4pPr algn="l" rtl="0" eaLnBrk="0" fontAlgn="base" hangingPunct="0">
              <a:spcBef>
                <a:spcPct val="0"/>
              </a:spcBef>
              <a:spcAft>
                <a:spcPct val="0"/>
              </a:spcAft>
              <a:defRPr sz="2800" b="1">
                <a:solidFill>
                  <a:schemeClr val="tx2"/>
                </a:solidFill>
                <a:latin typeface="Arial" pitchFamily="34" charset="0"/>
              </a:defRPr>
            </a:lvl4pPr>
            <a:lvl5pPr algn="l" rtl="0" eaLnBrk="0" fontAlgn="base" hangingPunct="0">
              <a:spcBef>
                <a:spcPct val="0"/>
              </a:spcBef>
              <a:spcAft>
                <a:spcPct val="0"/>
              </a:spcAft>
              <a:defRPr sz="2800" b="1">
                <a:solidFill>
                  <a:schemeClr val="tx2"/>
                </a:solidFill>
                <a:latin typeface="Arial"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pPr marL="10074" eaLnBrk="1" fontAlgn="auto" hangingPunct="1">
              <a:spcBef>
                <a:spcPts val="75"/>
              </a:spcBef>
              <a:spcAft>
                <a:spcPts val="0"/>
              </a:spcAft>
              <a:defRPr/>
            </a:pPr>
            <a:r>
              <a:rPr lang="ru-RU" sz="3173" spc="71" dirty="0">
                <a:latin typeface="Arial (Основной текст)"/>
                <a:cs typeface="Tahoma"/>
              </a:rPr>
              <a:t>140</a:t>
            </a:r>
            <a:r>
              <a:rPr lang="ru-RU" sz="3173" spc="-20" dirty="0">
                <a:latin typeface="Arial (Основной текст)"/>
                <a:cs typeface="Tahoma"/>
              </a:rPr>
              <a:t> </a:t>
            </a:r>
            <a:r>
              <a:rPr lang="ru-RU" sz="2221" spc="-40" dirty="0">
                <a:latin typeface="Arial (Основной текст)"/>
                <a:cs typeface="Tahoma"/>
              </a:rPr>
              <a:t>изделий</a:t>
            </a:r>
            <a:endParaRPr lang="ru-RU" sz="2221" dirty="0">
              <a:latin typeface="Arial (Основной текст)"/>
              <a:cs typeface="Tahoma"/>
            </a:endParaRPr>
          </a:p>
        </p:txBody>
      </p:sp>
      <p:sp>
        <p:nvSpPr>
          <p:cNvPr id="13" name="object 7">
            <a:extLst>
              <a:ext uri="{FF2B5EF4-FFF2-40B4-BE49-F238E27FC236}">
                <a16:creationId xmlns="" xmlns:a16="http://schemas.microsoft.com/office/drawing/2014/main" id="{2EADCBF4-2851-FA3F-D3CA-1A4BD528AC1D}"/>
              </a:ext>
            </a:extLst>
          </p:cNvPr>
          <p:cNvSpPr txBox="1"/>
          <p:nvPr/>
        </p:nvSpPr>
        <p:spPr>
          <a:xfrm>
            <a:off x="611560" y="3095861"/>
            <a:ext cx="8267700" cy="1636259"/>
          </a:xfrm>
          <a:prstGeom prst="rect">
            <a:avLst/>
          </a:prstGeom>
        </p:spPr>
        <p:txBody>
          <a:bodyPr lIns="0" tIns="10074" rIns="0" bIns="0">
            <a:spAutoFit/>
          </a:bodyPr>
          <a:lstStyle/>
          <a:p>
            <a:pPr marL="3833036" fontAlgn="auto">
              <a:lnSpc>
                <a:spcPts val="2245"/>
              </a:lnSpc>
              <a:spcBef>
                <a:spcPts val="79"/>
              </a:spcBef>
              <a:spcAft>
                <a:spcPts val="0"/>
              </a:spcAft>
              <a:defRPr/>
            </a:pPr>
            <a:r>
              <a:rPr sz="1400" b="0" spc="8" dirty="0">
                <a:latin typeface="Arial" panose="020B0604020202020204" pitchFamily="34" charset="0"/>
              </a:rPr>
              <a:t>Ка</a:t>
            </a:r>
            <a:r>
              <a:rPr sz="1400" b="0" spc="16" dirty="0">
                <a:latin typeface="Arial" panose="020B0604020202020204" pitchFamily="34" charset="0"/>
              </a:rPr>
              <a:t>ж</a:t>
            </a:r>
            <a:r>
              <a:rPr sz="1400" b="0" spc="-4" dirty="0">
                <a:latin typeface="Arial" panose="020B0604020202020204" pitchFamily="34" charset="0"/>
              </a:rPr>
              <a:t>д</a:t>
            </a:r>
            <a:r>
              <a:rPr sz="1400" b="0" dirty="0">
                <a:latin typeface="Arial" panose="020B0604020202020204" pitchFamily="34" charset="0"/>
              </a:rPr>
              <a:t>о</a:t>
            </a:r>
            <a:r>
              <a:rPr sz="1400" b="0" spc="-12" dirty="0">
                <a:latin typeface="Arial" panose="020B0604020202020204" pitchFamily="34" charset="0"/>
              </a:rPr>
              <a:t>е</a:t>
            </a:r>
            <a:r>
              <a:rPr sz="1400" b="0" spc="-162" dirty="0">
                <a:latin typeface="Arial" panose="020B0604020202020204" pitchFamily="34" charset="0"/>
              </a:rPr>
              <a:t> </a:t>
            </a:r>
            <a:r>
              <a:rPr sz="1400" b="0" spc="-56" dirty="0">
                <a:latin typeface="Arial" panose="020B0604020202020204" pitchFamily="34" charset="0"/>
              </a:rPr>
              <a:t>изделие:</a:t>
            </a:r>
            <a:endParaRPr sz="1400" b="0" dirty="0">
              <a:latin typeface="Arial" panose="020B0604020202020204" pitchFamily="34" charset="0"/>
            </a:endParaRPr>
          </a:p>
          <a:p>
            <a:pPr marL="3039733" fontAlgn="auto">
              <a:lnSpc>
                <a:spcPts val="3768"/>
              </a:lnSpc>
              <a:spcBef>
                <a:spcPts val="0"/>
              </a:spcBef>
              <a:spcAft>
                <a:spcPts val="0"/>
              </a:spcAft>
              <a:defRPr/>
            </a:pPr>
            <a:r>
              <a:rPr sz="2200" b="0" spc="75" dirty="0">
                <a:latin typeface="Arial" panose="020B0604020202020204" pitchFamily="34" charset="0"/>
              </a:rPr>
              <a:t>1</a:t>
            </a:r>
            <a:r>
              <a:rPr sz="2200" b="0" spc="67" dirty="0">
                <a:latin typeface="Arial" panose="020B0604020202020204" pitchFamily="34" charset="0"/>
              </a:rPr>
              <a:t>4</a:t>
            </a:r>
            <a:r>
              <a:rPr sz="3173" b="0" spc="262" dirty="0">
                <a:latin typeface="Arial" panose="020B0604020202020204" pitchFamily="34" charset="0"/>
              </a:rPr>
              <a:t> </a:t>
            </a:r>
            <a:r>
              <a:rPr sz="1400" b="0" spc="-12" dirty="0">
                <a:latin typeface="Arial" panose="020B0604020202020204" pitchFamily="34" charset="0"/>
              </a:rPr>
              <a:t>уровней</a:t>
            </a:r>
            <a:r>
              <a:rPr sz="1400" b="0" spc="-159" dirty="0">
                <a:latin typeface="Arial" panose="020B0604020202020204" pitchFamily="34" charset="0"/>
              </a:rPr>
              <a:t> </a:t>
            </a:r>
            <a:r>
              <a:rPr sz="1400" b="0" spc="67" dirty="0">
                <a:latin typeface="Arial" panose="020B0604020202020204" pitchFamily="34" charset="0"/>
              </a:rPr>
              <a:t>ра</a:t>
            </a:r>
            <a:r>
              <a:rPr sz="1400" b="0" dirty="0">
                <a:latin typeface="Arial" panose="020B0604020202020204" pitchFamily="34" charset="0"/>
              </a:rPr>
              <a:t>зу</a:t>
            </a:r>
            <a:r>
              <a:rPr sz="1400" b="0" spc="8" dirty="0">
                <a:latin typeface="Arial" panose="020B0604020202020204" pitchFamily="34" charset="0"/>
              </a:rPr>
              <a:t>з</a:t>
            </a:r>
            <a:r>
              <a:rPr sz="1400" b="0" spc="-123" dirty="0">
                <a:latin typeface="Arial" panose="020B0604020202020204" pitchFamily="34" charset="0"/>
              </a:rPr>
              <a:t>л</a:t>
            </a:r>
            <a:r>
              <a:rPr sz="1400" b="0" spc="-40" dirty="0">
                <a:latin typeface="Arial" panose="020B0604020202020204" pitchFamily="34" charset="0"/>
              </a:rPr>
              <a:t>ования</a:t>
            </a:r>
            <a:endParaRPr sz="1400" b="0" dirty="0">
              <a:latin typeface="Arial" panose="020B0604020202020204" pitchFamily="34" charset="0"/>
            </a:endParaRPr>
          </a:p>
          <a:p>
            <a:pPr marL="3039733" fontAlgn="auto">
              <a:spcBef>
                <a:spcPts val="0"/>
              </a:spcBef>
              <a:spcAft>
                <a:spcPts val="0"/>
              </a:spcAft>
              <a:defRPr/>
            </a:pPr>
            <a:r>
              <a:rPr sz="2200" b="0" spc="71" dirty="0">
                <a:latin typeface="Arial" panose="020B0604020202020204" pitchFamily="34" charset="0"/>
              </a:rPr>
              <a:t>10</a:t>
            </a:r>
            <a:r>
              <a:rPr sz="2200" b="0" spc="67" dirty="0">
                <a:latin typeface="Arial" panose="020B0604020202020204" pitchFamily="34" charset="0"/>
              </a:rPr>
              <a:t>0</a:t>
            </a:r>
            <a:r>
              <a:rPr sz="2200" b="0" spc="-250" dirty="0">
                <a:latin typeface="Arial" panose="020B0604020202020204" pitchFamily="34" charset="0"/>
              </a:rPr>
              <a:t> </a:t>
            </a:r>
            <a:r>
              <a:rPr sz="2200" b="0" spc="67" dirty="0">
                <a:latin typeface="Arial" panose="020B0604020202020204" pitchFamily="34" charset="0"/>
              </a:rPr>
              <a:t>0</a:t>
            </a:r>
            <a:r>
              <a:rPr sz="2200" b="0" spc="79" dirty="0">
                <a:latin typeface="Arial" panose="020B0604020202020204" pitchFamily="34" charset="0"/>
              </a:rPr>
              <a:t>0</a:t>
            </a:r>
            <a:r>
              <a:rPr sz="2200" b="0" spc="67" dirty="0">
                <a:latin typeface="Arial" panose="020B0604020202020204" pitchFamily="34" charset="0"/>
              </a:rPr>
              <a:t>0</a:t>
            </a:r>
            <a:r>
              <a:rPr sz="2200" b="0" spc="-246" dirty="0">
                <a:latin typeface="Arial" panose="020B0604020202020204" pitchFamily="34" charset="0"/>
              </a:rPr>
              <a:t> </a:t>
            </a:r>
            <a:r>
              <a:rPr sz="1400" b="0" spc="-63" dirty="0">
                <a:latin typeface="Arial" panose="020B0604020202020204" pitchFamily="34" charset="0"/>
              </a:rPr>
              <a:t>дета</a:t>
            </a:r>
            <a:r>
              <a:rPr sz="1400" b="0" spc="-60" dirty="0">
                <a:latin typeface="Arial" panose="020B0604020202020204" pitchFamily="34" charset="0"/>
              </a:rPr>
              <a:t>л</a:t>
            </a:r>
            <a:r>
              <a:rPr sz="1400" b="0" spc="-12" dirty="0">
                <a:latin typeface="Arial" panose="020B0604020202020204" pitchFamily="34" charset="0"/>
              </a:rPr>
              <a:t>ей</a:t>
            </a:r>
            <a:r>
              <a:rPr sz="1400" b="0" spc="-179" dirty="0">
                <a:latin typeface="Arial" panose="020B0604020202020204" pitchFamily="34" charset="0"/>
              </a:rPr>
              <a:t> </a:t>
            </a:r>
            <a:r>
              <a:rPr sz="1400" b="0" spc="258" dirty="0">
                <a:latin typeface="Arial" panose="020B0604020202020204" pitchFamily="34" charset="0"/>
              </a:rPr>
              <a:t>|</a:t>
            </a:r>
            <a:r>
              <a:rPr sz="1400" b="0" spc="-179" dirty="0">
                <a:latin typeface="Arial" panose="020B0604020202020204" pitchFamily="34" charset="0"/>
              </a:rPr>
              <a:t> </a:t>
            </a:r>
            <a:r>
              <a:rPr sz="1400" b="0" spc="-8" dirty="0">
                <a:latin typeface="Arial" panose="020B0604020202020204" pitchFamily="34" charset="0"/>
              </a:rPr>
              <a:t>сборочных</a:t>
            </a:r>
            <a:r>
              <a:rPr sz="1400" b="0" spc="-147" dirty="0">
                <a:latin typeface="Arial" panose="020B0604020202020204" pitchFamily="34" charset="0"/>
              </a:rPr>
              <a:t> </a:t>
            </a:r>
            <a:r>
              <a:rPr sz="1400" b="0" spc="-40" dirty="0">
                <a:latin typeface="Arial" panose="020B0604020202020204" pitchFamily="34" charset="0"/>
              </a:rPr>
              <a:t>единиц</a:t>
            </a:r>
            <a:endParaRPr sz="1400" b="0" dirty="0">
              <a:latin typeface="Arial" panose="020B0604020202020204" pitchFamily="34" charset="0"/>
            </a:endParaRPr>
          </a:p>
          <a:p>
            <a:pPr marL="10074" fontAlgn="auto">
              <a:spcBef>
                <a:spcPts val="1376"/>
              </a:spcBef>
              <a:spcAft>
                <a:spcPts val="0"/>
              </a:spcAft>
              <a:defRPr/>
            </a:pPr>
            <a:r>
              <a:rPr b="0" spc="-48" dirty="0">
                <a:latin typeface="Arial" panose="020B0604020202020204" pitchFamily="34" charset="0"/>
              </a:rPr>
              <a:t>В</a:t>
            </a:r>
            <a:r>
              <a:rPr b="0" spc="-202" dirty="0">
                <a:latin typeface="Arial" panose="020B0604020202020204" pitchFamily="34" charset="0"/>
              </a:rPr>
              <a:t> </a:t>
            </a:r>
            <a:r>
              <a:rPr b="0" spc="-67" dirty="0">
                <a:latin typeface="Arial" panose="020B0604020202020204" pitchFamily="34" charset="0"/>
              </a:rPr>
              <a:t>систему</a:t>
            </a:r>
            <a:r>
              <a:rPr b="0" spc="-214" dirty="0">
                <a:latin typeface="Arial" panose="020B0604020202020204" pitchFamily="34" charset="0"/>
              </a:rPr>
              <a:t> </a:t>
            </a:r>
            <a:r>
              <a:rPr b="0" spc="-20" dirty="0">
                <a:latin typeface="Arial" panose="020B0604020202020204" pitchFamily="34" charset="0"/>
              </a:rPr>
              <a:t>загружено</a:t>
            </a:r>
            <a:r>
              <a:rPr b="0" spc="-190" dirty="0">
                <a:latin typeface="Arial" panose="020B0604020202020204" pitchFamily="34" charset="0"/>
              </a:rPr>
              <a:t> </a:t>
            </a:r>
            <a:r>
              <a:rPr sz="2200" b="0" spc="67" dirty="0">
                <a:latin typeface="Arial" panose="020B0604020202020204" pitchFamily="34" charset="0"/>
              </a:rPr>
              <a:t>14</a:t>
            </a:r>
            <a:r>
              <a:rPr sz="2200" b="0" spc="-242" dirty="0">
                <a:latin typeface="Arial" panose="020B0604020202020204" pitchFamily="34" charset="0"/>
              </a:rPr>
              <a:t> </a:t>
            </a:r>
            <a:r>
              <a:rPr sz="2200" b="0" spc="67" dirty="0">
                <a:latin typeface="Arial" panose="020B0604020202020204" pitchFamily="34" charset="0"/>
              </a:rPr>
              <a:t>000</a:t>
            </a:r>
            <a:r>
              <a:rPr sz="2200" b="0" spc="-242" dirty="0">
                <a:latin typeface="Arial" panose="020B0604020202020204" pitchFamily="34" charset="0"/>
              </a:rPr>
              <a:t> </a:t>
            </a:r>
            <a:r>
              <a:rPr sz="2200" b="0" spc="67" dirty="0">
                <a:latin typeface="Arial" panose="020B0604020202020204" pitchFamily="34" charset="0"/>
              </a:rPr>
              <a:t>000</a:t>
            </a:r>
            <a:r>
              <a:rPr sz="2200" b="0" spc="-238" dirty="0">
                <a:latin typeface="Arial" panose="020B0604020202020204" pitchFamily="34" charset="0"/>
              </a:rPr>
              <a:t> </a:t>
            </a:r>
            <a:r>
              <a:rPr b="0" spc="-40" dirty="0">
                <a:latin typeface="Arial" panose="020B0604020202020204" pitchFamily="34" charset="0"/>
              </a:rPr>
              <a:t>спецификаций</a:t>
            </a:r>
            <a:endParaRPr b="0" dirty="0">
              <a:latin typeface="Arial" panose="020B0604020202020204" pitchFamily="34" charset="0"/>
            </a:endParaRPr>
          </a:p>
        </p:txBody>
      </p:sp>
      <p:pic>
        <p:nvPicPr>
          <p:cNvPr id="111624" name="object 6">
            <a:extLst>
              <a:ext uri="{FF2B5EF4-FFF2-40B4-BE49-F238E27FC236}">
                <a16:creationId xmlns="" xmlns:a16="http://schemas.microsoft.com/office/drawing/2014/main" id="{E443DCEA-3CF5-C5C4-76B7-9B82DBB62F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6427" y="2822500"/>
            <a:ext cx="1285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Zavod_215_1 layer">
            <a:extLst>
              <a:ext uri="{FF2B5EF4-FFF2-40B4-BE49-F238E27FC236}">
                <a16:creationId xmlns="" xmlns:a16="http://schemas.microsoft.com/office/drawing/2014/main" id="{7BA5091C-D092-42A4-B50F-0AD7A78480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812441"/>
            <a:ext cx="4008729" cy="139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 xmlns:a16="http://schemas.microsoft.com/office/drawing/2014/main" id="{63378DD3-B350-49E8-A9A0-B647A69B10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1166" y="872574"/>
            <a:ext cx="3497585" cy="13990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object 2">
            <a:extLst>
              <a:ext uri="{FF2B5EF4-FFF2-40B4-BE49-F238E27FC236}">
                <a16:creationId xmlns="" xmlns:a16="http://schemas.microsoft.com/office/drawing/2014/main" id="{299D48FA-E245-3DE7-14D7-D74D91C33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214438"/>
            <a:ext cx="15652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 xmlns:a16="http://schemas.microsoft.com/office/drawing/2014/main" id="{EC824CD2-417E-7F06-630D-06E534A5856F}"/>
              </a:ext>
            </a:extLst>
          </p:cNvPr>
          <p:cNvSpPr txBox="1"/>
          <p:nvPr/>
        </p:nvSpPr>
        <p:spPr>
          <a:xfrm>
            <a:off x="2686050" y="1160248"/>
            <a:ext cx="6262688" cy="1610154"/>
          </a:xfrm>
          <a:prstGeom prst="rect">
            <a:avLst/>
          </a:prstGeom>
        </p:spPr>
        <p:txBody>
          <a:bodyPr lIns="0" tIns="3526" rIns="0" bIns="0">
            <a:spAutoFit/>
          </a:bodyPr>
          <a:lstStyle/>
          <a:p>
            <a:pPr marL="10074" algn="just">
              <a:lnSpc>
                <a:spcPct val="102000"/>
              </a:lnSpc>
              <a:spcBef>
                <a:spcPts val="30"/>
              </a:spcBef>
              <a:defRPr/>
            </a:pPr>
            <a:r>
              <a:rPr lang="ru-RU" sz="1200" b="0" dirty="0">
                <a:latin typeface="Arial" panose="020B0604020202020204" pitchFamily="34" charset="0"/>
              </a:rPr>
              <a:t>Загружено </a:t>
            </a:r>
            <a:r>
              <a:rPr lang="ru-RU" sz="2000" b="0" dirty="0">
                <a:latin typeface="Arial" panose="020B0604020202020204" pitchFamily="34" charset="0"/>
              </a:rPr>
              <a:t>6 000 000 </a:t>
            </a:r>
            <a:r>
              <a:rPr lang="ru-RU" sz="1200" b="0" dirty="0">
                <a:latin typeface="Arial" panose="020B0604020202020204" pitchFamily="34" charset="0"/>
              </a:rPr>
              <a:t>уникальных позиций  номенклатуры (материалы)</a:t>
            </a:r>
          </a:p>
          <a:p>
            <a:pPr marL="10074">
              <a:spcBef>
                <a:spcPts val="40"/>
              </a:spcBef>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Коды номенклатуры поделены на 15 диапазонов,  соответствующих уровням разузлования готового  изделия</a:t>
            </a:r>
          </a:p>
          <a:p>
            <a:pPr marL="10074" algn="just">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В качестве способа обеспечения указана закупка</a:t>
            </a:r>
          </a:p>
          <a:p>
            <a:pPr marL="10074" algn="just">
              <a:defRPr/>
            </a:pPr>
            <a:r>
              <a:rPr lang="ru-RU" sz="1200" b="0" dirty="0">
                <a:latin typeface="Arial" panose="020B0604020202020204" pitchFamily="34" charset="0"/>
              </a:rPr>
              <a:t>  </a:t>
            </a:r>
          </a:p>
          <a:p>
            <a:pPr marL="10074" algn="just">
              <a:defRPr/>
            </a:pPr>
            <a:r>
              <a:rPr lang="ru-RU" sz="1200" b="0" dirty="0">
                <a:latin typeface="Arial" panose="020B0604020202020204" pitchFamily="34" charset="0"/>
              </a:rPr>
              <a:t>Ресурсные спецификации на покупные изделия не создаются</a:t>
            </a:r>
          </a:p>
        </p:txBody>
      </p:sp>
      <p:pic>
        <p:nvPicPr>
          <p:cNvPr id="113668" name="object 4">
            <a:extLst>
              <a:ext uri="{FF2B5EF4-FFF2-40B4-BE49-F238E27FC236}">
                <a16:creationId xmlns="" xmlns:a16="http://schemas.microsoft.com/office/drawing/2014/main" id="{7AF3F509-55C5-ED49-2708-9896960AF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1239958"/>
            <a:ext cx="3397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object 5">
            <a:extLst>
              <a:ext uri="{FF2B5EF4-FFF2-40B4-BE49-F238E27FC236}">
                <a16:creationId xmlns="" xmlns:a16="http://schemas.microsoft.com/office/drawing/2014/main" id="{9D88C4CD-2F9D-4593-59CB-6EA12B1797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699" y="1655658"/>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object 6">
            <a:extLst>
              <a:ext uri="{FF2B5EF4-FFF2-40B4-BE49-F238E27FC236}">
                <a16:creationId xmlns="" xmlns:a16="http://schemas.microsoft.com/office/drawing/2014/main" id="{67665CF8-F89F-5449-BE3B-A6D6AE6BA2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2166865"/>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object 6">
            <a:extLst>
              <a:ext uri="{FF2B5EF4-FFF2-40B4-BE49-F238E27FC236}">
                <a16:creationId xmlns="" xmlns:a16="http://schemas.microsoft.com/office/drawing/2014/main" id="{0FD4FB44-424F-39B9-0EAF-AE8817A8B1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6" y="2571750"/>
            <a:ext cx="34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2">
            <a:extLst>
              <a:ext uri="{FF2B5EF4-FFF2-40B4-BE49-F238E27FC236}">
                <a16:creationId xmlns="" xmlns:a16="http://schemas.microsoft.com/office/drawing/2014/main" id="{1E05F96E-F7CB-B324-9E32-CCD4345EF142}"/>
              </a:ext>
            </a:extLst>
          </p:cNvPr>
          <p:cNvSpPr txBox="1"/>
          <p:nvPr/>
        </p:nvSpPr>
        <p:spPr>
          <a:xfrm>
            <a:off x="2686050" y="3732213"/>
            <a:ext cx="6175375" cy="1118168"/>
          </a:xfrm>
          <a:prstGeom prst="rect">
            <a:avLst/>
          </a:prstGeom>
        </p:spPr>
        <p:txBody>
          <a:bodyPr lIns="0" tIns="10074" rIns="0" bIns="0">
            <a:spAutoFit/>
          </a:bodyPr>
          <a:lstStyle/>
          <a:p>
            <a:pPr marL="10074" algn="just">
              <a:defRPr/>
            </a:pPr>
            <a:r>
              <a:rPr lang="ru-RU" sz="1200" b="0" dirty="0">
                <a:latin typeface="Arial" panose="020B0604020202020204" pitchFamily="34" charset="0"/>
              </a:rPr>
              <a:t>Среда виртуализации на физических серверах: 2 x</a:t>
            </a:r>
          </a:p>
          <a:p>
            <a:pPr marL="10074" algn="just">
              <a:defRPr/>
            </a:pPr>
            <a:r>
              <a:rPr lang="ru-RU" sz="1200" b="0" dirty="0" err="1">
                <a:latin typeface="Arial" panose="020B0604020202020204" pitchFamily="34" charset="0"/>
              </a:rPr>
              <a:t>Intel</a:t>
            </a:r>
            <a:r>
              <a:rPr lang="ru-RU" sz="1200" b="0" dirty="0">
                <a:latin typeface="Arial" panose="020B0604020202020204" pitchFamily="34" charset="0"/>
              </a:rPr>
              <a:t>(R) </a:t>
            </a:r>
            <a:r>
              <a:rPr lang="ru-RU" sz="1200" b="0" dirty="0" err="1">
                <a:latin typeface="Arial" panose="020B0604020202020204" pitchFamily="34" charset="0"/>
              </a:rPr>
              <a:t>Xeon</a:t>
            </a:r>
            <a:r>
              <a:rPr lang="ru-RU" sz="1200" b="0" dirty="0">
                <a:latin typeface="Arial" panose="020B0604020202020204" pitchFamily="34" charset="0"/>
              </a:rPr>
              <a:t>(R) CPU E5-2670 v3; 2,3 (3,1) ГГц; 128 Гб</a:t>
            </a:r>
          </a:p>
          <a:p>
            <a:pPr marL="10074" algn="just">
              <a:defRPr/>
            </a:pPr>
            <a:endParaRPr lang="ru-RU" sz="1200" b="0" dirty="0">
              <a:latin typeface="Arial" panose="020B0604020202020204" pitchFamily="34" charset="0"/>
            </a:endParaRPr>
          </a:p>
          <a:p>
            <a:pPr marL="10074" algn="just">
              <a:defRPr/>
            </a:pPr>
            <a:r>
              <a:rPr lang="ru-RU" sz="1200" b="0" dirty="0">
                <a:latin typeface="Arial" panose="020B0604020202020204" pitchFamily="34" charset="0"/>
              </a:rPr>
              <a:t>Характеристики виртуальных машин тестового  контура: отдельно сервер приложений и сервер  СУБД, по 48 логических процессоров, ОЗУ по 128 Гб,  файлы баз данных на SSD</a:t>
            </a:r>
          </a:p>
        </p:txBody>
      </p:sp>
      <p:pic>
        <p:nvPicPr>
          <p:cNvPr id="113674" name="object 3">
            <a:extLst>
              <a:ext uri="{FF2B5EF4-FFF2-40B4-BE49-F238E27FC236}">
                <a16:creationId xmlns="" xmlns:a16="http://schemas.microsoft.com/office/drawing/2014/main" id="{E5A2060D-0FD0-F282-AB51-4D2A04BF23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699" y="3733679"/>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5" name="object 4">
            <a:extLst>
              <a:ext uri="{FF2B5EF4-FFF2-40B4-BE49-F238E27FC236}">
                <a16:creationId xmlns="" xmlns:a16="http://schemas.microsoft.com/office/drawing/2014/main" id="{0B18C198-1C57-ED3A-6C6D-B7CBE75021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4310046"/>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object 5">
            <a:extLst>
              <a:ext uri="{FF2B5EF4-FFF2-40B4-BE49-F238E27FC236}">
                <a16:creationId xmlns="" xmlns:a16="http://schemas.microsoft.com/office/drawing/2014/main" id="{EDE04290-D87A-1E63-2343-621BF3C01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371850"/>
            <a:ext cx="1196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2">
            <a:extLst>
              <a:ext uri="{FF2B5EF4-FFF2-40B4-BE49-F238E27FC236}">
                <a16:creationId xmlns="" xmlns:a16="http://schemas.microsoft.com/office/drawing/2014/main" id="{53AE5692-58DC-41F1-807C-FB6CD9AA2E5A}"/>
              </a:ext>
            </a:extLst>
          </p:cNvPr>
          <p:cNvSpPr txBox="1">
            <a:spLocks/>
          </p:cNvSpPr>
          <p:nvPr/>
        </p:nvSpPr>
        <p:spPr bwMode="auto">
          <a:xfrm>
            <a:off x="1715415" y="195486"/>
            <a:ext cx="7146010" cy="6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dirty="0"/>
              <a:t>Методика испытаний</a:t>
            </a:r>
          </a:p>
        </p:txBody>
      </p:sp>
    </p:spTree>
  </p:cSld>
  <p:clrMapOvr>
    <a:masterClrMapping/>
  </p:clrMapOvr>
  <p:transition advTm="6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a:extLst>
              <a:ext uri="{FF2B5EF4-FFF2-40B4-BE49-F238E27FC236}">
                <a16:creationId xmlns="" xmlns:a16="http://schemas.microsoft.com/office/drawing/2014/main" id="{53C7E721-0409-D1FD-8C4D-223E471D623B}"/>
              </a:ext>
            </a:extLst>
          </p:cNvPr>
          <p:cNvSpPr txBox="1">
            <a:spLocks noChangeArrowheads="1"/>
          </p:cNvSpPr>
          <p:nvPr/>
        </p:nvSpPr>
        <p:spPr bwMode="auto">
          <a:xfrm>
            <a:off x="1691680" y="165522"/>
            <a:ext cx="7200800" cy="70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ru-RU" sz="1800" dirty="0"/>
              <a:t>1С:П</a:t>
            </a:r>
            <a:r>
              <a:rPr lang="ru-RU" altLang="ru-RU" sz="1800" dirty="0"/>
              <a:t>редприятие </a:t>
            </a:r>
            <a:r>
              <a:rPr lang="en-US" altLang="ru-RU" sz="1800" dirty="0"/>
              <a:t>—</a:t>
            </a:r>
            <a:r>
              <a:rPr lang="ru-RU" altLang="ru-RU" sz="1800" dirty="0"/>
              <a:t> технологическая платформа </a:t>
            </a:r>
          </a:p>
          <a:p>
            <a:pPr algn="ctr" eaLnBrk="1" hangingPunct="1">
              <a:spcBef>
                <a:spcPct val="0"/>
              </a:spcBef>
              <a:buClrTx/>
              <a:buFontTx/>
              <a:buNone/>
            </a:pPr>
            <a:r>
              <a:rPr lang="ru-RU" altLang="ru-RU" sz="1800" dirty="0"/>
              <a:t>мирового уровня для построения корпоративных систем</a:t>
            </a:r>
          </a:p>
        </p:txBody>
      </p:sp>
      <p:grpSp>
        <p:nvGrpSpPr>
          <p:cNvPr id="3" name="Группа 2">
            <a:extLst>
              <a:ext uri="{FF2B5EF4-FFF2-40B4-BE49-F238E27FC236}">
                <a16:creationId xmlns="" xmlns:a16="http://schemas.microsoft.com/office/drawing/2014/main" id="{D2FBF152-40A6-174E-8F9B-2B94E3F1F88A}"/>
              </a:ext>
            </a:extLst>
          </p:cNvPr>
          <p:cNvGrpSpPr/>
          <p:nvPr/>
        </p:nvGrpSpPr>
        <p:grpSpPr>
          <a:xfrm>
            <a:off x="6372200" y="1419622"/>
            <a:ext cx="2661638" cy="3600400"/>
            <a:chOff x="6300192" y="1419622"/>
            <a:chExt cx="2747250" cy="3600400"/>
          </a:xfrm>
        </p:grpSpPr>
        <p:sp>
          <p:nvSpPr>
            <p:cNvPr id="2" name="Прямоугольник с двумя скругленными противолежащими углами 1">
              <a:extLst>
                <a:ext uri="{FF2B5EF4-FFF2-40B4-BE49-F238E27FC236}">
                  <a16:creationId xmlns="" xmlns:a16="http://schemas.microsoft.com/office/drawing/2014/main" id="{9D3EC3D8-650B-7145-A174-019DACC8C78A}"/>
                </a:ext>
              </a:extLst>
            </p:cNvPr>
            <p:cNvSpPr/>
            <p:nvPr/>
          </p:nvSpPr>
          <p:spPr>
            <a:xfrm>
              <a:off x="6300192" y="1419622"/>
              <a:ext cx="2747250" cy="3600400"/>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51203" name="Picture 2">
              <a:extLst>
                <a:ext uri="{FF2B5EF4-FFF2-40B4-BE49-F238E27FC236}">
                  <a16:creationId xmlns="" xmlns:a16="http://schemas.microsoft.com/office/drawing/2014/main" id="{76CD8C4B-9AAB-0247-EB77-14252C8B7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543252"/>
              <a:ext cx="2509305" cy="345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0"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245435" y="1203598"/>
            <a:ext cx="6264696" cy="3579441"/>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Масштабируемая отказоустойчивая архитектура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Поддержка крупных корпоративных систем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err="1">
                <a:latin typeface="Arial" panose="020B0604020202020204" pitchFamily="34" charset="0"/>
              </a:rPr>
              <a:t>Многоплатформенность</a:t>
            </a:r>
            <a:r>
              <a:rPr lang="ru-RU" altLang="ru-RU" sz="1200" b="0" dirty="0">
                <a:latin typeface="Arial" panose="020B0604020202020204" pitchFamily="34" charset="0"/>
              </a:rPr>
              <a:t>, поддержка открытого ПО:</a:t>
            </a:r>
          </a:p>
          <a:p>
            <a:pPr lvl="1" eaLnBrk="1" hangingPunct="1">
              <a:spcBef>
                <a:spcPct val="20000"/>
              </a:spcBef>
              <a:spcAft>
                <a:spcPts val="200"/>
              </a:spcAft>
              <a:buClr>
                <a:srgbClr val="5F5F5F"/>
              </a:buClr>
              <a:buFont typeface="Courier New" panose="02070309020205020404" pitchFamily="49" charset="0"/>
              <a:buChar char="o"/>
              <a:defRPr/>
            </a:pPr>
            <a:r>
              <a:rPr lang="ru-RU" altLang="ru-RU" sz="1200" b="0" dirty="0" err="1">
                <a:latin typeface="Arial" panose="020B0604020202020204" pitchFamily="34" charset="0"/>
              </a:rPr>
              <a:t>Linux</a:t>
            </a:r>
            <a:r>
              <a:rPr lang="ru-RU" altLang="ru-RU" sz="1200" b="0" dirty="0">
                <a:latin typeface="Arial" panose="020B0604020202020204" pitchFamily="34" charset="0"/>
              </a:rPr>
              <a:t>, </a:t>
            </a:r>
            <a:r>
              <a:rPr lang="ru-RU" altLang="ru-RU" sz="1200" b="0" dirty="0" err="1">
                <a:latin typeface="Arial" panose="020B0604020202020204" pitchFamily="34" charset="0"/>
              </a:rPr>
              <a:t>Windows</a:t>
            </a:r>
            <a:r>
              <a:rPr lang="ru-RU" altLang="ru-RU" sz="1200" b="0" dirty="0">
                <a:latin typeface="Arial" panose="020B0604020202020204" pitchFamily="34" charset="0"/>
              </a:rPr>
              <a:t>, </a:t>
            </a:r>
            <a:r>
              <a:rPr lang="ru-RU" altLang="ru-RU" sz="1200" b="0" dirty="0" err="1">
                <a:latin typeface="Arial" panose="020B0604020202020204" pitchFamily="34" charset="0"/>
              </a:rPr>
              <a:t>Mac</a:t>
            </a:r>
            <a:r>
              <a:rPr lang="ru-RU" altLang="ru-RU" sz="1200" b="0" dirty="0">
                <a:latin typeface="Arial" panose="020B0604020202020204" pitchFamily="34" charset="0"/>
              </a:rPr>
              <a:t> OS</a:t>
            </a:r>
          </a:p>
          <a:p>
            <a:pPr lvl="1" eaLnBrk="1" hangingPunct="1">
              <a:spcBef>
                <a:spcPct val="20000"/>
              </a:spcBef>
              <a:spcAft>
                <a:spcPts val="200"/>
              </a:spcAft>
              <a:buClr>
                <a:srgbClr val="5F5F5F"/>
              </a:buClr>
              <a:buFont typeface="Courier New" panose="02070309020205020404" pitchFamily="49" charset="0"/>
              <a:buChar char="o"/>
              <a:defRPr/>
            </a:pPr>
            <a:r>
              <a:rPr lang="ru-RU" altLang="ru-RU" sz="1200" b="0" dirty="0" err="1">
                <a:latin typeface="Arial" panose="020B0604020202020204" pitchFamily="34" charset="0"/>
              </a:rPr>
              <a:t>PostgreSQL</a:t>
            </a:r>
            <a:r>
              <a:rPr lang="ru-RU" altLang="ru-RU" sz="1200" b="0" dirty="0">
                <a:latin typeface="Arial" panose="020B0604020202020204" pitchFamily="34" charset="0"/>
              </a:rPr>
              <a:t>, MS SQL </a:t>
            </a:r>
            <a:r>
              <a:rPr lang="ru-RU" altLang="ru-RU" sz="1200" b="0" dirty="0" err="1">
                <a:latin typeface="Arial" panose="020B0604020202020204" pitchFamily="34" charset="0"/>
              </a:rPr>
              <a:t>Server</a:t>
            </a:r>
            <a:r>
              <a:rPr lang="ru-RU" altLang="ru-RU" sz="1200" b="0" dirty="0">
                <a:latin typeface="Arial" panose="020B0604020202020204" pitchFamily="34" charset="0"/>
              </a:rPr>
              <a:t>, IBM DB2, </a:t>
            </a:r>
            <a:r>
              <a:rPr lang="ru-RU" altLang="ru-RU" sz="1200" b="0" dirty="0" err="1">
                <a:latin typeface="Arial" panose="020B0604020202020204" pitchFamily="34" charset="0"/>
              </a:rPr>
              <a:t>Oracle</a:t>
            </a:r>
            <a:r>
              <a:rPr lang="ru-RU" altLang="ru-RU" sz="1200" b="0" dirty="0">
                <a:latin typeface="Arial" panose="020B0604020202020204" pitchFamily="34" charset="0"/>
              </a:rPr>
              <a:t> </a:t>
            </a:r>
            <a:r>
              <a:rPr lang="ru-RU" altLang="ru-RU" sz="1200" b="0" dirty="0" err="1">
                <a:latin typeface="Arial" panose="020B0604020202020204" pitchFamily="34" charset="0"/>
              </a:rPr>
              <a:t>Database</a:t>
            </a:r>
            <a:endParaRPr lang="ru-RU" altLang="ru-RU" sz="1200" b="0" dirty="0">
              <a:latin typeface="Arial" panose="020B0604020202020204" pitchFamily="34" charset="0"/>
            </a:endParaRP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Работа через Интернет, облачные технологии (</a:t>
            </a:r>
            <a:r>
              <a:rPr lang="ru-RU" altLang="ru-RU" sz="1200" b="0" dirty="0" err="1">
                <a:latin typeface="Arial" panose="020B0604020202020204" pitchFamily="34" charset="0"/>
              </a:rPr>
              <a:t>SaaS</a:t>
            </a:r>
            <a:r>
              <a:rPr lang="ru-RU" altLang="ru-RU" sz="1200" b="0" dirty="0">
                <a:latin typeface="Arial" panose="020B0604020202020204" pitchFamily="34" charset="0"/>
              </a:rPr>
              <a:t>)</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Работа на мобильных устройствах под </a:t>
            </a:r>
            <a:r>
              <a:rPr lang="ru-RU" altLang="ru-RU" sz="1200" b="0" dirty="0" err="1">
                <a:latin typeface="Arial" panose="020B0604020202020204" pitchFamily="34" charset="0"/>
              </a:rPr>
              <a:t>iOS</a:t>
            </a:r>
            <a:r>
              <a:rPr lang="ru-RU" altLang="ru-RU" sz="1200" b="0" dirty="0">
                <a:latin typeface="Arial" panose="020B0604020202020204" pitchFamily="34" charset="0"/>
              </a:rPr>
              <a:t>, </a:t>
            </a:r>
            <a:r>
              <a:rPr lang="ru-RU" altLang="ru-RU" sz="1200" b="0" dirty="0" err="1">
                <a:latin typeface="Arial" panose="020B0604020202020204" pitchFamily="34" charset="0"/>
              </a:rPr>
              <a:t>Android</a:t>
            </a:r>
            <a:r>
              <a:rPr lang="ru-RU" altLang="ru-RU" sz="1200" b="0" dirty="0">
                <a:latin typeface="Arial" panose="020B0604020202020204" pitchFamily="34" charset="0"/>
              </a:rPr>
              <a:t>, </a:t>
            </a:r>
            <a:r>
              <a:rPr lang="ru-RU" altLang="ru-RU" sz="1200" b="0" dirty="0" err="1">
                <a:latin typeface="Arial" panose="020B0604020202020204" pitchFamily="34" charset="0"/>
              </a:rPr>
              <a:t>Windows</a:t>
            </a:r>
            <a:r>
              <a:rPr lang="ru-RU" altLang="ru-RU" sz="1200" b="0" dirty="0">
                <a:latin typeface="Arial" panose="020B0604020202020204" pitchFamily="34" charset="0"/>
              </a:rPr>
              <a:t>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Гибкость и настраиваемость. Кастомизация под специфику</a:t>
            </a:r>
            <a:r>
              <a:rPr lang="en-US" altLang="ru-RU" sz="1200" b="0" dirty="0">
                <a:latin typeface="Arial" panose="020B0604020202020204" pitchFamily="34" charset="0"/>
              </a:rPr>
              <a:t> </a:t>
            </a:r>
            <a:r>
              <a:rPr lang="ru-RU" altLang="ru-RU" sz="1200" b="0" dirty="0">
                <a:latin typeface="Arial" panose="020B0604020202020204" pitchFamily="34" charset="0"/>
              </a:rPr>
              <a:t>бизнес-процессов и ноу-хау организации</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Встроенные средства бизнес-аналитики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Построение территориально-распределенных систем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Открытость, интеграция практически с любыми программами и оборудованием </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Разграничение и контроль доступа к данным</a:t>
            </a:r>
          </a:p>
          <a:p>
            <a:pPr eaLnBrk="1" hangingPunct="1">
              <a:spcBef>
                <a:spcPct val="20000"/>
              </a:spcBef>
              <a:spcAft>
                <a:spcPts val="200"/>
              </a:spcAft>
              <a:buClr>
                <a:srgbClr val="D20000"/>
              </a:buClr>
              <a:buFont typeface="Arial" panose="020B0604020202020204" pitchFamily="34" charset="0"/>
              <a:buChar char="•"/>
              <a:defRPr/>
            </a:pPr>
            <a:r>
              <a:rPr lang="ru-RU" altLang="ru-RU" sz="1200" b="0" dirty="0">
                <a:latin typeface="Arial" panose="020B0604020202020204" pitchFamily="34" charset="0"/>
              </a:rPr>
              <a:t>Защита  конфиденциальной информации, коммерческой тайны, персональных данных. Сертификат ФСТЭК России</a:t>
            </a:r>
          </a:p>
        </p:txBody>
      </p:sp>
    </p:spTree>
  </p:cSld>
  <p:clrMapOvr>
    <a:masterClrMapping/>
  </p:clrMapOvr>
  <p:transition advTm="6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012680AE-D95C-EE47-D4C5-F5F1600515E0}"/>
              </a:ext>
            </a:extLst>
          </p:cNvPr>
          <p:cNvSpPr txBox="1">
            <a:spLocks noGrp="1"/>
          </p:cNvSpPr>
          <p:nvPr>
            <p:ph type="title" idx="4294967295"/>
          </p:nvPr>
        </p:nvSpPr>
        <p:spPr>
          <a:xfrm>
            <a:off x="1691680" y="195486"/>
            <a:ext cx="7201495" cy="709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1800" b="1" kern="1200" dirty="0">
                <a:solidFill>
                  <a:schemeClr val="tx1"/>
                </a:solidFill>
                <a:latin typeface="Arial" panose="020B0604020202020204" pitchFamily="34" charset="0"/>
                <a:cs typeface="Arial" panose="020B0604020202020204" pitchFamily="34" charset="0"/>
              </a:rPr>
              <a:t>Результаты тестирования</a:t>
            </a:r>
          </a:p>
        </p:txBody>
      </p:sp>
      <p:sp>
        <p:nvSpPr>
          <p:cNvPr id="3" name="object 3">
            <a:extLst>
              <a:ext uri="{FF2B5EF4-FFF2-40B4-BE49-F238E27FC236}">
                <a16:creationId xmlns="" xmlns:a16="http://schemas.microsoft.com/office/drawing/2014/main" id="{C27E19A9-C65B-0230-E15F-1C799E603B55}"/>
              </a:ext>
            </a:extLst>
          </p:cNvPr>
          <p:cNvSpPr txBox="1">
            <a:spLocks noGrp="1"/>
          </p:cNvSpPr>
          <p:nvPr>
            <p:ph type="body" idx="4294967295"/>
          </p:nvPr>
        </p:nvSpPr>
        <p:spPr>
          <a:xfrm>
            <a:off x="166953" y="1096169"/>
            <a:ext cx="8677275" cy="2376487"/>
          </a:xfrm>
        </p:spPr>
        <p:txBody>
          <a:bodyPr lIns="72560" tIns="9570" rIns="72560" bIns="36281" rtlCol="0"/>
          <a:lstStyle/>
          <a:p>
            <a:pPr marL="0" indent="0" eaLnBrk="1" fontAlgn="auto" hangingPunct="1">
              <a:spcBef>
                <a:spcPts val="75"/>
              </a:spcBef>
              <a:spcAft>
                <a:spcPts val="0"/>
              </a:spcAft>
              <a:buNone/>
              <a:defRPr/>
            </a:pPr>
            <a:r>
              <a:rPr lang="ru-RU" sz="4762" b="1" spc="1416" dirty="0"/>
              <a:t>-</a:t>
            </a:r>
            <a:r>
              <a:rPr sz="4762" b="1" spc="1416" dirty="0"/>
              <a:t>2</a:t>
            </a:r>
            <a:r>
              <a:rPr spc="-16" dirty="0"/>
              <a:t>часа</a:t>
            </a:r>
            <a:r>
              <a:rPr spc="-369" dirty="0"/>
              <a:t> </a:t>
            </a:r>
            <a:r>
              <a:rPr sz="4762" b="1" spc="302" dirty="0"/>
              <a:t>3</a:t>
            </a:r>
            <a:r>
              <a:rPr sz="4762" b="1" spc="1416" dirty="0"/>
              <a:t>2</a:t>
            </a:r>
            <a:r>
              <a:rPr spc="-151" dirty="0"/>
              <a:t>мин.</a:t>
            </a:r>
            <a:r>
              <a:rPr spc="-381" dirty="0"/>
              <a:t> </a:t>
            </a:r>
            <a:r>
              <a:rPr lang="ru-RU" spc="-381" dirty="0"/>
              <a:t> </a:t>
            </a:r>
            <a:r>
              <a:rPr sz="4762" spc="1416" dirty="0"/>
              <a:t>3</a:t>
            </a:r>
            <a:r>
              <a:rPr spc="-364" dirty="0"/>
              <a:t> </a:t>
            </a:r>
            <a:r>
              <a:rPr spc="-115" dirty="0"/>
              <a:t>сек.</a:t>
            </a:r>
            <a:endParaRPr sz="13167" dirty="0"/>
          </a:p>
        </p:txBody>
      </p:sp>
      <p:pic>
        <p:nvPicPr>
          <p:cNvPr id="115716" name="object 5">
            <a:extLst>
              <a:ext uri="{FF2B5EF4-FFF2-40B4-BE49-F238E27FC236}">
                <a16:creationId xmlns="" xmlns:a16="http://schemas.microsoft.com/office/drawing/2014/main" id="{13273F7C-5D71-82F2-52CA-7F1AA95EE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399" y="1781543"/>
            <a:ext cx="20796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 xmlns:a16="http://schemas.microsoft.com/office/drawing/2014/main" id="{824254C5-5225-992E-EAF5-3DA8ABD8970C}"/>
              </a:ext>
            </a:extLst>
          </p:cNvPr>
          <p:cNvSpPr txBox="1"/>
          <p:nvPr/>
        </p:nvSpPr>
        <p:spPr>
          <a:xfrm>
            <a:off x="4232275" y="1263650"/>
            <a:ext cx="3681413" cy="439738"/>
          </a:xfrm>
          <a:prstGeom prst="rect">
            <a:avLst/>
          </a:prstGeom>
        </p:spPr>
        <p:txBody>
          <a:bodyPr lIns="0" tIns="9570" rIns="0" bIns="0">
            <a:spAutoFit/>
          </a:bodyPr>
          <a:lstStyle/>
          <a:p>
            <a:pPr marL="10074" algn="ctr" fontAlgn="auto">
              <a:spcBef>
                <a:spcPts val="75"/>
              </a:spcBef>
              <a:spcAft>
                <a:spcPts val="0"/>
              </a:spcAft>
              <a:defRPr/>
            </a:pPr>
            <a:r>
              <a:rPr sz="1400" b="0" spc="-67" dirty="0">
                <a:solidFill>
                  <a:schemeClr val="accent2">
                    <a:lumMod val="75000"/>
                  </a:schemeClr>
                </a:solidFill>
                <a:latin typeface="Arial" panose="020B0604020202020204" pitchFamily="34" charset="0"/>
              </a:rPr>
              <a:t>Полный первичный расчет всей производственной программы</a:t>
            </a:r>
          </a:p>
        </p:txBody>
      </p:sp>
      <p:sp>
        <p:nvSpPr>
          <p:cNvPr id="10" name="object 2">
            <a:extLst>
              <a:ext uri="{FF2B5EF4-FFF2-40B4-BE49-F238E27FC236}">
                <a16:creationId xmlns="" xmlns:a16="http://schemas.microsoft.com/office/drawing/2014/main" id="{10F7BD56-FD5C-34D3-BEF8-2E2ABFEDA0A2}"/>
              </a:ext>
            </a:extLst>
          </p:cNvPr>
          <p:cNvSpPr txBox="1"/>
          <p:nvPr/>
        </p:nvSpPr>
        <p:spPr>
          <a:xfrm>
            <a:off x="4094163" y="2957513"/>
            <a:ext cx="4799012" cy="206375"/>
          </a:xfrm>
          <a:prstGeom prst="rect">
            <a:avLst/>
          </a:prstGeom>
        </p:spPr>
        <p:txBody>
          <a:bodyPr lIns="0" tIns="10577" rIns="0" bIns="0">
            <a:spAutoFit/>
          </a:bodyPr>
          <a:lstStyle/>
          <a:p>
            <a:pPr marL="10074">
              <a:spcBef>
                <a:spcPts val="79"/>
              </a:spcBef>
              <a:defRPr/>
            </a:pPr>
            <a:r>
              <a:rPr lang="ru-RU" sz="1270" b="0" dirty="0">
                <a:latin typeface="Arial" panose="020B0604020202020204" pitchFamily="34" charset="0"/>
              </a:rPr>
              <a:t>Добавляем 5 новых заказов на производство с 5  изделиями</a:t>
            </a:r>
          </a:p>
        </p:txBody>
      </p:sp>
      <p:sp>
        <p:nvSpPr>
          <p:cNvPr id="11" name="object 3">
            <a:extLst>
              <a:ext uri="{FF2B5EF4-FFF2-40B4-BE49-F238E27FC236}">
                <a16:creationId xmlns="" xmlns:a16="http://schemas.microsoft.com/office/drawing/2014/main" id="{CFBD8237-E9C0-E951-D814-BC1230481FD7}"/>
              </a:ext>
            </a:extLst>
          </p:cNvPr>
          <p:cNvSpPr txBox="1"/>
          <p:nvPr/>
        </p:nvSpPr>
        <p:spPr>
          <a:xfrm>
            <a:off x="4095750" y="3370263"/>
            <a:ext cx="4873625" cy="204787"/>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Отменяем проведение 5 имеющихся заказов на  производство</a:t>
            </a:r>
          </a:p>
        </p:txBody>
      </p:sp>
      <p:sp>
        <p:nvSpPr>
          <p:cNvPr id="12" name="object 4">
            <a:extLst>
              <a:ext uri="{FF2B5EF4-FFF2-40B4-BE49-F238E27FC236}">
                <a16:creationId xmlns="" xmlns:a16="http://schemas.microsoft.com/office/drawing/2014/main" id="{E05D29FF-3CAE-BE85-B933-B4558E99F2B2}"/>
              </a:ext>
            </a:extLst>
          </p:cNvPr>
          <p:cNvSpPr txBox="1"/>
          <p:nvPr/>
        </p:nvSpPr>
        <p:spPr>
          <a:xfrm>
            <a:off x="4094163" y="3781425"/>
            <a:ext cx="4478337" cy="401638"/>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sz="1270" dirty="0">
                <a:latin typeface="Arial" panose="020B0604020202020204" pitchFamily="34" charset="0"/>
                <a:cs typeface="Arial" panose="020B0604020202020204" pitchFamily="34" charset="0"/>
              </a:rPr>
              <a:t>В 5 заказах на производство поменять даты</a:t>
            </a:r>
            <a:r>
              <a:rPr lang="en-US" sz="1270" dirty="0">
                <a:latin typeface="Arial" panose="020B0604020202020204" pitchFamily="34" charset="0"/>
                <a:cs typeface="Arial" panose="020B0604020202020204" pitchFamily="34" charset="0"/>
              </a:rPr>
              <a:t> </a:t>
            </a:r>
            <a:r>
              <a:rPr sz="1270" dirty="0">
                <a:latin typeface="Arial" panose="020B0604020202020204" pitchFamily="34" charset="0"/>
                <a:cs typeface="Arial" panose="020B0604020202020204" pitchFamily="34" charset="0"/>
              </a:rPr>
              <a:t>потребности на месяц раньше</a:t>
            </a:r>
          </a:p>
        </p:txBody>
      </p:sp>
      <p:pic>
        <p:nvPicPr>
          <p:cNvPr id="115721" name="object 6">
            <a:extLst>
              <a:ext uri="{FF2B5EF4-FFF2-40B4-BE49-F238E27FC236}">
                <a16:creationId xmlns="" xmlns:a16="http://schemas.microsoft.com/office/drawing/2014/main" id="{C17F57D0-F30B-3455-0A35-9862BB36AB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425" y="2930525"/>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object 7">
            <a:extLst>
              <a:ext uri="{FF2B5EF4-FFF2-40B4-BE49-F238E27FC236}">
                <a16:creationId xmlns="" xmlns:a16="http://schemas.microsoft.com/office/drawing/2014/main" id="{CCAD60E7-2872-8D55-7459-11E432F890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3403600"/>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object 8">
            <a:extLst>
              <a:ext uri="{FF2B5EF4-FFF2-40B4-BE49-F238E27FC236}">
                <a16:creationId xmlns="" xmlns:a16="http://schemas.microsoft.com/office/drawing/2014/main" id="{D1D70EF5-007C-7004-2382-FF7D69D40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3852863"/>
            <a:ext cx="339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object 9">
            <a:extLst>
              <a:ext uri="{FF2B5EF4-FFF2-40B4-BE49-F238E27FC236}">
                <a16:creationId xmlns="" xmlns:a16="http://schemas.microsoft.com/office/drawing/2014/main" id="{55EE03FE-BEAC-BFB0-438F-BFD9061F0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4400550"/>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10">
            <a:extLst>
              <a:ext uri="{FF2B5EF4-FFF2-40B4-BE49-F238E27FC236}">
                <a16:creationId xmlns="" xmlns:a16="http://schemas.microsoft.com/office/drawing/2014/main" id="{2603AA6C-F220-9022-D9B0-F84AD995F69E}"/>
              </a:ext>
            </a:extLst>
          </p:cNvPr>
          <p:cNvSpPr txBox="1"/>
          <p:nvPr/>
        </p:nvSpPr>
        <p:spPr>
          <a:xfrm>
            <a:off x="234212" y="2843212"/>
            <a:ext cx="3484563" cy="847725"/>
          </a:xfrm>
          <a:prstGeom prst="rect">
            <a:avLst/>
          </a:prstGeom>
        </p:spPr>
        <p:txBody>
          <a:bodyPr lIns="0" tIns="112827" rIns="0" bIns="0">
            <a:spAutoFit/>
          </a:bodyPr>
          <a:lstStyle/>
          <a:p>
            <a:pPr algn="ctr" fontAlgn="auto">
              <a:spcBef>
                <a:spcPts val="888"/>
              </a:spcBef>
              <a:spcAft>
                <a:spcPts val="0"/>
              </a:spcAft>
              <a:defRPr/>
            </a:pPr>
            <a:r>
              <a:rPr sz="4762" spc="1416" dirty="0">
                <a:latin typeface="Arial" panose="020B0604020202020204" pitchFamily="34" charset="0"/>
              </a:rPr>
              <a:t>1</a:t>
            </a:r>
            <a:r>
              <a:rPr b="0" spc="-16" dirty="0">
                <a:latin typeface="Arial" panose="020B0604020202020204" pitchFamily="34" charset="0"/>
              </a:rPr>
              <a:t>час</a:t>
            </a:r>
            <a:r>
              <a:rPr sz="4759" spc="-377" dirty="0">
                <a:latin typeface="Arial" panose="020B0604020202020204" pitchFamily="34" charset="0"/>
              </a:rPr>
              <a:t> </a:t>
            </a:r>
            <a:r>
              <a:rPr sz="4762" spc="1416" dirty="0">
                <a:latin typeface="Arial" panose="020B0604020202020204" pitchFamily="34" charset="0"/>
              </a:rPr>
              <a:t>1</a:t>
            </a:r>
            <a:r>
              <a:rPr b="0" spc="-16" dirty="0">
                <a:latin typeface="Arial" panose="020B0604020202020204" pitchFamily="34" charset="0"/>
              </a:rPr>
              <a:t>м</a:t>
            </a:r>
            <a:r>
              <a:rPr lang="ru-RU" b="0" spc="-16" dirty="0">
                <a:latin typeface="Arial" panose="020B0604020202020204" pitchFamily="34" charset="0"/>
              </a:rPr>
              <a:t>ин</a:t>
            </a:r>
            <a:r>
              <a:rPr spc="-16" dirty="0">
                <a:latin typeface="Arial" panose="020B0604020202020204" pitchFamily="34" charset="0"/>
              </a:rPr>
              <a:t>.</a:t>
            </a:r>
            <a:r>
              <a:rPr lang="ru-RU" spc="-16" dirty="0">
                <a:latin typeface="Arial" panose="020B0604020202020204" pitchFamily="34" charset="0"/>
              </a:rPr>
              <a:t> </a:t>
            </a:r>
            <a:r>
              <a:rPr sz="4762" b="0" spc="302" dirty="0">
                <a:latin typeface="Arial" panose="020B0604020202020204" pitchFamily="34" charset="0"/>
              </a:rPr>
              <a:t>20</a:t>
            </a:r>
            <a:r>
              <a:rPr b="0" spc="-16" dirty="0">
                <a:latin typeface="Arial" panose="020B0604020202020204" pitchFamily="34" charset="0"/>
              </a:rPr>
              <a:t>сек</a:t>
            </a:r>
            <a:r>
              <a:rPr spc="-16" dirty="0">
                <a:latin typeface="Arial" panose="020B0604020202020204" pitchFamily="34" charset="0"/>
              </a:rPr>
              <a:t>.</a:t>
            </a:r>
          </a:p>
        </p:txBody>
      </p:sp>
      <p:pic>
        <p:nvPicPr>
          <p:cNvPr id="115726" name="object 11">
            <a:extLst>
              <a:ext uri="{FF2B5EF4-FFF2-40B4-BE49-F238E27FC236}">
                <a16:creationId xmlns="" xmlns:a16="http://schemas.microsoft.com/office/drawing/2014/main" id="{E031C979-FA9E-B71B-823E-4EF0C3C18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49" y="3770312"/>
            <a:ext cx="2097088"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12">
            <a:extLst>
              <a:ext uri="{FF2B5EF4-FFF2-40B4-BE49-F238E27FC236}">
                <a16:creationId xmlns="" xmlns:a16="http://schemas.microsoft.com/office/drawing/2014/main" id="{7D45BE37-1C90-5DC8-B5BA-5B5C57B8C502}"/>
              </a:ext>
            </a:extLst>
          </p:cNvPr>
          <p:cNvSpPr txBox="1"/>
          <p:nvPr/>
        </p:nvSpPr>
        <p:spPr>
          <a:xfrm>
            <a:off x="4097338" y="4400550"/>
            <a:ext cx="4492625" cy="400050"/>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В 5 заказах на производство поменять даты</a:t>
            </a:r>
            <a:r>
              <a:rPr lang="en-US" sz="1270" dirty="0">
                <a:latin typeface="Arial" panose="020B0604020202020204" pitchFamily="34" charset="0"/>
                <a:cs typeface="Arial" panose="020B0604020202020204" pitchFamily="34" charset="0"/>
              </a:rPr>
              <a:t> </a:t>
            </a:r>
            <a:r>
              <a:rPr lang="ru-RU" sz="1270" dirty="0">
                <a:latin typeface="Arial" panose="020B0604020202020204" pitchFamily="34" charset="0"/>
                <a:cs typeface="Arial" panose="020B0604020202020204" pitchFamily="34" charset="0"/>
              </a:rPr>
              <a:t>потребности на месяц позже</a:t>
            </a:r>
          </a:p>
        </p:txBody>
      </p:sp>
      <p:sp>
        <p:nvSpPr>
          <p:cNvPr id="20" name="object 5">
            <a:extLst>
              <a:ext uri="{FF2B5EF4-FFF2-40B4-BE49-F238E27FC236}">
                <a16:creationId xmlns="" xmlns:a16="http://schemas.microsoft.com/office/drawing/2014/main" id="{140A590B-B738-897A-592D-7BC588E3518D}"/>
              </a:ext>
            </a:extLst>
          </p:cNvPr>
          <p:cNvSpPr txBox="1"/>
          <p:nvPr/>
        </p:nvSpPr>
        <p:spPr>
          <a:xfrm>
            <a:off x="265963" y="2506663"/>
            <a:ext cx="3421063" cy="303212"/>
          </a:xfrm>
          <a:prstGeom prst="rect">
            <a:avLst/>
          </a:prstGeom>
        </p:spPr>
        <p:txBody>
          <a:bodyPr lIns="0" tIns="9570" rIns="0" bIns="0">
            <a:spAutoFit/>
          </a:bodyPr>
          <a:lstStyle>
            <a:defPPr>
              <a:defRPr lang="en-US"/>
            </a:defPPr>
            <a:lvl1pPr marL="12694" algn="ctr" fontAlgn="auto">
              <a:spcBef>
                <a:spcPts val="95"/>
              </a:spcBef>
              <a:spcAft>
                <a:spcPts val="0"/>
              </a:spcAft>
              <a:defRPr sz="2400" spc="-85">
                <a:solidFill>
                  <a:schemeClr val="accent2">
                    <a:lumMod val="75000"/>
                  </a:schemeClr>
                </a:solidFill>
                <a:latin typeface="+mn-lt"/>
                <a:cs typeface="Tahoma"/>
              </a:defRPr>
            </a:lvl1pPr>
          </a:lstStyle>
          <a:p>
            <a:pPr>
              <a:defRPr/>
            </a:pPr>
            <a:r>
              <a:rPr lang="ru-RU" sz="1905" dirty="0">
                <a:latin typeface="Arial" panose="020B0604020202020204" pitchFamily="34" charset="0"/>
                <a:cs typeface="Arial" panose="020B0604020202020204" pitchFamily="34" charset="0"/>
              </a:rPr>
              <a:t>Изменение графика выпуска</a:t>
            </a:r>
          </a:p>
        </p:txBody>
      </p:sp>
      <p:sp>
        <p:nvSpPr>
          <p:cNvPr id="4" name="Прямоугольник 3">
            <a:extLst>
              <a:ext uri="{FF2B5EF4-FFF2-40B4-BE49-F238E27FC236}">
                <a16:creationId xmlns="" xmlns:a16="http://schemas.microsoft.com/office/drawing/2014/main" id="{0290206A-0D40-047D-C178-ED28B193A7EE}"/>
              </a:ext>
            </a:extLst>
          </p:cNvPr>
          <p:cNvSpPr/>
          <p:nvPr/>
        </p:nvSpPr>
        <p:spPr>
          <a:xfrm>
            <a:off x="6185637" y="4656931"/>
            <a:ext cx="1928925" cy="287771"/>
          </a:xfrm>
          <a:prstGeom prst="rect">
            <a:avLst/>
          </a:prstGeom>
        </p:spPr>
        <p:txBody>
          <a:bodyPr wrap="none">
            <a:spAutoFit/>
          </a:bodyPr>
          <a:lstStyle/>
          <a:p>
            <a:pPr marL="10074" algn="ctr" fontAlgn="auto">
              <a:spcBef>
                <a:spcPts val="75"/>
              </a:spcBef>
              <a:spcAft>
                <a:spcPts val="0"/>
              </a:spcAft>
              <a:defRPr/>
            </a:pPr>
            <a:r>
              <a:rPr lang="ru-RU" sz="1270" b="0" spc="-67" dirty="0">
                <a:solidFill>
                  <a:srgbClr val="333399"/>
                </a:solidFill>
                <a:latin typeface="Arial" panose="020B0604020202020204" pitchFamily="34" charset="0"/>
              </a:rPr>
              <a:t>Пересчет с разузлования</a:t>
            </a:r>
          </a:p>
        </p:txBody>
      </p:sp>
    </p:spTree>
  </p:cSld>
  <p:clrMapOvr>
    <a:masterClrMapping/>
  </p:clrMapOvr>
  <p:transition advTm="6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F8D8D9D9-E925-124B-23CD-F4A80132C0FC}"/>
              </a:ext>
            </a:extLst>
          </p:cNvPr>
          <p:cNvSpPr txBox="1"/>
          <p:nvPr/>
        </p:nvSpPr>
        <p:spPr>
          <a:xfrm>
            <a:off x="3851275" y="1568450"/>
            <a:ext cx="5086350" cy="401638"/>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Заменить спецификации сборочных единиц  в дереве состава изделия, включая  спецификацию головной сборочной  единицы</a:t>
            </a:r>
          </a:p>
        </p:txBody>
      </p:sp>
      <p:sp>
        <p:nvSpPr>
          <p:cNvPr id="3" name="object 3">
            <a:extLst>
              <a:ext uri="{FF2B5EF4-FFF2-40B4-BE49-F238E27FC236}">
                <a16:creationId xmlns="" xmlns:a16="http://schemas.microsoft.com/office/drawing/2014/main" id="{52F27FCE-4CD7-DF79-6F0A-0D60D6CB36EA}"/>
              </a:ext>
            </a:extLst>
          </p:cNvPr>
          <p:cNvSpPr txBox="1"/>
          <p:nvPr/>
        </p:nvSpPr>
        <p:spPr>
          <a:xfrm>
            <a:off x="3862388" y="2095500"/>
            <a:ext cx="4881562" cy="817563"/>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sz="1270" dirty="0">
                <a:latin typeface="Arial" panose="020B0604020202020204" pitchFamily="34" charset="0"/>
                <a:cs typeface="Arial" panose="020B0604020202020204" pitchFamily="34" charset="0"/>
              </a:rPr>
              <a:t>Количество заменяемых спецификаций </a:t>
            </a:r>
            <a:r>
              <a:rPr sz="1270" dirty="0" err="1">
                <a:latin typeface="Arial" panose="020B0604020202020204" pitchFamily="34" charset="0"/>
                <a:cs typeface="Arial" panose="020B0604020202020204" pitchFamily="34" charset="0"/>
              </a:rPr>
              <a:t>на</a:t>
            </a:r>
            <a:r>
              <a:rPr lang="en-US" sz="1270" dirty="0">
                <a:latin typeface="Arial" panose="020B0604020202020204" pitchFamily="34" charset="0"/>
                <a:cs typeface="Arial" panose="020B0604020202020204" pitchFamily="34" charset="0"/>
              </a:rPr>
              <a:t> </a:t>
            </a:r>
            <a:r>
              <a:rPr sz="1270" dirty="0" err="1">
                <a:latin typeface="Arial" panose="020B0604020202020204" pitchFamily="34" charset="0"/>
                <a:cs typeface="Arial" panose="020B0604020202020204" pitchFamily="34" charset="0"/>
              </a:rPr>
              <a:t>каждом</a:t>
            </a:r>
            <a:r>
              <a:rPr sz="1270" dirty="0">
                <a:latin typeface="Arial" panose="020B0604020202020204" pitchFamily="34" charset="0"/>
                <a:cs typeface="Arial" panose="020B0604020202020204" pitchFamily="34" charset="0"/>
              </a:rPr>
              <a:t> уровне разузлования:</a:t>
            </a:r>
          </a:p>
          <a:p>
            <a:pPr marL="236845" indent="-226771">
              <a:buFont typeface="Arial" panose="020B0604020202020204" pitchFamily="34" charset="0"/>
              <a:buChar char="•"/>
              <a:defRPr/>
            </a:pPr>
            <a:r>
              <a:rPr sz="1270" dirty="0">
                <a:latin typeface="Arial" panose="020B0604020202020204" pitchFamily="34" charset="0"/>
                <a:cs typeface="Arial" panose="020B0604020202020204" pitchFamily="34" charset="0"/>
              </a:rPr>
              <a:t>5 спецификаций на 1-м, 2-м уровнях</a:t>
            </a:r>
          </a:p>
          <a:p>
            <a:pPr marL="236845" indent="-226771">
              <a:buFont typeface="Arial" panose="020B0604020202020204" pitchFamily="34" charset="0"/>
              <a:buChar char="•"/>
              <a:defRPr/>
            </a:pPr>
            <a:r>
              <a:rPr sz="1270" dirty="0">
                <a:latin typeface="Arial" panose="020B0604020202020204" pitchFamily="34" charset="0"/>
                <a:cs typeface="Arial" panose="020B0604020202020204" pitchFamily="34" charset="0"/>
              </a:rPr>
              <a:t>20 спецификаций на 3-м, 4-м и 5-м уровнях</a:t>
            </a:r>
          </a:p>
        </p:txBody>
      </p:sp>
      <p:sp>
        <p:nvSpPr>
          <p:cNvPr id="4" name="object 4">
            <a:extLst>
              <a:ext uri="{FF2B5EF4-FFF2-40B4-BE49-F238E27FC236}">
                <a16:creationId xmlns="" xmlns:a16="http://schemas.microsoft.com/office/drawing/2014/main" id="{E31515C3-C81E-ADE5-3A7F-CA27EE1B893C}"/>
              </a:ext>
            </a:extLst>
          </p:cNvPr>
          <p:cNvSpPr txBox="1"/>
          <p:nvPr/>
        </p:nvSpPr>
        <p:spPr>
          <a:xfrm>
            <a:off x="1947863" y="954088"/>
            <a:ext cx="4621212" cy="303212"/>
          </a:xfrm>
          <a:prstGeom prst="rect">
            <a:avLst/>
          </a:prstGeom>
        </p:spPr>
        <p:txBody>
          <a:bodyPr lIns="0" tIns="9570" rIns="0" bIns="0">
            <a:spAutoFit/>
          </a:bodyPr>
          <a:lstStyle>
            <a:defPPr>
              <a:defRPr lang="en-US"/>
            </a:defPPr>
            <a:lvl1pPr marL="12694" algn="ctr" fontAlgn="auto">
              <a:spcBef>
                <a:spcPts val="95"/>
              </a:spcBef>
              <a:spcAft>
                <a:spcPts val="0"/>
              </a:spcAft>
              <a:defRPr sz="2400" spc="-85">
                <a:solidFill>
                  <a:schemeClr val="accent2">
                    <a:lumMod val="75000"/>
                  </a:schemeClr>
                </a:solidFill>
                <a:latin typeface="+mn-lt"/>
                <a:cs typeface="Tahoma"/>
              </a:defRPr>
            </a:lvl1pPr>
          </a:lstStyle>
          <a:p>
            <a:pPr algn="l">
              <a:defRPr/>
            </a:pPr>
            <a:r>
              <a:rPr lang="ru-RU" sz="1905" b="0" dirty="0">
                <a:latin typeface="Arial" panose="020B0604020202020204" pitchFamily="34" charset="0"/>
                <a:cs typeface="Arial" panose="020B0604020202020204" pitchFamily="34" charset="0"/>
              </a:rPr>
              <a:t>Изменение инженерных данных</a:t>
            </a:r>
          </a:p>
        </p:txBody>
      </p:sp>
      <p:pic>
        <p:nvPicPr>
          <p:cNvPr id="117765" name="object 5">
            <a:extLst>
              <a:ext uri="{FF2B5EF4-FFF2-40B4-BE49-F238E27FC236}">
                <a16:creationId xmlns="" xmlns:a16="http://schemas.microsoft.com/office/drawing/2014/main" id="{1A587E7B-46F4-EEAF-92DC-566E626BE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100" y="1630363"/>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object 6">
            <a:extLst>
              <a:ext uri="{FF2B5EF4-FFF2-40B4-BE49-F238E27FC236}">
                <a16:creationId xmlns="" xmlns:a16="http://schemas.microsoft.com/office/drawing/2014/main" id="{F7FBA26C-8D5C-9131-2B25-0E10E8829B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738" y="2165350"/>
            <a:ext cx="3397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 xmlns:a16="http://schemas.microsoft.com/office/drawing/2014/main" id="{72B48A91-D925-0E83-92AA-ABD82913679C}"/>
              </a:ext>
            </a:extLst>
          </p:cNvPr>
          <p:cNvSpPr txBox="1">
            <a:spLocks noGrp="1"/>
          </p:cNvSpPr>
          <p:nvPr>
            <p:ph type="title" idx="4294967295"/>
          </p:nvPr>
        </p:nvSpPr>
        <p:spPr>
          <a:xfrm>
            <a:off x="206375" y="1424782"/>
            <a:ext cx="2693988" cy="874713"/>
          </a:xfrm>
        </p:spPr>
        <p:txBody>
          <a:bodyPr lIns="72560" tIns="9570" rIns="72560" bIns="36281" rtlCol="0"/>
          <a:lstStyle/>
          <a:p>
            <a:pPr marL="10074" eaLnBrk="1" fontAlgn="auto" hangingPunct="1">
              <a:spcBef>
                <a:spcPts val="75"/>
              </a:spcBef>
              <a:spcAft>
                <a:spcPts val="0"/>
              </a:spcAft>
              <a:defRPr/>
            </a:pPr>
            <a:r>
              <a:rPr sz="4762" spc="302" dirty="0">
                <a:latin typeface="Arial" panose="020B0604020202020204" pitchFamily="34" charset="0"/>
                <a:ea typeface="+mn-ea"/>
                <a:cs typeface="Arial" panose="020B0604020202020204" pitchFamily="34" charset="0"/>
              </a:rPr>
              <a:t>16</a:t>
            </a:r>
            <a:r>
              <a:rPr sz="1667" spc="-16" dirty="0">
                <a:latin typeface="Arial" panose="020B0604020202020204" pitchFamily="34" charset="0"/>
                <a:ea typeface="+mn-ea"/>
                <a:cs typeface="Arial" panose="020B0604020202020204" pitchFamily="34" charset="0"/>
              </a:rPr>
              <a:t>м</a:t>
            </a:r>
            <a:r>
              <a:rPr lang="ru-RU" sz="1667" spc="-16" dirty="0">
                <a:latin typeface="Arial" panose="020B0604020202020204" pitchFamily="34" charset="0"/>
                <a:ea typeface="+mn-ea"/>
                <a:cs typeface="Arial" panose="020B0604020202020204" pitchFamily="34" charset="0"/>
              </a:rPr>
              <a:t>ин</a:t>
            </a:r>
            <a:r>
              <a:rPr sz="1667" spc="-16" dirty="0">
                <a:latin typeface="Arial" panose="020B0604020202020204" pitchFamily="34" charset="0"/>
                <a:ea typeface="+mn-ea"/>
                <a:cs typeface="Arial" panose="020B0604020202020204" pitchFamily="34" charset="0"/>
              </a:rPr>
              <a:t>.</a:t>
            </a:r>
          </a:p>
        </p:txBody>
      </p:sp>
      <p:sp>
        <p:nvSpPr>
          <p:cNvPr id="8" name="object 8">
            <a:extLst>
              <a:ext uri="{FF2B5EF4-FFF2-40B4-BE49-F238E27FC236}">
                <a16:creationId xmlns="" xmlns:a16="http://schemas.microsoft.com/office/drawing/2014/main" id="{61A66CCE-A330-0AFA-17F8-B008710A8F3B}"/>
              </a:ext>
            </a:extLst>
          </p:cNvPr>
          <p:cNvSpPr txBox="1"/>
          <p:nvPr/>
        </p:nvSpPr>
        <p:spPr>
          <a:xfrm>
            <a:off x="1507636" y="1474666"/>
            <a:ext cx="1387475" cy="742950"/>
          </a:xfrm>
          <a:prstGeom prst="rect">
            <a:avLst/>
          </a:prstGeom>
        </p:spPr>
        <p:txBody>
          <a:bodyPr lIns="0" tIns="10074" rIns="0" bIns="0">
            <a:spAutoFit/>
          </a:bodyPr>
          <a:lstStyle/>
          <a:p>
            <a:pPr marL="10074" fontAlgn="auto">
              <a:spcBef>
                <a:spcPts val="79"/>
              </a:spcBef>
              <a:spcAft>
                <a:spcPts val="0"/>
              </a:spcAft>
              <a:defRPr/>
            </a:pPr>
            <a:r>
              <a:rPr sz="4762" b="0" spc="302" dirty="0">
                <a:latin typeface="Arial" panose="020B0604020202020204" pitchFamily="34" charset="0"/>
              </a:rPr>
              <a:t>20</a:t>
            </a:r>
            <a:r>
              <a:rPr spc="-16" dirty="0">
                <a:latin typeface="Arial" panose="020B0604020202020204" pitchFamily="34" charset="0"/>
              </a:rPr>
              <a:t>сек.</a:t>
            </a:r>
          </a:p>
        </p:txBody>
      </p:sp>
      <p:pic>
        <p:nvPicPr>
          <p:cNvPr id="117769" name="object 9">
            <a:extLst>
              <a:ext uri="{FF2B5EF4-FFF2-40B4-BE49-F238E27FC236}">
                <a16:creationId xmlns="" xmlns:a16="http://schemas.microsoft.com/office/drawing/2014/main" id="{549D54A8-ADB5-CEF4-1252-7E236C3AA4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3038475"/>
            <a:ext cx="1054929" cy="88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ject 4">
            <a:extLst>
              <a:ext uri="{FF2B5EF4-FFF2-40B4-BE49-F238E27FC236}">
                <a16:creationId xmlns="" xmlns:a16="http://schemas.microsoft.com/office/drawing/2014/main" id="{A0A6273E-EED4-E94F-7B8A-17FA7CD11B41}"/>
              </a:ext>
            </a:extLst>
          </p:cNvPr>
          <p:cNvSpPr txBox="1"/>
          <p:nvPr/>
        </p:nvSpPr>
        <p:spPr>
          <a:xfrm>
            <a:off x="2230438" y="3275013"/>
            <a:ext cx="3798887" cy="303212"/>
          </a:xfrm>
          <a:prstGeom prst="rect">
            <a:avLst/>
          </a:prstGeom>
        </p:spPr>
        <p:txBody>
          <a:bodyPr lIns="0" tIns="9570" rIns="0" bIns="0">
            <a:spAutoFit/>
          </a:bodyPr>
          <a:lstStyle>
            <a:defPPr>
              <a:defRPr lang="en-US"/>
            </a:defPPr>
            <a:lvl1pPr marL="12694" fontAlgn="auto">
              <a:spcBef>
                <a:spcPts val="95"/>
              </a:spcBef>
              <a:spcAft>
                <a:spcPts val="0"/>
              </a:spcAft>
              <a:defRPr sz="2400" spc="-85">
                <a:solidFill>
                  <a:schemeClr val="accent2">
                    <a:lumMod val="75000"/>
                  </a:schemeClr>
                </a:solidFill>
                <a:latin typeface="+mn-lt"/>
                <a:cs typeface="Tahoma"/>
              </a:defRPr>
            </a:lvl1pPr>
          </a:lstStyle>
          <a:p>
            <a:pPr>
              <a:defRPr/>
            </a:pPr>
            <a:r>
              <a:rPr lang="ru-RU" sz="1905" b="0" dirty="0">
                <a:latin typeface="Arial" panose="020B0604020202020204" pitchFamily="34" charset="0"/>
                <a:cs typeface="Arial" panose="020B0604020202020204" pitchFamily="34" charset="0"/>
              </a:rPr>
              <a:t>Дополнительный заказ на ДСЕ</a:t>
            </a:r>
          </a:p>
        </p:txBody>
      </p:sp>
      <p:sp>
        <p:nvSpPr>
          <p:cNvPr id="17" name="object 7">
            <a:extLst>
              <a:ext uri="{FF2B5EF4-FFF2-40B4-BE49-F238E27FC236}">
                <a16:creationId xmlns="" xmlns:a16="http://schemas.microsoft.com/office/drawing/2014/main" id="{1C3B6A34-3B79-C5C8-F24F-CC4F2049F672}"/>
              </a:ext>
            </a:extLst>
          </p:cNvPr>
          <p:cNvSpPr txBox="1"/>
          <p:nvPr/>
        </p:nvSpPr>
        <p:spPr>
          <a:xfrm>
            <a:off x="555626" y="3892116"/>
            <a:ext cx="2532062" cy="743002"/>
          </a:xfrm>
          <a:prstGeom prst="rect">
            <a:avLst/>
          </a:prstGeom>
        </p:spPr>
        <p:txBody>
          <a:bodyPr lIns="0" tIns="10074" rIns="0" bIns="0">
            <a:spAutoFit/>
          </a:bodyPr>
          <a:lstStyle/>
          <a:p>
            <a:pPr algn="ctr">
              <a:defRPr/>
            </a:pPr>
            <a:r>
              <a:rPr lang="ru-RU" sz="4762" b="0" spc="302" dirty="0">
                <a:latin typeface="Arial" panose="020B0604020202020204" pitchFamily="34" charset="0"/>
              </a:rPr>
              <a:t>40</a:t>
            </a:r>
            <a:r>
              <a:rPr lang="ru-RU" b="0" spc="-16" dirty="0">
                <a:latin typeface="Arial" panose="020B0604020202020204" pitchFamily="34" charset="0"/>
              </a:rPr>
              <a:t>сек.</a:t>
            </a:r>
          </a:p>
        </p:txBody>
      </p:sp>
      <p:sp>
        <p:nvSpPr>
          <p:cNvPr id="18" name="object 2">
            <a:extLst>
              <a:ext uri="{FF2B5EF4-FFF2-40B4-BE49-F238E27FC236}">
                <a16:creationId xmlns="" xmlns:a16="http://schemas.microsoft.com/office/drawing/2014/main" id="{C3F8B158-479F-F821-635C-22B639208CCC}"/>
              </a:ext>
            </a:extLst>
          </p:cNvPr>
          <p:cNvSpPr txBox="1"/>
          <p:nvPr/>
        </p:nvSpPr>
        <p:spPr>
          <a:xfrm>
            <a:off x="3903663" y="3929063"/>
            <a:ext cx="4849812" cy="204787"/>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Заказ на производство  дополнительных позиций</a:t>
            </a:r>
          </a:p>
        </p:txBody>
      </p:sp>
      <p:sp>
        <p:nvSpPr>
          <p:cNvPr id="19" name="object 3">
            <a:extLst>
              <a:ext uri="{FF2B5EF4-FFF2-40B4-BE49-F238E27FC236}">
                <a16:creationId xmlns="" xmlns:a16="http://schemas.microsoft.com/office/drawing/2014/main" id="{961B8441-7E4E-A0BD-912F-8AD4C543E23C}"/>
              </a:ext>
            </a:extLst>
          </p:cNvPr>
          <p:cNvSpPr txBox="1"/>
          <p:nvPr/>
        </p:nvSpPr>
        <p:spPr>
          <a:xfrm>
            <a:off x="3903663" y="4384675"/>
            <a:ext cx="5108575" cy="206375"/>
          </a:xfrm>
          <a:prstGeom prst="rect">
            <a:avLst/>
          </a:prstGeom>
        </p:spPr>
        <p:txBody>
          <a:bodyPr lIns="0" tIns="10577" rIns="0" bIns="0">
            <a:spAutoFit/>
          </a:bodyPr>
          <a:lstStyle>
            <a:defPPr>
              <a:defRPr lang="en-US"/>
            </a:defPPr>
            <a:lvl1pPr marL="12694">
              <a:spcBef>
                <a:spcPts val="100"/>
              </a:spcBef>
              <a:defRPr sz="1600" b="0">
                <a:solidFill>
                  <a:schemeClr val="tx1"/>
                </a:solidFill>
                <a:latin typeface="+mn-lt"/>
                <a:cs typeface="Tahoma" pitchFamily="34" charset="0"/>
              </a:defRPr>
            </a:lvl1pPr>
          </a:lstStyle>
          <a:p>
            <a:pPr>
              <a:defRPr/>
            </a:pPr>
            <a:r>
              <a:rPr lang="ru-RU" sz="1270" dirty="0">
                <a:latin typeface="Arial" panose="020B0604020202020204" pitchFamily="34" charset="0"/>
                <a:cs typeface="Arial" panose="020B0604020202020204" pitchFamily="34" charset="0"/>
              </a:rPr>
              <a:t>500 элементов различной  номенклатуры, 4 уровня разузлования</a:t>
            </a:r>
          </a:p>
        </p:txBody>
      </p:sp>
      <p:pic>
        <p:nvPicPr>
          <p:cNvPr id="117776" name="object 5">
            <a:extLst>
              <a:ext uri="{FF2B5EF4-FFF2-40B4-BE49-F238E27FC236}">
                <a16:creationId xmlns="" xmlns:a16="http://schemas.microsoft.com/office/drawing/2014/main" id="{2FD17BA1-8941-CAB0-AB99-D23FB6C74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088" y="3811588"/>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object 6">
            <a:extLst>
              <a:ext uri="{FF2B5EF4-FFF2-40B4-BE49-F238E27FC236}">
                <a16:creationId xmlns="" xmlns:a16="http://schemas.microsoft.com/office/drawing/2014/main" id="{6A9A71BD-E5A3-1B1C-00E9-179C1F2A5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138" y="4346575"/>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bject 2">
            <a:extLst>
              <a:ext uri="{FF2B5EF4-FFF2-40B4-BE49-F238E27FC236}">
                <a16:creationId xmlns="" xmlns:a16="http://schemas.microsoft.com/office/drawing/2014/main" id="{F05DCF78-E8F3-414D-9A9B-37CDBD93312E}"/>
              </a:ext>
            </a:extLst>
          </p:cNvPr>
          <p:cNvSpPr txBox="1">
            <a:spLocks/>
          </p:cNvSpPr>
          <p:nvPr/>
        </p:nvSpPr>
        <p:spPr bwMode="auto">
          <a:xfrm>
            <a:off x="1692274" y="169482"/>
            <a:ext cx="7175015" cy="67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dirty="0"/>
              <a:t>Результаты тестирования</a:t>
            </a:r>
          </a:p>
        </p:txBody>
      </p:sp>
      <p:sp>
        <p:nvSpPr>
          <p:cNvPr id="21" name="Прямоугольник 20">
            <a:extLst>
              <a:ext uri="{FF2B5EF4-FFF2-40B4-BE49-F238E27FC236}">
                <a16:creationId xmlns="" xmlns:a16="http://schemas.microsoft.com/office/drawing/2014/main" id="{F8DDB9D2-C71F-4A14-AD22-672A76710810}"/>
              </a:ext>
            </a:extLst>
          </p:cNvPr>
          <p:cNvSpPr/>
          <p:nvPr/>
        </p:nvSpPr>
        <p:spPr>
          <a:xfrm>
            <a:off x="6185637" y="4656931"/>
            <a:ext cx="1928925" cy="287771"/>
          </a:xfrm>
          <a:prstGeom prst="rect">
            <a:avLst/>
          </a:prstGeom>
        </p:spPr>
        <p:txBody>
          <a:bodyPr wrap="none">
            <a:spAutoFit/>
          </a:bodyPr>
          <a:lstStyle/>
          <a:p>
            <a:pPr marL="10074" algn="ctr" fontAlgn="auto">
              <a:spcBef>
                <a:spcPts val="75"/>
              </a:spcBef>
              <a:spcAft>
                <a:spcPts val="0"/>
              </a:spcAft>
              <a:defRPr/>
            </a:pPr>
            <a:r>
              <a:rPr lang="ru-RU" sz="1270" b="0" spc="-67" dirty="0">
                <a:solidFill>
                  <a:srgbClr val="333399"/>
                </a:solidFill>
                <a:latin typeface="Arial" panose="020B0604020202020204" pitchFamily="34" charset="0"/>
              </a:rPr>
              <a:t>Пересчет с разузлования</a:t>
            </a:r>
          </a:p>
        </p:txBody>
      </p:sp>
    </p:spTree>
  </p:cSld>
  <p:clrMapOvr>
    <a:masterClrMapping/>
  </p:clrMapOvr>
  <p:transition advTm="6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 xmlns:a16="http://schemas.microsoft.com/office/drawing/2014/main" id="{51ADF4C1-2296-A8B8-9AD9-1F777AA97E35}"/>
              </a:ext>
            </a:extLst>
          </p:cNvPr>
          <p:cNvSpPr txBox="1">
            <a:spLocks noChangeArrowheads="1"/>
          </p:cNvSpPr>
          <p:nvPr/>
        </p:nvSpPr>
        <p:spPr bwMode="auto">
          <a:xfrm>
            <a:off x="971550" y="257175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Организация ремонтов</a:t>
            </a:r>
          </a:p>
        </p:txBody>
      </p:sp>
    </p:spTree>
  </p:cSld>
  <p:clrMapOvr>
    <a:masterClrMapping/>
  </p:clrMapOvr>
  <p:transition advTm="6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a:extLst>
              <a:ext uri="{FF2B5EF4-FFF2-40B4-BE49-F238E27FC236}">
                <a16:creationId xmlns="" xmlns:a16="http://schemas.microsoft.com/office/drawing/2014/main" id="{6C9FEE10-2BBF-01DA-48AB-D1CEBB012231}"/>
              </a:ext>
            </a:extLst>
          </p:cNvPr>
          <p:cNvSpPr>
            <a:spLocks noGrp="1"/>
          </p:cNvSpPr>
          <p:nvPr>
            <p:ph type="title" idx="4294967295"/>
          </p:nvPr>
        </p:nvSpPr>
        <p:spPr>
          <a:xfrm>
            <a:off x="1691680" y="199742"/>
            <a:ext cx="7272807" cy="5568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Организация ремонтов</a:t>
            </a:r>
          </a:p>
        </p:txBody>
      </p:sp>
      <p:sp>
        <p:nvSpPr>
          <p:cNvPr id="124931" name="Объект 2">
            <a:extLst>
              <a:ext uri="{FF2B5EF4-FFF2-40B4-BE49-F238E27FC236}">
                <a16:creationId xmlns="" xmlns:a16="http://schemas.microsoft.com/office/drawing/2014/main" id="{ADBFDB4B-FBD8-F601-8B2B-DA8364BC539E}"/>
              </a:ext>
            </a:extLst>
          </p:cNvPr>
          <p:cNvSpPr>
            <a:spLocks noGrp="1"/>
          </p:cNvSpPr>
          <p:nvPr>
            <p:ph idx="4294967295"/>
          </p:nvPr>
        </p:nvSpPr>
        <p:spPr>
          <a:xfrm>
            <a:off x="179512" y="915566"/>
            <a:ext cx="8928992" cy="2305050"/>
          </a:xfrm>
        </p:spPr>
        <p:txBody>
          <a:body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и хранение информации об используемых объектах, параметрах их эксплуатации, параметров планирования и периодического обслуживания</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Ремонтное производство и планирование запасов по результатам </a:t>
            </a:r>
            <a:r>
              <a:rPr lang="ru-RU" altLang="ru-RU" sz="1200" kern="1200" dirty="0" err="1">
                <a:latin typeface="Arial" panose="020B0604020202020204" pitchFamily="34" charset="0"/>
                <a:cs typeface="Arial" panose="020B0604020202020204" pitchFamily="34" charset="0"/>
              </a:rPr>
              <a:t>дефектации</a:t>
            </a:r>
            <a:r>
              <a:rPr lang="ru-RU" altLang="ru-RU" sz="1200" kern="1200" dirty="0">
                <a:latin typeface="Arial" panose="020B0604020202020204" pitchFamily="34" charset="0"/>
                <a:cs typeface="Arial" panose="020B0604020202020204" pitchFamily="34" charset="0"/>
              </a:rPr>
              <a:t> с учетом вероятности различных исходов</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Классификация объектов ремонта по признакам общности состава паспортных данных</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Отслеживание состояния объектов ремонта, а также принадлежности и расположения</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выработки оборудования в соответствии с заданным регламентом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Планирование периодических регламентных ремонтов</a:t>
            </a:r>
          </a:p>
        </p:txBody>
      </p:sp>
      <p:pic>
        <p:nvPicPr>
          <p:cNvPr id="3" name="Рисунок 2">
            <a:extLst>
              <a:ext uri="{FF2B5EF4-FFF2-40B4-BE49-F238E27FC236}">
                <a16:creationId xmlns="" xmlns:a16="http://schemas.microsoft.com/office/drawing/2014/main" id="{1AE2E70E-6C00-4FBB-AE8A-F65F9F7044AE}"/>
              </a:ext>
            </a:extLst>
          </p:cNvPr>
          <p:cNvPicPr>
            <a:picLocks noChangeAspect="1"/>
          </p:cNvPicPr>
          <p:nvPr/>
        </p:nvPicPr>
        <p:blipFill>
          <a:blip r:embed="rId2"/>
          <a:stretch>
            <a:fillRect/>
          </a:stretch>
        </p:blipFill>
        <p:spPr>
          <a:xfrm>
            <a:off x="3059112" y="2695793"/>
            <a:ext cx="5905375" cy="2252221"/>
          </a:xfrm>
          <a:prstGeom prst="rect">
            <a:avLst/>
          </a:prstGeom>
        </p:spPr>
      </p:pic>
    </p:spTree>
  </p:cSld>
  <p:clrMapOvr>
    <a:masterClrMapping/>
  </p:clrMapOvr>
  <p:transition advTm="6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1">
            <a:extLst>
              <a:ext uri="{FF2B5EF4-FFF2-40B4-BE49-F238E27FC236}">
                <a16:creationId xmlns="" xmlns:a16="http://schemas.microsoft.com/office/drawing/2014/main" id="{F4C83433-DE61-4DF4-9FF1-D1745C09A077}"/>
              </a:ext>
            </a:extLst>
          </p:cNvPr>
          <p:cNvSpPr/>
          <p:nvPr/>
        </p:nvSpPr>
        <p:spPr>
          <a:xfrm>
            <a:off x="2699792" y="1851670"/>
            <a:ext cx="6408712" cy="316835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25955" name="Объект 2">
            <a:extLst>
              <a:ext uri="{FF2B5EF4-FFF2-40B4-BE49-F238E27FC236}">
                <a16:creationId xmlns="" xmlns:a16="http://schemas.microsoft.com/office/drawing/2014/main" id="{F61E4183-2ED1-C32B-CF50-44F805768538}"/>
              </a:ext>
            </a:extLst>
          </p:cNvPr>
          <p:cNvSpPr>
            <a:spLocks noGrp="1"/>
          </p:cNvSpPr>
          <p:nvPr>
            <p:ph idx="4294967295"/>
          </p:nvPr>
        </p:nvSpPr>
        <p:spPr>
          <a:xfrm>
            <a:off x="179513" y="1131590"/>
            <a:ext cx="2520279" cy="2451100"/>
          </a:xfrm>
        </p:spPr>
        <p:txBody>
          <a:bodyPr/>
          <a:lstStyle/>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В процессе эксплуатации объектов ремонта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систему </a:t>
            </a:r>
            <a:r>
              <a:rPr lang="ru-RU" altLang="ru-RU" sz="1200" kern="1200" dirty="0">
                <a:solidFill>
                  <a:srgbClr val="C00000"/>
                </a:solidFill>
                <a:latin typeface="Arial" panose="020B0604020202020204" pitchFamily="34" charset="0"/>
                <a:cs typeface="Arial" panose="020B0604020202020204" pitchFamily="34" charset="0"/>
              </a:rPr>
              <a:t>вводятся </a:t>
            </a:r>
            <a:r>
              <a:rPr lang="en-US" altLang="ru-RU" sz="1200" kern="1200" dirty="0">
                <a:solidFill>
                  <a:srgbClr val="C00000"/>
                </a:solidFill>
                <a:latin typeface="Arial" panose="020B0604020202020204" pitchFamily="34" charset="0"/>
                <a:cs typeface="Arial" panose="020B0604020202020204" pitchFamily="34" charset="0"/>
              </a:rPr>
              <a:t/>
            </a:r>
            <a:br>
              <a:rPr lang="en-US" altLang="ru-RU" sz="1200" kern="1200" dirty="0">
                <a:solidFill>
                  <a:srgbClr val="C00000"/>
                </a:solidFill>
                <a:latin typeface="Arial" panose="020B0604020202020204" pitchFamily="34" charset="0"/>
                <a:cs typeface="Arial" panose="020B0604020202020204" pitchFamily="34" charset="0"/>
              </a:rPr>
            </a:br>
            <a:r>
              <a:rPr lang="ru-RU" altLang="ru-RU" sz="1200" kern="1200" dirty="0">
                <a:solidFill>
                  <a:srgbClr val="C00000"/>
                </a:solidFill>
                <a:latin typeface="Arial" panose="020B0604020202020204" pitchFamily="34" charset="0"/>
                <a:cs typeface="Arial" panose="020B0604020202020204" pitchFamily="34" charset="0"/>
              </a:rPr>
              <a:t>данные о наработках </a:t>
            </a:r>
            <a:r>
              <a:rPr lang="en-US" altLang="ru-RU" sz="1200" kern="1200" dirty="0">
                <a:solidFill>
                  <a:srgbClr val="C00000"/>
                </a:solidFill>
                <a:latin typeface="Arial" panose="020B0604020202020204" pitchFamily="34" charset="0"/>
                <a:cs typeface="Arial" panose="020B0604020202020204" pitchFamily="34" charset="0"/>
              </a:rPr>
              <a:t/>
            </a:r>
            <a:br>
              <a:rPr lang="en-US" altLang="ru-RU" sz="1200" kern="1200" dirty="0">
                <a:solidFill>
                  <a:srgbClr val="C00000"/>
                </a:solidFill>
                <a:latin typeface="Arial" panose="020B0604020202020204" pitchFamily="34" charset="0"/>
                <a:cs typeface="Arial" panose="020B0604020202020204" pitchFamily="34" charset="0"/>
              </a:rPr>
            </a:br>
            <a:r>
              <a:rPr lang="ru-RU" altLang="ru-RU" sz="1200" kern="1200" dirty="0">
                <a:solidFill>
                  <a:srgbClr val="C00000"/>
                </a:solidFill>
                <a:latin typeface="Arial" panose="020B0604020202020204" pitchFamily="34" charset="0"/>
                <a:cs typeface="Arial" panose="020B0604020202020204" pitchFamily="34" charset="0"/>
              </a:rPr>
              <a:t>и обнаруженных дефектах</a:t>
            </a:r>
            <a:endParaRPr lang="ru-RU"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Регистрация дефектов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в журнале позволяет производить анализ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организовывать проведение плановых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внеплановых ремонтных мероприятий</a:t>
            </a:r>
          </a:p>
        </p:txBody>
      </p:sp>
      <p:pic>
        <p:nvPicPr>
          <p:cNvPr id="78852" name="Picture 6">
            <a:extLst>
              <a:ext uri="{FF2B5EF4-FFF2-40B4-BE49-F238E27FC236}">
                <a16:creationId xmlns="" xmlns:a16="http://schemas.microsoft.com/office/drawing/2014/main" id="{AC47A17D-6017-3150-3B1B-D1A9CB0EFBBA}"/>
              </a:ext>
            </a:extLst>
          </p:cNvPr>
          <p:cNvPicPr>
            <a:picLocks noChangeAspect="1" noChangeArrowheads="1"/>
          </p:cNvPicPr>
          <p:nvPr/>
        </p:nvPicPr>
        <p:blipFill>
          <a:blip r:embed="rId2"/>
          <a:srcRect/>
          <a:stretch>
            <a:fillRect/>
          </a:stretch>
        </p:blipFill>
        <p:spPr bwMode="auto">
          <a:xfrm>
            <a:off x="2915816" y="1995686"/>
            <a:ext cx="5976937" cy="2903537"/>
          </a:xfrm>
          <a:prstGeom prst="rect">
            <a:avLst/>
          </a:prstGeom>
          <a:noFill/>
          <a:ln>
            <a:noFill/>
          </a:ln>
          <a:effectLst>
            <a:outerShdw blurRad="50800" dist="38100" dir="8100000" algn="tr" rotWithShape="0">
              <a:prstClr val="black">
                <a:alpha val="40000"/>
              </a:prstClr>
            </a:outerShdw>
          </a:effectLst>
        </p:spPr>
      </p:pic>
      <p:sp>
        <p:nvSpPr>
          <p:cNvPr id="7" name="Заголовок 1">
            <a:extLst>
              <a:ext uri="{FF2B5EF4-FFF2-40B4-BE49-F238E27FC236}">
                <a16:creationId xmlns="" xmlns:a16="http://schemas.microsoft.com/office/drawing/2014/main" id="{39D035D6-188B-4AD7-9BF2-6448CF8E6745}"/>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
            <a:extLst>
              <a:ext uri="{FF2B5EF4-FFF2-40B4-BE49-F238E27FC236}">
                <a16:creationId xmlns="" xmlns:a16="http://schemas.microsoft.com/office/drawing/2014/main" id="{49958704-5BF0-4482-AFC0-BF373286002F}"/>
              </a:ext>
            </a:extLst>
          </p:cNvPr>
          <p:cNvSpPr/>
          <p:nvPr/>
        </p:nvSpPr>
        <p:spPr>
          <a:xfrm>
            <a:off x="3825676" y="3129650"/>
            <a:ext cx="2967245" cy="1957397"/>
          </a:xfrm>
          <a:prstGeom prst="round2DiagRect">
            <a:avLst>
              <a:gd name="adj1" fmla="val 1014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1" name="Прямоугольник с двумя скругленными противолежащими углами 1">
            <a:extLst>
              <a:ext uri="{FF2B5EF4-FFF2-40B4-BE49-F238E27FC236}">
                <a16:creationId xmlns="" xmlns:a16="http://schemas.microsoft.com/office/drawing/2014/main" id="{49958704-5BF0-4482-AFC0-BF373286002F}"/>
              </a:ext>
            </a:extLst>
          </p:cNvPr>
          <p:cNvSpPr/>
          <p:nvPr/>
        </p:nvSpPr>
        <p:spPr>
          <a:xfrm>
            <a:off x="4738124" y="2682780"/>
            <a:ext cx="841988" cy="2404267"/>
          </a:xfrm>
          <a:prstGeom prst="round2DiagRect">
            <a:avLst>
              <a:gd name="adj1" fmla="val 1481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 name="Прямоугольник с двумя скругленными противолежащими углами 1">
            <a:extLst>
              <a:ext uri="{FF2B5EF4-FFF2-40B4-BE49-F238E27FC236}">
                <a16:creationId xmlns="" xmlns:a16="http://schemas.microsoft.com/office/drawing/2014/main" id="{6BAEFB4C-6C86-48DB-BDFF-D5B6A792ED88}"/>
              </a:ext>
            </a:extLst>
          </p:cNvPr>
          <p:cNvSpPr/>
          <p:nvPr/>
        </p:nvSpPr>
        <p:spPr>
          <a:xfrm>
            <a:off x="5076056" y="2416283"/>
            <a:ext cx="3960440" cy="2670764"/>
          </a:xfrm>
          <a:prstGeom prst="round2DiagRect">
            <a:avLst>
              <a:gd name="adj1" fmla="val 2906"/>
              <a:gd name="adj2" fmla="val 54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6563" name="Объект 2">
            <a:extLst>
              <a:ext uri="{FF2B5EF4-FFF2-40B4-BE49-F238E27FC236}">
                <a16:creationId xmlns="" xmlns:a16="http://schemas.microsoft.com/office/drawing/2014/main" id="{0EF26967-C5B0-D21C-0E4C-5F40437873A7}"/>
              </a:ext>
            </a:extLst>
          </p:cNvPr>
          <p:cNvSpPr>
            <a:spLocks noGrp="1"/>
          </p:cNvSpPr>
          <p:nvPr>
            <p:ph idx="4294967295"/>
          </p:nvPr>
        </p:nvSpPr>
        <p:spPr>
          <a:xfrm>
            <a:off x="171450" y="953252"/>
            <a:ext cx="8972550" cy="1518364"/>
          </a:xfrm>
        </p:spPr>
        <p:txBody>
          <a:bodyPr>
            <a:spAutoFit/>
          </a:bodyPr>
          <a:lstStyle/>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Ведение учета объектов ремонта </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Классификация объектов ремонта по признакам общности состава паспортных характеристик, показателей наработки, видов ремонта, режимов эксплуатации</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dirty="0"/>
              <a:t>В процессе эксплуатации объектов ремонта в систему вводятся данные о наработках и обнаруженных дефектах</a:t>
            </a: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Объекты ремонта могут быть</a:t>
            </a:r>
            <a:r>
              <a:rPr lang="en-US" altLang="ru-RU" sz="1100" kern="1200" dirty="0">
                <a:latin typeface="Arial" panose="020B0604020202020204" pitchFamily="34" charset="0"/>
                <a:cs typeface="Arial" panose="020B0604020202020204" pitchFamily="34" charset="0"/>
              </a:rPr>
              <a:t> </a:t>
            </a:r>
            <a:r>
              <a:rPr lang="ru-RU" altLang="ru-RU" sz="1100" kern="1200" dirty="0">
                <a:latin typeface="Arial" panose="020B0604020202020204" pitchFamily="34" charset="0"/>
                <a:cs typeface="Arial" panose="020B0604020202020204" pitchFamily="34" charset="0"/>
              </a:rPr>
              <a:t>вложенными или узлами других объектов ремонта</a:t>
            </a:r>
            <a:endParaRPr lang="en-US" altLang="ru-RU" sz="1100" kern="1200" dirty="0">
              <a:latin typeface="Arial" panose="020B0604020202020204" pitchFamily="34" charset="0"/>
              <a:cs typeface="Arial" panose="020B0604020202020204" pitchFamily="34" charset="0"/>
            </a:endParaRPr>
          </a:p>
          <a:p>
            <a:pPr marL="180975" indent="-180975" eaLnBrk="1" hangingPunct="1">
              <a:spcBef>
                <a:spcPts val="400"/>
              </a:spcBef>
              <a:spcAft>
                <a:spcPts val="400"/>
              </a:spcAft>
              <a:buClr>
                <a:srgbClr val="D71920"/>
              </a:buClr>
              <a:buFont typeface="Arial" panose="020B0604020202020204" pitchFamily="34" charset="0"/>
              <a:buChar char="•"/>
              <a:defRPr/>
            </a:pPr>
            <a:r>
              <a:rPr lang="ru-RU" altLang="ru-RU" sz="1100" kern="1200" dirty="0">
                <a:latin typeface="Arial" panose="020B0604020202020204" pitchFamily="34" charset="0"/>
                <a:cs typeface="Arial" panose="020B0604020202020204" pitchFamily="34" charset="0"/>
              </a:rPr>
              <a:t>Ремонтное производство и планирование запасов по результатам дефектации с учетом вероятности различных исходов</a:t>
            </a:r>
          </a:p>
        </p:txBody>
      </p:sp>
      <p:pic>
        <p:nvPicPr>
          <p:cNvPr id="126979" name="Picture 11">
            <a:extLst>
              <a:ext uri="{FF2B5EF4-FFF2-40B4-BE49-F238E27FC236}">
                <a16:creationId xmlns="" xmlns:a16="http://schemas.microsoft.com/office/drawing/2014/main" id="{E35610E7-9325-1A37-A81F-1C435CF99B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2540868"/>
            <a:ext cx="3735388" cy="1543050"/>
          </a:xfrm>
          <a:prstGeom prst="rect">
            <a:avLst/>
          </a:prstGeom>
          <a:noFill/>
          <a:ln w="127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E0262B94-580D-9A54-FC2B-20B83151011C}"/>
              </a:ext>
            </a:extLst>
          </p:cNvPr>
          <p:cNvPicPr>
            <a:picLocks noChangeAspect="1"/>
          </p:cNvPicPr>
          <p:nvPr/>
        </p:nvPicPr>
        <p:blipFill>
          <a:blip r:embed="rId4"/>
          <a:stretch>
            <a:fillRect/>
          </a:stretch>
        </p:blipFill>
        <p:spPr>
          <a:xfrm>
            <a:off x="4855741" y="2803205"/>
            <a:ext cx="3198812" cy="1771650"/>
          </a:xfrm>
          <a:prstGeom prst="rect">
            <a:avLst/>
          </a:prstGeom>
          <a:ln>
            <a:solidFill>
              <a:schemeClr val="tx1">
                <a:lumMod val="50000"/>
                <a:lumOff val="50000"/>
              </a:schemeClr>
            </a:solidFill>
          </a:ln>
        </p:spPr>
      </p:pic>
      <p:sp>
        <p:nvSpPr>
          <p:cNvPr id="126981" name="Объект 2">
            <a:extLst>
              <a:ext uri="{FF2B5EF4-FFF2-40B4-BE49-F238E27FC236}">
                <a16:creationId xmlns="" xmlns:a16="http://schemas.microsoft.com/office/drawing/2014/main" id="{D7FBDF8C-BAD6-6873-6F27-378FD07153D0}"/>
              </a:ext>
            </a:extLst>
          </p:cNvPr>
          <p:cNvSpPr txBox="1">
            <a:spLocks/>
          </p:cNvSpPr>
          <p:nvPr/>
        </p:nvSpPr>
        <p:spPr bwMode="auto">
          <a:xfrm>
            <a:off x="148874" y="2534775"/>
            <a:ext cx="3569298"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99987" indent="-199987" eaLnBrk="1" hangingPunct="1">
              <a:spcBef>
                <a:spcPts val="200"/>
              </a:spcBef>
              <a:spcAft>
                <a:spcPts val="200"/>
              </a:spcAft>
              <a:buClr>
                <a:srgbClr val="D71920"/>
              </a:buClr>
              <a:buFont typeface="Системный шрифт, обычный"/>
              <a:buChar char="—"/>
              <a:defRPr sz="1100">
                <a:latin typeface="Arial" panose="020B0604020202020204" pitchFamily="34" charset="0"/>
              </a:defRPr>
            </a:lvl1pPr>
            <a:lvl2pPr marL="742950" indent="-285750">
              <a:spcBef>
                <a:spcPct val="20000"/>
              </a:spcBef>
              <a:buClr>
                <a:srgbClr val="CC0000"/>
              </a:buClr>
              <a:buChar char="•"/>
              <a:defRPr>
                <a:latin typeface="+mn-lt"/>
              </a:defRPr>
            </a:lvl2pPr>
            <a:lvl3pPr marL="1143000" indent="-228600">
              <a:spcBef>
                <a:spcPct val="20000"/>
              </a:spcBef>
              <a:buClr>
                <a:srgbClr val="CC0000"/>
              </a:buClr>
              <a:buChar char="•"/>
              <a:defRPr sz="1600">
                <a:latin typeface="+mn-lt"/>
              </a:defRPr>
            </a:lvl3pPr>
            <a:lvl4pPr marL="1600200" indent="-228600">
              <a:spcBef>
                <a:spcPct val="20000"/>
              </a:spcBef>
              <a:buClr>
                <a:srgbClr val="CC0000"/>
              </a:buClr>
              <a:buChar char="•"/>
              <a:defRPr sz="1400">
                <a:latin typeface="+mn-lt"/>
              </a:defRPr>
            </a:lvl4pPr>
            <a:lvl5pPr marL="2057400" indent="-228600">
              <a:spcBef>
                <a:spcPct val="20000"/>
              </a:spcBef>
              <a:buClr>
                <a:srgbClr val="CC0000"/>
              </a:buClr>
              <a:buChar char="•"/>
              <a:defRPr sz="1200">
                <a:latin typeface="+mn-lt"/>
              </a:defRPr>
            </a:lvl5pPr>
            <a:lvl6pPr marL="2514600" indent="-228600" eaLnBrk="0" fontAlgn="base" hangingPunct="0">
              <a:spcBef>
                <a:spcPct val="20000"/>
              </a:spcBef>
              <a:spcAft>
                <a:spcPct val="0"/>
              </a:spcAft>
              <a:buClr>
                <a:srgbClr val="CC0000"/>
              </a:buClr>
              <a:buChar char="•"/>
              <a:defRPr sz="1200">
                <a:latin typeface="+mn-lt"/>
              </a:defRPr>
            </a:lvl6pPr>
            <a:lvl7pPr marL="2971800" indent="-228600" eaLnBrk="0" fontAlgn="base" hangingPunct="0">
              <a:spcBef>
                <a:spcPct val="20000"/>
              </a:spcBef>
              <a:spcAft>
                <a:spcPct val="0"/>
              </a:spcAft>
              <a:buClr>
                <a:srgbClr val="CC0000"/>
              </a:buClr>
              <a:buChar char="•"/>
              <a:defRPr sz="1200">
                <a:latin typeface="+mn-lt"/>
              </a:defRPr>
            </a:lvl7pPr>
            <a:lvl8pPr marL="3429000" indent="-228600" eaLnBrk="0" fontAlgn="base" hangingPunct="0">
              <a:spcBef>
                <a:spcPct val="20000"/>
              </a:spcBef>
              <a:spcAft>
                <a:spcPct val="0"/>
              </a:spcAft>
              <a:buClr>
                <a:srgbClr val="CC0000"/>
              </a:buClr>
              <a:buChar char="•"/>
              <a:defRPr sz="1200">
                <a:latin typeface="+mn-lt"/>
              </a:defRPr>
            </a:lvl8pPr>
            <a:lvl9pPr marL="3886200" indent="-228600" eaLnBrk="0" fontAlgn="base" hangingPunct="0">
              <a:spcBef>
                <a:spcPct val="20000"/>
              </a:spcBef>
              <a:spcAft>
                <a:spcPct val="0"/>
              </a:spcAft>
              <a:buClr>
                <a:srgbClr val="CC0000"/>
              </a:buClr>
              <a:buChar char="•"/>
              <a:defRPr sz="1200">
                <a:latin typeface="+mn-lt"/>
              </a:defRPr>
            </a:lvl9pPr>
          </a:lstStyle>
          <a:p>
            <a:pPr marL="180975" indent="-180975">
              <a:spcBef>
                <a:spcPts val="400"/>
              </a:spcBef>
              <a:spcAft>
                <a:spcPts val="400"/>
              </a:spcAft>
              <a:buFont typeface="Arial" panose="020B0604020202020204" pitchFamily="34" charset="0"/>
              <a:buChar char="•"/>
              <a:defRPr/>
            </a:pPr>
            <a:r>
              <a:rPr lang="ru-RU" altLang="ru-RU" b="0" dirty="0"/>
              <a:t>Отслеживание состояния объектов ремонта, а также принадлежности и расположения </a:t>
            </a:r>
          </a:p>
          <a:p>
            <a:pPr marL="180975" indent="-180975">
              <a:spcBef>
                <a:spcPts val="400"/>
              </a:spcBef>
              <a:spcAft>
                <a:spcPts val="400"/>
              </a:spcAft>
              <a:buFont typeface="Arial" panose="020B0604020202020204" pitchFamily="34" charset="0"/>
              <a:buChar char="•"/>
              <a:defRPr/>
            </a:pPr>
            <a:r>
              <a:rPr lang="ru-RU" altLang="ru-RU" b="0" dirty="0"/>
              <a:t>Регистрация дефектов в журнале позволяет производить анализ и организовывать проведение плановых и внеплановых ремонтных мероприятий</a:t>
            </a:r>
          </a:p>
        </p:txBody>
      </p:sp>
      <p:pic>
        <p:nvPicPr>
          <p:cNvPr id="126982" name="Picture 6">
            <a:extLst>
              <a:ext uri="{FF2B5EF4-FFF2-40B4-BE49-F238E27FC236}">
                <a16:creationId xmlns="" xmlns:a16="http://schemas.microsoft.com/office/drawing/2014/main" id="{C0CB3BFB-91C3-CDC1-776E-5EF672161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206" y="3237780"/>
            <a:ext cx="3484563" cy="1692275"/>
          </a:xfrm>
          <a:prstGeom prst="rect">
            <a:avLst/>
          </a:prstGeom>
          <a:noFill/>
          <a:ln w="127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 xmlns:a16="http://schemas.microsoft.com/office/drawing/2014/main" id="{20F891C9-4EAC-41C4-A69B-FFD4CEE10B23}"/>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46FA0624-56F7-4984-8F49-4405149910C0}"/>
              </a:ext>
            </a:extLst>
          </p:cNvPr>
          <p:cNvSpPr/>
          <p:nvPr/>
        </p:nvSpPr>
        <p:spPr>
          <a:xfrm>
            <a:off x="4716015" y="1768301"/>
            <a:ext cx="4251647" cy="3252018"/>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6563" name="Объект 2">
            <a:extLst>
              <a:ext uri="{FF2B5EF4-FFF2-40B4-BE49-F238E27FC236}">
                <a16:creationId xmlns="" xmlns:a16="http://schemas.microsoft.com/office/drawing/2014/main" id="{77CF0026-409C-5310-B476-FF3395F3AABA}"/>
              </a:ext>
            </a:extLst>
          </p:cNvPr>
          <p:cNvSpPr>
            <a:spLocks noGrp="1"/>
          </p:cNvSpPr>
          <p:nvPr>
            <p:ph idx="4294967295"/>
          </p:nvPr>
        </p:nvSpPr>
        <p:spPr>
          <a:xfrm>
            <a:off x="168608" y="1131590"/>
            <a:ext cx="4485610" cy="29854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180000" indent="0" eaLnBrk="1" hangingPunct="1">
              <a:spcBef>
                <a:spcPts val="400"/>
              </a:spcBef>
              <a:spcAft>
                <a:spcPts val="400"/>
              </a:spcAft>
              <a:buClr>
                <a:srgbClr val="D71920"/>
              </a:buClr>
              <a:buNone/>
            </a:pPr>
            <a:r>
              <a:rPr lang="ru-RU" altLang="ru-RU" sz="1200" kern="1200" dirty="0">
                <a:solidFill>
                  <a:srgbClr val="C00000"/>
                </a:solidFill>
                <a:latin typeface="Arial" panose="020B0604020202020204" pitchFamily="34" charset="0"/>
                <a:cs typeface="Arial" panose="020B0604020202020204" pitchFamily="34" charset="0"/>
              </a:rPr>
              <a:t>Возможности для производственно-ремонтных служб: </a:t>
            </a:r>
            <a:endParaRPr lang="en-US" altLang="ru-RU" sz="1200" kern="1200" dirty="0">
              <a:solidFill>
                <a:srgbClr val="C00000"/>
              </a:solidFill>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Позволяет формировать график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ремонтно-профилактической деятельности,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который учитывает как зарегистрированные дефекты, наработки, правила, так и непрогнозируемые внешние обстоятельства (внесистемные распоряжения)</a:t>
            </a:r>
          </a:p>
          <a:p>
            <a:pPr marL="180000" indent="0" eaLnBrk="1" hangingPunct="1">
              <a:spcBef>
                <a:spcPts val="400"/>
              </a:spcBef>
              <a:spcAft>
                <a:spcPts val="400"/>
              </a:spcAft>
              <a:buClr>
                <a:srgbClr val="D20000"/>
              </a:buClr>
              <a:buNone/>
            </a:pPr>
            <a:endParaRPr lang="ru-RU" altLang="ru-RU" sz="1200" kern="1200" dirty="0">
              <a:latin typeface="Arial" panose="020B0604020202020204" pitchFamily="34" charset="0"/>
              <a:cs typeface="Arial" panose="020B0604020202020204" pitchFamily="34" charset="0"/>
            </a:endParaRPr>
          </a:p>
          <a:p>
            <a:pPr marL="180000"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Подсистема тесно интегрирована с подсистемой производства и подсистемой</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регламентированного учета. Объекты ремонта могут быть связаны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с производственными рабочими центрами.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При этом запланированные ремонты оборудования влияют на доступность этого оборудования </a:t>
            </a:r>
            <a:r>
              <a:rPr lang="en-US" altLang="ru-RU" sz="1200" kern="1200" dirty="0">
                <a:latin typeface="Arial" panose="020B0604020202020204" pitchFamily="34" charset="0"/>
                <a:cs typeface="Arial" panose="020B0604020202020204" pitchFamily="34" charset="0"/>
              </a:rPr>
              <a:t/>
            </a:r>
            <a:br>
              <a:rPr lang="en-US"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для производственного планирования</a:t>
            </a:r>
          </a:p>
        </p:txBody>
      </p:sp>
      <p:pic>
        <p:nvPicPr>
          <p:cNvPr id="129028" name="Picture 12" descr="46">
            <a:extLst>
              <a:ext uri="{FF2B5EF4-FFF2-40B4-BE49-F238E27FC236}">
                <a16:creationId xmlns="" xmlns:a16="http://schemas.microsoft.com/office/drawing/2014/main" id="{999877DB-F419-9120-0188-6E8B3BE5C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544" y="1912937"/>
            <a:ext cx="3960812" cy="2963863"/>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 xmlns:a16="http://schemas.microsoft.com/office/drawing/2014/main" id="{2EE14429-6AD3-4535-95E3-627726551D3B}"/>
              </a:ext>
            </a:extLst>
          </p:cNvPr>
          <p:cNvSpPr txBox="1">
            <a:spLocks/>
          </p:cNvSpPr>
          <p:nvPr/>
        </p:nvSpPr>
        <p:spPr bwMode="auto">
          <a:xfrm>
            <a:off x="1691680" y="199742"/>
            <a:ext cx="7272807" cy="55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Организация ремонтов</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a:extLst>
              <a:ext uri="{FF2B5EF4-FFF2-40B4-BE49-F238E27FC236}">
                <a16:creationId xmlns="" xmlns:a16="http://schemas.microsoft.com/office/drawing/2014/main" id="{3071AD57-ADC4-3C5B-7C6B-A81FCCD13CDF}"/>
              </a:ext>
            </a:extLst>
          </p:cNvPr>
          <p:cNvSpPr txBox="1">
            <a:spLocks noChangeArrowheads="1"/>
          </p:cNvSpPr>
          <p:nvPr/>
        </p:nvSpPr>
        <p:spPr bwMode="auto">
          <a:xfrm>
            <a:off x="971600" y="2616463"/>
            <a:ext cx="78485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ru-RU" altLang="ru-RU" sz="4000" dirty="0"/>
              <a:t>Управление затратами </a:t>
            </a:r>
            <a:r>
              <a:rPr lang="en-US" altLang="ru-RU" sz="4000" dirty="0"/>
              <a:t/>
            </a:r>
            <a:br>
              <a:rPr lang="en-US" altLang="ru-RU" sz="4000" dirty="0"/>
            </a:br>
            <a:r>
              <a:rPr lang="ru-RU" altLang="ru-RU" sz="4000" dirty="0"/>
              <a:t>и расчет себестоимости</a:t>
            </a:r>
          </a:p>
        </p:txBody>
      </p:sp>
    </p:spTree>
  </p:cSld>
  <p:clrMapOvr>
    <a:masterClrMapping/>
  </p:clrMapOvr>
  <p:transition advTm="6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Заголовок 1">
            <a:extLst>
              <a:ext uri="{FF2B5EF4-FFF2-40B4-BE49-F238E27FC236}">
                <a16:creationId xmlns="" xmlns:a16="http://schemas.microsoft.com/office/drawing/2014/main" id="{0DADEDA4-D6E8-BB81-3311-C29BFB75A506}"/>
              </a:ext>
            </a:extLst>
          </p:cNvPr>
          <p:cNvSpPr>
            <a:spLocks noGrp="1"/>
          </p:cNvSpPr>
          <p:nvPr>
            <p:ph type="title" idx="4294967295"/>
          </p:nvPr>
        </p:nvSpPr>
        <p:spPr>
          <a:xfrm>
            <a:off x="1691680" y="195486"/>
            <a:ext cx="7128470" cy="6862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Управление затратами и расчет себестоимости</a:t>
            </a:r>
          </a:p>
        </p:txBody>
      </p:sp>
      <p:sp>
        <p:nvSpPr>
          <p:cNvPr id="2" name="TextBox 1">
            <a:extLst>
              <a:ext uri="{FF2B5EF4-FFF2-40B4-BE49-F238E27FC236}">
                <a16:creationId xmlns="" xmlns:a16="http://schemas.microsoft.com/office/drawing/2014/main" id="{50C39799-3604-4671-9F3E-D6E07BB967E1}"/>
              </a:ext>
            </a:extLst>
          </p:cNvPr>
          <p:cNvSpPr txBox="1"/>
          <p:nvPr/>
        </p:nvSpPr>
        <p:spPr>
          <a:xfrm>
            <a:off x="179512" y="1131203"/>
            <a:ext cx="3960440" cy="37856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180000" indent="0">
              <a:spcBef>
                <a:spcPts val="400"/>
              </a:spcBef>
              <a:spcAft>
                <a:spcPts val="400"/>
              </a:spcAft>
              <a:buFont typeface="Arial" panose="020B0604020202020204" pitchFamily="34" charset="0"/>
              <a:buNone/>
              <a:defRPr/>
            </a:pPr>
            <a:r>
              <a:rPr lang="ru-RU" altLang="ru-RU" sz="1200" b="1" dirty="0">
                <a:solidFill>
                  <a:srgbClr val="D45448"/>
                </a:solidFill>
                <a:latin typeface="Arial" panose="020B0604020202020204" pitchFamily="34" charset="0"/>
                <a:cs typeface="Arial" panose="020B0604020202020204" pitchFamily="34" charset="0"/>
              </a:rPr>
              <a:t>Выделяются расходы, формирующие:</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kern="1200" dirty="0">
                <a:solidFill>
                  <a:srgbClr val="D45448"/>
                </a:solidFill>
                <a:latin typeface="Arial" panose="020B0604020202020204" pitchFamily="34" charset="0"/>
              </a:rPr>
              <a:t>Себестоимость выпускаемой продукции </a:t>
            </a:r>
            <a:r>
              <a:rPr lang="ru-RU" altLang="ru-RU" sz="1200" b="0" kern="1200" dirty="0">
                <a:latin typeface="Arial" panose="020B0604020202020204" pitchFamily="34" charset="0"/>
              </a:rPr>
              <a:t>- </a:t>
            </a:r>
            <a:r>
              <a:rPr lang="ru-RU" sz="1200" b="0" kern="1200" dirty="0">
                <a:latin typeface="Arial" panose="020B0604020202020204" pitchFamily="34" charset="0"/>
              </a:rPr>
              <a:t>затраты через подразделения относятся на заказы на производство и продукцию (выполненные работы)</a:t>
            </a:r>
          </a:p>
          <a:p>
            <a:pPr marL="180000" indent="-199987" eaLnBrk="1" hangingPunct="1">
              <a:spcBef>
                <a:spcPts val="400"/>
              </a:spcBef>
              <a:spcAft>
                <a:spcPts val="400"/>
              </a:spcAft>
              <a:buClr>
                <a:srgbClr val="D71920"/>
              </a:buClr>
              <a:buFont typeface="Arial" panose="020B0604020202020204" pitchFamily="34" charset="0"/>
              <a:buChar char="•"/>
              <a:defRPr/>
            </a:pPr>
            <a:r>
              <a:rPr lang="ru-RU" sz="1200" b="0" kern="1200" dirty="0">
                <a:solidFill>
                  <a:srgbClr val="D45448"/>
                </a:solidFill>
                <a:latin typeface="Arial" panose="020B0604020202020204" pitchFamily="34" charset="0"/>
              </a:rPr>
              <a:t>Стоимость оборотных активов </a:t>
            </a:r>
            <a:r>
              <a:rPr lang="ru-RU" sz="1200" b="0" kern="1200" dirty="0">
                <a:latin typeface="Arial" panose="020B0604020202020204" pitchFamily="34" charset="0"/>
              </a:rPr>
              <a:t>– формирование полной стоимости приобретения и владения товарно-материальными ресурсами</a:t>
            </a:r>
          </a:p>
          <a:p>
            <a:pPr marL="180000" indent="-199987" eaLnBrk="1" hangingPunct="1">
              <a:spcBef>
                <a:spcPts val="400"/>
              </a:spcBef>
              <a:spcAft>
                <a:spcPts val="400"/>
              </a:spcAft>
              <a:buClr>
                <a:srgbClr val="D71920"/>
              </a:buClr>
              <a:buFont typeface="Arial" panose="020B0604020202020204" pitchFamily="34" charset="0"/>
              <a:buChar char="•"/>
              <a:defRPr/>
            </a:pPr>
            <a:r>
              <a:rPr lang="ru-RU" sz="1200" b="0" kern="1200" dirty="0">
                <a:solidFill>
                  <a:srgbClr val="D45448"/>
                </a:solidFill>
                <a:latin typeface="Arial" panose="020B0604020202020204" pitchFamily="34" charset="0"/>
              </a:rPr>
              <a:t>Финансовый результат</a:t>
            </a:r>
            <a:r>
              <a:rPr lang="ru-RU" sz="1200" b="0" kern="1200" dirty="0">
                <a:latin typeface="Arial" panose="020B0604020202020204" pitchFamily="34" charset="0"/>
              </a:rPr>
              <a:t> – объектами учета выступают направления деятельности, организации (в том числе и в целях формирования прибылей и убытков организаций), центры ответственности в виде подразделений</a:t>
            </a:r>
          </a:p>
          <a:p>
            <a:pPr marL="180000" indent="-199987" eaLnBrk="1" hangingPunct="1">
              <a:spcBef>
                <a:spcPts val="400"/>
              </a:spcBef>
              <a:spcAft>
                <a:spcPts val="400"/>
              </a:spcAft>
              <a:buClr>
                <a:srgbClr val="D71920"/>
              </a:buClr>
              <a:buFont typeface="Arial" panose="020B0604020202020204" pitchFamily="34" charset="0"/>
              <a:buChar char="•"/>
              <a:defRPr/>
            </a:pPr>
            <a:r>
              <a:rPr lang="ru-RU" sz="1200" b="0" kern="1200" dirty="0">
                <a:solidFill>
                  <a:srgbClr val="D45448"/>
                </a:solidFill>
                <a:latin typeface="Arial" panose="020B0604020202020204" pitchFamily="34" charset="0"/>
              </a:rPr>
              <a:t>Стоимость внеоборотных активов </a:t>
            </a:r>
            <a:r>
              <a:rPr lang="ru-RU" sz="1200" b="0" kern="1200" dirty="0">
                <a:latin typeface="Arial" panose="020B0604020202020204" pitchFamily="34" charset="0"/>
              </a:rPr>
              <a:t>– формирование стоимости будущих объектов ОС и НМА, учет расходов на капитальное строительство, проведение НИОКР</a:t>
            </a:r>
            <a:endParaRPr lang="ru-RU" sz="1200" b="0" dirty="0">
              <a:latin typeface="Arial" panose="020B0604020202020204" pitchFamily="34" charset="0"/>
            </a:endParaRPr>
          </a:p>
          <a:p>
            <a:endParaRPr lang="ru-RU" dirty="0"/>
          </a:p>
        </p:txBody>
      </p:sp>
      <p:sp>
        <p:nvSpPr>
          <p:cNvPr id="5" name="Text Box 9">
            <a:extLst>
              <a:ext uri="{FF2B5EF4-FFF2-40B4-BE49-F238E27FC236}">
                <a16:creationId xmlns="" xmlns:a16="http://schemas.microsoft.com/office/drawing/2014/main" id="{82152C30-B8F7-4F5E-BD5F-852DA4D803D5}"/>
              </a:ext>
            </a:extLst>
          </p:cNvPr>
          <p:cNvSpPr txBox="1">
            <a:spLocks noChangeArrowheads="1"/>
          </p:cNvSpPr>
          <p:nvPr/>
        </p:nvSpPr>
        <p:spPr bwMode="auto">
          <a:xfrm>
            <a:off x="4716016" y="1131203"/>
            <a:ext cx="4171106" cy="3559949"/>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44000" indent="0">
              <a:spcBef>
                <a:spcPts val="400"/>
              </a:spcBef>
              <a:spcAft>
                <a:spcPts val="400"/>
              </a:spcAft>
              <a:buClr>
                <a:srgbClr val="D20000"/>
              </a:buClr>
              <a:defRPr/>
            </a:pPr>
            <a:r>
              <a:rPr lang="ru-RU" altLang="ru-RU" sz="1200" dirty="0">
                <a:solidFill>
                  <a:srgbClr val="D45448"/>
                </a:solidFill>
                <a:latin typeface="Arial" panose="020B0604020202020204" pitchFamily="34" charset="0"/>
              </a:rPr>
              <a:t>Возможности для руководителей финансовых </a:t>
            </a:r>
            <a:br>
              <a:rPr lang="ru-RU" altLang="ru-RU" sz="1200" dirty="0">
                <a:solidFill>
                  <a:srgbClr val="D45448"/>
                </a:solidFill>
                <a:latin typeface="Arial" panose="020B0604020202020204" pitchFamily="34" charset="0"/>
              </a:rPr>
            </a:br>
            <a:r>
              <a:rPr lang="ru-RU" altLang="ru-RU" sz="1200" dirty="0">
                <a:solidFill>
                  <a:srgbClr val="D45448"/>
                </a:solidFill>
                <a:latin typeface="Arial" panose="020B0604020202020204" pitchFamily="34" charset="0"/>
              </a:rPr>
              <a:t>служб и специалистов по расчету себестоимости:</a:t>
            </a:r>
          </a:p>
          <a:p>
            <a:pPr marL="144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Рассчитанная себестоимость может быть детализирована до объема исходных затрат </a:t>
            </a:r>
            <a:r>
              <a:rPr lang="en-US" altLang="ru-RU" sz="1200" b="0" dirty="0">
                <a:latin typeface="Arial" panose="020B0604020202020204" pitchFamily="34" charset="0"/>
              </a:rPr>
              <a:t/>
            </a:r>
            <a:br>
              <a:rPr lang="en-US" altLang="ru-RU" sz="1200" b="0" dirty="0">
                <a:latin typeface="Arial" panose="020B0604020202020204" pitchFamily="34" charset="0"/>
              </a:rPr>
            </a:br>
            <a:r>
              <a:rPr lang="ru-RU" altLang="ru-RU" sz="1200" b="0" dirty="0">
                <a:latin typeface="Arial" panose="020B0604020202020204" pitchFamily="34" charset="0"/>
              </a:rPr>
              <a:t>с последующим детальным анализом отклонений вне зависимости от количества переделов производственного процесса</a:t>
            </a:r>
          </a:p>
          <a:p>
            <a:pPr marL="144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Расчет плановой себестоимости с возможностью детализации до первичных затрат и с последующим детальным анализом отклонений в разрезе полуфабрикатов и переделов</a:t>
            </a:r>
          </a:p>
          <a:p>
            <a:pPr marL="144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Предварительная суммовая оценка себестоимости выпуска в течение отчетного периода</a:t>
            </a:r>
          </a:p>
          <a:p>
            <a:pPr marL="144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Различные способы распределения затрат</a:t>
            </a:r>
          </a:p>
          <a:p>
            <a:pPr marL="144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Учет финансовых результатов в разрезе направлений деятельности предприятия</a:t>
            </a:r>
          </a:p>
        </p:txBody>
      </p:sp>
    </p:spTree>
  </p:cSld>
  <p:clrMapOvr>
    <a:masterClrMapping/>
  </p:clrMapOvr>
  <p:transition advTm="6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1">
            <a:extLst>
              <a:ext uri="{FF2B5EF4-FFF2-40B4-BE49-F238E27FC236}">
                <a16:creationId xmlns="" xmlns:a16="http://schemas.microsoft.com/office/drawing/2014/main" id="{89434ADD-1D5A-4E3C-A259-54FF3844E454}"/>
              </a:ext>
            </a:extLst>
          </p:cNvPr>
          <p:cNvSpPr/>
          <p:nvPr/>
        </p:nvSpPr>
        <p:spPr>
          <a:xfrm>
            <a:off x="6102820" y="2859782"/>
            <a:ext cx="2895302" cy="2160240"/>
          </a:xfrm>
          <a:prstGeom prst="round2DiagRect">
            <a:avLst>
              <a:gd name="adj1" fmla="val 5760"/>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 name="TextBox 1">
            <a:extLst>
              <a:ext uri="{FF2B5EF4-FFF2-40B4-BE49-F238E27FC236}">
                <a16:creationId xmlns="" xmlns:a16="http://schemas.microsoft.com/office/drawing/2014/main" id="{CB83E2C9-4DAA-4E9B-99BA-20F98AF5AEF3}"/>
              </a:ext>
            </a:extLst>
          </p:cNvPr>
          <p:cNvSpPr txBox="1"/>
          <p:nvPr/>
        </p:nvSpPr>
        <p:spPr>
          <a:xfrm>
            <a:off x="160858" y="2859782"/>
            <a:ext cx="5923309" cy="2616101"/>
          </a:xfrm>
          <a:prstGeom prst="rect">
            <a:avLst/>
          </a:prstGeom>
          <a:noFill/>
        </p:spPr>
        <p:txBody>
          <a:bodyPr wrap="square" rtlCol="0">
            <a:spAutoFit/>
          </a:bodyPr>
          <a:lstStyle/>
          <a:p>
            <a:pPr marL="180000" indent="-180000">
              <a:spcBef>
                <a:spcPts val="400"/>
              </a:spcBef>
              <a:spcAft>
                <a:spcPts val="400"/>
              </a:spcAft>
              <a:buClr>
                <a:srgbClr val="FF0000"/>
              </a:buClr>
              <a:buFont typeface="Arial" panose="020B0604020202020204" pitchFamily="34" charset="0"/>
              <a:buChar char="•"/>
              <a:defRPr/>
            </a:pPr>
            <a:r>
              <a:rPr lang="ru-RU" altLang="ru-RU" sz="1200" b="0" dirty="0">
                <a:latin typeface="Arial" panose="020B0604020202020204" pitchFamily="34" charset="0"/>
              </a:rPr>
              <a:t>Оперативный количественный учет ресурсов </a:t>
            </a:r>
            <a:r>
              <a:rPr lang="ru-RU" altLang="ru-RU" sz="1200" b="0" dirty="0">
                <a:solidFill>
                  <a:srgbClr val="D45448"/>
                </a:solidFill>
                <a:latin typeface="Arial" panose="020B0604020202020204" pitchFamily="34" charset="0"/>
              </a:rPr>
              <a:t>в незавершенном производстве</a:t>
            </a:r>
            <a:endParaRPr lang="ru-RU" altLang="ru-RU" sz="1200" b="0" dirty="0">
              <a:latin typeface="Arial" panose="020B0604020202020204" pitchFamily="34" charset="0"/>
            </a:endParaRPr>
          </a:p>
          <a:p>
            <a:pPr marL="180000" indent="-180000">
              <a:spcBef>
                <a:spcPts val="400"/>
              </a:spcBef>
              <a:spcAft>
                <a:spcPts val="400"/>
              </a:spcAft>
              <a:buClr>
                <a:srgbClr val="FF0000"/>
              </a:buClr>
              <a:buFont typeface="Arial" panose="020B0604020202020204" pitchFamily="34" charset="0"/>
              <a:buChar char="•"/>
              <a:defRPr/>
            </a:pPr>
            <a:r>
              <a:rPr lang="ru-RU" altLang="ru-RU" sz="1200" b="0" dirty="0">
                <a:latin typeface="Arial" panose="020B0604020202020204" pitchFamily="34" charset="0"/>
              </a:rPr>
              <a:t>Учет фактических остатков незавершенного производства на конец отчетного периода </a:t>
            </a:r>
            <a:r>
              <a:rPr lang="ru-RU" altLang="ru-RU" sz="1200" b="0" dirty="0">
                <a:solidFill>
                  <a:srgbClr val="D45448"/>
                </a:solidFill>
                <a:latin typeface="Arial" panose="020B0604020202020204" pitchFamily="34" charset="0"/>
              </a:rPr>
              <a:t>в необходимых разрезах</a:t>
            </a:r>
            <a:endParaRPr lang="ru-RU" altLang="ru-RU" sz="1200" b="0" dirty="0">
              <a:latin typeface="Arial" panose="020B0604020202020204" pitchFamily="34" charset="0"/>
            </a:endParaRPr>
          </a:p>
          <a:p>
            <a:pPr marL="180000" indent="-180000">
              <a:spcBef>
                <a:spcPts val="400"/>
              </a:spcBef>
              <a:spcAft>
                <a:spcPts val="400"/>
              </a:spcAft>
              <a:buClr>
                <a:srgbClr val="FF0000"/>
              </a:buClr>
              <a:buFont typeface="Arial" panose="020B0604020202020204" pitchFamily="34" charset="0"/>
              <a:buChar char="•"/>
              <a:defRPr/>
            </a:pPr>
            <a:r>
              <a:rPr lang="ru-RU" altLang="ru-RU" sz="1200" b="0" dirty="0">
                <a:solidFill>
                  <a:srgbClr val="D45448"/>
                </a:solidFill>
                <a:latin typeface="Arial" panose="020B0604020202020204" pitchFamily="34" charset="0"/>
              </a:rPr>
              <a:t>Различные варианты распределения постатейных расходов</a:t>
            </a:r>
          </a:p>
          <a:p>
            <a:pPr marL="180000" indent="-180000">
              <a:spcBef>
                <a:spcPts val="400"/>
              </a:spcBef>
              <a:spcAft>
                <a:spcPts val="400"/>
              </a:spcAft>
              <a:buClr>
                <a:srgbClr val="FF0000"/>
              </a:buClr>
              <a:buFont typeface="Arial" panose="020B0604020202020204" pitchFamily="34" charset="0"/>
              <a:buChar char="•"/>
              <a:defRPr/>
            </a:pPr>
            <a:r>
              <a:rPr lang="ru-RU" altLang="ru-RU" sz="1200" b="0" dirty="0">
                <a:latin typeface="Arial" panose="020B0604020202020204" pitchFamily="34" charset="0"/>
              </a:rPr>
              <a:t>Расчет фактической себестоимости выпуска за период</a:t>
            </a:r>
          </a:p>
          <a:p>
            <a:pPr marL="180000" indent="-180000">
              <a:spcBef>
                <a:spcPts val="400"/>
              </a:spcBef>
              <a:spcAft>
                <a:spcPts val="400"/>
              </a:spcAft>
              <a:buClr>
                <a:srgbClr val="FF0000"/>
              </a:buClr>
              <a:buFont typeface="Arial" panose="020B0604020202020204" pitchFamily="34" charset="0"/>
              <a:buChar char="•"/>
              <a:defRPr/>
            </a:pPr>
            <a:r>
              <a:rPr lang="ru-RU" altLang="ru-RU" sz="1200" b="0" dirty="0">
                <a:solidFill>
                  <a:srgbClr val="D45448"/>
                </a:solidFill>
                <a:latin typeface="Arial" panose="020B0604020202020204" pitchFamily="34" charset="0"/>
              </a:rPr>
              <a:t>Предоставление данных о структуре себестоимости выпуска</a:t>
            </a:r>
          </a:p>
          <a:p>
            <a:pPr marL="180000" indent="-180000">
              <a:spcBef>
                <a:spcPts val="400"/>
              </a:spcBef>
              <a:spcAft>
                <a:spcPts val="400"/>
              </a:spcAft>
              <a:buClr>
                <a:srgbClr val="FF0000"/>
              </a:buClr>
              <a:buFont typeface="Arial" panose="020B0604020202020204" pitchFamily="34" charset="0"/>
              <a:buChar char="•"/>
              <a:defRPr/>
            </a:pPr>
            <a:r>
              <a:rPr lang="ru-RU" altLang="ru-RU" sz="1200" b="0" dirty="0">
                <a:solidFill>
                  <a:srgbClr val="D45448"/>
                </a:solidFill>
                <a:latin typeface="Arial" panose="020B0604020202020204" pitchFamily="34" charset="0"/>
              </a:rPr>
              <a:t>Раздельный учет результатов финансово-хозяйственной деятельности в организациях-исполнителях ГОЗ</a:t>
            </a:r>
          </a:p>
          <a:p>
            <a:pPr>
              <a:spcBef>
                <a:spcPts val="400"/>
              </a:spcBef>
              <a:spcAft>
                <a:spcPts val="400"/>
              </a:spcAft>
              <a:buClr>
                <a:srgbClr val="FF0000"/>
              </a:buClr>
              <a:defRPr/>
            </a:pPr>
            <a:endParaRPr lang="ru-RU" altLang="ru-RU" sz="1200" b="0" dirty="0">
              <a:latin typeface="Arial" panose="020B0604020202020204" pitchFamily="34" charset="0"/>
            </a:endParaRPr>
          </a:p>
          <a:p>
            <a:pPr marL="171450" indent="-171450">
              <a:spcBef>
                <a:spcPts val="200"/>
              </a:spcBef>
              <a:spcAft>
                <a:spcPts val="200"/>
              </a:spcAft>
              <a:buClr>
                <a:srgbClr val="FF0000"/>
              </a:buClr>
              <a:buFont typeface="Arial" panose="020B0604020202020204" pitchFamily="34" charset="0"/>
              <a:buChar char="•"/>
              <a:defRPr/>
            </a:pPr>
            <a:endParaRPr lang="ru-RU" altLang="ru-RU" sz="1100" b="0" dirty="0">
              <a:latin typeface="Arial" panose="020B0604020202020204" pitchFamily="34" charset="0"/>
              <a:cs typeface="Arial" panose="020B0604020202020204" pitchFamily="34" charset="0"/>
            </a:endParaRPr>
          </a:p>
        </p:txBody>
      </p:sp>
      <p:pic>
        <p:nvPicPr>
          <p:cNvPr id="8" name="Picture 12" descr="42">
            <a:extLst>
              <a:ext uri="{FF2B5EF4-FFF2-40B4-BE49-F238E27FC236}">
                <a16:creationId xmlns="" xmlns:a16="http://schemas.microsoft.com/office/drawing/2014/main" id="{52EC5131-5D6B-460E-9849-D9B30C7807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646" y="2957329"/>
            <a:ext cx="2585786" cy="2062296"/>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CB83E2C9-4DAA-4E9B-99BA-20F98AF5AEF3}"/>
              </a:ext>
            </a:extLst>
          </p:cNvPr>
          <p:cNvSpPr txBox="1"/>
          <p:nvPr/>
        </p:nvSpPr>
        <p:spPr>
          <a:xfrm>
            <a:off x="179511" y="923750"/>
            <a:ext cx="8818611" cy="2513509"/>
          </a:xfrm>
          <a:prstGeom prst="rect">
            <a:avLst/>
          </a:prstGeom>
          <a:noFill/>
        </p:spPr>
        <p:txBody>
          <a:bodyPr wrap="square" rtlCol="0">
            <a:spAutoFit/>
          </a:bodyPr>
          <a:lstStyle/>
          <a:p>
            <a:pPr marL="180000" indent="-180000">
              <a:spcBef>
                <a:spcPts val="400"/>
              </a:spcBef>
              <a:spcAft>
                <a:spcPts val="400"/>
              </a:spcAft>
              <a:buClr>
                <a:srgbClr val="FF0000"/>
              </a:buClr>
              <a:buFont typeface="Arial" panose="020B0604020202020204" pitchFamily="34" charset="0"/>
              <a:buChar char="•"/>
              <a:defRPr/>
            </a:pPr>
            <a:r>
              <a:rPr lang="ru-RU" altLang="ru-RU" sz="1200" b="0" kern="0" dirty="0">
                <a:latin typeface="Arial" panose="020B0604020202020204" pitchFamily="34" charset="0"/>
              </a:rPr>
              <a:t>Учет затрат и расчет себестоимости продукции выполняется на основе данных оперативного учета</a:t>
            </a:r>
          </a:p>
          <a:p>
            <a:pPr marL="180000" indent="-180000">
              <a:spcBef>
                <a:spcPts val="400"/>
              </a:spcBef>
              <a:spcAft>
                <a:spcPts val="400"/>
              </a:spcAft>
              <a:buClr>
                <a:srgbClr val="FF0000"/>
              </a:buClr>
              <a:buFont typeface="Arial" panose="020B0604020202020204" pitchFamily="34" charset="0"/>
              <a:buChar char="•"/>
              <a:defRPr/>
            </a:pPr>
            <a:r>
              <a:rPr lang="ru-RU" altLang="ru-RU" sz="1200" b="0" kern="0" dirty="0">
                <a:solidFill>
                  <a:srgbClr val="D45448"/>
                </a:solidFill>
                <a:latin typeface="Arial" panose="020B0604020202020204" pitchFamily="34" charset="0"/>
              </a:rPr>
              <a:t>Учет фактических затрат предприятия по видам деятельности </a:t>
            </a:r>
            <a:r>
              <a:rPr lang="ru-RU" altLang="ru-RU" sz="1200" b="0" kern="0" dirty="0">
                <a:latin typeface="Arial" panose="020B0604020202020204" pitchFamily="34" charset="0"/>
              </a:rPr>
              <a:t>в необходимых разрезах в натуральном и стоимостном измерении</a:t>
            </a:r>
          </a:p>
          <a:p>
            <a:pPr marL="180000" indent="-180000">
              <a:spcBef>
                <a:spcPts val="400"/>
              </a:spcBef>
              <a:spcAft>
                <a:spcPts val="400"/>
              </a:spcAft>
              <a:buClr>
                <a:srgbClr val="FF0000"/>
              </a:buClr>
              <a:buFont typeface="Arial" panose="020B0604020202020204" pitchFamily="34" charset="0"/>
              <a:buChar char="•"/>
              <a:defRPr/>
            </a:pPr>
            <a:r>
              <a:rPr lang="ru-RU" altLang="ru-RU" sz="1200" b="0" dirty="0">
                <a:solidFill>
                  <a:srgbClr val="D45448"/>
                </a:solidFill>
                <a:latin typeface="Arial" panose="020B0604020202020204" pitchFamily="34" charset="0"/>
              </a:rPr>
              <a:t>Рассчитанная себестоимость может быть детализирована до объема исходных затрат </a:t>
            </a:r>
            <a:r>
              <a:rPr lang="ru-RU" altLang="ru-RU" sz="1200" b="0" dirty="0">
                <a:latin typeface="Arial" panose="020B0604020202020204" pitchFamily="34" charset="0"/>
              </a:rPr>
              <a:t>вне зависимости от количества переделов производственного процесса</a:t>
            </a:r>
          </a:p>
          <a:p>
            <a:pPr marL="180000" indent="-180000">
              <a:spcBef>
                <a:spcPts val="400"/>
              </a:spcBef>
              <a:spcAft>
                <a:spcPts val="400"/>
              </a:spcAft>
              <a:buClr>
                <a:srgbClr val="FF0000"/>
              </a:buClr>
              <a:buFont typeface="Arial" panose="020B0604020202020204" pitchFamily="34" charset="0"/>
              <a:buChar char="•"/>
              <a:defRPr/>
            </a:pPr>
            <a:r>
              <a:rPr lang="ru-RU" altLang="ru-RU" sz="1200" b="0" dirty="0">
                <a:solidFill>
                  <a:srgbClr val="D45448"/>
                </a:solidFill>
                <a:latin typeface="Arial" panose="020B0604020202020204" pitchFamily="34" charset="0"/>
              </a:rPr>
              <a:t>Различные варианты распределения номенклатурных затрат </a:t>
            </a:r>
            <a:r>
              <a:rPr lang="ru-RU" altLang="ru-RU" sz="1200" b="0" dirty="0">
                <a:latin typeface="Arial" panose="020B0604020202020204" pitchFamily="34" charset="0"/>
              </a:rPr>
              <a:t>(по правилу, на статьи расходов, по выпускам)</a:t>
            </a:r>
          </a:p>
          <a:p>
            <a:pPr marL="180000" indent="-180000">
              <a:spcBef>
                <a:spcPts val="400"/>
              </a:spcBef>
              <a:spcAft>
                <a:spcPts val="400"/>
              </a:spcAft>
              <a:buClr>
                <a:srgbClr val="FF0000"/>
              </a:buClr>
              <a:buFont typeface="Arial" panose="020B0604020202020204" pitchFamily="34" charset="0"/>
              <a:buChar char="•"/>
              <a:defRPr/>
            </a:pPr>
            <a:r>
              <a:rPr lang="ru-RU" altLang="ru-RU" sz="1200" b="0" kern="0" dirty="0">
                <a:solidFill>
                  <a:srgbClr val="D45448"/>
                </a:solidFill>
                <a:latin typeface="Arial" panose="020B0604020202020204" pitchFamily="34" charset="0"/>
              </a:rPr>
              <a:t>Позволяет организовать контроль за материальными потоками </a:t>
            </a:r>
            <a:r>
              <a:rPr lang="ru-RU" altLang="ru-RU" sz="1200" b="0" kern="0" dirty="0">
                <a:latin typeface="Arial" panose="020B0604020202020204" pitchFamily="34" charset="0"/>
              </a:rPr>
              <a:t>и потреблением ресурсов, обеспечивающих производственную, управленческую и коммерческую деятельность предприятия </a:t>
            </a:r>
            <a:endParaRPr lang="ru-RU" altLang="ru-RU" sz="1200" b="0" dirty="0">
              <a:latin typeface="Arial" panose="020B0604020202020204" pitchFamily="34" charset="0"/>
            </a:endParaRPr>
          </a:p>
          <a:p>
            <a:pPr marL="180000" indent="-180000">
              <a:spcBef>
                <a:spcPts val="400"/>
              </a:spcBef>
              <a:spcAft>
                <a:spcPts val="400"/>
              </a:spcAft>
              <a:buClr>
                <a:srgbClr val="FF0000"/>
              </a:buClr>
              <a:buFont typeface="Arial" panose="020B0604020202020204" pitchFamily="34" charset="0"/>
              <a:buChar char="•"/>
              <a:defRPr/>
            </a:pPr>
            <a:endParaRPr lang="ru-RU" altLang="ru-RU" sz="1200" b="0" dirty="0">
              <a:latin typeface="Arial" panose="020B0604020202020204" pitchFamily="34" charset="0"/>
            </a:endParaRPr>
          </a:p>
          <a:p>
            <a:pPr marL="171450" indent="-171450">
              <a:spcBef>
                <a:spcPts val="200"/>
              </a:spcBef>
              <a:spcAft>
                <a:spcPts val="200"/>
              </a:spcAft>
              <a:buClr>
                <a:srgbClr val="FF0000"/>
              </a:buClr>
              <a:buFont typeface="Arial" panose="020B0604020202020204" pitchFamily="34" charset="0"/>
              <a:buChar char="•"/>
              <a:defRPr/>
            </a:pPr>
            <a:endParaRPr lang="ru-RU" altLang="ru-RU" sz="1100" b="0" dirty="0">
              <a:latin typeface="Arial" panose="020B0604020202020204" pitchFamily="34" charset="0"/>
              <a:cs typeface="Arial" panose="020B0604020202020204" pitchFamily="34" charset="0"/>
            </a:endParaRPr>
          </a:p>
        </p:txBody>
      </p:sp>
      <p:sp>
        <p:nvSpPr>
          <p:cNvPr id="7" name="Заголовок 1">
            <a:extLst>
              <a:ext uri="{FF2B5EF4-FFF2-40B4-BE49-F238E27FC236}">
                <a16:creationId xmlns="" xmlns:a16="http://schemas.microsoft.com/office/drawing/2014/main" id="{4B0A8287-22A0-43DA-8618-058A1D6605C3}"/>
              </a:ext>
            </a:extLst>
          </p:cNvPr>
          <p:cNvSpPr txBox="1">
            <a:spLocks/>
          </p:cNvSpPr>
          <p:nvPr/>
        </p:nvSpPr>
        <p:spPr bwMode="auto">
          <a:xfrm>
            <a:off x="1691680" y="195486"/>
            <a:ext cx="7128470" cy="68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Управление затратами и расчет себестоимости</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7">
            <a:extLst>
              <a:ext uri="{FF2B5EF4-FFF2-40B4-BE49-F238E27FC236}">
                <a16:creationId xmlns="" xmlns:a16="http://schemas.microsoft.com/office/drawing/2014/main" id="{9D3EC3D8-650B-7145-A174-019DACC8C78A}"/>
              </a:ext>
            </a:extLst>
          </p:cNvPr>
          <p:cNvSpPr/>
          <p:nvPr/>
        </p:nvSpPr>
        <p:spPr>
          <a:xfrm>
            <a:off x="4427983" y="885280"/>
            <a:ext cx="4683319" cy="2838598"/>
          </a:xfrm>
          <a:prstGeom prst="round2DiagRect">
            <a:avLst>
              <a:gd name="adj1" fmla="val 7541"/>
              <a:gd name="adj2" fmla="val 0"/>
            </a:avLst>
          </a:prstGeom>
          <a:ln w="9525"/>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51202" name="Text Box 4">
            <a:extLst>
              <a:ext uri="{FF2B5EF4-FFF2-40B4-BE49-F238E27FC236}">
                <a16:creationId xmlns="" xmlns:a16="http://schemas.microsoft.com/office/drawing/2014/main" id="{53C7E721-0409-D1FD-8C4D-223E471D623B}"/>
              </a:ext>
            </a:extLst>
          </p:cNvPr>
          <p:cNvSpPr txBox="1">
            <a:spLocks noChangeArrowheads="1"/>
          </p:cNvSpPr>
          <p:nvPr/>
        </p:nvSpPr>
        <p:spPr bwMode="auto">
          <a:xfrm>
            <a:off x="1691680" y="165522"/>
            <a:ext cx="7200800" cy="70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a:buNone/>
            </a:pPr>
            <a:r>
              <a:rPr lang="ru-RU" sz="1800" dirty="0"/>
              <a:t>Программный продукт «1С:Предприятие 8.3z» внесён в реестр цифровых продуктов платформы «</a:t>
            </a:r>
            <a:r>
              <a:rPr lang="ru-RU" sz="1800" dirty="0" err="1"/>
              <a:t>ГосТех</a:t>
            </a:r>
            <a:r>
              <a:rPr lang="ru-RU" sz="1800" dirty="0"/>
              <a:t>»</a:t>
            </a:r>
          </a:p>
          <a:p>
            <a:pPr algn="ctr">
              <a:buNone/>
            </a:pPr>
            <a:endParaRPr lang="ru-RU" sz="1800" dirty="0"/>
          </a:p>
        </p:txBody>
      </p:sp>
      <p:sp>
        <p:nvSpPr>
          <p:cNvPr id="36870"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180540" y="1275606"/>
            <a:ext cx="4035806" cy="1707777"/>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algn="just">
              <a:spcBef>
                <a:spcPts val="400"/>
              </a:spcBef>
              <a:spcAft>
                <a:spcPts val="400"/>
              </a:spcAft>
              <a:buClr>
                <a:srgbClr val="CC0000"/>
              </a:buClr>
            </a:pPr>
            <a:r>
              <a:rPr lang="ru-RU" sz="1200" b="0" dirty="0">
                <a:latin typeface="Arial" panose="020B0604020202020204" pitchFamily="34" charset="0"/>
              </a:rPr>
              <a:t>Платформа </a:t>
            </a:r>
            <a:r>
              <a:rPr lang="ru-RU" sz="1200" b="0" dirty="0" err="1">
                <a:latin typeface="Arial" panose="020B0604020202020204" pitchFamily="34" charset="0"/>
              </a:rPr>
              <a:t>ГосТех</a:t>
            </a:r>
            <a:r>
              <a:rPr lang="ru-RU" sz="1200" b="0" dirty="0">
                <a:latin typeface="Arial" panose="020B0604020202020204" pitchFamily="34" charset="0"/>
              </a:rPr>
              <a:t> – основной инструмент цифровой трансформации </a:t>
            </a:r>
            <a:r>
              <a:rPr lang="ru-RU" sz="1200" b="0" dirty="0" err="1">
                <a:latin typeface="Arial" panose="020B0604020202020204" pitchFamily="34" charset="0"/>
              </a:rPr>
              <a:t>госуправления</a:t>
            </a:r>
            <a:r>
              <a:rPr lang="ru-RU" sz="1200" b="0" dirty="0">
                <a:latin typeface="Arial" panose="020B0604020202020204" pitchFamily="34" charset="0"/>
              </a:rPr>
              <a:t>.</a:t>
            </a:r>
          </a:p>
          <a:p>
            <a:pPr marL="0" indent="0" algn="just">
              <a:spcBef>
                <a:spcPts val="400"/>
              </a:spcBef>
              <a:spcAft>
                <a:spcPts val="400"/>
              </a:spcAft>
              <a:buClr>
                <a:srgbClr val="CC0000"/>
              </a:buClr>
            </a:pPr>
            <a:r>
              <a:rPr lang="ru-RU" sz="1200" b="0" dirty="0">
                <a:latin typeface="Arial" panose="020B0604020202020204" pitchFamily="34" charset="0"/>
              </a:rPr>
              <a:t>Защищенный программный комплекс «1С:Предприятие 8.3z» первым прошел проверку для включения в каталог цифровых продуктов платформы </a:t>
            </a:r>
            <a:r>
              <a:rPr lang="ru-RU" sz="1200" b="0" dirty="0" err="1">
                <a:latin typeface="Arial" panose="020B0604020202020204" pitchFamily="34" charset="0"/>
              </a:rPr>
              <a:t>ГосТех</a:t>
            </a:r>
            <a:r>
              <a:rPr lang="ru-RU" sz="1200" b="0" dirty="0">
                <a:latin typeface="Arial" panose="020B0604020202020204" pitchFamily="34" charset="0"/>
              </a:rPr>
              <a:t>.</a:t>
            </a:r>
          </a:p>
          <a:p>
            <a:pPr marL="0" indent="0" algn="just">
              <a:spcBef>
                <a:spcPts val="400"/>
              </a:spcBef>
              <a:spcAft>
                <a:spcPts val="400"/>
              </a:spcAft>
              <a:buClr>
                <a:srgbClr val="CC0000"/>
              </a:buClr>
            </a:pPr>
            <a:r>
              <a:rPr lang="ru-RU" sz="1200" b="0" dirty="0">
                <a:latin typeface="Arial" panose="020B0604020202020204" pitchFamily="34" charset="0"/>
              </a:rPr>
              <a:t>Защищенный программный комплекс «1С:Предприятие 8.3z» — высокоуровневая платформа для разработки и запуска на ней бизнес-приложений.</a:t>
            </a:r>
          </a:p>
          <a:p>
            <a:pPr marL="0" indent="0" algn="just">
              <a:spcBef>
                <a:spcPts val="400"/>
              </a:spcBef>
              <a:spcAft>
                <a:spcPts val="400"/>
              </a:spcAft>
              <a:buClr>
                <a:srgbClr val="CC0000"/>
              </a:buClr>
            </a:pPr>
            <a:r>
              <a:rPr lang="ru-RU" sz="1200" b="0" dirty="0">
                <a:latin typeface="Arial" panose="020B0604020202020204" pitchFamily="34" charset="0"/>
              </a:rPr>
              <a:t>Продукт прошел все проверки на соответствие требованиям к сервисам платформы, а также технические испытания на стенде </a:t>
            </a:r>
            <a:r>
              <a:rPr lang="ru-RU" sz="1200" b="0" dirty="0" err="1">
                <a:latin typeface="Arial" panose="020B0604020202020204" pitchFamily="34" charset="0"/>
              </a:rPr>
              <a:t>ГосТех</a:t>
            </a:r>
            <a:r>
              <a:rPr lang="ru-RU" sz="1200" b="0" dirty="0">
                <a:latin typeface="Arial" panose="020B0604020202020204" pitchFamily="34" charset="0"/>
              </a:rPr>
              <a:t> на соответствие стандартам цифровых продуктов.</a:t>
            </a:r>
          </a:p>
        </p:txBody>
      </p:sp>
      <p:pic>
        <p:nvPicPr>
          <p:cNvPr id="11266" name="Picture 2" descr="https://asiarussia.ru/upload/iblock/2a3/2a323f61276ebc5d774918f80d37b81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099" y="1035632"/>
            <a:ext cx="4324538" cy="253789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a:extLst>
              <a:ext uri="{FF2B5EF4-FFF2-40B4-BE49-F238E27FC236}">
                <a16:creationId xmlns="" xmlns:a16="http://schemas.microsoft.com/office/drawing/2014/main" id="{263716E6-9F57-A201-624E-362399D98DC8}"/>
              </a:ext>
            </a:extLst>
          </p:cNvPr>
          <p:cNvSpPr txBox="1">
            <a:spLocks noChangeArrowheads="1"/>
          </p:cNvSpPr>
          <p:nvPr/>
        </p:nvSpPr>
        <p:spPr bwMode="auto">
          <a:xfrm>
            <a:off x="197918" y="4227934"/>
            <a:ext cx="8694562" cy="504056"/>
          </a:xfrm>
          <a:prstGeom prst="rect">
            <a:avLst/>
          </a:prstGeom>
          <a:noFill/>
          <a:ln>
            <a:noFill/>
          </a:ln>
          <a:effectLst>
            <a:prstShdw prst="shdw17" dist="17961" dir="2700000">
              <a:schemeClr val="accent1">
                <a:gamma/>
                <a:shade val="60000"/>
                <a:invGamma/>
              </a:schemeClr>
            </a:prstShdw>
          </a:effectLst>
        </p:spPr>
        <p:txBody>
          <a:bodyPr wrap="square">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538163" indent="-17780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algn="just">
              <a:spcBef>
                <a:spcPts val="400"/>
              </a:spcBef>
              <a:spcAft>
                <a:spcPts val="400"/>
              </a:spcAft>
              <a:buClr>
                <a:srgbClr val="CC0000"/>
              </a:buClr>
            </a:pPr>
            <a:r>
              <a:rPr lang="ru-RU" sz="1200" b="0" dirty="0">
                <a:latin typeface="Arial" panose="020B0604020202020204" pitchFamily="34" charset="0"/>
              </a:rPr>
              <a:t>Мнение экспертной группы по архитектуре </a:t>
            </a:r>
            <a:r>
              <a:rPr lang="ru-RU" sz="1200" b="0" dirty="0" err="1">
                <a:latin typeface="Arial" panose="020B0604020202020204" pitchFamily="34" charset="0"/>
              </a:rPr>
              <a:t>Минцифры</a:t>
            </a:r>
            <a:r>
              <a:rPr lang="ru-RU" sz="1200" b="0" dirty="0">
                <a:latin typeface="Arial" panose="020B0604020202020204" pitchFamily="34" charset="0"/>
              </a:rPr>
              <a:t> России, утвердившей протокол испытаний продукта на стендах «</a:t>
            </a:r>
            <a:r>
              <a:rPr lang="ru-RU" sz="1200" b="0" dirty="0" err="1">
                <a:latin typeface="Arial" panose="020B0604020202020204" pitchFamily="34" charset="0"/>
              </a:rPr>
              <a:t>ГосТех</a:t>
            </a:r>
            <a:r>
              <a:rPr lang="ru-RU" sz="1200" b="0" dirty="0">
                <a:latin typeface="Arial" panose="020B0604020202020204" pitchFamily="34" charset="0"/>
              </a:rPr>
              <a:t>», подтверждает его соответствие установленным стандартам.</a:t>
            </a:r>
            <a:r>
              <a:rPr lang="ru-RU" sz="1200" b="0" dirty="0"/>
              <a:t> </a:t>
            </a:r>
            <a:endParaRPr lang="ru-RU" sz="1200" b="0" dirty="0">
              <a:latin typeface="Arial" panose="020B0604020202020204" pitchFamily="34" charset="0"/>
            </a:endParaRPr>
          </a:p>
        </p:txBody>
      </p:sp>
    </p:spTree>
    <p:extLst>
      <p:ext uri="{BB962C8B-B14F-4D97-AF65-F5344CB8AC3E}">
        <p14:creationId xmlns:p14="http://schemas.microsoft.com/office/powerpoint/2010/main" val="885502648"/>
      </p:ext>
    </p:extLst>
  </p:cSld>
  <p:clrMapOvr>
    <a:masterClrMapping/>
  </p:clrMapOvr>
  <p:transition advTm="6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a:extLst>
              <a:ext uri="{FF2B5EF4-FFF2-40B4-BE49-F238E27FC236}">
                <a16:creationId xmlns="" xmlns:a16="http://schemas.microsoft.com/office/drawing/2014/main" id="{6122BF72-7D61-CEA1-4173-A938BA97D2A1}"/>
              </a:ext>
            </a:extLst>
          </p:cNvPr>
          <p:cNvSpPr txBox="1">
            <a:spLocks noChangeArrowheads="1"/>
          </p:cNvSpPr>
          <p:nvPr/>
        </p:nvSpPr>
        <p:spPr bwMode="auto">
          <a:xfrm>
            <a:off x="1050925" y="2571750"/>
            <a:ext cx="76975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Управление финансами</a:t>
            </a:r>
          </a:p>
        </p:txBody>
      </p:sp>
    </p:spTree>
  </p:cSld>
  <p:clrMapOvr>
    <a:masterClrMapping/>
  </p:clrMapOvr>
  <p:transition advTm="6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0935AA0D-34D7-43C2-BDF1-8DC4311CAAAB}"/>
              </a:ext>
            </a:extLst>
          </p:cNvPr>
          <p:cNvSpPr/>
          <p:nvPr/>
        </p:nvSpPr>
        <p:spPr>
          <a:xfrm>
            <a:off x="4716016" y="843558"/>
            <a:ext cx="4176464" cy="3312369"/>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36194" name="Заголовок 1">
            <a:extLst>
              <a:ext uri="{FF2B5EF4-FFF2-40B4-BE49-F238E27FC236}">
                <a16:creationId xmlns="" xmlns:a16="http://schemas.microsoft.com/office/drawing/2014/main" id="{C66A5F7B-2387-CF1E-D5A5-20FFB6E89B51}"/>
              </a:ext>
            </a:extLst>
          </p:cNvPr>
          <p:cNvSpPr>
            <a:spLocks noGrp="1"/>
          </p:cNvSpPr>
          <p:nvPr>
            <p:ph type="title" idx="4294967295"/>
          </p:nvPr>
        </p:nvSpPr>
        <p:spPr>
          <a:xfrm>
            <a:off x="1691680" y="195486"/>
            <a:ext cx="7200899" cy="69032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Управление финансами</a:t>
            </a:r>
          </a:p>
        </p:txBody>
      </p:sp>
      <p:sp>
        <p:nvSpPr>
          <p:cNvPr id="136195" name="Объект 3">
            <a:extLst>
              <a:ext uri="{FF2B5EF4-FFF2-40B4-BE49-F238E27FC236}">
                <a16:creationId xmlns="" xmlns:a16="http://schemas.microsoft.com/office/drawing/2014/main" id="{0FAC3AF7-722A-7E7B-D296-9FE825968CB3}"/>
              </a:ext>
            </a:extLst>
          </p:cNvPr>
          <p:cNvSpPr>
            <a:spLocks noGrp="1"/>
          </p:cNvSpPr>
          <p:nvPr>
            <p:ph idx="4294967295"/>
          </p:nvPr>
        </p:nvSpPr>
        <p:spPr>
          <a:xfrm>
            <a:off x="250825" y="978124"/>
            <a:ext cx="5194820" cy="2621638"/>
          </a:xfrm>
        </p:spPr>
        <p:txBody>
          <a:bodyPr wrap="square" lIns="0" tIns="0" rIns="0" bIns="0">
            <a:noAutofit/>
          </a:bodyPr>
          <a:lstStyle/>
          <a:p>
            <a:pPr marL="180975" indent="-180975" eaLnBrk="1" hangingPunct="1">
              <a:buSzPct val="60000"/>
              <a:buNone/>
            </a:pPr>
            <a:r>
              <a:rPr lang="ru-RU" altLang="ru-RU" sz="1200" b="1"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b="1" dirty="0">
                <a:solidFill>
                  <a:srgbClr val="D45448"/>
                </a:solidFill>
                <a:latin typeface="Arial" panose="020B0604020202020204" pitchFamily="34" charset="0"/>
                <a:cs typeface="Arial" panose="020B0604020202020204" pitchFamily="34" charset="0"/>
              </a:rPr>
              <a:t>:</a:t>
            </a:r>
            <a:endParaRPr lang="ru-RU" altLang="ru-RU" sz="1200" b="1" dirty="0">
              <a:solidFill>
                <a:srgbClr val="D45448"/>
              </a:solidFill>
              <a:latin typeface="Arial" panose="020B0604020202020204" pitchFamily="34" charset="0"/>
              <a:cs typeface="Arial" panose="020B0604020202020204" pitchFamily="34" charset="0"/>
            </a:endParaRPr>
          </a:p>
          <a:p>
            <a:pPr marL="180975" indent="-180975" eaLnBrk="1" hangingPunct="1">
              <a:spcBef>
                <a:spcPts val="200"/>
              </a:spcBef>
              <a:spcAft>
                <a:spcPts val="200"/>
              </a:spcAft>
              <a:buSzPct val="60000"/>
              <a:buNone/>
            </a:pPr>
            <a:endParaRPr lang="en-US" altLang="ru-RU" sz="500" b="1" dirty="0">
              <a:solidFill>
                <a:srgbClr val="D20000"/>
              </a:solidFill>
              <a:latin typeface="Arial" panose="020B0604020202020204" pitchFamily="34" charset="0"/>
              <a:cs typeface="Arial" panose="020B0604020202020204" pitchFamily="34" charset="0"/>
            </a:endParaRP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Учет кредитов, депозитов и займов</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err="1">
                <a:latin typeface="Arial" panose="020B0604020202020204" pitchFamily="34" charset="0"/>
                <a:cs typeface="Arial" panose="020B0604020202020204" pitchFamily="34" charset="0"/>
              </a:rPr>
              <a:t>Эквайринг</a:t>
            </a:r>
            <a:r>
              <a:rPr lang="ru-RU" altLang="ru-RU" sz="1200" kern="1200" dirty="0">
                <a:latin typeface="Arial" panose="020B0604020202020204" pitchFamily="34" charset="0"/>
                <a:cs typeface="Arial" panose="020B0604020202020204" pitchFamily="34" charset="0"/>
              </a:rPr>
              <a:t> (платежные карты)</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Гибкие инструменты для ведения платежного календаря </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Аналитическая отчетность по движению денежных средств</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Отложенное отражение проводок в учете</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Привязка проводок к документам без трансформации</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Создание документов по типовым операциям</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err="1">
                <a:latin typeface="Arial" panose="020B0604020202020204" pitchFamily="34" charset="0"/>
                <a:cs typeface="Arial" panose="020B0604020202020204" pitchFamily="34" charset="0"/>
              </a:rPr>
              <a:t>Аудируемость</a:t>
            </a:r>
            <a:r>
              <a:rPr lang="ru-RU" altLang="ru-RU" sz="1200" kern="1200" dirty="0">
                <a:latin typeface="Arial" panose="020B0604020202020204" pitchFamily="34" charset="0"/>
                <a:cs typeface="Arial" panose="020B0604020202020204" pitchFamily="34" charset="0"/>
              </a:rPr>
              <a:t> данных</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Регистрация нефинансовых показателей</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kern="1200" dirty="0">
                <a:latin typeface="Arial" panose="020B0604020202020204" pitchFamily="34" charset="0"/>
                <a:cs typeface="Arial" panose="020B0604020202020204" pitchFamily="34" charset="0"/>
              </a:rPr>
              <a:t>Генератор финансовых отчетов</a:t>
            </a:r>
          </a:p>
        </p:txBody>
      </p:sp>
      <p:pic>
        <p:nvPicPr>
          <p:cNvPr id="86020" name="Picture 6">
            <a:extLst>
              <a:ext uri="{FF2B5EF4-FFF2-40B4-BE49-F238E27FC236}">
                <a16:creationId xmlns="" xmlns:a16="http://schemas.microsoft.com/office/drawing/2014/main" id="{D8DFDF62-BCEE-1268-CC37-B0FE6AC7ED74}"/>
              </a:ext>
            </a:extLst>
          </p:cNvPr>
          <p:cNvPicPr>
            <a:picLocks noChangeAspect="1" noChangeArrowheads="1"/>
          </p:cNvPicPr>
          <p:nvPr/>
        </p:nvPicPr>
        <p:blipFill rotWithShape="1">
          <a:blip r:embed="rId2"/>
          <a:srcRect b="3133"/>
          <a:stretch/>
        </p:blipFill>
        <p:spPr bwMode="auto">
          <a:xfrm>
            <a:off x="4856372" y="988542"/>
            <a:ext cx="3820084" cy="2981042"/>
          </a:xfrm>
          <a:prstGeom prst="rect">
            <a:avLst/>
          </a:prstGeom>
          <a:noFill/>
          <a:ln>
            <a:noFill/>
          </a:ln>
          <a:effectLst>
            <a:outerShdw blurRad="50800" dist="38100" dir="8100000" algn="tr" rotWithShape="0">
              <a:prstClr val="black">
                <a:alpha val="40000"/>
              </a:prstClr>
            </a:outerShdw>
          </a:effectLst>
        </p:spPr>
      </p:pic>
      <p:sp>
        <p:nvSpPr>
          <p:cNvPr id="2" name="TextBox 1">
            <a:extLst>
              <a:ext uri="{FF2B5EF4-FFF2-40B4-BE49-F238E27FC236}">
                <a16:creationId xmlns="" xmlns:a16="http://schemas.microsoft.com/office/drawing/2014/main" id="{5CF44959-100B-463D-B963-95914FC58A8D}"/>
              </a:ext>
            </a:extLst>
          </p:cNvPr>
          <p:cNvSpPr txBox="1"/>
          <p:nvPr/>
        </p:nvSpPr>
        <p:spPr>
          <a:xfrm>
            <a:off x="155495" y="4126608"/>
            <a:ext cx="8690136" cy="851515"/>
          </a:xfrm>
          <a:prstGeom prst="rect">
            <a:avLst/>
          </a:prstGeom>
          <a:noFill/>
        </p:spPr>
        <p:txBody>
          <a:bodyPr wrap="none" rtlCol="0">
            <a:spAutoFit/>
          </a:bodyPr>
          <a:lstStyle/>
          <a:p>
            <a:pPr marL="180975" indent="-180975" eaLnBrk="1" hangingPunct="1">
              <a:spcBef>
                <a:spcPts val="400"/>
              </a:spcBef>
              <a:spcAft>
                <a:spcPts val="400"/>
              </a:spcAft>
              <a:buClr>
                <a:srgbClr val="D20000"/>
              </a:buClr>
              <a:buFont typeface="Arial" panose="020B0604020202020204" pitchFamily="34" charset="0"/>
              <a:buChar char="•"/>
            </a:pPr>
            <a:r>
              <a:rPr lang="ru-RU" altLang="ru-RU" sz="1200" b="0" dirty="0">
                <a:latin typeface="Arial" panose="020B0604020202020204" pitchFamily="34" charset="0"/>
              </a:rPr>
              <a:t>Валютные операции и валютный контроль через 1С:ДиректБанк</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b="0" dirty="0">
                <a:solidFill>
                  <a:srgbClr val="D45448"/>
                </a:solidFill>
                <a:latin typeface="Arial" panose="020B0604020202020204" pitchFamily="34" charset="0"/>
              </a:rPr>
              <a:t>Выполнение обязательных функций в соответствии с 275-ФЗ;</a:t>
            </a:r>
          </a:p>
          <a:p>
            <a:pPr marL="180975" indent="-180975" eaLnBrk="1" hangingPunct="1">
              <a:spcBef>
                <a:spcPts val="400"/>
              </a:spcBef>
              <a:spcAft>
                <a:spcPts val="400"/>
              </a:spcAft>
              <a:buClr>
                <a:srgbClr val="D20000"/>
              </a:buClr>
              <a:buFont typeface="Arial" panose="020B0604020202020204" pitchFamily="34" charset="0"/>
              <a:buChar char="•"/>
            </a:pPr>
            <a:r>
              <a:rPr lang="ru-RU" altLang="ru-RU" sz="1200" b="0" dirty="0">
                <a:latin typeface="Arial" panose="020B0604020202020204" pitchFamily="34" charset="0"/>
              </a:rPr>
              <a:t>Представлена настроенная методическая модель: план счетов, шаблоны проводок, финансовые отчеты по МСФО. </a:t>
            </a:r>
            <a:endParaRPr lang="en-US" altLang="ru-RU" sz="1200" b="0" dirty="0">
              <a:latin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Объект 2">
            <a:extLst>
              <a:ext uri="{FF2B5EF4-FFF2-40B4-BE49-F238E27FC236}">
                <a16:creationId xmlns="" xmlns:a16="http://schemas.microsoft.com/office/drawing/2014/main" id="{8A908202-B980-924D-9A25-B3D56B406947}"/>
              </a:ext>
            </a:extLst>
          </p:cNvPr>
          <p:cNvSpPr>
            <a:spLocks noGrp="1"/>
          </p:cNvSpPr>
          <p:nvPr>
            <p:ph idx="4294967295"/>
          </p:nvPr>
        </p:nvSpPr>
        <p:spPr>
          <a:xfrm>
            <a:off x="181214" y="987574"/>
            <a:ext cx="4319349" cy="1100138"/>
          </a:xfrm>
        </p:spPr>
        <p:txBody>
          <a:bodyPr/>
          <a:lstStyle/>
          <a:p>
            <a:pPr marL="180975" indent="-180975" eaLnBrk="1" hangingPunct="1">
              <a:spcBef>
                <a:spcPts val="400"/>
              </a:spcBef>
              <a:spcAft>
                <a:spcPts val="400"/>
              </a:spcAft>
              <a:buClr>
                <a:srgbClr val="D20000"/>
              </a:buClr>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Факты хозяйственной деятельности фиксируются документами оперативного учета, в финансовом учете формируются проводки как по принципам РСБУ, так и по МСФО, отсутствует двойной ввод данных</a:t>
            </a:r>
          </a:p>
        </p:txBody>
      </p:sp>
      <p:sp>
        <p:nvSpPr>
          <p:cNvPr id="137220" name="Объект 2">
            <a:extLst>
              <a:ext uri="{FF2B5EF4-FFF2-40B4-BE49-F238E27FC236}">
                <a16:creationId xmlns="" xmlns:a16="http://schemas.microsoft.com/office/drawing/2014/main" id="{CA669EE9-CBF1-5709-01AE-16F952674DD0}"/>
              </a:ext>
            </a:extLst>
          </p:cNvPr>
          <p:cNvSpPr>
            <a:spLocks/>
          </p:cNvSpPr>
          <p:nvPr/>
        </p:nvSpPr>
        <p:spPr bwMode="auto">
          <a:xfrm>
            <a:off x="4716016" y="987574"/>
            <a:ext cx="42592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marL="180975" indent="-180975" eaLnBrk="1" hangingPunct="1">
              <a:spcBef>
                <a:spcPts val="400"/>
              </a:spcBef>
              <a:spcAft>
                <a:spcPts val="400"/>
              </a:spcAft>
              <a:buClr>
                <a:srgbClr val="D20000"/>
              </a:buClr>
            </a:pPr>
            <a:r>
              <a:rPr lang="ru-RU" altLang="ru-RU" sz="1200" b="0" dirty="0"/>
              <a:t>Существует возможность формирования статей отчетности по МСФО способом трансформации проводок, сделанных по принципам РСБУ</a:t>
            </a:r>
          </a:p>
        </p:txBody>
      </p:sp>
      <p:pic>
        <p:nvPicPr>
          <p:cNvPr id="5" name="Рисунок 4">
            <a:extLst>
              <a:ext uri="{FF2B5EF4-FFF2-40B4-BE49-F238E27FC236}">
                <a16:creationId xmlns="" xmlns:a16="http://schemas.microsoft.com/office/drawing/2014/main" id="{097CF729-40DC-431E-8814-75D5DD4F6C5E}"/>
              </a:ext>
            </a:extLst>
          </p:cNvPr>
          <p:cNvPicPr>
            <a:picLocks noChangeAspect="1"/>
          </p:cNvPicPr>
          <p:nvPr/>
        </p:nvPicPr>
        <p:blipFill>
          <a:blip r:embed="rId2"/>
          <a:stretch>
            <a:fillRect/>
          </a:stretch>
        </p:blipFill>
        <p:spPr>
          <a:xfrm>
            <a:off x="539552" y="2041384"/>
            <a:ext cx="8064896" cy="2822713"/>
          </a:xfrm>
          <a:prstGeom prst="rect">
            <a:avLst/>
          </a:prstGeom>
        </p:spPr>
      </p:pic>
      <p:sp>
        <p:nvSpPr>
          <p:cNvPr id="7" name="Заголовок 1">
            <a:extLst>
              <a:ext uri="{FF2B5EF4-FFF2-40B4-BE49-F238E27FC236}">
                <a16:creationId xmlns="" xmlns:a16="http://schemas.microsoft.com/office/drawing/2014/main" id="{0BEB8F5E-DFC8-47AE-8022-05EACA717B82}"/>
              </a:ext>
            </a:extLst>
          </p:cNvPr>
          <p:cNvSpPr txBox="1">
            <a:spLocks/>
          </p:cNvSpPr>
          <p:nvPr/>
        </p:nvSpPr>
        <p:spPr bwMode="auto">
          <a:xfrm>
            <a:off x="1691680" y="195486"/>
            <a:ext cx="7200899" cy="69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Управление финансами</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Text Box 6">
            <a:extLst>
              <a:ext uri="{FF2B5EF4-FFF2-40B4-BE49-F238E27FC236}">
                <a16:creationId xmlns="" xmlns:a16="http://schemas.microsoft.com/office/drawing/2014/main" id="{12F1DFB3-E8F0-88D2-761E-1E1ACFBF5892}"/>
              </a:ext>
            </a:extLst>
          </p:cNvPr>
          <p:cNvSpPr txBox="1">
            <a:spLocks noChangeArrowheads="1"/>
          </p:cNvSpPr>
          <p:nvPr/>
        </p:nvSpPr>
        <p:spPr bwMode="auto">
          <a:xfrm>
            <a:off x="196518" y="1734588"/>
            <a:ext cx="3097386" cy="830997"/>
          </a:xfrm>
          <a:prstGeom prst="rect">
            <a:avLst/>
          </a:prstGeom>
          <a:noFill/>
          <a:ln>
            <a:noFill/>
          </a:ln>
          <a:effectLst>
            <a:prstShdw prst="shdw17" dist="17961" dir="2700000">
              <a:schemeClr val="accent1">
                <a:gamma/>
                <a:shade val="60000"/>
                <a:invGamma/>
              </a:schemeClr>
            </a:prstShdw>
          </a:effectLst>
        </p:spPr>
        <p:txBody>
          <a:bodyPr wrap="square">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a:t>
            </a:r>
            <a:br>
              <a:rPr lang="ru-RU" altLang="ru-RU" sz="1200" b="0" dirty="0">
                <a:solidFill>
                  <a:srgbClr val="D45448"/>
                </a:solidFill>
                <a:latin typeface="Arial" panose="020B0604020202020204" pitchFamily="34" charset="0"/>
              </a:rPr>
            </a:br>
            <a:r>
              <a:rPr lang="ru-RU" altLang="ru-RU" sz="1200" b="0" dirty="0">
                <a:solidFill>
                  <a:srgbClr val="D45448"/>
                </a:solidFill>
                <a:latin typeface="Arial" panose="020B0604020202020204" pitchFamily="34" charset="0"/>
              </a:rPr>
              <a:t>для руководителей </a:t>
            </a:r>
            <a:br>
              <a:rPr lang="ru-RU" altLang="ru-RU" sz="1200" b="0" dirty="0">
                <a:solidFill>
                  <a:srgbClr val="D45448"/>
                </a:solidFill>
                <a:latin typeface="Arial" panose="020B0604020202020204" pitchFamily="34" charset="0"/>
              </a:rPr>
            </a:br>
            <a:r>
              <a:rPr lang="ru-RU" altLang="ru-RU" sz="1200" b="0" dirty="0">
                <a:solidFill>
                  <a:srgbClr val="D45448"/>
                </a:solidFill>
                <a:latin typeface="Arial" panose="020B0604020202020204" pitchFamily="34" charset="0"/>
              </a:rPr>
              <a:t>и специалистов </a:t>
            </a:r>
            <a:br>
              <a:rPr lang="ru-RU" altLang="ru-RU" sz="1200" b="0" dirty="0">
                <a:solidFill>
                  <a:srgbClr val="D45448"/>
                </a:solidFill>
                <a:latin typeface="Arial" panose="020B0604020202020204" pitchFamily="34" charset="0"/>
              </a:rPr>
            </a:br>
            <a:r>
              <a:rPr lang="ru-RU" altLang="ru-RU" sz="1200" b="0" dirty="0">
                <a:solidFill>
                  <a:srgbClr val="D45448"/>
                </a:solidFill>
                <a:latin typeface="Arial" panose="020B0604020202020204" pitchFamily="34" charset="0"/>
              </a:rPr>
              <a:t>финансовых служб: </a:t>
            </a:r>
          </a:p>
        </p:txBody>
      </p:sp>
      <p:sp>
        <p:nvSpPr>
          <p:cNvPr id="73737" name="Text Box 9">
            <a:extLst>
              <a:ext uri="{FF2B5EF4-FFF2-40B4-BE49-F238E27FC236}">
                <a16:creationId xmlns="" xmlns:a16="http://schemas.microsoft.com/office/drawing/2014/main" id="{CEDAC151-C7DC-AA91-C71A-5B82F4F744F0}"/>
              </a:ext>
            </a:extLst>
          </p:cNvPr>
          <p:cNvSpPr txBox="1">
            <a:spLocks noChangeArrowheads="1"/>
          </p:cNvSpPr>
          <p:nvPr/>
        </p:nvSpPr>
        <p:spPr bwMode="auto">
          <a:xfrm>
            <a:off x="163851" y="2609843"/>
            <a:ext cx="2863314" cy="1405513"/>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eaLnBrk="0" hangingPunct="0">
              <a:defRPr b="1">
                <a:solidFill>
                  <a:schemeClr val="tx1"/>
                </a:solidFill>
                <a:latin typeface="Calibri" panose="020F0502020204030204" pitchFamily="34" charset="0"/>
                <a:cs typeface="Arial" panose="020B0604020202020204" pitchFamily="34" charset="0"/>
              </a:defRPr>
            </a:lvl2pPr>
            <a:lvl3pPr eaLnBrk="0" hangingPunct="0">
              <a:defRPr b="1">
                <a:solidFill>
                  <a:schemeClr val="tx1"/>
                </a:solidFill>
                <a:latin typeface="Calibri" panose="020F0502020204030204" pitchFamily="34" charset="0"/>
                <a:cs typeface="Arial" panose="020B0604020202020204" pitchFamily="34" charset="0"/>
              </a:defRPr>
            </a:lvl3pPr>
            <a:lvl4pPr eaLnBrk="0" hangingPunct="0">
              <a:defRPr b="1">
                <a:solidFill>
                  <a:schemeClr val="tx1"/>
                </a:solidFill>
                <a:latin typeface="Calibri" panose="020F0502020204030204" pitchFamily="34" charset="0"/>
                <a:cs typeface="Arial" panose="020B0604020202020204" pitchFamily="34" charset="0"/>
              </a:defRPr>
            </a:lvl4pPr>
            <a:lvl5pPr eaLnBrk="0" hangingPunct="0">
              <a:defRPr b="1">
                <a:solidFill>
                  <a:schemeClr val="tx1"/>
                </a:solidFill>
                <a:latin typeface="Calibri" panose="020F0502020204030204" pitchFamily="34" charset="0"/>
                <a:cs typeface="Arial" panose="020B0604020202020204" pitchFamily="34" charset="0"/>
              </a:defRPr>
            </a:lvl5pPr>
            <a:lvl6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Эффективный финансовый  </a:t>
            </a:r>
            <a:br>
              <a:rPr lang="ru-RU" altLang="ru-RU" sz="1200" b="0" dirty="0">
                <a:latin typeface="Arial" panose="020B0604020202020204" pitchFamily="34" charset="0"/>
              </a:rPr>
            </a:br>
            <a:r>
              <a:rPr lang="ru-RU" altLang="ru-RU" sz="1200" b="0" dirty="0">
                <a:latin typeface="Arial" panose="020B0604020202020204" pitchFamily="34" charset="0"/>
              </a:rPr>
              <a:t>анализ деятельности предприятия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Экономически обоснованное</a:t>
            </a:r>
            <a:br>
              <a:rPr lang="ru-RU" altLang="ru-RU" sz="1200" b="0" dirty="0">
                <a:latin typeface="Arial" panose="020B0604020202020204" pitchFamily="34" charset="0"/>
              </a:rPr>
            </a:br>
            <a:r>
              <a:rPr lang="ru-RU" altLang="ru-RU" sz="1200" b="0" dirty="0">
                <a:latin typeface="Arial" panose="020B0604020202020204" pitchFamily="34" charset="0"/>
              </a:rPr>
              <a:t>управление развитием бизнеса</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Оптимизация направлений </a:t>
            </a:r>
            <a:br>
              <a:rPr lang="ru-RU" altLang="ru-RU" sz="1200" b="0" dirty="0">
                <a:latin typeface="Arial" panose="020B0604020202020204" pitchFamily="34" charset="0"/>
              </a:rPr>
            </a:br>
            <a:r>
              <a:rPr lang="ru-RU" altLang="ru-RU" sz="1200" b="0" dirty="0">
                <a:latin typeface="Arial" panose="020B0604020202020204" pitchFamily="34" charset="0"/>
              </a:rPr>
              <a:t>деятельности</a:t>
            </a:r>
          </a:p>
        </p:txBody>
      </p:sp>
      <p:pic>
        <p:nvPicPr>
          <p:cNvPr id="3" name="Рисунок 2">
            <a:extLst>
              <a:ext uri="{FF2B5EF4-FFF2-40B4-BE49-F238E27FC236}">
                <a16:creationId xmlns="" xmlns:a16="http://schemas.microsoft.com/office/drawing/2014/main" id="{6D06F264-A590-4BBB-936E-18190CA7A629}"/>
              </a:ext>
            </a:extLst>
          </p:cNvPr>
          <p:cNvPicPr>
            <a:picLocks noChangeAspect="1"/>
          </p:cNvPicPr>
          <p:nvPr/>
        </p:nvPicPr>
        <p:blipFill>
          <a:blip r:embed="rId2"/>
          <a:stretch>
            <a:fillRect/>
          </a:stretch>
        </p:blipFill>
        <p:spPr>
          <a:xfrm>
            <a:off x="1970796" y="987573"/>
            <a:ext cx="7032957" cy="3942829"/>
          </a:xfrm>
          <a:prstGeom prst="rect">
            <a:avLst/>
          </a:prstGeom>
        </p:spPr>
      </p:pic>
      <p:sp>
        <p:nvSpPr>
          <p:cNvPr id="7" name="Заголовок 1">
            <a:extLst>
              <a:ext uri="{FF2B5EF4-FFF2-40B4-BE49-F238E27FC236}">
                <a16:creationId xmlns="" xmlns:a16="http://schemas.microsoft.com/office/drawing/2014/main" id="{12399DA1-939B-4A7F-A3BB-8264CA708CFF}"/>
              </a:ext>
            </a:extLst>
          </p:cNvPr>
          <p:cNvSpPr txBox="1">
            <a:spLocks/>
          </p:cNvSpPr>
          <p:nvPr/>
        </p:nvSpPr>
        <p:spPr bwMode="auto">
          <a:xfrm>
            <a:off x="1691680" y="195486"/>
            <a:ext cx="7200899" cy="69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cs typeface="Arial" panose="020B0604020202020204" pitchFamily="34" charset="0"/>
              </a:rPr>
              <a:t>Управление финансами</a:t>
            </a:r>
            <a:endParaRPr lang="ru-RU" altLang="ru-RU" sz="1800" b="1" kern="1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Заголовок 1">
            <a:extLst>
              <a:ext uri="{FF2B5EF4-FFF2-40B4-BE49-F238E27FC236}">
                <a16:creationId xmlns="" xmlns:a16="http://schemas.microsoft.com/office/drawing/2014/main" id="{8DCA4FE8-3637-1DA7-D9F0-E17B6DEF5004}"/>
              </a:ext>
            </a:extLst>
          </p:cNvPr>
          <p:cNvSpPr>
            <a:spLocks noGrp="1"/>
          </p:cNvSpPr>
          <p:nvPr>
            <p:ph type="title" idx="4294967295"/>
          </p:nvPr>
        </p:nvSpPr>
        <p:spPr>
          <a:xfrm>
            <a:off x="1691481" y="195486"/>
            <a:ext cx="7200900" cy="9233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Управление финансами</a:t>
            </a:r>
            <a:r>
              <a:rPr lang="en-US" altLang="ru-RU" sz="1800" b="1" dirty="0">
                <a:solidFill>
                  <a:schemeClr val="tx1"/>
                </a:solidFill>
                <a:latin typeface="Arial" panose="020B0604020202020204" pitchFamily="34" charset="0"/>
                <a:cs typeface="Arial" panose="020B0604020202020204" pitchFamily="34" charset="0"/>
              </a:rPr>
              <a:t> – </a:t>
            </a:r>
            <a:r>
              <a:rPr lang="ru-RU" altLang="ru-RU" sz="1800" b="1" dirty="0">
                <a:solidFill>
                  <a:schemeClr val="tx1"/>
                </a:solidFill>
                <a:latin typeface="Arial" panose="020B0604020202020204" pitchFamily="34" charset="0"/>
                <a:cs typeface="Arial" panose="020B0604020202020204" pitchFamily="34" charset="0"/>
              </a:rPr>
              <a:t>агрегирование отчетности </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по МСФО, расширение</a:t>
            </a:r>
            <a:r>
              <a:rPr lang="en-US"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chemeClr val="tx1"/>
                </a:solidFill>
                <a:latin typeface="Arial" panose="020B0604020202020204" pitchFamily="34" charset="0"/>
                <a:cs typeface="Arial" panose="020B0604020202020204" pitchFamily="34" charset="0"/>
              </a:rPr>
              <a:t>возможностей с использованием </a:t>
            </a:r>
            <a:r>
              <a:rPr lang="ru-RU" altLang="ru-RU" sz="1800" b="1" dirty="0">
                <a:solidFill>
                  <a:srgbClr val="C00000"/>
                </a:solidFill>
                <a:latin typeface="Arial" panose="020B0604020202020204" pitchFamily="34" charset="0"/>
                <a:cs typeface="Arial" panose="020B0604020202020204" pitchFamily="34" charset="0"/>
              </a:rPr>
              <a:t>1С:Управление холдингом 8</a:t>
            </a:r>
          </a:p>
        </p:txBody>
      </p:sp>
      <p:grpSp>
        <p:nvGrpSpPr>
          <p:cNvPr id="139267" name="Group 30">
            <a:extLst>
              <a:ext uri="{FF2B5EF4-FFF2-40B4-BE49-F238E27FC236}">
                <a16:creationId xmlns="" xmlns:a16="http://schemas.microsoft.com/office/drawing/2014/main" id="{EE2B1D52-F9C7-0391-BC26-8B044A7A3930}"/>
              </a:ext>
            </a:extLst>
          </p:cNvPr>
          <p:cNvGrpSpPr>
            <a:grpSpLocks/>
          </p:cNvGrpSpPr>
          <p:nvPr/>
        </p:nvGrpSpPr>
        <p:grpSpPr bwMode="auto">
          <a:xfrm>
            <a:off x="611188" y="1635125"/>
            <a:ext cx="2160587" cy="1368425"/>
            <a:chOff x="158" y="1030"/>
            <a:chExt cx="1361" cy="862"/>
          </a:xfrm>
        </p:grpSpPr>
        <p:sp>
          <p:nvSpPr>
            <p:cNvPr id="139290" name="AutoShape 98">
              <a:extLst>
                <a:ext uri="{FF2B5EF4-FFF2-40B4-BE49-F238E27FC236}">
                  <a16:creationId xmlns="" xmlns:a16="http://schemas.microsoft.com/office/drawing/2014/main" id="{62434134-769C-C122-1768-99463D005D92}"/>
                </a:ext>
              </a:extLst>
            </p:cNvPr>
            <p:cNvSpPr>
              <a:spLocks noChangeArrowheads="1"/>
            </p:cNvSpPr>
            <p:nvPr/>
          </p:nvSpPr>
          <p:spPr bwMode="auto">
            <a:xfrm>
              <a:off x="158" y="1030"/>
              <a:ext cx="1361" cy="862"/>
            </a:xfrm>
            <a:prstGeom prst="roundRect">
              <a:avLst>
                <a:gd name="adj" fmla="val 3713"/>
              </a:avLst>
            </a:prstGeom>
            <a:solidFill>
              <a:schemeClr val="accent6">
                <a:lumMod val="7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Clr>
                  <a:srgbClr val="FD8209"/>
                </a:buClr>
                <a:buFontTx/>
                <a:buNone/>
              </a:pPr>
              <a:r>
                <a:rPr lang="ru-RU" altLang="ru-RU" sz="1000" b="0">
                  <a:solidFill>
                    <a:schemeClr val="bg1"/>
                  </a:solidFill>
                  <a:sym typeface="Calibri" panose="020F0502020204030204" pitchFamily="34" charset="0"/>
                </a:rPr>
                <a:t>Предприятие 1</a:t>
              </a:r>
              <a:br>
                <a:rPr lang="ru-RU" altLang="ru-RU" sz="1000" b="0">
                  <a:solidFill>
                    <a:schemeClr val="bg1"/>
                  </a:solidFill>
                  <a:sym typeface="Calibri" panose="020F0502020204030204" pitchFamily="34" charset="0"/>
                </a:rPr>
              </a:br>
              <a:r>
                <a:rPr lang="ru-RU" altLang="ru-RU" sz="1000" b="0">
                  <a:solidFill>
                    <a:schemeClr val="bg1"/>
                  </a:solidFill>
                  <a:sym typeface="Calibri" panose="020F0502020204030204" pitchFamily="34" charset="0"/>
                </a:rPr>
                <a:t>(дочерние)</a:t>
              </a:r>
            </a:p>
          </p:txBody>
        </p:sp>
        <p:sp>
          <p:nvSpPr>
            <p:cNvPr id="139291" name="AutoShape 98">
              <a:extLst>
                <a:ext uri="{FF2B5EF4-FFF2-40B4-BE49-F238E27FC236}">
                  <a16:creationId xmlns="" xmlns:a16="http://schemas.microsoft.com/office/drawing/2014/main" id="{ABE55999-BE59-B47F-3BEA-43EF81F7101A}"/>
                </a:ext>
              </a:extLst>
            </p:cNvPr>
            <p:cNvSpPr>
              <a:spLocks noChangeArrowheads="1"/>
            </p:cNvSpPr>
            <p:nvPr/>
          </p:nvSpPr>
          <p:spPr bwMode="auto">
            <a:xfrm>
              <a:off x="249" y="1348"/>
              <a:ext cx="1180" cy="453"/>
            </a:xfrm>
            <a:prstGeom prst="roundRect">
              <a:avLst>
                <a:gd name="adj" fmla="val 5958"/>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b="0" dirty="0">
                  <a:solidFill>
                    <a:schemeClr val="accent6">
                      <a:lumMod val="75000"/>
                    </a:schemeClr>
                  </a:solidFill>
                  <a:sym typeface="Calibri" panose="020F0502020204030204" pitchFamily="34" charset="0"/>
                </a:rPr>
                <a:t>Юридическое лицо</a:t>
              </a:r>
            </a:p>
          </p:txBody>
        </p:sp>
        <p:sp>
          <p:nvSpPr>
            <p:cNvPr id="139292" name="AutoShape 98">
              <a:extLst>
                <a:ext uri="{FF2B5EF4-FFF2-40B4-BE49-F238E27FC236}">
                  <a16:creationId xmlns="" xmlns:a16="http://schemas.microsoft.com/office/drawing/2014/main" id="{3DA6A486-2BD2-F79C-AC2E-5103AD5F8B12}"/>
                </a:ext>
              </a:extLst>
            </p:cNvPr>
            <p:cNvSpPr>
              <a:spLocks noChangeArrowheads="1"/>
            </p:cNvSpPr>
            <p:nvPr/>
          </p:nvSpPr>
          <p:spPr bwMode="auto">
            <a:xfrm>
              <a:off x="295" y="1575"/>
              <a:ext cx="340" cy="181"/>
            </a:xfrm>
            <a:prstGeom prst="roundRect">
              <a:avLst>
                <a:gd name="adj" fmla="val 18231"/>
              </a:avLst>
            </a:prstGeom>
            <a:solidFill>
              <a:schemeClr val="accent6">
                <a:lumMod val="7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a:solidFill>
                    <a:schemeClr val="bg1"/>
                  </a:solidFill>
                  <a:sym typeface="Calibri" panose="020F0502020204030204" pitchFamily="34" charset="0"/>
                </a:rPr>
                <a:t>1</a:t>
              </a:r>
            </a:p>
          </p:txBody>
        </p:sp>
        <p:sp>
          <p:nvSpPr>
            <p:cNvPr id="139293" name="AutoShape 98">
              <a:extLst>
                <a:ext uri="{FF2B5EF4-FFF2-40B4-BE49-F238E27FC236}">
                  <a16:creationId xmlns="" xmlns:a16="http://schemas.microsoft.com/office/drawing/2014/main" id="{751F0705-F19C-BD0C-D57E-51676AB236B5}"/>
                </a:ext>
              </a:extLst>
            </p:cNvPr>
            <p:cNvSpPr>
              <a:spLocks noChangeArrowheads="1"/>
            </p:cNvSpPr>
            <p:nvPr/>
          </p:nvSpPr>
          <p:spPr bwMode="auto">
            <a:xfrm>
              <a:off x="680" y="1575"/>
              <a:ext cx="340" cy="181"/>
            </a:xfrm>
            <a:prstGeom prst="roundRect">
              <a:avLst>
                <a:gd name="adj" fmla="val 18231"/>
              </a:avLst>
            </a:prstGeom>
            <a:solidFill>
              <a:schemeClr val="accent6">
                <a:lumMod val="7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spcBef>
                  <a:spcPts val="1000"/>
                </a:spcBef>
                <a:buClr>
                  <a:srgbClr val="FD8209"/>
                </a:buClr>
              </a:pPr>
              <a:r>
                <a:rPr lang="ru-RU" altLang="ru-RU" sz="1000">
                  <a:solidFill>
                    <a:schemeClr val="bg1"/>
                  </a:solidFill>
                  <a:latin typeface="Arial" panose="020B0604020202020204" pitchFamily="34" charset="0"/>
                  <a:sym typeface="Calibri" panose="020F0502020204030204" pitchFamily="34" charset="0"/>
                </a:rPr>
                <a:t>2</a:t>
              </a:r>
            </a:p>
          </p:txBody>
        </p:sp>
        <p:sp>
          <p:nvSpPr>
            <p:cNvPr id="139294" name="AutoShape 98">
              <a:extLst>
                <a:ext uri="{FF2B5EF4-FFF2-40B4-BE49-F238E27FC236}">
                  <a16:creationId xmlns="" xmlns:a16="http://schemas.microsoft.com/office/drawing/2014/main" id="{E399BE2D-E0D8-71C9-369C-2C8297E6CD72}"/>
                </a:ext>
              </a:extLst>
            </p:cNvPr>
            <p:cNvSpPr>
              <a:spLocks noChangeArrowheads="1"/>
            </p:cNvSpPr>
            <p:nvPr/>
          </p:nvSpPr>
          <p:spPr bwMode="auto">
            <a:xfrm>
              <a:off x="1066" y="1575"/>
              <a:ext cx="340" cy="181"/>
            </a:xfrm>
            <a:prstGeom prst="roundRect">
              <a:avLst>
                <a:gd name="adj" fmla="val 18231"/>
              </a:avLst>
            </a:prstGeom>
            <a:solidFill>
              <a:schemeClr val="accent6">
                <a:lumMod val="75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spcBef>
                  <a:spcPts val="1000"/>
                </a:spcBef>
                <a:buClr>
                  <a:srgbClr val="FD8209"/>
                </a:buClr>
              </a:pPr>
              <a:r>
                <a:rPr lang="ru-RU" altLang="ru-RU" sz="1000">
                  <a:solidFill>
                    <a:schemeClr val="bg1"/>
                  </a:solidFill>
                  <a:latin typeface="Arial" panose="020B0604020202020204" pitchFamily="34" charset="0"/>
                  <a:sym typeface="Calibri" panose="020F0502020204030204" pitchFamily="34" charset="0"/>
                </a:rPr>
                <a:t>3</a:t>
              </a:r>
            </a:p>
          </p:txBody>
        </p:sp>
        <p:sp>
          <p:nvSpPr>
            <p:cNvPr id="73757" name="Text Box 29">
              <a:extLst>
                <a:ext uri="{FF2B5EF4-FFF2-40B4-BE49-F238E27FC236}">
                  <a16:creationId xmlns="" xmlns:a16="http://schemas.microsoft.com/office/drawing/2014/main" id="{A5C0FE9A-1A8A-6868-DA3F-0C986B74B3CD}"/>
                </a:ext>
              </a:extLst>
            </p:cNvPr>
            <p:cNvSpPr txBox="1">
              <a:spLocks noChangeArrowheads="1"/>
            </p:cNvSpPr>
            <p:nvPr/>
          </p:nvSpPr>
          <p:spPr bwMode="auto">
            <a:xfrm>
              <a:off x="975" y="1121"/>
              <a:ext cx="499" cy="173"/>
            </a:xfrm>
            <a:prstGeom prst="rect">
              <a:avLst/>
            </a:prstGeom>
            <a:noFill/>
            <a:ln>
              <a:noFill/>
            </a:ln>
            <a:effectLst>
              <a:prstShdw prst="shdw17" dist="17961" dir="2700000">
                <a:schemeClr val="accent1">
                  <a:gamma/>
                  <a:shade val="60000"/>
                  <a:invGamma/>
                </a:schemeClr>
              </a:prstShdw>
            </a:effectLst>
          </p:spPr>
          <p:txBody>
            <a:bodyPr>
              <a:spAutoFit/>
            </a:bodyPr>
            <a:lstStyle/>
            <a:p>
              <a:pPr algn="ctr" rtl="1" eaLnBrk="1" hangingPunct="1">
                <a:buClr>
                  <a:schemeClr val="tx2"/>
                </a:buClr>
                <a:defRPr/>
              </a:pPr>
              <a:r>
                <a:rPr lang="ru-RU" altLang="ru-RU" sz="1200" dirty="0">
                  <a:solidFill>
                    <a:schemeClr val="bg1"/>
                  </a:solidFill>
                  <a:latin typeface="Arial" pitchFamily="34" charset="0"/>
                </a:rPr>
                <a:t>1С:</a:t>
              </a:r>
              <a:r>
                <a:rPr lang="en-US" altLang="ru-RU" sz="1200" dirty="0">
                  <a:solidFill>
                    <a:schemeClr val="bg1"/>
                  </a:solidFill>
                  <a:latin typeface="Arial" pitchFamily="34" charset="0"/>
                </a:rPr>
                <a:t>ERP</a:t>
              </a:r>
              <a:endParaRPr lang="ru-RU" altLang="ru-RU" sz="1200" dirty="0">
                <a:solidFill>
                  <a:schemeClr val="bg1"/>
                </a:solidFill>
                <a:latin typeface="Arial" pitchFamily="34" charset="0"/>
              </a:endParaRPr>
            </a:p>
          </p:txBody>
        </p:sp>
      </p:grpSp>
      <p:grpSp>
        <p:nvGrpSpPr>
          <p:cNvPr id="139268" name="Group 38">
            <a:extLst>
              <a:ext uri="{FF2B5EF4-FFF2-40B4-BE49-F238E27FC236}">
                <a16:creationId xmlns="" xmlns:a16="http://schemas.microsoft.com/office/drawing/2014/main" id="{E8675788-9C16-EF00-7109-27B5C501E57B}"/>
              </a:ext>
            </a:extLst>
          </p:cNvPr>
          <p:cNvGrpSpPr>
            <a:grpSpLocks/>
          </p:cNvGrpSpPr>
          <p:nvPr/>
        </p:nvGrpSpPr>
        <p:grpSpPr bwMode="auto">
          <a:xfrm>
            <a:off x="611188" y="3363913"/>
            <a:ext cx="2160587" cy="1368425"/>
            <a:chOff x="158" y="2119"/>
            <a:chExt cx="1361" cy="862"/>
          </a:xfrm>
        </p:grpSpPr>
        <p:sp>
          <p:nvSpPr>
            <p:cNvPr id="139286" name="AutoShape 98">
              <a:extLst>
                <a:ext uri="{FF2B5EF4-FFF2-40B4-BE49-F238E27FC236}">
                  <a16:creationId xmlns="" xmlns:a16="http://schemas.microsoft.com/office/drawing/2014/main" id="{C9642ED2-2CB6-0C56-3A43-81547AF0D5D3}"/>
                </a:ext>
              </a:extLst>
            </p:cNvPr>
            <p:cNvSpPr>
              <a:spLocks noChangeArrowheads="1"/>
            </p:cNvSpPr>
            <p:nvPr/>
          </p:nvSpPr>
          <p:spPr bwMode="auto">
            <a:xfrm>
              <a:off x="158" y="2119"/>
              <a:ext cx="1361" cy="862"/>
            </a:xfrm>
            <a:prstGeom prst="roundRect">
              <a:avLst>
                <a:gd name="adj" fmla="val 3713"/>
              </a:avLst>
            </a:prstGeom>
            <a:solidFill>
              <a:srgbClr val="4CA2A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Clr>
                  <a:srgbClr val="FD8209"/>
                </a:buClr>
                <a:buFontTx/>
                <a:buNone/>
              </a:pPr>
              <a:r>
                <a:rPr lang="ru-RU" altLang="ru-RU" sz="1000" b="0" dirty="0">
                  <a:solidFill>
                    <a:schemeClr val="bg1"/>
                  </a:solidFill>
                  <a:sym typeface="Calibri" panose="020F0502020204030204" pitchFamily="34" charset="0"/>
                </a:rPr>
                <a:t>Предприятие 2</a:t>
              </a:r>
              <a:br>
                <a:rPr lang="ru-RU" altLang="ru-RU" sz="1000" b="0" dirty="0">
                  <a:solidFill>
                    <a:schemeClr val="bg1"/>
                  </a:solidFill>
                  <a:sym typeface="Calibri" panose="020F0502020204030204" pitchFamily="34" charset="0"/>
                </a:rPr>
              </a:br>
              <a:r>
                <a:rPr lang="ru-RU" altLang="ru-RU" sz="1000" b="0" dirty="0">
                  <a:solidFill>
                    <a:schemeClr val="bg1"/>
                  </a:solidFill>
                  <a:sym typeface="Calibri" panose="020F0502020204030204" pitchFamily="34" charset="0"/>
                </a:rPr>
                <a:t>(дочерние)</a:t>
              </a:r>
            </a:p>
          </p:txBody>
        </p:sp>
        <p:sp>
          <p:nvSpPr>
            <p:cNvPr id="139287" name="AutoShape 98">
              <a:extLst>
                <a:ext uri="{FF2B5EF4-FFF2-40B4-BE49-F238E27FC236}">
                  <a16:creationId xmlns="" xmlns:a16="http://schemas.microsoft.com/office/drawing/2014/main" id="{948AAA5F-78CF-69B7-BFE4-EAFBDB0FA0F0}"/>
                </a:ext>
              </a:extLst>
            </p:cNvPr>
            <p:cNvSpPr>
              <a:spLocks noChangeArrowheads="1"/>
            </p:cNvSpPr>
            <p:nvPr/>
          </p:nvSpPr>
          <p:spPr bwMode="auto">
            <a:xfrm>
              <a:off x="249" y="2437"/>
              <a:ext cx="1180" cy="453"/>
            </a:xfrm>
            <a:prstGeom prst="roundRect">
              <a:avLst>
                <a:gd name="adj" fmla="val 5958"/>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b="0" dirty="0">
                  <a:solidFill>
                    <a:schemeClr val="accent1">
                      <a:lumMod val="25000"/>
                    </a:schemeClr>
                  </a:solidFill>
                  <a:sym typeface="Calibri" panose="020F0502020204030204" pitchFamily="34" charset="0"/>
                </a:rPr>
                <a:t>Юридическое лицо</a:t>
              </a:r>
            </a:p>
          </p:txBody>
        </p:sp>
        <p:sp>
          <p:nvSpPr>
            <p:cNvPr id="139288" name="AutoShape 98">
              <a:extLst>
                <a:ext uri="{FF2B5EF4-FFF2-40B4-BE49-F238E27FC236}">
                  <a16:creationId xmlns="" xmlns:a16="http://schemas.microsoft.com/office/drawing/2014/main" id="{9E91F049-4809-49B3-D10D-ACF120F36437}"/>
                </a:ext>
              </a:extLst>
            </p:cNvPr>
            <p:cNvSpPr>
              <a:spLocks noChangeArrowheads="1"/>
            </p:cNvSpPr>
            <p:nvPr/>
          </p:nvSpPr>
          <p:spPr bwMode="auto">
            <a:xfrm>
              <a:off x="295" y="2663"/>
              <a:ext cx="1088" cy="181"/>
            </a:xfrm>
            <a:prstGeom prst="roundRect">
              <a:avLst>
                <a:gd name="adj" fmla="val 18231"/>
              </a:avLst>
            </a:prstGeom>
            <a:solidFill>
              <a:srgbClr val="4CA2A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a:solidFill>
                    <a:schemeClr val="bg1"/>
                  </a:solidFill>
                  <a:sym typeface="Calibri" panose="020F0502020204030204" pitchFamily="34" charset="0"/>
                </a:rPr>
                <a:t>4</a:t>
              </a:r>
            </a:p>
          </p:txBody>
        </p:sp>
        <p:sp>
          <p:nvSpPr>
            <p:cNvPr id="73765" name="Text Box 37">
              <a:extLst>
                <a:ext uri="{FF2B5EF4-FFF2-40B4-BE49-F238E27FC236}">
                  <a16:creationId xmlns="" xmlns:a16="http://schemas.microsoft.com/office/drawing/2014/main" id="{5D97CE11-474E-7DC4-8225-7B7786C941D4}"/>
                </a:ext>
              </a:extLst>
            </p:cNvPr>
            <p:cNvSpPr txBox="1">
              <a:spLocks noChangeArrowheads="1"/>
            </p:cNvSpPr>
            <p:nvPr/>
          </p:nvSpPr>
          <p:spPr bwMode="auto">
            <a:xfrm>
              <a:off x="975" y="2210"/>
              <a:ext cx="499" cy="173"/>
            </a:xfrm>
            <a:prstGeom prst="rect">
              <a:avLst/>
            </a:prstGeom>
            <a:noFill/>
            <a:ln>
              <a:noFill/>
            </a:ln>
            <a:effectLst>
              <a:prstShdw prst="shdw17" dist="17961" dir="2700000">
                <a:schemeClr val="accent1">
                  <a:gamma/>
                  <a:shade val="60000"/>
                  <a:invGamma/>
                </a:schemeClr>
              </a:prstShdw>
            </a:effectLst>
          </p:spPr>
          <p:txBody>
            <a:bodyPr>
              <a:spAutoFit/>
            </a:bodyPr>
            <a:lstStyle/>
            <a:p>
              <a:pPr algn="ctr" rtl="1" eaLnBrk="1" hangingPunct="1">
                <a:buClr>
                  <a:schemeClr val="tx2"/>
                </a:buClr>
                <a:defRPr/>
              </a:pPr>
              <a:r>
                <a:rPr lang="ru-RU" altLang="ru-RU" sz="1200" dirty="0">
                  <a:solidFill>
                    <a:schemeClr val="bg1"/>
                  </a:solidFill>
                  <a:latin typeface="Arial" pitchFamily="34" charset="0"/>
                </a:rPr>
                <a:t>1С:</a:t>
              </a:r>
              <a:r>
                <a:rPr lang="en-US" altLang="ru-RU" sz="1200" dirty="0">
                  <a:solidFill>
                    <a:schemeClr val="bg1"/>
                  </a:solidFill>
                  <a:latin typeface="Arial" pitchFamily="34" charset="0"/>
                </a:rPr>
                <a:t>ERP</a:t>
              </a:r>
              <a:endParaRPr lang="ru-RU" altLang="ru-RU" sz="1200" dirty="0">
                <a:solidFill>
                  <a:schemeClr val="bg1"/>
                </a:solidFill>
                <a:latin typeface="Arial" pitchFamily="34" charset="0"/>
              </a:endParaRPr>
            </a:p>
          </p:txBody>
        </p:sp>
      </p:grpSp>
      <p:grpSp>
        <p:nvGrpSpPr>
          <p:cNvPr id="139269" name="Group 50">
            <a:extLst>
              <a:ext uri="{FF2B5EF4-FFF2-40B4-BE49-F238E27FC236}">
                <a16:creationId xmlns="" xmlns:a16="http://schemas.microsoft.com/office/drawing/2014/main" id="{DE6158D1-EB90-D7EB-3DAE-D8784267602A}"/>
              </a:ext>
            </a:extLst>
          </p:cNvPr>
          <p:cNvGrpSpPr>
            <a:grpSpLocks/>
          </p:cNvGrpSpPr>
          <p:nvPr/>
        </p:nvGrpSpPr>
        <p:grpSpPr bwMode="auto">
          <a:xfrm>
            <a:off x="3851275" y="1635125"/>
            <a:ext cx="4681538" cy="3100388"/>
            <a:chOff x="2154" y="1030"/>
            <a:chExt cx="2949" cy="1953"/>
          </a:xfrm>
        </p:grpSpPr>
        <p:sp>
          <p:nvSpPr>
            <p:cNvPr id="139278" name="AutoShape 98">
              <a:extLst>
                <a:ext uri="{FF2B5EF4-FFF2-40B4-BE49-F238E27FC236}">
                  <a16:creationId xmlns="" xmlns:a16="http://schemas.microsoft.com/office/drawing/2014/main" id="{E28BA386-BE9C-7F72-E619-67C805A8258A}"/>
                </a:ext>
              </a:extLst>
            </p:cNvPr>
            <p:cNvSpPr>
              <a:spLocks noChangeArrowheads="1"/>
            </p:cNvSpPr>
            <p:nvPr/>
          </p:nvSpPr>
          <p:spPr bwMode="auto">
            <a:xfrm>
              <a:off x="2154" y="1030"/>
              <a:ext cx="2949" cy="1953"/>
            </a:xfrm>
            <a:prstGeom prst="roundRect">
              <a:avLst>
                <a:gd name="adj" fmla="val 2204"/>
              </a:avLst>
            </a:prstGeom>
            <a:solidFill>
              <a:srgbClr val="92393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Clr>
                  <a:srgbClr val="FD8209"/>
                </a:buClr>
                <a:buFontTx/>
                <a:buNone/>
              </a:pPr>
              <a:endParaRPr lang="ru-RU" altLang="ru-RU" sz="1000" dirty="0">
                <a:solidFill>
                  <a:srgbClr val="3E5057"/>
                </a:solidFill>
                <a:sym typeface="Calibri" panose="020F0502020204030204" pitchFamily="34" charset="0"/>
              </a:endParaRPr>
            </a:p>
          </p:txBody>
        </p:sp>
        <p:sp>
          <p:nvSpPr>
            <p:cNvPr id="139279" name="AutoShape 98">
              <a:extLst>
                <a:ext uri="{FF2B5EF4-FFF2-40B4-BE49-F238E27FC236}">
                  <a16:creationId xmlns="" xmlns:a16="http://schemas.microsoft.com/office/drawing/2014/main" id="{9A8B7E83-3BDC-FBEF-DD52-37CD7ECD7534}"/>
                </a:ext>
              </a:extLst>
            </p:cNvPr>
            <p:cNvSpPr>
              <a:spLocks noChangeArrowheads="1"/>
            </p:cNvSpPr>
            <p:nvPr/>
          </p:nvSpPr>
          <p:spPr bwMode="auto">
            <a:xfrm>
              <a:off x="2290" y="1620"/>
              <a:ext cx="2674" cy="1225"/>
            </a:xfrm>
            <a:prstGeom prst="roundRect">
              <a:avLst>
                <a:gd name="adj" fmla="val 5958"/>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400" b="0" dirty="0">
                  <a:solidFill>
                    <a:srgbClr val="D45448"/>
                  </a:solidFill>
                  <a:sym typeface="Calibri" panose="020F0502020204030204" pitchFamily="34" charset="0"/>
                </a:rPr>
                <a:t>Отчетность</a:t>
              </a:r>
            </a:p>
          </p:txBody>
        </p:sp>
        <p:sp>
          <p:nvSpPr>
            <p:cNvPr id="139280" name="AutoShape 98">
              <a:extLst>
                <a:ext uri="{FF2B5EF4-FFF2-40B4-BE49-F238E27FC236}">
                  <a16:creationId xmlns="" xmlns:a16="http://schemas.microsoft.com/office/drawing/2014/main" id="{50269FBE-A014-8367-68F0-0001C1CA76C2}"/>
                </a:ext>
              </a:extLst>
            </p:cNvPr>
            <p:cNvSpPr>
              <a:spLocks noChangeArrowheads="1"/>
            </p:cNvSpPr>
            <p:nvPr/>
          </p:nvSpPr>
          <p:spPr bwMode="auto">
            <a:xfrm>
              <a:off x="2381" y="1711"/>
              <a:ext cx="1134" cy="340"/>
            </a:xfrm>
            <a:prstGeom prst="roundRect">
              <a:avLst>
                <a:gd name="adj" fmla="val 18231"/>
              </a:avLst>
            </a:prstGeom>
            <a:solidFill>
              <a:srgbClr val="92393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b="0" dirty="0">
                  <a:solidFill>
                    <a:schemeClr val="bg1"/>
                  </a:solidFill>
                  <a:sym typeface="Calibri" panose="020F0502020204030204" pitchFamily="34" charset="0"/>
                </a:rPr>
                <a:t>Операционные</a:t>
              </a:r>
              <a:br>
                <a:rPr lang="ru-RU" altLang="ru-RU" sz="1000" b="0" dirty="0">
                  <a:solidFill>
                    <a:schemeClr val="bg1"/>
                  </a:solidFill>
                  <a:sym typeface="Calibri" panose="020F0502020204030204" pitchFamily="34" charset="0"/>
                </a:rPr>
              </a:br>
              <a:r>
                <a:rPr lang="ru-RU" altLang="ru-RU" sz="1000" b="0" dirty="0">
                  <a:solidFill>
                    <a:schemeClr val="bg1"/>
                  </a:solidFill>
                  <a:sym typeface="Calibri" panose="020F0502020204030204" pitchFamily="34" charset="0"/>
                </a:rPr>
                <a:t>отчеты</a:t>
              </a:r>
            </a:p>
          </p:txBody>
        </p:sp>
        <p:sp>
          <p:nvSpPr>
            <p:cNvPr id="139281" name="AutoShape 98">
              <a:extLst>
                <a:ext uri="{FF2B5EF4-FFF2-40B4-BE49-F238E27FC236}">
                  <a16:creationId xmlns="" xmlns:a16="http://schemas.microsoft.com/office/drawing/2014/main" id="{5DEFE19F-574D-38E1-7D98-A8D7B0368E6D}"/>
                </a:ext>
              </a:extLst>
            </p:cNvPr>
            <p:cNvSpPr>
              <a:spLocks noChangeArrowheads="1"/>
            </p:cNvSpPr>
            <p:nvPr/>
          </p:nvSpPr>
          <p:spPr bwMode="auto">
            <a:xfrm>
              <a:off x="3742" y="1711"/>
              <a:ext cx="1134" cy="340"/>
            </a:xfrm>
            <a:prstGeom prst="roundRect">
              <a:avLst>
                <a:gd name="adj" fmla="val 18231"/>
              </a:avLst>
            </a:prstGeom>
            <a:solidFill>
              <a:srgbClr val="92393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spcBef>
                  <a:spcPts val="1000"/>
                </a:spcBef>
                <a:buClr>
                  <a:srgbClr val="FD8209"/>
                </a:buClr>
              </a:pPr>
              <a:r>
                <a:rPr lang="ru-RU" altLang="ru-RU" sz="1000" b="0">
                  <a:solidFill>
                    <a:schemeClr val="bg1"/>
                  </a:solidFill>
                  <a:latin typeface="Arial" panose="020B0604020202020204" pitchFamily="34" charset="0"/>
                  <a:sym typeface="Calibri" panose="020F0502020204030204" pitchFamily="34" charset="0"/>
                </a:rPr>
                <a:t>Бюджеты</a:t>
              </a:r>
            </a:p>
          </p:txBody>
        </p:sp>
        <p:sp>
          <p:nvSpPr>
            <p:cNvPr id="73773" name="Text Box 45">
              <a:extLst>
                <a:ext uri="{FF2B5EF4-FFF2-40B4-BE49-F238E27FC236}">
                  <a16:creationId xmlns="" xmlns:a16="http://schemas.microsoft.com/office/drawing/2014/main" id="{A49B9D7B-4B14-7C2F-1A01-A581AB8FBD3F}"/>
                </a:ext>
              </a:extLst>
            </p:cNvPr>
            <p:cNvSpPr txBox="1">
              <a:spLocks noChangeArrowheads="1"/>
            </p:cNvSpPr>
            <p:nvPr/>
          </p:nvSpPr>
          <p:spPr bwMode="auto">
            <a:xfrm>
              <a:off x="2290" y="1439"/>
              <a:ext cx="2631" cy="174"/>
            </a:xfrm>
            <a:prstGeom prst="rect">
              <a:avLst/>
            </a:prstGeom>
            <a:noFill/>
            <a:ln>
              <a:noFill/>
            </a:ln>
            <a:effectLst>
              <a:prstShdw prst="shdw17" dist="17961" dir="2700000">
                <a:schemeClr val="accent1">
                  <a:gamma/>
                  <a:shade val="60000"/>
                  <a:invGamma/>
                </a:schemeClr>
              </a:prstShdw>
            </a:effectLst>
          </p:spPr>
          <p:txBody>
            <a:bodyPr>
              <a:spAutoFit/>
            </a:bodyPr>
            <a:lstStyle/>
            <a:p>
              <a:pPr algn="ctr" rtl="1" eaLnBrk="1" hangingPunct="1">
                <a:buClr>
                  <a:schemeClr val="tx2"/>
                </a:buClr>
                <a:defRPr/>
              </a:pPr>
              <a:r>
                <a:rPr lang="ru-RU" altLang="ru-RU" sz="1200" b="0" dirty="0">
                  <a:solidFill>
                    <a:schemeClr val="bg1"/>
                  </a:solidFill>
                  <a:latin typeface="Arial" pitchFamily="34" charset="0"/>
                </a:rPr>
                <a:t>1С:Управление холдингом</a:t>
              </a:r>
            </a:p>
          </p:txBody>
        </p:sp>
        <p:sp>
          <p:nvSpPr>
            <p:cNvPr id="139283" name="AutoShape 98">
              <a:extLst>
                <a:ext uri="{FF2B5EF4-FFF2-40B4-BE49-F238E27FC236}">
                  <a16:creationId xmlns="" xmlns:a16="http://schemas.microsoft.com/office/drawing/2014/main" id="{255C7F5C-FBA2-DAA5-CD67-FBA0FE2B63DF}"/>
                </a:ext>
              </a:extLst>
            </p:cNvPr>
            <p:cNvSpPr>
              <a:spLocks noChangeArrowheads="1"/>
            </p:cNvSpPr>
            <p:nvPr/>
          </p:nvSpPr>
          <p:spPr bwMode="auto">
            <a:xfrm>
              <a:off x="2290" y="1166"/>
              <a:ext cx="2631" cy="227"/>
            </a:xfrm>
            <a:prstGeom prst="roundRect">
              <a:avLst>
                <a:gd name="adj" fmla="val 17181"/>
              </a:avLst>
            </a:prstGeom>
            <a:solidFill>
              <a:schemeClr val="bg1"/>
            </a:solidFill>
            <a:ln w="25400">
              <a:solidFill>
                <a:srgbClr val="9239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ts val="1000"/>
                </a:spcBef>
                <a:buClr>
                  <a:srgbClr val="FD8209"/>
                </a:buClr>
                <a:buFontTx/>
                <a:buNone/>
              </a:pPr>
              <a:r>
                <a:rPr lang="ru-RU" altLang="ru-RU" sz="1000" b="0" dirty="0">
                  <a:solidFill>
                    <a:srgbClr val="D45448"/>
                  </a:solidFill>
                  <a:sym typeface="Calibri" panose="020F0502020204030204" pitchFamily="34" charset="0"/>
                </a:rPr>
                <a:t>Управляющая компания</a:t>
              </a:r>
            </a:p>
          </p:txBody>
        </p:sp>
        <p:sp>
          <p:nvSpPr>
            <p:cNvPr id="139284" name="AutoShape 98">
              <a:extLst>
                <a:ext uri="{FF2B5EF4-FFF2-40B4-BE49-F238E27FC236}">
                  <a16:creationId xmlns="" xmlns:a16="http://schemas.microsoft.com/office/drawing/2014/main" id="{B3E0BE91-0A07-9035-C16A-54F1CFEE3944}"/>
                </a:ext>
              </a:extLst>
            </p:cNvPr>
            <p:cNvSpPr>
              <a:spLocks noChangeArrowheads="1"/>
            </p:cNvSpPr>
            <p:nvPr/>
          </p:nvSpPr>
          <p:spPr bwMode="auto">
            <a:xfrm>
              <a:off x="2381" y="2414"/>
              <a:ext cx="1134" cy="340"/>
            </a:xfrm>
            <a:prstGeom prst="roundRect">
              <a:avLst>
                <a:gd name="adj" fmla="val 18231"/>
              </a:avLst>
            </a:prstGeom>
            <a:solidFill>
              <a:srgbClr val="92393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spcBef>
                  <a:spcPts val="1000"/>
                </a:spcBef>
                <a:buClr>
                  <a:srgbClr val="FD8209"/>
                </a:buClr>
              </a:pPr>
              <a:r>
                <a:rPr lang="en-US" altLang="ru-RU" sz="1000" b="0" dirty="0">
                  <a:solidFill>
                    <a:schemeClr val="bg1"/>
                  </a:solidFill>
                  <a:latin typeface="Arial" panose="020B0604020202020204" pitchFamily="34" charset="0"/>
                  <a:sym typeface="Calibri" panose="020F0502020204030204" pitchFamily="34" charset="0"/>
                </a:rPr>
                <a:t>KPI</a:t>
              </a:r>
              <a:endParaRPr lang="ru-RU" altLang="ru-RU" sz="1000" b="0" dirty="0">
                <a:solidFill>
                  <a:schemeClr val="bg1"/>
                </a:solidFill>
                <a:latin typeface="Arial" panose="020B0604020202020204" pitchFamily="34" charset="0"/>
                <a:sym typeface="Calibri" panose="020F0502020204030204" pitchFamily="34" charset="0"/>
              </a:endParaRPr>
            </a:p>
          </p:txBody>
        </p:sp>
        <p:sp>
          <p:nvSpPr>
            <p:cNvPr id="139285" name="AutoShape 98">
              <a:extLst>
                <a:ext uri="{FF2B5EF4-FFF2-40B4-BE49-F238E27FC236}">
                  <a16:creationId xmlns="" xmlns:a16="http://schemas.microsoft.com/office/drawing/2014/main" id="{6DE62056-6006-8BCA-1D1B-01A3400177E7}"/>
                </a:ext>
              </a:extLst>
            </p:cNvPr>
            <p:cNvSpPr>
              <a:spLocks noChangeArrowheads="1"/>
            </p:cNvSpPr>
            <p:nvPr/>
          </p:nvSpPr>
          <p:spPr bwMode="auto">
            <a:xfrm>
              <a:off x="3742" y="2414"/>
              <a:ext cx="1134" cy="340"/>
            </a:xfrm>
            <a:prstGeom prst="roundRect">
              <a:avLst>
                <a:gd name="adj" fmla="val 18231"/>
              </a:avLst>
            </a:prstGeom>
            <a:solidFill>
              <a:srgbClr val="92393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90000"/>
                </a:lnSpc>
                <a:spcBef>
                  <a:spcPts val="1000"/>
                </a:spcBef>
                <a:buClr>
                  <a:srgbClr val="FD8209"/>
                </a:buClr>
              </a:pPr>
              <a:r>
                <a:rPr lang="ru-RU" altLang="ru-RU" sz="1000" b="0">
                  <a:solidFill>
                    <a:schemeClr val="bg1"/>
                  </a:solidFill>
                  <a:latin typeface="Arial" panose="020B0604020202020204" pitchFamily="34" charset="0"/>
                  <a:sym typeface="Calibri" panose="020F0502020204030204" pitchFamily="34" charset="0"/>
                </a:rPr>
                <a:t>Финансовые отчеты</a:t>
              </a:r>
            </a:p>
          </p:txBody>
        </p:sp>
      </p:grpSp>
      <p:grpSp>
        <p:nvGrpSpPr>
          <p:cNvPr id="139270" name="Group 60">
            <a:extLst>
              <a:ext uri="{FF2B5EF4-FFF2-40B4-BE49-F238E27FC236}">
                <a16:creationId xmlns="" xmlns:a16="http://schemas.microsoft.com/office/drawing/2014/main" id="{0ADF7032-0EE9-E79C-69AB-8AEA2DAE02F2}"/>
              </a:ext>
            </a:extLst>
          </p:cNvPr>
          <p:cNvGrpSpPr>
            <a:grpSpLocks/>
          </p:cNvGrpSpPr>
          <p:nvPr/>
        </p:nvGrpSpPr>
        <p:grpSpPr bwMode="auto">
          <a:xfrm>
            <a:off x="2771775" y="2211388"/>
            <a:ext cx="1079500" cy="822325"/>
            <a:chOff x="3476" y="2754"/>
            <a:chExt cx="1075" cy="518"/>
          </a:xfrm>
        </p:grpSpPr>
        <p:sp>
          <p:nvSpPr>
            <p:cNvPr id="139275" name="Line 113">
              <a:extLst>
                <a:ext uri="{FF2B5EF4-FFF2-40B4-BE49-F238E27FC236}">
                  <a16:creationId xmlns="" xmlns:a16="http://schemas.microsoft.com/office/drawing/2014/main" id="{C5A83188-A40F-D7D8-338A-CB4076805A71}"/>
                </a:ext>
              </a:extLst>
            </p:cNvPr>
            <p:cNvSpPr>
              <a:spLocks noChangeShapeType="1"/>
            </p:cNvSpPr>
            <p:nvPr/>
          </p:nvSpPr>
          <p:spPr bwMode="auto">
            <a:xfrm flipV="1">
              <a:off x="3918" y="3272"/>
              <a:ext cx="633" cy="0"/>
            </a:xfrm>
            <a:prstGeom prst="line">
              <a:avLst/>
            </a:prstGeom>
            <a:noFill/>
            <a:ln w="25400">
              <a:solidFill>
                <a:schemeClr val="accent2">
                  <a:lumMod val="75000"/>
                </a:schemeClr>
              </a:solidFill>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9276" name="Line 113">
              <a:extLst>
                <a:ext uri="{FF2B5EF4-FFF2-40B4-BE49-F238E27FC236}">
                  <a16:creationId xmlns="" xmlns:a16="http://schemas.microsoft.com/office/drawing/2014/main" id="{2B801963-61FA-39A5-88E1-0DDDAA01BE57}"/>
                </a:ext>
              </a:extLst>
            </p:cNvPr>
            <p:cNvSpPr>
              <a:spLocks noChangeShapeType="1"/>
            </p:cNvSpPr>
            <p:nvPr/>
          </p:nvSpPr>
          <p:spPr bwMode="auto">
            <a:xfrm flipH="1">
              <a:off x="3918" y="2754"/>
              <a:ext cx="0" cy="518"/>
            </a:xfrm>
            <a:prstGeom prst="line">
              <a:avLst/>
            </a:prstGeom>
            <a:noFill/>
            <a:ln w="25400">
              <a:solidFill>
                <a:schemeClr val="accent2">
                  <a:lumMod val="75000"/>
                </a:schemeClr>
              </a:solidFill>
              <a:round/>
              <a:headEnd type="non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9277" name="Line 113">
              <a:extLst>
                <a:ext uri="{FF2B5EF4-FFF2-40B4-BE49-F238E27FC236}">
                  <a16:creationId xmlns="" xmlns:a16="http://schemas.microsoft.com/office/drawing/2014/main" id="{5DEC83D2-1114-59B2-DC24-76AAFBE72CC4}"/>
                </a:ext>
              </a:extLst>
            </p:cNvPr>
            <p:cNvSpPr>
              <a:spLocks noChangeShapeType="1"/>
            </p:cNvSpPr>
            <p:nvPr/>
          </p:nvSpPr>
          <p:spPr bwMode="auto">
            <a:xfrm flipV="1">
              <a:off x="3476" y="2754"/>
              <a:ext cx="442" cy="0"/>
            </a:xfrm>
            <a:prstGeom prst="line">
              <a:avLst/>
            </a:prstGeom>
            <a:noFill/>
            <a:ln w="25400">
              <a:solidFill>
                <a:schemeClr val="accent2">
                  <a:lumMod val="75000"/>
                </a:schemeClr>
              </a:solidFill>
              <a:round/>
              <a:headEnd type="non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139271" name="Group 65">
            <a:extLst>
              <a:ext uri="{FF2B5EF4-FFF2-40B4-BE49-F238E27FC236}">
                <a16:creationId xmlns="" xmlns:a16="http://schemas.microsoft.com/office/drawing/2014/main" id="{E26EDDB0-00A7-F487-D02A-0220531136E9}"/>
              </a:ext>
            </a:extLst>
          </p:cNvPr>
          <p:cNvGrpSpPr>
            <a:grpSpLocks/>
          </p:cNvGrpSpPr>
          <p:nvPr/>
        </p:nvGrpSpPr>
        <p:grpSpPr bwMode="auto">
          <a:xfrm>
            <a:off x="2771775" y="3405188"/>
            <a:ext cx="1066800" cy="822325"/>
            <a:chOff x="1746" y="2346"/>
            <a:chExt cx="672" cy="518"/>
          </a:xfrm>
        </p:grpSpPr>
        <p:sp>
          <p:nvSpPr>
            <p:cNvPr id="139272" name="Line 113">
              <a:extLst>
                <a:ext uri="{FF2B5EF4-FFF2-40B4-BE49-F238E27FC236}">
                  <a16:creationId xmlns="" xmlns:a16="http://schemas.microsoft.com/office/drawing/2014/main" id="{BF6522BF-518D-8E74-0CA3-9099987BB886}"/>
                </a:ext>
              </a:extLst>
            </p:cNvPr>
            <p:cNvSpPr>
              <a:spLocks noChangeShapeType="1"/>
            </p:cNvSpPr>
            <p:nvPr/>
          </p:nvSpPr>
          <p:spPr bwMode="auto">
            <a:xfrm flipV="1">
              <a:off x="2018" y="2346"/>
              <a:ext cx="400" cy="0"/>
            </a:xfrm>
            <a:prstGeom prst="line">
              <a:avLst/>
            </a:prstGeom>
            <a:noFill/>
            <a:ln w="25400">
              <a:solidFill>
                <a:schemeClr val="accent1">
                  <a:lumMod val="50000"/>
                </a:schemeClr>
              </a:solidFill>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9273" name="Line 113">
              <a:extLst>
                <a:ext uri="{FF2B5EF4-FFF2-40B4-BE49-F238E27FC236}">
                  <a16:creationId xmlns="" xmlns:a16="http://schemas.microsoft.com/office/drawing/2014/main" id="{3DBB0A88-AE7A-8524-31B7-189CE81F5703}"/>
                </a:ext>
              </a:extLst>
            </p:cNvPr>
            <p:cNvSpPr>
              <a:spLocks noChangeShapeType="1"/>
            </p:cNvSpPr>
            <p:nvPr/>
          </p:nvSpPr>
          <p:spPr bwMode="auto">
            <a:xfrm flipH="1">
              <a:off x="2018" y="2346"/>
              <a:ext cx="0" cy="518"/>
            </a:xfrm>
            <a:prstGeom prst="line">
              <a:avLst/>
            </a:prstGeom>
            <a:noFill/>
            <a:ln w="25400">
              <a:solidFill>
                <a:schemeClr val="accent1">
                  <a:lumMod val="50000"/>
                </a:schemeClr>
              </a:solidFill>
              <a:round/>
              <a:headEnd type="non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9274" name="Line 113">
              <a:extLst>
                <a:ext uri="{FF2B5EF4-FFF2-40B4-BE49-F238E27FC236}">
                  <a16:creationId xmlns="" xmlns:a16="http://schemas.microsoft.com/office/drawing/2014/main" id="{E1BC134A-8058-4312-7E62-5E6ECBB1A69A}"/>
                </a:ext>
              </a:extLst>
            </p:cNvPr>
            <p:cNvSpPr>
              <a:spLocks noChangeShapeType="1"/>
            </p:cNvSpPr>
            <p:nvPr/>
          </p:nvSpPr>
          <p:spPr bwMode="auto">
            <a:xfrm flipV="1">
              <a:off x="1746" y="2856"/>
              <a:ext cx="280" cy="0"/>
            </a:xfrm>
            <a:prstGeom prst="line">
              <a:avLst/>
            </a:prstGeom>
            <a:noFill/>
            <a:ln w="25400">
              <a:solidFill>
                <a:schemeClr val="accent1">
                  <a:lumMod val="50000"/>
                </a:schemeClr>
              </a:solidFill>
              <a:round/>
              <a:headEnd type="non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Tree>
  </p:cSld>
  <p:clrMapOvr>
    <a:masterClrMapping/>
  </p:clrMapOvr>
  <p:transition advTm="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 xmlns:a16="http://schemas.microsoft.com/office/drawing/2014/main" id="{D376F6C3-BC5D-D8F1-BAC2-A9028AB22099}"/>
              </a:ext>
            </a:extLst>
          </p:cNvPr>
          <p:cNvSpPr txBox="1">
            <a:spLocks noChangeArrowheads="1"/>
          </p:cNvSpPr>
          <p:nvPr/>
        </p:nvSpPr>
        <p:spPr bwMode="auto">
          <a:xfrm>
            <a:off x="983779" y="2571750"/>
            <a:ext cx="7836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Бюджетирование</a:t>
            </a:r>
          </a:p>
        </p:txBody>
      </p:sp>
    </p:spTree>
  </p:cSld>
  <p:clrMapOvr>
    <a:masterClrMapping/>
  </p:clrMapOvr>
  <p:transition advTm="6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1">
            <a:extLst>
              <a:ext uri="{FF2B5EF4-FFF2-40B4-BE49-F238E27FC236}">
                <a16:creationId xmlns="" xmlns:a16="http://schemas.microsoft.com/office/drawing/2014/main" id="{2D7899B1-5243-43AF-8B19-733BE96379D6}"/>
              </a:ext>
            </a:extLst>
          </p:cNvPr>
          <p:cNvSpPr/>
          <p:nvPr/>
        </p:nvSpPr>
        <p:spPr>
          <a:xfrm>
            <a:off x="4283968" y="1923678"/>
            <a:ext cx="4824536" cy="309634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1314" name="Заголовок 1">
            <a:extLst>
              <a:ext uri="{FF2B5EF4-FFF2-40B4-BE49-F238E27FC236}">
                <a16:creationId xmlns="" xmlns:a16="http://schemas.microsoft.com/office/drawing/2014/main" id="{31F8D0F7-1309-B567-F856-EC4DFDF84499}"/>
              </a:ext>
            </a:extLst>
          </p:cNvPr>
          <p:cNvSpPr>
            <a:spLocks noGrp="1"/>
          </p:cNvSpPr>
          <p:nvPr>
            <p:ph type="title" idx="4294967295"/>
          </p:nvPr>
        </p:nvSpPr>
        <p:spPr>
          <a:xfrm>
            <a:off x="1691680" y="195486"/>
            <a:ext cx="7127875" cy="7837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Бюджетирование</a:t>
            </a:r>
          </a:p>
        </p:txBody>
      </p:sp>
      <p:sp>
        <p:nvSpPr>
          <p:cNvPr id="76806" name="Text Box 6">
            <a:extLst>
              <a:ext uri="{FF2B5EF4-FFF2-40B4-BE49-F238E27FC236}">
                <a16:creationId xmlns="" xmlns:a16="http://schemas.microsoft.com/office/drawing/2014/main" id="{58A649DA-D5C7-F107-EB09-8011ABDBB580}"/>
              </a:ext>
            </a:extLst>
          </p:cNvPr>
          <p:cNvSpPr txBox="1">
            <a:spLocks noChangeArrowheads="1"/>
          </p:cNvSpPr>
          <p:nvPr/>
        </p:nvSpPr>
        <p:spPr bwMode="auto">
          <a:xfrm>
            <a:off x="179512" y="1203598"/>
            <a:ext cx="4269076" cy="3401957"/>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45448"/>
                </a:solidFill>
                <a:latin typeface="Arial" panose="020B0604020202020204" pitchFamily="34" charset="0"/>
              </a:rPr>
              <a:t>Функциональные возможности:</a:t>
            </a:r>
          </a:p>
          <a:p>
            <a:pPr eaLnBrk="1" hangingPunct="1">
              <a:spcBef>
                <a:spcPct val="20000"/>
              </a:spcBef>
              <a:defRPr/>
            </a:pPr>
            <a:endParaRPr lang="ru-RU" altLang="ru-RU" sz="500" b="0" dirty="0">
              <a:solidFill>
                <a:srgbClr val="D45448"/>
              </a:solidFill>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Настраиваемые</a:t>
            </a:r>
            <a:r>
              <a:rPr lang="ru-RU" altLang="ru-RU" sz="1200" b="0" dirty="0">
                <a:latin typeface="Arial" panose="020B0604020202020204" pitchFamily="34" charset="0"/>
              </a:rPr>
              <a:t> виды бюджетов и расширенная аналитика</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Моделирование</a:t>
            </a:r>
            <a:r>
              <a:rPr lang="ru-RU" altLang="ru-RU" sz="1200" b="0" dirty="0">
                <a:latin typeface="Arial" panose="020B0604020202020204" pitchFamily="34" charset="0"/>
              </a:rPr>
              <a:t> сценариев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Управление бюджетным процессом</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Поддержка </a:t>
            </a:r>
            <a:r>
              <a:rPr lang="ru-RU" altLang="ru-RU" sz="1200" b="0" dirty="0">
                <a:solidFill>
                  <a:srgbClr val="D45448"/>
                </a:solidFill>
                <a:latin typeface="Arial" panose="020B0604020202020204" pitchFamily="34" charset="0"/>
              </a:rPr>
              <a:t>нескольких валют</a:t>
            </a:r>
            <a:endParaRPr lang="ru-RU"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Табличные формы ввода и корректировки</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Экономический прогноз</a:t>
            </a:r>
            <a:endParaRPr lang="ru-RU" altLang="ru-RU" sz="12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Анализ</a:t>
            </a:r>
            <a:r>
              <a:rPr lang="ru-RU" altLang="ru-RU" sz="1200" b="0" dirty="0">
                <a:latin typeface="Arial" panose="020B0604020202020204" pitchFamily="34" charset="0"/>
              </a:rPr>
              <a:t> достижения плановых показателей</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Составление сводной отчетности по результатам мониторинга</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Расширенный </a:t>
            </a:r>
            <a:r>
              <a:rPr lang="ru-RU" altLang="ru-RU" sz="1200" b="0" dirty="0">
                <a:solidFill>
                  <a:srgbClr val="D45448"/>
                </a:solidFill>
                <a:latin typeface="Arial" panose="020B0604020202020204" pitchFamily="34" charset="0"/>
              </a:rPr>
              <a:t>финансовый анализ</a:t>
            </a:r>
            <a:r>
              <a:rPr lang="ru-RU" altLang="ru-RU" sz="1200" b="0" dirty="0">
                <a:latin typeface="Arial" panose="020B0604020202020204" pitchFamily="34" charset="0"/>
              </a:rPr>
              <a:t>.</a:t>
            </a:r>
          </a:p>
        </p:txBody>
      </p:sp>
      <p:pic>
        <p:nvPicPr>
          <p:cNvPr id="3" name="Рисунок 2">
            <a:extLst>
              <a:ext uri="{FF2B5EF4-FFF2-40B4-BE49-F238E27FC236}">
                <a16:creationId xmlns="" xmlns:a16="http://schemas.microsoft.com/office/drawing/2014/main" id="{3E158287-8E3A-7869-47D9-2838C8F64A66}"/>
              </a:ext>
            </a:extLst>
          </p:cNvPr>
          <p:cNvPicPr>
            <a:picLocks noChangeAspect="1"/>
          </p:cNvPicPr>
          <p:nvPr/>
        </p:nvPicPr>
        <p:blipFill>
          <a:blip r:embed="rId3"/>
          <a:stretch>
            <a:fillRect/>
          </a:stretch>
        </p:blipFill>
        <p:spPr>
          <a:xfrm>
            <a:off x="4448588" y="2067694"/>
            <a:ext cx="4444587" cy="2797894"/>
          </a:xfrm>
          <a:prstGeom prst="rect">
            <a:avLst/>
          </a:prstGeom>
          <a:noFill/>
          <a:ln>
            <a:noFill/>
          </a:ln>
          <a:effectLst>
            <a:outerShdw blurRad="50800" dist="38100" dir="8100000" algn="tr" rotWithShape="0">
              <a:prstClr val="black">
                <a:alpha val="40000"/>
              </a:prstClr>
            </a:outerShdw>
          </a:effectLst>
        </p:spPr>
      </p:pic>
    </p:spTree>
  </p:cSld>
  <p:clrMapOvr>
    <a:masterClrMapping/>
  </p:clrMapOvr>
  <p:transition advTm="6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1">
            <a:extLst>
              <a:ext uri="{FF2B5EF4-FFF2-40B4-BE49-F238E27FC236}">
                <a16:creationId xmlns="" xmlns:a16="http://schemas.microsoft.com/office/drawing/2014/main" id="{25CCEF02-78BF-41D0-9A79-2305B85AE570}"/>
              </a:ext>
            </a:extLst>
          </p:cNvPr>
          <p:cNvSpPr/>
          <p:nvPr/>
        </p:nvSpPr>
        <p:spPr>
          <a:xfrm>
            <a:off x="5076056" y="2211710"/>
            <a:ext cx="4032448" cy="2808312"/>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7830" name="Text Box 6">
            <a:extLst>
              <a:ext uri="{FF2B5EF4-FFF2-40B4-BE49-F238E27FC236}">
                <a16:creationId xmlns="" xmlns:a16="http://schemas.microsoft.com/office/drawing/2014/main" id="{2D623872-A87C-E32C-6F87-FBE39A812258}"/>
              </a:ext>
            </a:extLst>
          </p:cNvPr>
          <p:cNvSpPr txBox="1">
            <a:spLocks noChangeArrowheads="1"/>
          </p:cNvSpPr>
          <p:nvPr/>
        </p:nvSpPr>
        <p:spPr bwMode="auto">
          <a:xfrm>
            <a:off x="195215" y="1059582"/>
            <a:ext cx="4671862" cy="366254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для руководителей и специалистов занимающихся бюджетированием: </a:t>
            </a:r>
          </a:p>
          <a:p>
            <a:pPr eaLnBrk="1" hangingPunct="1">
              <a:spcBef>
                <a:spcPts val="400"/>
              </a:spcBef>
              <a:spcAft>
                <a:spcPts val="400"/>
              </a:spcAft>
              <a:defRPr/>
            </a:pPr>
            <a:r>
              <a:rPr lang="ru-RU" altLang="ru-RU" sz="1200" b="0" dirty="0">
                <a:solidFill>
                  <a:srgbClr val="D45448"/>
                </a:solidFill>
                <a:latin typeface="Arial" panose="020B0604020202020204" pitchFamily="34" charset="0"/>
              </a:rPr>
              <a:t>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Эффективные инструменты для  управления процессом </a:t>
            </a:r>
            <a:br>
              <a:rPr lang="ru-RU" altLang="ru-RU" sz="1200" b="0" dirty="0">
                <a:latin typeface="Arial" panose="020B0604020202020204" pitchFamily="34" charset="0"/>
              </a:rPr>
            </a:br>
            <a:r>
              <a:rPr lang="ru-RU" altLang="ru-RU" sz="1200" b="0" dirty="0">
                <a:latin typeface="Arial" panose="020B0604020202020204" pitchFamily="34" charset="0"/>
              </a:rPr>
              <a:t>бюджетирования</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Контроль качества информации посредством </a:t>
            </a:r>
            <a:r>
              <a:rPr lang="ru-RU" altLang="ru-RU" sz="1200" b="0" dirty="0">
                <a:solidFill>
                  <a:srgbClr val="D45448"/>
                </a:solidFill>
                <a:latin typeface="Arial" panose="020B0604020202020204" pitchFamily="34" charset="0"/>
              </a:rPr>
              <a:t>расшифровки </a:t>
            </a:r>
            <a:br>
              <a:rPr lang="ru-RU" altLang="ru-RU" sz="1200" b="0" dirty="0">
                <a:solidFill>
                  <a:srgbClr val="D45448"/>
                </a:solidFill>
                <a:latin typeface="Arial" panose="020B0604020202020204" pitchFamily="34" charset="0"/>
              </a:rPr>
            </a:br>
            <a:r>
              <a:rPr lang="ru-RU" altLang="ru-RU" sz="1200" b="0" dirty="0">
                <a:solidFill>
                  <a:srgbClr val="D45448"/>
                </a:solidFill>
                <a:latin typeface="Arial" panose="020B0604020202020204" pitchFamily="34" charset="0"/>
              </a:rPr>
              <a:t>до исходных данных </a:t>
            </a:r>
            <a:r>
              <a:rPr lang="ru-RU" altLang="ru-RU" sz="1200" b="0" dirty="0">
                <a:latin typeface="Arial" panose="020B0604020202020204" pitchFamily="34" charset="0"/>
              </a:rPr>
              <a:t>расчетов</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Управление корректировками </a:t>
            </a:r>
            <a:r>
              <a:rPr lang="ru-RU" altLang="ru-RU" sz="1200" b="0" dirty="0">
                <a:latin typeface="Arial" panose="020B0604020202020204" pitchFamily="34" charset="0"/>
              </a:rPr>
              <a:t>бюджета – в системе сохраняется история изменений значений бюджетных статей</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Удобный расчет плановых показателей в форме редактирования бюджета – допускает использование расчетов по формуле для каждого показателя одновременно от нескольких источников данных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solidFill>
                  <a:srgbClr val="D45448"/>
                </a:solidFill>
                <a:latin typeface="Arial" panose="020B0604020202020204" pitchFamily="34" charset="0"/>
              </a:rPr>
              <a:t>Опция версионирования </a:t>
            </a:r>
            <a:r>
              <a:rPr lang="ru-RU" altLang="ru-RU" sz="1200" b="0" dirty="0">
                <a:latin typeface="Arial" panose="020B0604020202020204" pitchFamily="34" charset="0"/>
              </a:rPr>
              <a:t>для экземпляров бюджетов позволяет производить анализ и сравнение версий</a:t>
            </a:r>
          </a:p>
        </p:txBody>
      </p:sp>
      <p:pic>
        <p:nvPicPr>
          <p:cNvPr id="3" name="Рисунок 2">
            <a:extLst>
              <a:ext uri="{FF2B5EF4-FFF2-40B4-BE49-F238E27FC236}">
                <a16:creationId xmlns="" xmlns:a16="http://schemas.microsoft.com/office/drawing/2014/main" id="{319863AE-F028-3D87-840C-F590A91D99E3}"/>
              </a:ext>
            </a:extLst>
          </p:cNvPr>
          <p:cNvPicPr>
            <a:picLocks noChangeAspect="1"/>
          </p:cNvPicPr>
          <p:nvPr/>
        </p:nvPicPr>
        <p:blipFill>
          <a:blip r:embed="rId3"/>
          <a:stretch>
            <a:fillRect/>
          </a:stretch>
        </p:blipFill>
        <p:spPr>
          <a:xfrm>
            <a:off x="5219700" y="2413155"/>
            <a:ext cx="3679825" cy="2514600"/>
          </a:xfrm>
          <a:prstGeom prst="rect">
            <a:avLst/>
          </a:prstGeom>
          <a:noFill/>
          <a:ln>
            <a:noFill/>
          </a:ln>
          <a:effectLst>
            <a:outerShdw blurRad="50800" dist="38100" dir="8100000" algn="tr" rotWithShape="0">
              <a:prstClr val="black">
                <a:alpha val="40000"/>
              </a:prstClr>
            </a:outerShdw>
          </a:effectLst>
        </p:spPr>
      </p:pic>
      <p:sp>
        <p:nvSpPr>
          <p:cNvPr id="6" name="Заголовок 1">
            <a:extLst>
              <a:ext uri="{FF2B5EF4-FFF2-40B4-BE49-F238E27FC236}">
                <a16:creationId xmlns="" xmlns:a16="http://schemas.microsoft.com/office/drawing/2014/main" id="{0B5292BD-10EF-4DE7-9CA2-26F9E514F17C}"/>
              </a:ext>
            </a:extLst>
          </p:cNvPr>
          <p:cNvSpPr txBox="1">
            <a:spLocks/>
          </p:cNvSpPr>
          <p:nvPr/>
        </p:nvSpPr>
        <p:spPr bwMode="auto">
          <a:xfrm>
            <a:off x="1691680" y="195486"/>
            <a:ext cx="7127875" cy="78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Бюджетирование</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a:extLst>
              <a:ext uri="{FF2B5EF4-FFF2-40B4-BE49-F238E27FC236}">
                <a16:creationId xmlns="" xmlns:a16="http://schemas.microsoft.com/office/drawing/2014/main" id="{ACAAEE99-18A9-D51F-9160-3E1412B59502}"/>
              </a:ext>
            </a:extLst>
          </p:cNvPr>
          <p:cNvSpPr txBox="1">
            <a:spLocks noChangeArrowheads="1"/>
          </p:cNvSpPr>
          <p:nvPr/>
        </p:nvSpPr>
        <p:spPr bwMode="auto">
          <a:xfrm>
            <a:off x="971550" y="2571750"/>
            <a:ext cx="7848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Регламентированный учет</a:t>
            </a:r>
          </a:p>
        </p:txBody>
      </p:sp>
    </p:spTree>
  </p:cSld>
  <p:clrMapOvr>
    <a:masterClrMapping/>
  </p:clrMapOvr>
  <p:transition advTm="6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Заголовок 1">
            <a:extLst>
              <a:ext uri="{FF2B5EF4-FFF2-40B4-BE49-F238E27FC236}">
                <a16:creationId xmlns="" xmlns:a16="http://schemas.microsoft.com/office/drawing/2014/main" id="{34EACFB2-A113-4FAB-8F00-9F66EAF0492E}"/>
              </a:ext>
            </a:extLst>
          </p:cNvPr>
          <p:cNvSpPr>
            <a:spLocks noGrp="1"/>
          </p:cNvSpPr>
          <p:nvPr>
            <p:ph type="title" idx="4294967295"/>
          </p:nvPr>
        </p:nvSpPr>
        <p:spPr>
          <a:xfrm>
            <a:off x="1691680" y="194443"/>
            <a:ext cx="7109445" cy="7111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Регламентированный учет</a:t>
            </a:r>
          </a:p>
        </p:txBody>
      </p:sp>
      <p:pic>
        <p:nvPicPr>
          <p:cNvPr id="144388" name="Picture 6">
            <a:extLst>
              <a:ext uri="{FF2B5EF4-FFF2-40B4-BE49-F238E27FC236}">
                <a16:creationId xmlns="" xmlns:a16="http://schemas.microsoft.com/office/drawing/2014/main" id="{F73BDCAD-CE2D-66F4-85A4-8502307F68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557" y="1419622"/>
            <a:ext cx="5001148" cy="244827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Объект 2">
            <a:extLst>
              <a:ext uri="{FF2B5EF4-FFF2-40B4-BE49-F238E27FC236}">
                <a16:creationId xmlns="" xmlns:a16="http://schemas.microsoft.com/office/drawing/2014/main" id="{1C3725AC-9468-3670-F39D-AE88E4590670}"/>
              </a:ext>
            </a:extLst>
          </p:cNvPr>
          <p:cNvSpPr>
            <a:spLocks/>
          </p:cNvSpPr>
          <p:nvPr/>
        </p:nvSpPr>
        <p:spPr bwMode="auto">
          <a:xfrm>
            <a:off x="250825" y="1347614"/>
            <a:ext cx="381704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ts val="400"/>
              </a:spcBef>
              <a:spcAft>
                <a:spcPts val="400"/>
              </a:spcAft>
              <a:buSzPct val="100000"/>
            </a:pPr>
            <a:r>
              <a:rPr lang="ru-RU" altLang="ru-RU" sz="1200" b="0" dirty="0"/>
              <a:t>Удобный функционал для автоматизации бухгалтерского и налогового учета, включая подготовку обязательной (регламентированной) отчетности в организации в соответствии с действующим законодательством РФ</a:t>
            </a:r>
          </a:p>
          <a:p>
            <a:pPr eaLnBrk="1" hangingPunct="1">
              <a:spcBef>
                <a:spcPts val="400"/>
              </a:spcBef>
              <a:spcAft>
                <a:spcPts val="400"/>
              </a:spcAft>
              <a:buSzPct val="100000"/>
            </a:pPr>
            <a:r>
              <a:rPr lang="ru-RU" altLang="ru-RU" sz="1200" b="0" dirty="0"/>
              <a:t>Поддерживает бухгалтерский и налоговый учет деятельности организаций с обособленными подразделениями, как выделенными, так и не выделенными на отдельный баланс</a:t>
            </a:r>
          </a:p>
          <a:p>
            <a:pPr eaLnBrk="1" hangingPunct="1">
              <a:spcBef>
                <a:spcPts val="400"/>
              </a:spcBef>
              <a:spcAft>
                <a:spcPts val="400"/>
              </a:spcAft>
              <a:buSzPct val="100000"/>
            </a:pPr>
            <a:r>
              <a:rPr lang="ru-RU" altLang="ru-RU" sz="1200" b="0" dirty="0"/>
              <a:t>Состав счетов, организация аналитического, валютного, количественного учета на счетах соответствуют требованиям законодательства по ведению бухгалтерского учета и отражению данных в отчетности</a:t>
            </a:r>
            <a:endParaRPr lang="en-US" altLang="ru-RU" sz="1200" b="0" dirty="0"/>
          </a:p>
          <a:p>
            <a:pPr eaLnBrk="1" hangingPunct="1">
              <a:spcBef>
                <a:spcPts val="400"/>
              </a:spcBef>
              <a:spcAft>
                <a:spcPts val="400"/>
              </a:spcAft>
              <a:buSzPct val="100000"/>
            </a:pPr>
            <a:r>
              <a:rPr lang="ru-RU" altLang="ru-RU" sz="1200" b="0" dirty="0"/>
              <a:t>Раздельный учет при исполнении контрактов ГОЗ</a:t>
            </a:r>
          </a:p>
        </p:txBody>
      </p:sp>
    </p:spTree>
  </p:cSld>
  <p:clrMapOvr>
    <a:masterClrMapping/>
  </p:clrMapOvr>
  <p:transition advTm="6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a:extLst>
              <a:ext uri="{FF2B5EF4-FFF2-40B4-BE49-F238E27FC236}">
                <a16:creationId xmlns="" xmlns:a16="http://schemas.microsoft.com/office/drawing/2014/main" id="{4D405A68-EFF8-72E2-CF1C-935A3F905B26}"/>
              </a:ext>
            </a:extLst>
          </p:cNvPr>
          <p:cNvSpPr>
            <a:spLocks noGrp="1"/>
          </p:cNvSpPr>
          <p:nvPr>
            <p:ph type="title" idx="4294967295"/>
          </p:nvPr>
        </p:nvSpPr>
        <p:spPr>
          <a:xfrm>
            <a:off x="1691680" y="195486"/>
            <a:ext cx="7200801" cy="603332"/>
          </a:xfrm>
        </p:spPr>
        <p:txBody>
          <a:bodyPr numCol="1" anchor="ctr" anchorCtr="0"/>
          <a:lstStyle/>
          <a:p>
            <a:pPr algn="ctr"/>
            <a:r>
              <a:rPr lang="ru-RU" altLang="ru-RU" sz="1800" b="1" kern="1200" dirty="0">
                <a:solidFill>
                  <a:schemeClr val="tx1"/>
                </a:solidFill>
                <a:latin typeface="Arial" panose="020B0604020202020204" pitchFamily="34" charset="0"/>
                <a:ea typeface="+mn-ea"/>
                <a:cs typeface="Arial" panose="020B0604020202020204" pitchFamily="34" charset="0"/>
              </a:rPr>
              <a:t>Интеграционные возможности</a:t>
            </a:r>
          </a:p>
        </p:txBody>
      </p:sp>
      <p:sp>
        <p:nvSpPr>
          <p:cNvPr id="37915" name="Text Box 27">
            <a:extLst>
              <a:ext uri="{FF2B5EF4-FFF2-40B4-BE49-F238E27FC236}">
                <a16:creationId xmlns="" xmlns:a16="http://schemas.microsoft.com/office/drawing/2014/main" id="{8E796681-6E0F-787F-8193-2AEF2E930098}"/>
              </a:ext>
            </a:extLst>
          </p:cNvPr>
          <p:cNvSpPr txBox="1">
            <a:spLocks noChangeArrowheads="1"/>
          </p:cNvSpPr>
          <p:nvPr/>
        </p:nvSpPr>
        <p:spPr bwMode="auto">
          <a:xfrm>
            <a:off x="250825" y="1053767"/>
            <a:ext cx="4537199" cy="2668423"/>
          </a:xfrm>
          <a:prstGeom prst="rect">
            <a:avLst/>
          </a:prstGeom>
          <a:noFill/>
          <a:ln>
            <a:noFill/>
          </a:ln>
          <a:effectLst>
            <a:prstShdw prst="shdw17" dist="17961" dir="2700000">
              <a:schemeClr val="accent1">
                <a:gamma/>
                <a:shade val="60000"/>
                <a:invGamma/>
              </a:schemeClr>
            </a:prstShdw>
          </a:effectLst>
        </p:spPr>
        <p:txBody>
          <a:bodyPr wrap="square" numCol="1">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defRPr/>
            </a:pPr>
            <a:r>
              <a:rPr lang="ru-RU" altLang="ru-RU" sz="1400" dirty="0">
                <a:solidFill>
                  <a:srgbClr val="C00000"/>
                </a:solidFill>
                <a:latin typeface="Arial" panose="020B0604020202020204" pitchFamily="34" charset="0"/>
              </a:rPr>
              <a:t>Платформа «1С:Предприятие 8» поддерживает:</a:t>
            </a:r>
          </a:p>
          <a:p>
            <a:pPr marL="285750" indent="-285750" eaLnBrk="1" hangingPunct="1">
              <a:buFont typeface="Системный шрифт, обычный"/>
              <a:buChar char="—"/>
              <a:defRPr/>
            </a:pPr>
            <a:endParaRPr lang="ru-RU" altLang="ru-RU" sz="1400" b="0" dirty="0">
              <a:latin typeface="Arial" panose="020B0604020202020204" pitchFamily="34" charset="0"/>
            </a:endParaRP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Открытость, интеграцию практически</a:t>
            </a:r>
            <a:br>
              <a:rPr lang="ru-RU" altLang="ru-RU" sz="1200" b="0" dirty="0">
                <a:latin typeface="Arial" panose="020B0604020202020204" pitchFamily="34" charset="0"/>
              </a:rPr>
            </a:br>
            <a:r>
              <a:rPr lang="ru-RU" altLang="ru-RU" sz="1200" b="0" dirty="0">
                <a:latin typeface="Arial" panose="020B0604020202020204" pitchFamily="34" charset="0"/>
              </a:rPr>
              <a:t>с любыми программами и оборудованием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XML</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Интернет-протоколы: HTTP, </a:t>
            </a:r>
            <a:r>
              <a:rPr lang="ru-RU" altLang="ru-RU" sz="1200" b="0" dirty="0" err="1">
                <a:latin typeface="Arial" panose="020B0604020202020204" pitchFamily="34" charset="0"/>
              </a:rPr>
              <a:t>OData</a:t>
            </a:r>
            <a:r>
              <a:rPr lang="ru-RU" altLang="ru-RU" sz="1200" b="0" dirty="0">
                <a:latin typeface="Arial" panose="020B0604020202020204" pitchFamily="34" charset="0"/>
              </a:rPr>
              <a:t>, SMTP, POP3, FTP, IMAP</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Высокопроизводительную работу с Интернет-сервисами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Автоматический REST</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Другие технологии интеграции (COM, TXT, DBF, XLS, внешние компоненты)</a:t>
            </a:r>
          </a:p>
        </p:txBody>
      </p:sp>
      <p:pic>
        <p:nvPicPr>
          <p:cNvPr id="54276" name="Picture 29" descr="слайд_4 схема">
            <a:extLst>
              <a:ext uri="{FF2B5EF4-FFF2-40B4-BE49-F238E27FC236}">
                <a16:creationId xmlns="" xmlns:a16="http://schemas.microsoft.com/office/drawing/2014/main" id="{D609AF72-5482-104E-68BC-B471C0DDD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2450" y="764748"/>
            <a:ext cx="4680199" cy="260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a:extLst>
              <a:ext uri="{FF2B5EF4-FFF2-40B4-BE49-F238E27FC236}">
                <a16:creationId xmlns="" xmlns:a16="http://schemas.microsoft.com/office/drawing/2014/main" id="{FDE401F8-5100-A34C-845B-4CDC98FA3CF5}"/>
              </a:ext>
            </a:extLst>
          </p:cNvPr>
          <p:cNvSpPr txBox="1">
            <a:spLocks noChangeArrowheads="1"/>
          </p:cNvSpPr>
          <p:nvPr/>
        </p:nvSpPr>
        <p:spPr bwMode="auto">
          <a:xfrm>
            <a:off x="238379" y="3722190"/>
            <a:ext cx="7963619" cy="634020"/>
          </a:xfrm>
          <a:prstGeom prst="rect">
            <a:avLst/>
          </a:prstGeom>
          <a:noFill/>
          <a:ln>
            <a:noFill/>
          </a:ln>
          <a:effectLst>
            <a:prstShdw prst="shdw17" dist="17961" dir="2700000">
              <a:schemeClr val="accent1">
                <a:gamma/>
                <a:shade val="60000"/>
                <a:invGamma/>
              </a:schemeClr>
            </a:prstShdw>
          </a:effectLst>
        </p:spPr>
        <p:txBody>
          <a:bodyPr wrap="square" numCol="1">
            <a:no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Интеграцию с оборудованием (сканеры штрих-кодов, терминалы кредитных кард, принтеры, …)</a:t>
            </a:r>
          </a:p>
          <a:p>
            <a:pPr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Механизмы обмена в типовых прикладных решениях (готовые механизмы с возможностью</a:t>
            </a:r>
            <a:br>
              <a:rPr lang="ru-RU" altLang="ru-RU" sz="1200" b="0" dirty="0">
                <a:latin typeface="Arial" panose="020B0604020202020204" pitchFamily="34" charset="0"/>
              </a:rPr>
            </a:br>
            <a:r>
              <a:rPr lang="ru-RU" altLang="ru-RU" sz="1200" b="0" dirty="0">
                <a:latin typeface="Arial" panose="020B0604020202020204" pitchFamily="34" charset="0"/>
              </a:rPr>
              <a:t>расширения  и настройки)</a:t>
            </a:r>
          </a:p>
        </p:txBody>
      </p:sp>
    </p:spTree>
  </p:cSld>
  <p:clrMapOvr>
    <a:masterClrMapping/>
  </p:clrMapOvr>
  <p:transition advTm="6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Объект 2">
            <a:extLst>
              <a:ext uri="{FF2B5EF4-FFF2-40B4-BE49-F238E27FC236}">
                <a16:creationId xmlns="" xmlns:a16="http://schemas.microsoft.com/office/drawing/2014/main" id="{2EDC3C27-3029-6932-F323-229D1569086B}"/>
              </a:ext>
            </a:extLst>
          </p:cNvPr>
          <p:cNvSpPr>
            <a:spLocks noGrp="1"/>
          </p:cNvSpPr>
          <p:nvPr>
            <p:ph idx="4294967295"/>
          </p:nvPr>
        </p:nvSpPr>
        <p:spPr>
          <a:xfrm>
            <a:off x="251520" y="1131590"/>
            <a:ext cx="8424936" cy="2738453"/>
          </a:xfrm>
        </p:spPr>
        <p:txBody>
          <a:bodyPr lIns="0" tIns="0" rIns="0" bIns="0" numCol="2" spcCol="72000">
            <a:noAutofit/>
          </a:bodyPr>
          <a:lstStyle/>
          <a:p>
            <a:pPr marL="180975" indent="-180975" eaLnBrk="1" hangingPunct="1">
              <a:spcBef>
                <a:spcPts val="600"/>
              </a:spcBef>
              <a:spcAft>
                <a:spcPts val="600"/>
              </a:spcAft>
              <a:buFont typeface="Arial" panose="020B0604020202020204" pitchFamily="34" charset="0"/>
              <a:buNone/>
            </a:pPr>
            <a:r>
              <a:rPr lang="ru-RU" altLang="ru-RU" sz="1200" dirty="0">
                <a:solidFill>
                  <a:srgbClr val="D20000"/>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20000"/>
                </a:solidFill>
                <a:latin typeface="Arial" panose="020B0604020202020204" pitchFamily="34" charset="0"/>
                <a:cs typeface="Arial" panose="020B0604020202020204" pitchFamily="34" charset="0"/>
              </a:rPr>
              <a:t>:</a:t>
            </a:r>
            <a:endParaRPr lang="ru-RU" altLang="ru-RU" sz="1200" dirty="0">
              <a:solidFill>
                <a:srgbClr val="D20000"/>
              </a:solidFill>
              <a:latin typeface="Arial" panose="020B0604020202020204" pitchFamily="34" charset="0"/>
              <a:cs typeface="Arial" panose="020B0604020202020204" pitchFamily="34" charset="0"/>
            </a:endParaRPr>
          </a:p>
          <a:p>
            <a:pPr eaLnBrk="1" hangingPunct="1">
              <a:spcBef>
                <a:spcPts val="600"/>
              </a:spcBef>
              <a:spcAft>
                <a:spcPts val="600"/>
              </a:spcAft>
              <a:buFont typeface="Системный шрифт, обычный"/>
              <a:buChar char="—"/>
            </a:pPr>
            <a:endParaRPr lang="ru-RU" altLang="ru-RU" sz="500" dirty="0">
              <a:solidFill>
                <a:srgbClr val="D20000"/>
              </a:solidFill>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solidFill>
                  <a:srgbClr val="D20000"/>
                </a:solidFill>
                <a:latin typeface="Arial" panose="020B0604020202020204" pitchFamily="34" charset="0"/>
                <a:cs typeface="Arial" panose="020B0604020202020204" pitchFamily="34" charset="0"/>
              </a:rPr>
              <a:t>Встроен функционал для работы с сервисом «1С-Отчетность»</a:t>
            </a:r>
            <a:r>
              <a:rPr lang="ru-RU" altLang="ru-RU" sz="1200" dirty="0">
                <a:latin typeface="Arial" panose="020B0604020202020204" pitchFamily="34" charset="0"/>
                <a:cs typeface="Arial" panose="020B0604020202020204" pitchFamily="34" charset="0"/>
              </a:rPr>
              <a:t>, который позволяет отправлять регламентированную отчетность в контролирующие органы: ФНС, ПФР, ФСС, Росстат и Росалкогольрегулирование через Интернет непосредственно из программ без переключения на другие приложения и повторного заполнения форм</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Сверки с налоговой (запросы ИОН)</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Сверки с ПФР (запросы ИОС)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реестров больничных листов в ФСС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Получение требований и уведомлений</a:t>
            </a:r>
          </a:p>
          <a:p>
            <a:pPr marL="180000" indent="-180000" eaLnBrk="1" hangingPunct="1">
              <a:spcBef>
                <a:spcPts val="400"/>
              </a:spcBef>
              <a:spcAft>
                <a:spcPts val="400"/>
              </a:spcAft>
              <a:buFont typeface="Arial" panose="020B0604020202020204" pitchFamily="34" charset="0"/>
              <a:buChar char="•"/>
            </a:pPr>
            <a:endParaRPr lang="ru-RU"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endParaRPr lang="ru-RU"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электронных документов в ответ</a:t>
            </a:r>
            <a:br>
              <a:rPr lang="ru-RU" altLang="ru-RU" sz="12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на требования ФНС</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Получение выписок ЕГРЮЛ/ЕГРИП</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Возможность формирования пакетов с отчетностью в формате для банков и прочих получателей</a:t>
            </a:r>
          </a:p>
          <a:p>
            <a:pPr marL="180000" indent="-180000" eaLnBrk="1" hangingPunct="1">
              <a:spcBef>
                <a:spcPts val="400"/>
              </a:spcBef>
              <a:spcAft>
                <a:spcPts val="400"/>
              </a:spcAft>
              <a:buFont typeface="Arial" panose="020B0604020202020204" pitchFamily="34" charset="0"/>
              <a:buChar char="•"/>
            </a:pPr>
            <a:r>
              <a:rPr lang="ru-RU" altLang="ru-RU" sz="1200" dirty="0" err="1">
                <a:latin typeface="Arial" panose="020B0604020202020204" pitchFamily="34" charset="0"/>
                <a:cs typeface="Arial" panose="020B0604020202020204" pitchFamily="34" charset="0"/>
              </a:rPr>
              <a:t>Ретроконверсия</a:t>
            </a:r>
            <a:r>
              <a:rPr lang="ru-RU" altLang="ru-RU" sz="1200" dirty="0">
                <a:latin typeface="Arial" panose="020B0604020202020204" pitchFamily="34" charset="0"/>
                <a:cs typeface="Arial" panose="020B0604020202020204" pitchFamily="34" charset="0"/>
              </a:rPr>
              <a:t> (процесс перевода ПФР бумажного архива в электронный вид)</a:t>
            </a: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Отправка уведомлений о контролируемых сделках</a:t>
            </a:r>
            <a:endParaRPr lang="en-US"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Учет резервов предстоящих расходов</a:t>
            </a:r>
            <a:endParaRPr lang="en-US" altLang="ru-RU" sz="1200" dirty="0">
              <a:latin typeface="Arial" panose="020B0604020202020204" pitchFamily="34" charset="0"/>
              <a:cs typeface="Arial" panose="020B0604020202020204" pitchFamily="34" charset="0"/>
            </a:endParaRPr>
          </a:p>
          <a:p>
            <a:pPr marL="180000" indent="-180000" eaLnBrk="1" hangingPunct="1">
              <a:spcBef>
                <a:spcPts val="400"/>
              </a:spcBef>
              <a:spcAft>
                <a:spcPts val="400"/>
              </a:spcAft>
              <a:buFont typeface="Arial" panose="020B0604020202020204" pitchFamily="34" charset="0"/>
              <a:buChar char="•"/>
            </a:pPr>
            <a:r>
              <a:rPr lang="ru-RU" altLang="ru-RU" sz="1200" dirty="0">
                <a:latin typeface="Arial" panose="020B0604020202020204" pitchFamily="34" charset="0"/>
                <a:cs typeface="Arial" panose="020B0604020202020204" pitchFamily="34" charset="0"/>
              </a:rPr>
              <a:t>Онлайн-проверка регламентированных отчетов</a:t>
            </a:r>
          </a:p>
        </p:txBody>
      </p:sp>
      <p:sp>
        <p:nvSpPr>
          <p:cNvPr id="145410" name="Заголовок 1">
            <a:extLst>
              <a:ext uri="{FF2B5EF4-FFF2-40B4-BE49-F238E27FC236}">
                <a16:creationId xmlns="" xmlns:a16="http://schemas.microsoft.com/office/drawing/2014/main" id="{D64E450B-1530-1B63-1A55-FD7869A5B9E3}"/>
              </a:ext>
            </a:extLst>
          </p:cNvPr>
          <p:cNvSpPr>
            <a:spLocks noGrp="1"/>
          </p:cNvSpPr>
          <p:nvPr>
            <p:ph type="title" idx="4294967295"/>
          </p:nvPr>
        </p:nvSpPr>
        <p:spPr>
          <a:xfrm>
            <a:off x="1691680" y="195486"/>
            <a:ext cx="7200900" cy="55681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Отправка отчетности через Интернет</a:t>
            </a:r>
          </a:p>
        </p:txBody>
      </p:sp>
    </p:spTree>
  </p:cSld>
  <p:clrMapOvr>
    <a:masterClrMapping/>
  </p:clrMapOvr>
  <p:transition advTm="6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5836FE43-246C-4CCA-B031-CD0CFF7E9719}"/>
              </a:ext>
            </a:extLst>
          </p:cNvPr>
          <p:cNvSpPr/>
          <p:nvPr/>
        </p:nvSpPr>
        <p:spPr>
          <a:xfrm>
            <a:off x="5076056" y="1779662"/>
            <a:ext cx="3960440" cy="3240360"/>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6434" name="Заголовок 1">
            <a:extLst>
              <a:ext uri="{FF2B5EF4-FFF2-40B4-BE49-F238E27FC236}">
                <a16:creationId xmlns="" xmlns:a16="http://schemas.microsoft.com/office/drawing/2014/main" id="{A8C3144B-6358-19CA-4958-ED9C54A161E6}"/>
              </a:ext>
            </a:extLst>
          </p:cNvPr>
          <p:cNvSpPr>
            <a:spLocks noGrp="1"/>
          </p:cNvSpPr>
          <p:nvPr>
            <p:ph type="title" idx="4294967295"/>
          </p:nvPr>
        </p:nvSpPr>
        <p:spPr>
          <a:xfrm>
            <a:off x="1692485" y="187137"/>
            <a:ext cx="7200478" cy="5572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cs typeface="Arial" panose="020B0604020202020204" pitchFamily="34" charset="0"/>
              </a:rPr>
              <a:t>Регламентированный учет</a:t>
            </a:r>
          </a:p>
        </p:txBody>
      </p:sp>
      <p:pic>
        <p:nvPicPr>
          <p:cNvPr id="146435" name="Picture 17" descr="31">
            <a:extLst>
              <a:ext uri="{FF2B5EF4-FFF2-40B4-BE49-F238E27FC236}">
                <a16:creationId xmlns="" xmlns:a16="http://schemas.microsoft.com/office/drawing/2014/main" id="{CB5FE364-1B55-2CDB-BD67-1E1B9E3E0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4" y="1995686"/>
            <a:ext cx="3527425" cy="2858908"/>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1926" name="Text Box 6">
            <a:extLst>
              <a:ext uri="{FF2B5EF4-FFF2-40B4-BE49-F238E27FC236}">
                <a16:creationId xmlns="" xmlns:a16="http://schemas.microsoft.com/office/drawing/2014/main" id="{A1C58EFD-BFB1-937E-93C4-3711A48D9EF0}"/>
              </a:ext>
            </a:extLst>
          </p:cNvPr>
          <p:cNvSpPr txBox="1">
            <a:spLocks noChangeArrowheads="1"/>
          </p:cNvSpPr>
          <p:nvPr/>
        </p:nvSpPr>
        <p:spPr bwMode="auto">
          <a:xfrm>
            <a:off x="143509" y="1131590"/>
            <a:ext cx="4572507" cy="326756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0" eaLnBrk="1" hangingPunct="1">
              <a:spcBef>
                <a:spcPts val="400"/>
              </a:spcBef>
              <a:spcAft>
                <a:spcPts val="400"/>
              </a:spcAft>
              <a:defRPr/>
            </a:pPr>
            <a:r>
              <a:rPr lang="ru-RU" altLang="ru-RU" sz="1200" b="0" dirty="0">
                <a:solidFill>
                  <a:srgbClr val="D20000"/>
                </a:solidFill>
                <a:latin typeface="Arial" panose="020B0604020202020204" pitchFamily="34" charset="0"/>
              </a:rPr>
              <a:t>Возможности для руководителей и специалистов служб бухгалтерии: </a:t>
            </a:r>
          </a:p>
          <a:p>
            <a:pPr marL="180000" indent="0" eaLnBrk="1" hangingPunct="1">
              <a:spcBef>
                <a:spcPts val="400"/>
              </a:spcBef>
              <a:spcAft>
                <a:spcPts val="400"/>
              </a:spcAft>
              <a:defRPr/>
            </a:pPr>
            <a:r>
              <a:rPr lang="ru-RU" altLang="ru-RU" sz="500" dirty="0">
                <a:solidFill>
                  <a:srgbClr val="D20000"/>
                </a:solidFill>
                <a:latin typeface="Arial" panose="020B0604020202020204" pitchFamily="34" charset="0"/>
              </a:rPr>
              <a:t> </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Заложенные в систему возможности ведения бухгалтерского и налогового учетов призваны обеспечить наиболее полное соответствие как российскому законодательству, так и потребностям реального бизнеса</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Принятая методология является дальнейшим развитием учетных решений, реализованных в продуктах системы «1С:Предприятие», ставших индустриальным стандартом в стране</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Статус проверки документов бухгалтером в рабочих местах построен на едином реестре документов</a:t>
            </a:r>
          </a:p>
          <a:p>
            <a:pPr marL="180000" eaLnBrk="1" hangingPunct="1">
              <a:spcBef>
                <a:spcPts val="400"/>
              </a:spcBef>
              <a:spcAft>
                <a:spcPts val="400"/>
              </a:spcAft>
              <a:buClr>
                <a:srgbClr val="D20000"/>
              </a:buClr>
              <a:buFont typeface="Arial" panose="020B0604020202020204" pitchFamily="34" charset="0"/>
              <a:buChar char="•"/>
              <a:defRPr/>
            </a:pPr>
            <a:r>
              <a:rPr lang="ru-RU" altLang="ru-RU" sz="1200" b="0" dirty="0">
                <a:latin typeface="Arial" panose="020B0604020202020204" pitchFamily="34" charset="0"/>
              </a:rPr>
              <a:t>Автоматизация регламентированного учета поставлена на высокий технологический уровень</a:t>
            </a:r>
          </a:p>
        </p:txBody>
      </p:sp>
    </p:spTree>
  </p:cSld>
  <p:clrMapOvr>
    <a:masterClrMapping/>
  </p:clrMapOvr>
  <p:transition advTm="6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Заголовок 1">
            <a:extLst>
              <a:ext uri="{FF2B5EF4-FFF2-40B4-BE49-F238E27FC236}">
                <a16:creationId xmlns="" xmlns:a16="http://schemas.microsoft.com/office/drawing/2014/main" id="{E01918EB-4910-C9F8-E03E-CAEC4DD08EEE}"/>
              </a:ext>
            </a:extLst>
          </p:cNvPr>
          <p:cNvSpPr>
            <a:spLocks noGrp="1"/>
          </p:cNvSpPr>
          <p:nvPr>
            <p:ph type="title" idx="4294967295"/>
          </p:nvPr>
        </p:nvSpPr>
        <p:spPr>
          <a:xfrm>
            <a:off x="1691680" y="195486"/>
            <a:ext cx="7197725" cy="5572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rgbClr val="C00000"/>
                </a:solidFill>
                <a:latin typeface="Arial" panose="020B0604020202020204" pitchFamily="34" charset="0"/>
                <a:cs typeface="Arial" panose="020B0604020202020204" pitchFamily="34" charset="0"/>
              </a:rPr>
              <a:t>Настраиваемая</a:t>
            </a:r>
            <a:r>
              <a:rPr lang="ru-RU" altLang="ru-RU" sz="1800" b="1" kern="1200" dirty="0">
                <a:solidFill>
                  <a:schemeClr val="tx1"/>
                </a:solidFill>
                <a:latin typeface="Arial" panose="020B0604020202020204" pitchFamily="34" charset="0"/>
                <a:cs typeface="Arial" panose="020B0604020202020204" pitchFamily="34" charset="0"/>
              </a:rPr>
              <a:t> бухгалтерская отчетность</a:t>
            </a:r>
          </a:p>
        </p:txBody>
      </p:sp>
      <p:sp>
        <p:nvSpPr>
          <p:cNvPr id="7" name="Rectangle 6">
            <a:extLst>
              <a:ext uri="{FF2B5EF4-FFF2-40B4-BE49-F238E27FC236}">
                <a16:creationId xmlns="" xmlns:a16="http://schemas.microsoft.com/office/drawing/2014/main" id="{A67CA184-15E1-AD1F-6582-7C739C4768A8}"/>
              </a:ext>
            </a:extLst>
          </p:cNvPr>
          <p:cNvSpPr txBox="1">
            <a:spLocks noChangeArrowheads="1"/>
          </p:cNvSpPr>
          <p:nvPr/>
        </p:nvSpPr>
        <p:spPr bwMode="auto">
          <a:xfrm>
            <a:off x="251198" y="1131590"/>
            <a:ext cx="8568952" cy="234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anchor="t" anchorCtr="0" compatLnSpc="1">
            <a:prstTxWarp prst="textNoShape">
              <a:avLst/>
            </a:prstTxWarp>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nSpc>
                <a:spcPct val="90000"/>
              </a:lnSpc>
              <a:buNone/>
              <a:defRPr/>
            </a:pPr>
            <a:r>
              <a:rPr lang="ru-RU" altLang="ru-RU" sz="1200" b="0" dirty="0">
                <a:solidFill>
                  <a:srgbClr val="D45448"/>
                </a:solidFill>
              </a:rPr>
              <a:t>Реализована поддержка произвольно настраиваемого плана счетов</a:t>
            </a:r>
          </a:p>
          <a:p>
            <a:pPr marL="180975" indent="-180975" eaLnBrk="1" hangingPunct="1">
              <a:lnSpc>
                <a:spcPct val="90000"/>
              </a:lnSpc>
              <a:spcBef>
                <a:spcPts val="600"/>
              </a:spcBef>
              <a:spcAft>
                <a:spcPts val="600"/>
              </a:spcAft>
              <a:buClr>
                <a:srgbClr val="D20000"/>
              </a:buClr>
              <a:defRPr/>
            </a:pPr>
            <a:r>
              <a:rPr lang="ru-RU" altLang="ru-RU" sz="1200" b="0" dirty="0"/>
              <a:t>Уже поддержано в механизмах формирования бух. проводок</a:t>
            </a:r>
          </a:p>
          <a:p>
            <a:pPr marL="180975" indent="-180975" eaLnBrk="1" hangingPunct="1">
              <a:lnSpc>
                <a:spcPct val="90000"/>
              </a:lnSpc>
              <a:spcBef>
                <a:spcPts val="600"/>
              </a:spcBef>
              <a:spcAft>
                <a:spcPts val="600"/>
              </a:spcAft>
              <a:buClr>
                <a:srgbClr val="D20000"/>
              </a:buClr>
              <a:defRPr/>
            </a:pPr>
            <a:r>
              <a:rPr lang="ru-RU" altLang="ru-RU" sz="1200" b="0" dirty="0"/>
              <a:t>Необходима поддержка в отчетности</a:t>
            </a:r>
          </a:p>
          <a:p>
            <a:pPr>
              <a:lnSpc>
                <a:spcPct val="90000"/>
              </a:lnSpc>
              <a:buFont typeface="Системный шрифт, обычный"/>
              <a:buChar char="—"/>
              <a:defRPr/>
            </a:pPr>
            <a:endParaRPr lang="ru-RU" altLang="ru-RU" sz="1200" b="0" dirty="0"/>
          </a:p>
          <a:p>
            <a:pPr marL="0" indent="0">
              <a:lnSpc>
                <a:spcPct val="90000"/>
              </a:lnSpc>
              <a:buNone/>
              <a:defRPr/>
            </a:pPr>
            <a:r>
              <a:rPr lang="ru-RU" altLang="ru-RU" sz="1200" b="0" dirty="0">
                <a:solidFill>
                  <a:srgbClr val="D45448"/>
                </a:solidFill>
              </a:rPr>
              <a:t>Реализован инструмент для гибкой настройки заполнения бухгалтерской отчетности без доработок конфигурации</a:t>
            </a:r>
          </a:p>
          <a:p>
            <a:pPr marL="180975" indent="-180975" eaLnBrk="1" hangingPunct="1">
              <a:lnSpc>
                <a:spcPct val="90000"/>
              </a:lnSpc>
              <a:spcBef>
                <a:spcPts val="600"/>
              </a:spcBef>
              <a:spcAft>
                <a:spcPts val="600"/>
              </a:spcAft>
              <a:buClr>
                <a:srgbClr val="D20000"/>
              </a:buClr>
              <a:defRPr/>
            </a:pPr>
            <a:r>
              <a:rPr lang="ru-RU" altLang="ru-RU" sz="1200" b="0" dirty="0"/>
              <a:t>Поставляются готовые настройки для заполнения всех отчетных форм</a:t>
            </a:r>
          </a:p>
          <a:p>
            <a:pPr marL="180975" indent="-180975" eaLnBrk="1" hangingPunct="1">
              <a:lnSpc>
                <a:spcPct val="90000"/>
              </a:lnSpc>
              <a:spcBef>
                <a:spcPts val="600"/>
              </a:spcBef>
              <a:spcAft>
                <a:spcPts val="600"/>
              </a:spcAft>
              <a:buClr>
                <a:srgbClr val="D20000"/>
              </a:buClr>
              <a:defRPr/>
            </a:pPr>
            <a:r>
              <a:rPr lang="ru-RU" altLang="ru-RU" sz="1200" b="0" dirty="0"/>
              <a:t>На выбор можно применять как «старый» (жесткий) и «новый» (</a:t>
            </a:r>
            <a:r>
              <a:rPr lang="ru-RU" altLang="ru-RU" sz="1200" b="0" dirty="0" err="1"/>
              <a:t>настриаваемый</a:t>
            </a:r>
            <a:r>
              <a:rPr lang="ru-RU" altLang="ru-RU" sz="1200" b="0" dirty="0"/>
              <a:t>) механизмы</a:t>
            </a:r>
          </a:p>
          <a:p>
            <a:pPr marL="180975" indent="-180975" eaLnBrk="1" hangingPunct="1">
              <a:lnSpc>
                <a:spcPct val="90000"/>
              </a:lnSpc>
              <a:spcBef>
                <a:spcPts val="600"/>
              </a:spcBef>
              <a:spcAft>
                <a:spcPts val="600"/>
              </a:spcAft>
              <a:buClr>
                <a:srgbClr val="D20000"/>
              </a:buClr>
              <a:defRPr/>
            </a:pPr>
            <a:r>
              <a:rPr lang="ru-RU" altLang="ru-RU" sz="1200" b="0" dirty="0"/>
              <a:t>Можно сравнить отчеты, сформированные «старым» и «новым» механизмами</a:t>
            </a:r>
          </a:p>
          <a:p>
            <a:pPr marL="0" indent="0">
              <a:buNone/>
              <a:defRPr/>
            </a:pPr>
            <a:r>
              <a:rPr lang="ru-RU" altLang="ru-RU" sz="1200" b="0" dirty="0">
                <a:solidFill>
                  <a:srgbClr val="D45448"/>
                </a:solidFill>
              </a:rPr>
              <a:t>Новый функционал</a:t>
            </a:r>
          </a:p>
          <a:p>
            <a:pPr marL="180975" indent="-180975" eaLnBrk="1" hangingPunct="1">
              <a:lnSpc>
                <a:spcPct val="90000"/>
              </a:lnSpc>
              <a:spcBef>
                <a:spcPts val="600"/>
              </a:spcBef>
              <a:spcAft>
                <a:spcPts val="600"/>
              </a:spcAft>
              <a:buClr>
                <a:srgbClr val="D20000"/>
              </a:buClr>
              <a:defRPr/>
            </a:pPr>
            <a:r>
              <a:rPr lang="ru-RU" altLang="ru-RU" sz="1200" b="0" dirty="0"/>
              <a:t>Добавление любых </a:t>
            </a:r>
            <a:r>
              <a:rPr lang="ru-RU" altLang="ru-RU" sz="1200" b="0" dirty="0" err="1"/>
              <a:t>субсчетов</a:t>
            </a:r>
            <a:r>
              <a:rPr lang="ru-RU" altLang="ru-RU" sz="1200" b="0" dirty="0"/>
              <a:t> на 01, 10, 20, 60 и т.п. счетов, и корректное отражение их в отчетности без доработки конфигурации</a:t>
            </a:r>
          </a:p>
          <a:p>
            <a:pPr marL="180975" indent="-180975" eaLnBrk="1" hangingPunct="1">
              <a:lnSpc>
                <a:spcPct val="90000"/>
              </a:lnSpc>
              <a:spcBef>
                <a:spcPts val="600"/>
              </a:spcBef>
              <a:spcAft>
                <a:spcPts val="600"/>
              </a:spcAft>
              <a:buClr>
                <a:srgbClr val="D20000"/>
              </a:buClr>
              <a:defRPr/>
            </a:pPr>
            <a:r>
              <a:rPr lang="ru-RU" altLang="ru-RU" sz="1200" b="0" dirty="0"/>
              <a:t>Автоматическое выделение краткосрочной/долгосрочной части в балансе</a:t>
            </a:r>
          </a:p>
          <a:p>
            <a:pPr marL="180975" indent="-180975" eaLnBrk="1" hangingPunct="1">
              <a:lnSpc>
                <a:spcPct val="90000"/>
              </a:lnSpc>
              <a:spcBef>
                <a:spcPts val="600"/>
              </a:spcBef>
              <a:spcAft>
                <a:spcPts val="600"/>
              </a:spcAft>
              <a:buClr>
                <a:srgbClr val="D20000"/>
              </a:buClr>
              <a:defRPr/>
            </a:pPr>
            <a:r>
              <a:rPr lang="ru-RU" altLang="ru-RU" sz="1200" b="0" dirty="0"/>
              <a:t>Отражение авансов поставщикам раздельно в оборотных и </a:t>
            </a:r>
            <a:r>
              <a:rPr lang="ru-RU" altLang="ru-RU" sz="1200" b="0" dirty="0" err="1"/>
              <a:t>внеоборотных</a:t>
            </a:r>
            <a:r>
              <a:rPr lang="ru-RU" altLang="ru-RU" sz="1200" b="0" dirty="0"/>
              <a:t> активах</a:t>
            </a:r>
          </a:p>
          <a:p>
            <a:pPr marL="180975" indent="-180975" eaLnBrk="1" hangingPunct="1">
              <a:lnSpc>
                <a:spcPct val="90000"/>
              </a:lnSpc>
              <a:spcBef>
                <a:spcPts val="600"/>
              </a:spcBef>
              <a:spcAft>
                <a:spcPts val="600"/>
              </a:spcAft>
              <a:buClr>
                <a:srgbClr val="D20000"/>
              </a:buClr>
              <a:defRPr/>
            </a:pPr>
            <a:r>
              <a:rPr lang="ru-RU" altLang="ru-RU" sz="1200" b="0" dirty="0"/>
              <a:t>Отражение резервов, обесценение на соответствующих им статьях баланса</a:t>
            </a:r>
          </a:p>
          <a:p>
            <a:pPr marL="180975" indent="-180975" eaLnBrk="1" hangingPunct="1">
              <a:lnSpc>
                <a:spcPct val="90000"/>
              </a:lnSpc>
              <a:spcBef>
                <a:spcPts val="600"/>
              </a:spcBef>
              <a:spcAft>
                <a:spcPts val="600"/>
              </a:spcAft>
              <a:buClr>
                <a:srgbClr val="D20000"/>
              </a:buClr>
              <a:defRPr/>
            </a:pPr>
            <a:r>
              <a:rPr lang="ru-RU" altLang="ru-RU" sz="1200" b="0" dirty="0"/>
              <a:t>В отраслевых решениях, при доработке конфигурации или при учете ручными операциями возможно автоматическое отражение добавленных объектов бухгалтерского учета в отчетности</a:t>
            </a:r>
          </a:p>
        </p:txBody>
      </p:sp>
    </p:spTree>
  </p:cSld>
  <p:clrMapOvr>
    <a:masterClrMapping/>
  </p:clrMapOvr>
  <p:transition advTm="6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Text Box 6">
            <a:extLst>
              <a:ext uri="{FF2B5EF4-FFF2-40B4-BE49-F238E27FC236}">
                <a16:creationId xmlns="" xmlns:a16="http://schemas.microsoft.com/office/drawing/2014/main" id="{54DEBA74-7AFD-4A7F-B710-B21ED35E7142}"/>
              </a:ext>
            </a:extLst>
          </p:cNvPr>
          <p:cNvSpPr txBox="1">
            <a:spLocks noChangeArrowheads="1"/>
          </p:cNvSpPr>
          <p:nvPr/>
        </p:nvSpPr>
        <p:spPr bwMode="auto">
          <a:xfrm>
            <a:off x="273304" y="958465"/>
            <a:ext cx="8857109" cy="276999"/>
          </a:xfrm>
          <a:prstGeom prst="rect">
            <a:avLst/>
          </a:prstGeom>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0074" algn="r">
              <a:spcBef>
                <a:spcPts val="397"/>
              </a:spcBef>
              <a:defRPr/>
            </a:pPr>
            <a:r>
              <a:rPr lang="ru-RU" sz="1200" b="0" dirty="0">
                <a:solidFill>
                  <a:srgbClr val="D45448"/>
                </a:solidFill>
                <a:latin typeface="Arial" panose="020B0604020202020204" pitchFamily="34" charset="0"/>
              </a:rPr>
              <a:t>Сервис экономит время, исключив работу по ручному вводу «бумажных» документов, файлов и в учетные документы 1С</a:t>
            </a:r>
          </a:p>
        </p:txBody>
      </p:sp>
      <p:sp>
        <p:nvSpPr>
          <p:cNvPr id="5" name="Text Box 6">
            <a:extLst>
              <a:ext uri="{FF2B5EF4-FFF2-40B4-BE49-F238E27FC236}">
                <a16:creationId xmlns="" xmlns:a16="http://schemas.microsoft.com/office/drawing/2014/main" id="{F470093E-C383-D6CE-F43F-868D38A99CB3}"/>
              </a:ext>
            </a:extLst>
          </p:cNvPr>
          <p:cNvSpPr txBox="1">
            <a:spLocks noChangeArrowheads="1"/>
          </p:cNvSpPr>
          <p:nvPr/>
        </p:nvSpPr>
        <p:spPr bwMode="auto">
          <a:xfrm>
            <a:off x="203200" y="1208097"/>
            <a:ext cx="1470696" cy="1200329"/>
          </a:xfrm>
          <a:prstGeom prst="rect">
            <a:avLst/>
          </a:prstGeom>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76"/>
              </a:spcBef>
              <a:buClr>
                <a:srgbClr val="D71920"/>
              </a:buClr>
              <a:defRPr/>
            </a:pPr>
            <a:r>
              <a:rPr lang="ru-RU" sz="1200" b="0" dirty="0">
                <a:solidFill>
                  <a:srgbClr val="D45448"/>
                </a:solidFill>
                <a:latin typeface="Arial" panose="020B0604020202020204" pitchFamily="34" charset="0"/>
              </a:rPr>
              <a:t>Распознаются: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Акт,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Счет-фактура,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ТОРГ12,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УПД,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Счет на оплату</a:t>
            </a:r>
          </a:p>
        </p:txBody>
      </p:sp>
      <p:sp>
        <p:nvSpPr>
          <p:cNvPr id="6" name="Text Box 6">
            <a:extLst>
              <a:ext uri="{FF2B5EF4-FFF2-40B4-BE49-F238E27FC236}">
                <a16:creationId xmlns="" xmlns:a16="http://schemas.microsoft.com/office/drawing/2014/main" id="{D24B1741-1A8D-EEC5-136C-609134D3A122}"/>
              </a:ext>
            </a:extLst>
          </p:cNvPr>
          <p:cNvSpPr txBox="1">
            <a:spLocks noChangeArrowheads="1"/>
          </p:cNvSpPr>
          <p:nvPr/>
        </p:nvSpPr>
        <p:spPr bwMode="auto">
          <a:xfrm>
            <a:off x="167996" y="2450894"/>
            <a:ext cx="5400675" cy="1569660"/>
          </a:xfrm>
          <a:prstGeom prst="rect">
            <a:avLst/>
          </a:prstGeom>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0" indent="0" eaLnBrk="1" hangingPunct="1">
              <a:spcBef>
                <a:spcPts val="476"/>
              </a:spcBef>
              <a:buClr>
                <a:srgbClr val="D71920"/>
              </a:buClr>
              <a:defRPr/>
            </a:pPr>
            <a:r>
              <a:rPr lang="ru-RU" sz="1200" b="0" dirty="0">
                <a:solidFill>
                  <a:srgbClr val="D45448"/>
                </a:solidFill>
                <a:latin typeface="Arial" panose="020B0604020202020204" pitchFamily="34" charset="0"/>
              </a:rPr>
              <a:t>Поддерживаются форматы:</a:t>
            </a:r>
          </a:p>
          <a:p>
            <a:pPr marL="199987" indent="-199987" eaLnBrk="1" hangingPunct="1">
              <a:spcBef>
                <a:spcPts val="0"/>
              </a:spcBef>
              <a:buClr>
                <a:srgbClr val="D71920"/>
              </a:buClr>
              <a:buFont typeface="Arial" panose="020B0604020202020204" pitchFamily="34" charset="0"/>
              <a:buChar char="•"/>
              <a:defRPr/>
            </a:pPr>
            <a:r>
              <a:rPr lang="ru-RU" sz="1200" b="0" dirty="0" err="1">
                <a:latin typeface="Arial" panose="020B0604020202020204" pitchFamily="34" charset="0"/>
              </a:rPr>
              <a:t>Word</a:t>
            </a:r>
            <a:r>
              <a:rPr lang="ru-RU" sz="1200" b="0" dirty="0">
                <a:latin typeface="Arial" panose="020B0604020202020204" pitchFamily="34" charset="0"/>
              </a:rPr>
              <a:t>, </a:t>
            </a:r>
            <a:r>
              <a:rPr lang="ru-RU" sz="1200" b="0" dirty="0" err="1">
                <a:latin typeface="Arial" panose="020B0604020202020204" pitchFamily="34" charset="0"/>
              </a:rPr>
              <a:t>Excel</a:t>
            </a:r>
            <a:r>
              <a:rPr lang="ru-RU" sz="1200" b="0" dirty="0">
                <a:latin typeface="Arial" panose="020B0604020202020204" pitchFamily="34" charset="0"/>
              </a:rPr>
              <a:t>, </a:t>
            </a:r>
            <a:r>
              <a:rPr lang="ru-RU" sz="1200" b="0" dirty="0" err="1">
                <a:latin typeface="Arial" panose="020B0604020202020204" pitchFamily="34" charset="0"/>
              </a:rPr>
              <a:t>OpenDocument</a:t>
            </a:r>
            <a:endParaRPr lang="ru-RU" sz="1200" b="0" dirty="0">
              <a:latin typeface="Arial" panose="020B0604020202020204" pitchFamily="34" charset="0"/>
            </a:endParaRP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pdf</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png</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jpeg</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bmp</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Сканы </a:t>
            </a:r>
            <a:r>
              <a:rPr lang="ru-RU" sz="1200" b="0" dirty="0" err="1">
                <a:latin typeface="Arial" panose="020B0604020202020204" pitchFamily="34" charset="0"/>
              </a:rPr>
              <a:t>tiff</a:t>
            </a:r>
            <a:r>
              <a:rPr lang="ru-RU" sz="1200" b="0" dirty="0">
                <a:latin typeface="Arial" panose="020B0604020202020204" pitchFamily="34" charset="0"/>
              </a:rPr>
              <a:t>,  </a:t>
            </a:r>
          </a:p>
          <a:p>
            <a:pPr marL="199987" indent="-199987" eaLnBrk="1" hangingPunct="1">
              <a:spcBef>
                <a:spcPts val="0"/>
              </a:spcBef>
              <a:buClr>
                <a:srgbClr val="D71920"/>
              </a:buClr>
              <a:buFont typeface="Arial" panose="020B0604020202020204" pitchFamily="34" charset="0"/>
              <a:buChar char="•"/>
              <a:defRPr/>
            </a:pPr>
            <a:r>
              <a:rPr lang="ru-RU" sz="1200" b="0" dirty="0">
                <a:latin typeface="Arial" panose="020B0604020202020204" pitchFamily="34" charset="0"/>
              </a:rPr>
              <a:t>Архивы </a:t>
            </a:r>
            <a:r>
              <a:rPr lang="ru-RU" sz="1200" b="0" dirty="0" err="1">
                <a:latin typeface="Arial" panose="020B0604020202020204" pitchFamily="34" charset="0"/>
              </a:rPr>
              <a:t>rar</a:t>
            </a:r>
            <a:r>
              <a:rPr lang="ru-RU" sz="1200" b="0" dirty="0">
                <a:latin typeface="Arial" panose="020B0604020202020204" pitchFamily="34" charset="0"/>
              </a:rPr>
              <a:t>, </a:t>
            </a:r>
            <a:r>
              <a:rPr lang="ru-RU" sz="1200" b="0" dirty="0" err="1">
                <a:latin typeface="Arial" panose="020B0604020202020204" pitchFamily="34" charset="0"/>
              </a:rPr>
              <a:t>zip</a:t>
            </a:r>
            <a:r>
              <a:rPr lang="ru-RU" sz="1200" b="0" dirty="0">
                <a:latin typeface="Arial" panose="020B0604020202020204" pitchFamily="34" charset="0"/>
              </a:rPr>
              <a:t>, 7z</a:t>
            </a:r>
          </a:p>
        </p:txBody>
      </p:sp>
      <p:sp>
        <p:nvSpPr>
          <p:cNvPr id="2" name="Скругленный прямоугольник 1">
            <a:extLst>
              <a:ext uri="{FF2B5EF4-FFF2-40B4-BE49-F238E27FC236}">
                <a16:creationId xmlns="" xmlns:a16="http://schemas.microsoft.com/office/drawing/2014/main" id="{FD93EBEF-C731-844A-3575-5C6934BCAFBE}"/>
              </a:ext>
            </a:extLst>
          </p:cNvPr>
          <p:cNvSpPr/>
          <p:nvPr/>
        </p:nvSpPr>
        <p:spPr bwMode="auto">
          <a:xfrm>
            <a:off x="273304" y="4114800"/>
            <a:ext cx="1218945" cy="800100"/>
          </a:xfrm>
          <a:prstGeom prst="roundRect">
            <a:avLst/>
          </a:prstGeom>
          <a:solidFill>
            <a:srgbClr val="FFC000"/>
          </a:solidFill>
          <a:ln>
            <a:noFill/>
          </a:ln>
        </p:spPr>
        <p:txBody>
          <a:bodyPr anchor="ctr"/>
          <a:lstStyle/>
          <a:p>
            <a:pPr algn="ctr">
              <a:defRPr/>
            </a:pPr>
            <a:endParaRPr lang="ru-RU" sz="1111" b="0" dirty="0">
              <a:latin typeface="Arial" panose="020B0604020202020204" pitchFamily="34" charset="0"/>
            </a:endParaRPr>
          </a:p>
        </p:txBody>
      </p:sp>
      <p:sp>
        <p:nvSpPr>
          <p:cNvPr id="33" name="Скругленный прямоугольник 32">
            <a:extLst>
              <a:ext uri="{FF2B5EF4-FFF2-40B4-BE49-F238E27FC236}">
                <a16:creationId xmlns="" xmlns:a16="http://schemas.microsoft.com/office/drawing/2014/main" id="{27832185-E47B-2EDF-845D-14BDCA19639A}"/>
              </a:ext>
            </a:extLst>
          </p:cNvPr>
          <p:cNvSpPr/>
          <p:nvPr/>
        </p:nvSpPr>
        <p:spPr bwMode="auto">
          <a:xfrm>
            <a:off x="176368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4" name="Скругленный прямоугольник 33">
            <a:extLst>
              <a:ext uri="{FF2B5EF4-FFF2-40B4-BE49-F238E27FC236}">
                <a16:creationId xmlns="" xmlns:a16="http://schemas.microsoft.com/office/drawing/2014/main" id="{C53CBEB3-FDDD-D170-C21B-679278F303D4}"/>
              </a:ext>
            </a:extLst>
          </p:cNvPr>
          <p:cNvSpPr/>
          <p:nvPr/>
        </p:nvSpPr>
        <p:spPr bwMode="auto">
          <a:xfrm>
            <a:off x="320384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5" name="Скругленный прямоугольник 34">
            <a:extLst>
              <a:ext uri="{FF2B5EF4-FFF2-40B4-BE49-F238E27FC236}">
                <a16:creationId xmlns="" xmlns:a16="http://schemas.microsoft.com/office/drawing/2014/main" id="{A3163D81-2B0D-27CC-CE78-273544E842BF}"/>
              </a:ext>
            </a:extLst>
          </p:cNvPr>
          <p:cNvSpPr/>
          <p:nvPr/>
        </p:nvSpPr>
        <p:spPr bwMode="auto">
          <a:xfrm>
            <a:off x="4644008" y="4114800"/>
            <a:ext cx="1218945"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6" name="Скругленный прямоугольник 35">
            <a:extLst>
              <a:ext uri="{FF2B5EF4-FFF2-40B4-BE49-F238E27FC236}">
                <a16:creationId xmlns="" xmlns:a16="http://schemas.microsoft.com/office/drawing/2014/main" id="{A45201A5-D5A4-1814-EDCA-BD82A79C275A}"/>
              </a:ext>
            </a:extLst>
          </p:cNvPr>
          <p:cNvSpPr/>
          <p:nvPr/>
        </p:nvSpPr>
        <p:spPr bwMode="auto">
          <a:xfrm>
            <a:off x="6156176" y="4114800"/>
            <a:ext cx="1217541" cy="800100"/>
          </a:xfrm>
          <a:prstGeom prst="roundRect">
            <a:avLst/>
          </a:prstGeom>
          <a:solidFill>
            <a:srgbClr val="FFC000"/>
          </a:solidFill>
          <a:ln>
            <a:noFill/>
          </a:ln>
        </p:spPr>
        <p:txBody>
          <a:bodyPr anchor="ctr"/>
          <a:lstStyle/>
          <a:p>
            <a:pPr algn="ctr">
              <a:defRPr/>
            </a:pPr>
            <a:endParaRPr lang="ru-RU" sz="1111" b="0">
              <a:latin typeface="Arial" panose="020B0604020202020204" pitchFamily="34" charset="0"/>
            </a:endParaRPr>
          </a:p>
        </p:txBody>
      </p:sp>
      <p:sp>
        <p:nvSpPr>
          <p:cNvPr id="37" name="Скругленный прямоугольник 36">
            <a:extLst>
              <a:ext uri="{FF2B5EF4-FFF2-40B4-BE49-F238E27FC236}">
                <a16:creationId xmlns="" xmlns:a16="http://schemas.microsoft.com/office/drawing/2014/main" id="{EF1885AC-0D48-CBC9-0332-793B74E93AD3}"/>
              </a:ext>
            </a:extLst>
          </p:cNvPr>
          <p:cNvSpPr/>
          <p:nvPr/>
        </p:nvSpPr>
        <p:spPr bwMode="auto">
          <a:xfrm>
            <a:off x="7668344" y="4114800"/>
            <a:ext cx="1218945" cy="800100"/>
          </a:xfrm>
          <a:prstGeom prst="roundRect">
            <a:avLst/>
          </a:prstGeom>
          <a:solidFill>
            <a:srgbClr val="D45448"/>
          </a:solidFill>
          <a:ln>
            <a:noFill/>
          </a:ln>
        </p:spPr>
        <p:txBody>
          <a:bodyPr anchor="ctr"/>
          <a:lstStyle/>
          <a:p>
            <a:pPr algn="ctr">
              <a:defRPr/>
            </a:pPr>
            <a:endParaRPr lang="ru-RU" sz="1111" b="0">
              <a:solidFill>
                <a:schemeClr val="bg1"/>
              </a:solidFill>
              <a:latin typeface="Arial" panose="020B0604020202020204" pitchFamily="34" charset="0"/>
            </a:endParaRPr>
          </a:p>
        </p:txBody>
      </p:sp>
      <p:cxnSp>
        <p:nvCxnSpPr>
          <p:cNvPr id="4" name="Прямая соединительная линия 3">
            <a:extLst>
              <a:ext uri="{FF2B5EF4-FFF2-40B4-BE49-F238E27FC236}">
                <a16:creationId xmlns="" xmlns:a16="http://schemas.microsoft.com/office/drawing/2014/main" id="{86F20B6F-D744-152A-665F-D0D8AA3134A0}"/>
              </a:ext>
            </a:extLst>
          </p:cNvPr>
          <p:cNvCxnSpPr>
            <a:stCxn id="2" idx="3"/>
            <a:endCxn id="33" idx="1"/>
          </p:cNvCxnSpPr>
          <p:nvPr/>
        </p:nvCxnSpPr>
        <p:spPr bwMode="auto">
          <a:xfrm>
            <a:off x="1492249" y="4514850"/>
            <a:ext cx="271439"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38" name="Прямая соединительная линия 37">
            <a:extLst>
              <a:ext uri="{FF2B5EF4-FFF2-40B4-BE49-F238E27FC236}">
                <a16:creationId xmlns="" xmlns:a16="http://schemas.microsoft.com/office/drawing/2014/main" id="{BF31DD69-49E3-AE0D-252A-ACB8677E70B3}"/>
              </a:ext>
            </a:extLst>
          </p:cNvPr>
          <p:cNvCxnSpPr>
            <a:stCxn id="33" idx="3"/>
          </p:cNvCxnSpPr>
          <p:nvPr/>
        </p:nvCxnSpPr>
        <p:spPr bwMode="auto">
          <a:xfrm>
            <a:off x="2982633" y="4514850"/>
            <a:ext cx="281243"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0" name="Прямая соединительная линия 39">
            <a:extLst>
              <a:ext uri="{FF2B5EF4-FFF2-40B4-BE49-F238E27FC236}">
                <a16:creationId xmlns="" xmlns:a16="http://schemas.microsoft.com/office/drawing/2014/main" id="{3A9BFBC6-A5F5-7D30-0CDD-FC9E7B14D529}"/>
              </a:ext>
            </a:extLst>
          </p:cNvPr>
          <p:cNvCxnSpPr>
            <a:stCxn id="34" idx="3"/>
          </p:cNvCxnSpPr>
          <p:nvPr/>
        </p:nvCxnSpPr>
        <p:spPr bwMode="auto">
          <a:xfrm>
            <a:off x="4422793" y="4514850"/>
            <a:ext cx="282830"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2" name="Прямая соединительная линия 41">
            <a:extLst>
              <a:ext uri="{FF2B5EF4-FFF2-40B4-BE49-F238E27FC236}">
                <a16:creationId xmlns="" xmlns:a16="http://schemas.microsoft.com/office/drawing/2014/main" id="{4FF47E8F-60DA-B01C-9455-3DD82765AA92}"/>
              </a:ext>
            </a:extLst>
          </p:cNvPr>
          <p:cNvCxnSpPr>
            <a:stCxn id="35" idx="3"/>
          </p:cNvCxnSpPr>
          <p:nvPr/>
        </p:nvCxnSpPr>
        <p:spPr bwMode="auto">
          <a:xfrm>
            <a:off x="5862953" y="4514850"/>
            <a:ext cx="282646"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44" name="Прямая соединительная линия 43">
            <a:extLst>
              <a:ext uri="{FF2B5EF4-FFF2-40B4-BE49-F238E27FC236}">
                <a16:creationId xmlns="" xmlns:a16="http://schemas.microsoft.com/office/drawing/2014/main" id="{E5983E9F-90AB-ACB5-6781-8EC51A4B0F6E}"/>
              </a:ext>
            </a:extLst>
          </p:cNvPr>
          <p:cNvCxnSpPr>
            <a:stCxn id="36" idx="3"/>
            <a:endCxn id="37" idx="1"/>
          </p:cNvCxnSpPr>
          <p:nvPr/>
        </p:nvCxnSpPr>
        <p:spPr bwMode="auto">
          <a:xfrm>
            <a:off x="7373717" y="4514850"/>
            <a:ext cx="294627" cy="0"/>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sp>
        <p:nvSpPr>
          <p:cNvPr id="10" name="object 7">
            <a:extLst>
              <a:ext uri="{FF2B5EF4-FFF2-40B4-BE49-F238E27FC236}">
                <a16:creationId xmlns="" xmlns:a16="http://schemas.microsoft.com/office/drawing/2014/main" id="{3B0990EA-360F-F2C9-2C82-621764F28713}"/>
              </a:ext>
            </a:extLst>
          </p:cNvPr>
          <p:cNvSpPr txBox="1"/>
          <p:nvPr/>
        </p:nvSpPr>
        <p:spPr>
          <a:xfrm>
            <a:off x="317539" y="4238625"/>
            <a:ext cx="1130474" cy="517495"/>
          </a:xfrm>
          <a:prstGeom prst="rect">
            <a:avLst/>
          </a:prstGeom>
        </p:spPr>
        <p:txBody>
          <a:bodyPr wrap="square" lIns="0" tIns="9570" rIns="0" bIns="0">
            <a:spAutoFit/>
          </a:bodyPr>
          <a:lstStyle>
            <a:defPPr>
              <a:defRPr lang="ru-RU"/>
            </a:defPPr>
            <a:lvl1pPr marL="10074" indent="-2518" algn="ctr">
              <a:spcBef>
                <a:spcPts val="79"/>
              </a:spcBef>
              <a:defRPr sz="1100" b="0">
                <a:latin typeface="Arial" panose="020B0604020202020204" pitchFamily="34" charset="0"/>
              </a:defRPr>
            </a:lvl1pPr>
          </a:lstStyle>
          <a:p>
            <a:r>
              <a:rPr lang="ru-RU" dirty="0"/>
              <a:t>Берем  первичные  документы</a:t>
            </a:r>
          </a:p>
        </p:txBody>
      </p:sp>
      <p:sp>
        <p:nvSpPr>
          <p:cNvPr id="14" name="object 11">
            <a:extLst>
              <a:ext uri="{FF2B5EF4-FFF2-40B4-BE49-F238E27FC236}">
                <a16:creationId xmlns="" xmlns:a16="http://schemas.microsoft.com/office/drawing/2014/main" id="{2814A5DF-C403-485E-9FEA-FDB196054E08}"/>
              </a:ext>
            </a:extLst>
          </p:cNvPr>
          <p:cNvSpPr txBox="1"/>
          <p:nvPr/>
        </p:nvSpPr>
        <p:spPr>
          <a:xfrm>
            <a:off x="1826332" y="4252913"/>
            <a:ext cx="1042002" cy="522287"/>
          </a:xfrm>
          <a:prstGeom prst="rect">
            <a:avLst/>
          </a:prstGeom>
        </p:spPr>
        <p:txBody>
          <a:bodyPr wrap="square" lIns="0" tIns="9570" rIns="0" bIns="0">
            <a:spAutoFit/>
          </a:bodyPr>
          <a:lstStyle/>
          <a:p>
            <a:pPr marL="10074" indent="-2518" algn="ctr">
              <a:spcBef>
                <a:spcPts val="79"/>
              </a:spcBef>
              <a:defRPr/>
            </a:pPr>
            <a:r>
              <a:rPr lang="ru-RU" sz="1100" b="0" dirty="0">
                <a:latin typeface="Arial" panose="020B0604020202020204" pitchFamily="34" charset="0"/>
              </a:rPr>
              <a:t>Сканируем или  </a:t>
            </a:r>
            <a:r>
              <a:rPr lang="ru-RU" sz="1050" b="0" dirty="0">
                <a:latin typeface="Arial" panose="020B0604020202020204" pitchFamily="34" charset="0"/>
              </a:rPr>
              <a:t>фотографируем</a:t>
            </a:r>
            <a:r>
              <a:rPr lang="ru-RU" sz="1100" b="0" dirty="0">
                <a:latin typeface="Arial" panose="020B0604020202020204" pitchFamily="34" charset="0"/>
              </a:rPr>
              <a:t>  их</a:t>
            </a:r>
          </a:p>
        </p:txBody>
      </p:sp>
      <p:sp>
        <p:nvSpPr>
          <p:cNvPr id="18" name="object 15">
            <a:extLst>
              <a:ext uri="{FF2B5EF4-FFF2-40B4-BE49-F238E27FC236}">
                <a16:creationId xmlns="" xmlns:a16="http://schemas.microsoft.com/office/drawing/2014/main" id="{3A205DB5-46D9-8043-99F1-B09D2E6734A4}"/>
              </a:ext>
            </a:extLst>
          </p:cNvPr>
          <p:cNvSpPr txBox="1"/>
          <p:nvPr/>
        </p:nvSpPr>
        <p:spPr>
          <a:xfrm>
            <a:off x="3267041" y="4233833"/>
            <a:ext cx="1092557" cy="522287"/>
          </a:xfrm>
          <a:prstGeom prst="rect">
            <a:avLst/>
          </a:prstGeom>
        </p:spPr>
        <p:txBody>
          <a:bodyPr wrap="square" lIns="0" tIns="9570" rIns="0" bIns="0">
            <a:spAutoFit/>
          </a:bodyPr>
          <a:lstStyle/>
          <a:p>
            <a:pPr algn="ctr">
              <a:spcBef>
                <a:spcPts val="79"/>
              </a:spcBef>
              <a:defRPr/>
            </a:pPr>
            <a:r>
              <a:rPr lang="ru-RU" sz="1100" b="0" dirty="0">
                <a:latin typeface="Arial" panose="020B0604020202020204" pitchFamily="34" charset="0"/>
              </a:rPr>
              <a:t>Загружаем</a:t>
            </a:r>
          </a:p>
          <a:p>
            <a:pPr algn="ctr">
              <a:defRPr/>
            </a:pPr>
            <a:r>
              <a:rPr lang="ru-RU" sz="1100" b="0" dirty="0">
                <a:latin typeface="Arial" panose="020B0604020202020204" pitchFamily="34" charset="0"/>
              </a:rPr>
              <a:t>сканы</a:t>
            </a:r>
          </a:p>
          <a:p>
            <a:pPr algn="ctr">
              <a:defRPr/>
            </a:pPr>
            <a:r>
              <a:rPr lang="ru-RU" sz="1100" b="0" dirty="0">
                <a:latin typeface="Arial" panose="020B0604020202020204" pitchFamily="34" charset="0"/>
              </a:rPr>
              <a:t>или фото в 1С</a:t>
            </a:r>
          </a:p>
        </p:txBody>
      </p:sp>
      <p:sp>
        <p:nvSpPr>
          <p:cNvPr id="22" name="object 19">
            <a:extLst>
              <a:ext uri="{FF2B5EF4-FFF2-40B4-BE49-F238E27FC236}">
                <a16:creationId xmlns="" xmlns:a16="http://schemas.microsoft.com/office/drawing/2014/main" id="{A629CA4F-5FA1-6277-92B9-F288CD08EB0C}"/>
              </a:ext>
            </a:extLst>
          </p:cNvPr>
          <p:cNvSpPr txBox="1"/>
          <p:nvPr/>
        </p:nvSpPr>
        <p:spPr>
          <a:xfrm>
            <a:off x="4719596" y="4238625"/>
            <a:ext cx="1019533" cy="522288"/>
          </a:xfrm>
          <a:prstGeom prst="rect">
            <a:avLst/>
          </a:prstGeom>
        </p:spPr>
        <p:txBody>
          <a:bodyPr wrap="square" lIns="0" tIns="9570" rIns="0" bIns="0">
            <a:spAutoFit/>
          </a:bodyPr>
          <a:lstStyle/>
          <a:p>
            <a:pPr marL="10074" algn="ctr">
              <a:spcBef>
                <a:spcPts val="79"/>
              </a:spcBef>
              <a:defRPr/>
            </a:pPr>
            <a:r>
              <a:rPr lang="ru-RU" sz="1100" b="0" dirty="0">
                <a:latin typeface="Arial" panose="020B0604020202020204" pitchFamily="34" charset="0"/>
              </a:rPr>
              <a:t>Получаем  распознанные  документы</a:t>
            </a:r>
          </a:p>
        </p:txBody>
      </p:sp>
      <p:sp>
        <p:nvSpPr>
          <p:cNvPr id="26" name="object 23">
            <a:extLst>
              <a:ext uri="{FF2B5EF4-FFF2-40B4-BE49-F238E27FC236}">
                <a16:creationId xmlns="" xmlns:a16="http://schemas.microsoft.com/office/drawing/2014/main" id="{7818A190-911A-9AFD-63CB-A1B2352344E0}"/>
              </a:ext>
            </a:extLst>
          </p:cNvPr>
          <p:cNvSpPr txBox="1"/>
          <p:nvPr/>
        </p:nvSpPr>
        <p:spPr>
          <a:xfrm>
            <a:off x="6320462" y="4170670"/>
            <a:ext cx="856632" cy="686772"/>
          </a:xfrm>
          <a:prstGeom prst="rect">
            <a:avLst/>
          </a:prstGeom>
        </p:spPr>
        <p:txBody>
          <a:bodyPr wrap="square" lIns="0" tIns="9570" rIns="0" bIns="0">
            <a:spAutoFit/>
          </a:bodyPr>
          <a:lstStyle/>
          <a:p>
            <a:pPr marL="54147" indent="-44073" algn="ctr">
              <a:spcBef>
                <a:spcPts val="79"/>
              </a:spcBef>
              <a:defRPr/>
            </a:pPr>
            <a:r>
              <a:rPr lang="ru-RU" sz="1100" b="0" dirty="0">
                <a:latin typeface="Arial" panose="020B0604020202020204" pitchFamily="34" charset="0"/>
              </a:rPr>
              <a:t>Проверяем и  исправляем  если нужно</a:t>
            </a:r>
          </a:p>
        </p:txBody>
      </p:sp>
      <p:sp>
        <p:nvSpPr>
          <p:cNvPr id="30" name="object 27">
            <a:extLst>
              <a:ext uri="{FF2B5EF4-FFF2-40B4-BE49-F238E27FC236}">
                <a16:creationId xmlns="" xmlns:a16="http://schemas.microsoft.com/office/drawing/2014/main" id="{707CCDD7-ACC7-6393-218D-2619D5F35E89}"/>
              </a:ext>
            </a:extLst>
          </p:cNvPr>
          <p:cNvSpPr txBox="1"/>
          <p:nvPr/>
        </p:nvSpPr>
        <p:spPr>
          <a:xfrm>
            <a:off x="7731538" y="4244975"/>
            <a:ext cx="1155751" cy="522288"/>
          </a:xfrm>
          <a:prstGeom prst="rect">
            <a:avLst/>
          </a:prstGeom>
        </p:spPr>
        <p:txBody>
          <a:bodyPr wrap="square" lIns="0" tIns="9570" rIns="0" bIns="0">
            <a:spAutoFit/>
          </a:bodyPr>
          <a:lstStyle/>
          <a:p>
            <a:pPr algn="ctr">
              <a:spcBef>
                <a:spcPts val="79"/>
              </a:spcBef>
              <a:defRPr/>
            </a:pPr>
            <a:r>
              <a:rPr lang="ru-RU" sz="1100" b="0" dirty="0">
                <a:solidFill>
                  <a:schemeClr val="bg1"/>
                </a:solidFill>
                <a:latin typeface="Arial" panose="020B0604020202020204" pitchFamily="34" charset="0"/>
              </a:rPr>
              <a:t>Готово!</a:t>
            </a:r>
          </a:p>
          <a:p>
            <a:pPr algn="ctr">
              <a:defRPr/>
            </a:pPr>
            <a:r>
              <a:rPr lang="ru-RU" sz="1100" b="0" dirty="0">
                <a:solidFill>
                  <a:schemeClr val="bg1"/>
                </a:solidFill>
                <a:latin typeface="Arial" panose="020B0604020202020204" pitchFamily="34" charset="0"/>
              </a:rPr>
              <a:t>Документы  созданы</a:t>
            </a:r>
          </a:p>
        </p:txBody>
      </p:sp>
      <p:sp>
        <p:nvSpPr>
          <p:cNvPr id="154646" name="Заголовок 1">
            <a:extLst>
              <a:ext uri="{FF2B5EF4-FFF2-40B4-BE49-F238E27FC236}">
                <a16:creationId xmlns="" xmlns:a16="http://schemas.microsoft.com/office/drawing/2014/main" id="{A3113728-0691-6CD8-ED9F-9CAEB21AA7A0}"/>
              </a:ext>
            </a:extLst>
          </p:cNvPr>
          <p:cNvSpPr txBox="1">
            <a:spLocks/>
          </p:cNvSpPr>
          <p:nvPr/>
        </p:nvSpPr>
        <p:spPr bwMode="auto">
          <a:xfrm>
            <a:off x="1673896" y="195486"/>
            <a:ext cx="7213393" cy="5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Сервис распознавания первичных документов</a:t>
            </a:r>
          </a:p>
        </p:txBody>
      </p:sp>
      <p:sp>
        <p:nvSpPr>
          <p:cNvPr id="23" name="Rectangle 3">
            <a:extLst>
              <a:ext uri="{FF2B5EF4-FFF2-40B4-BE49-F238E27FC236}">
                <a16:creationId xmlns="" xmlns:a16="http://schemas.microsoft.com/office/drawing/2014/main" id="{CF55B719-346E-46FA-BD82-4C7869EA631E}"/>
              </a:ext>
            </a:extLst>
          </p:cNvPr>
          <p:cNvSpPr txBox="1">
            <a:spLocks noChangeArrowheads="1"/>
          </p:cNvSpPr>
          <p:nvPr/>
        </p:nvSpPr>
        <p:spPr bwMode="auto">
          <a:xfrm>
            <a:off x="2390300" y="1334063"/>
            <a:ext cx="6652319" cy="251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Автоматически определяет содержание первичных документов</a:t>
            </a:r>
          </a:p>
          <a:p>
            <a:pPr marL="180000" lvl="1" indent="-199987" eaLnBrk="1" hangingPunct="1">
              <a:spcBef>
                <a:spcPts val="0"/>
              </a:spcBef>
              <a:buClr>
                <a:srgbClr val="D71920"/>
              </a:buClr>
              <a:buFont typeface="Arial" panose="020B0604020202020204" pitchFamily="34" charset="0"/>
              <a:buChar char="•"/>
              <a:defRPr/>
            </a:pPr>
            <a:r>
              <a:rPr lang="ru-RU" altLang="ru-RU" sz="1200" b="0" dirty="0">
                <a:solidFill>
                  <a:srgbClr val="D45448"/>
                </a:solidFill>
                <a:latin typeface="Arial" panose="020B0604020202020204" pitchFamily="34" charset="0"/>
              </a:rPr>
              <a:t>Раздельный учет результатов ФХД в организациях-исполнителях ГОЗ</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Распознает поставщиков, покупателей, товары и услуги, сопоставляя их с данными в  информационной базе</a:t>
            </a:r>
          </a:p>
          <a:p>
            <a:pPr marL="447675" lvl="2">
              <a:spcBef>
                <a:spcPts val="0"/>
              </a:spcBef>
              <a:buFont typeface="Courier New" panose="02070309020205020404" pitchFamily="49" charset="0"/>
              <a:buChar char="o"/>
              <a:defRPr/>
            </a:pPr>
            <a:r>
              <a:rPr lang="ru-RU" altLang="ru-RU" sz="1200" b="0" kern="0" dirty="0">
                <a:latin typeface="Arial" panose="020B0604020202020204" pitchFamily="34" charset="0"/>
              </a:rPr>
              <a:t>Если записи в ИБ немного отличаются от указанных в документе, подбирает наиболее похожие варианты и просит пользователя их подтвердить</a:t>
            </a:r>
          </a:p>
          <a:p>
            <a:pPr marL="447675" lvl="2">
              <a:spcBef>
                <a:spcPts val="0"/>
              </a:spcBef>
              <a:buFont typeface="Courier New" panose="02070309020205020404" pitchFamily="49" charset="0"/>
              <a:buChar char="o"/>
              <a:defRPr/>
            </a:pPr>
            <a:r>
              <a:rPr lang="ru-RU" altLang="ru-RU" sz="1200" b="0" kern="0" dirty="0">
                <a:latin typeface="Arial" panose="020B0604020202020204" pitchFamily="34" charset="0"/>
              </a:rPr>
              <a:t>Если номенклатура поставщика отличается от номенклатуры покупателя, запомнит выбор пользователя и в следующий раз выберет правильный вариант автоматически</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Проверяет по формулам корректность чисел в таблицах</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Подсвечивает места, на которые надо обратить внимание</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При наличии в информационной базе документов, соответствующих скану, может выполнить автоматическое прикрепление скана к документу</a:t>
            </a:r>
          </a:p>
          <a:p>
            <a:pPr marL="180000" lvl="1" indent="-199987" eaLnBrk="1" hangingPunct="1">
              <a:spcBef>
                <a:spcPts val="0"/>
              </a:spcBef>
              <a:buClr>
                <a:srgbClr val="D71920"/>
              </a:buClr>
              <a:buFont typeface="Arial" panose="020B0604020202020204" pitchFamily="34" charset="0"/>
              <a:buChar char="•"/>
              <a:defRPr/>
            </a:pPr>
            <a:r>
              <a:rPr lang="ru-RU" altLang="ru-RU" sz="1200" b="0" dirty="0">
                <a:latin typeface="Arial" panose="020B0604020202020204" pitchFamily="34" charset="0"/>
              </a:rPr>
              <a:t>Сформирует комплект из документов, отражающих одну и ту же </a:t>
            </a:r>
            <a:r>
              <a:rPr lang="ru-RU" altLang="ru-RU" sz="1200" b="0" dirty="0" err="1">
                <a:latin typeface="Arial" panose="020B0604020202020204" pitchFamily="34" charset="0"/>
              </a:rPr>
              <a:t>хозоперацию</a:t>
            </a:r>
            <a:endParaRPr lang="ru-RU" altLang="ru-RU" sz="1200" b="0" dirty="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B3B56DBD-7FD6-2B2D-5EED-6B8B4BB64EE0}"/>
              </a:ext>
            </a:extLst>
          </p:cNvPr>
          <p:cNvSpPr txBox="1"/>
          <p:nvPr/>
        </p:nvSpPr>
        <p:spPr>
          <a:xfrm>
            <a:off x="1720850" y="381000"/>
            <a:ext cx="6669088" cy="742950"/>
          </a:xfrm>
          <a:prstGeom prst="rect">
            <a:avLst/>
          </a:prstGeom>
        </p:spPr>
        <p:txBody>
          <a:bodyPr lIns="0" tIns="0" rIns="0" bIns="0">
            <a:spAutoFit/>
          </a:bodyPr>
          <a:lstStyle/>
          <a:p>
            <a:pPr>
              <a:lnSpc>
                <a:spcPts val="2945"/>
              </a:lnSpc>
              <a:defRPr/>
            </a:pPr>
            <a:r>
              <a:rPr lang="ru-RU" sz="2538">
                <a:latin typeface="Trebuchet MS" pitchFamily="34" charset="0"/>
              </a:rPr>
              <a:t>Сервис распознавания первичных документов</a:t>
            </a:r>
          </a:p>
        </p:txBody>
      </p:sp>
      <p:grpSp>
        <p:nvGrpSpPr>
          <p:cNvPr id="156675" name="object 3">
            <a:extLst>
              <a:ext uri="{FF2B5EF4-FFF2-40B4-BE49-F238E27FC236}">
                <a16:creationId xmlns="" xmlns:a16="http://schemas.microsoft.com/office/drawing/2014/main" id="{2E858C83-5BD2-3B7C-C715-A49DA0774D62}"/>
              </a:ext>
            </a:extLst>
          </p:cNvPr>
          <p:cNvGrpSpPr>
            <a:grpSpLocks/>
          </p:cNvGrpSpPr>
          <p:nvPr/>
        </p:nvGrpSpPr>
        <p:grpSpPr bwMode="auto">
          <a:xfrm>
            <a:off x="3175" y="0"/>
            <a:ext cx="9139238" cy="5140325"/>
            <a:chOff x="0" y="0"/>
            <a:chExt cx="11521440" cy="6480175"/>
          </a:xfrm>
        </p:grpSpPr>
        <p:pic>
          <p:nvPicPr>
            <p:cNvPr id="156685" name="object 4">
              <a:extLst>
                <a:ext uri="{FF2B5EF4-FFF2-40B4-BE49-F238E27FC236}">
                  <a16:creationId xmlns="" xmlns:a16="http://schemas.microsoft.com/office/drawing/2014/main" id="{90AA1E15-06DF-0A32-FF4E-B6152DF8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521440" cy="648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object 5">
              <a:extLst>
                <a:ext uri="{FF2B5EF4-FFF2-40B4-BE49-F238E27FC236}">
                  <a16:creationId xmlns="" xmlns:a16="http://schemas.microsoft.com/office/drawing/2014/main" id="{C7785EDA-F1CA-E82C-C990-BD96145CD46D}"/>
                </a:ext>
              </a:extLst>
            </p:cNvPr>
            <p:cNvSpPr>
              <a:spLocks/>
            </p:cNvSpPr>
            <p:nvPr/>
          </p:nvSpPr>
          <p:spPr bwMode="auto">
            <a:xfrm>
              <a:off x="2445579" y="2593671"/>
              <a:ext cx="3098000" cy="1186765"/>
            </a:xfrm>
            <a:custGeom>
              <a:avLst/>
              <a:gdLst/>
              <a:ahLst/>
              <a:cxnLst>
                <a:cxn ang="0">
                  <a:pos x="2972816" y="430275"/>
                </a:cxn>
                <a:cxn ang="0">
                  <a:pos x="489457" y="430275"/>
                </a:cxn>
                <a:cxn ang="0">
                  <a:pos x="440432" y="440154"/>
                </a:cxn>
                <a:cxn ang="0">
                  <a:pos x="400431" y="467105"/>
                </a:cxn>
                <a:cxn ang="0">
                  <a:pos x="373479" y="507107"/>
                </a:cxn>
                <a:cxn ang="0">
                  <a:pos x="363600" y="556133"/>
                </a:cxn>
                <a:cxn ang="0">
                  <a:pos x="363600" y="1059942"/>
                </a:cxn>
                <a:cxn ang="0">
                  <a:pos x="373479" y="1108987"/>
                </a:cxn>
                <a:cxn ang="0">
                  <a:pos x="400431" y="1149032"/>
                </a:cxn>
                <a:cxn ang="0">
                  <a:pos x="440432" y="1176027"/>
                </a:cxn>
                <a:cxn ang="0">
                  <a:pos x="489457" y="1185926"/>
                </a:cxn>
                <a:cxn ang="0">
                  <a:pos x="2972816" y="1185926"/>
                </a:cxn>
                <a:cxn ang="0">
                  <a:pos x="3021861" y="1176027"/>
                </a:cxn>
                <a:cxn ang="0">
                  <a:pos x="3061906" y="1149032"/>
                </a:cxn>
                <a:cxn ang="0">
                  <a:pos x="3088901" y="1108987"/>
                </a:cxn>
                <a:cxn ang="0">
                  <a:pos x="3098800" y="1059942"/>
                </a:cxn>
                <a:cxn ang="0">
                  <a:pos x="3098800" y="556133"/>
                </a:cxn>
                <a:cxn ang="0">
                  <a:pos x="3088901" y="507107"/>
                </a:cxn>
                <a:cxn ang="0">
                  <a:pos x="3061906" y="467105"/>
                </a:cxn>
                <a:cxn ang="0">
                  <a:pos x="3021861" y="440154"/>
                </a:cxn>
                <a:cxn ang="0">
                  <a:pos x="2972816" y="430275"/>
                </a:cxn>
                <a:cxn ang="0">
                  <a:pos x="0" y="0"/>
                </a:cxn>
                <a:cxn ang="0">
                  <a:pos x="819403" y="430275"/>
                </a:cxn>
                <a:cxn ang="0">
                  <a:pos x="1503172" y="430275"/>
                </a:cxn>
                <a:cxn ang="0">
                  <a:pos x="0" y="0"/>
                </a:cxn>
              </a:cxnLst>
              <a:rect l="0" t="0" r="r" b="b"/>
              <a:pathLst>
                <a:path w="3098800" h="1186179">
                  <a:moveTo>
                    <a:pt x="2972816" y="430275"/>
                  </a:moveTo>
                  <a:lnTo>
                    <a:pt x="489457" y="430275"/>
                  </a:lnTo>
                  <a:lnTo>
                    <a:pt x="440432" y="440154"/>
                  </a:lnTo>
                  <a:lnTo>
                    <a:pt x="400431" y="467105"/>
                  </a:lnTo>
                  <a:lnTo>
                    <a:pt x="373479" y="507107"/>
                  </a:lnTo>
                  <a:lnTo>
                    <a:pt x="363600" y="556133"/>
                  </a:lnTo>
                  <a:lnTo>
                    <a:pt x="363600" y="1059942"/>
                  </a:lnTo>
                  <a:lnTo>
                    <a:pt x="373479" y="1108987"/>
                  </a:lnTo>
                  <a:lnTo>
                    <a:pt x="400431" y="1149032"/>
                  </a:lnTo>
                  <a:lnTo>
                    <a:pt x="440432" y="1176027"/>
                  </a:lnTo>
                  <a:lnTo>
                    <a:pt x="489457" y="1185926"/>
                  </a:lnTo>
                  <a:lnTo>
                    <a:pt x="2972816" y="1185926"/>
                  </a:lnTo>
                  <a:lnTo>
                    <a:pt x="3021861" y="1176027"/>
                  </a:lnTo>
                  <a:lnTo>
                    <a:pt x="3061906" y="1149032"/>
                  </a:lnTo>
                  <a:lnTo>
                    <a:pt x="3088901" y="1108987"/>
                  </a:lnTo>
                  <a:lnTo>
                    <a:pt x="3098800" y="1059942"/>
                  </a:lnTo>
                  <a:lnTo>
                    <a:pt x="3098800" y="556133"/>
                  </a:lnTo>
                  <a:lnTo>
                    <a:pt x="3088901" y="507107"/>
                  </a:lnTo>
                  <a:lnTo>
                    <a:pt x="3061906" y="467105"/>
                  </a:lnTo>
                  <a:lnTo>
                    <a:pt x="3021861" y="440154"/>
                  </a:lnTo>
                  <a:lnTo>
                    <a:pt x="2972816" y="430275"/>
                  </a:lnTo>
                  <a:close/>
                </a:path>
                <a:path w="3098800" h="1186179">
                  <a:moveTo>
                    <a:pt x="0" y="0"/>
                  </a:moveTo>
                  <a:lnTo>
                    <a:pt x="819403" y="430275"/>
                  </a:lnTo>
                  <a:lnTo>
                    <a:pt x="1503172" y="430275"/>
                  </a:lnTo>
                  <a:lnTo>
                    <a:pt x="0" y="0"/>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6" name="object 6">
              <a:extLst>
                <a:ext uri="{FF2B5EF4-FFF2-40B4-BE49-F238E27FC236}">
                  <a16:creationId xmlns="" xmlns:a16="http://schemas.microsoft.com/office/drawing/2014/main" id="{D40994E6-6130-7626-EA1F-E1BED8B1ECB1}"/>
                </a:ext>
              </a:extLst>
            </p:cNvPr>
            <p:cNvSpPr>
              <a:spLocks/>
            </p:cNvSpPr>
            <p:nvPr/>
          </p:nvSpPr>
          <p:spPr bwMode="auto">
            <a:xfrm>
              <a:off x="2445579" y="2593671"/>
              <a:ext cx="3098000" cy="1186765"/>
            </a:xfrm>
            <a:custGeom>
              <a:avLst/>
              <a:gdLst/>
              <a:ahLst/>
              <a:cxnLst>
                <a:cxn ang="0">
                  <a:pos x="363600" y="556133"/>
                </a:cxn>
                <a:cxn ang="0">
                  <a:pos x="373479" y="507107"/>
                </a:cxn>
                <a:cxn ang="0">
                  <a:pos x="400431" y="467105"/>
                </a:cxn>
                <a:cxn ang="0">
                  <a:pos x="440432" y="440154"/>
                </a:cxn>
                <a:cxn ang="0">
                  <a:pos x="489457" y="430275"/>
                </a:cxn>
                <a:cxn ang="0">
                  <a:pos x="819403" y="430275"/>
                </a:cxn>
                <a:cxn ang="0">
                  <a:pos x="0" y="0"/>
                </a:cxn>
                <a:cxn ang="0">
                  <a:pos x="1503172" y="430275"/>
                </a:cxn>
                <a:cxn ang="0">
                  <a:pos x="2972816" y="430275"/>
                </a:cxn>
                <a:cxn ang="0">
                  <a:pos x="3021861" y="440154"/>
                </a:cxn>
                <a:cxn ang="0">
                  <a:pos x="3061906" y="467105"/>
                </a:cxn>
                <a:cxn ang="0">
                  <a:pos x="3088901" y="507107"/>
                </a:cxn>
                <a:cxn ang="0">
                  <a:pos x="3098800" y="556133"/>
                </a:cxn>
                <a:cxn ang="0">
                  <a:pos x="3098800" y="745109"/>
                </a:cxn>
                <a:cxn ang="0">
                  <a:pos x="3098800" y="1059942"/>
                </a:cxn>
                <a:cxn ang="0">
                  <a:pos x="3088901" y="1108987"/>
                </a:cxn>
                <a:cxn ang="0">
                  <a:pos x="3061906" y="1149032"/>
                </a:cxn>
                <a:cxn ang="0">
                  <a:pos x="3021861" y="1176027"/>
                </a:cxn>
                <a:cxn ang="0">
                  <a:pos x="2972816" y="1185926"/>
                </a:cxn>
                <a:cxn ang="0">
                  <a:pos x="1503172" y="1185926"/>
                </a:cxn>
                <a:cxn ang="0">
                  <a:pos x="819403" y="1185926"/>
                </a:cxn>
                <a:cxn ang="0">
                  <a:pos x="489457" y="1185926"/>
                </a:cxn>
                <a:cxn ang="0">
                  <a:pos x="440432" y="1176027"/>
                </a:cxn>
                <a:cxn ang="0">
                  <a:pos x="400431" y="1149032"/>
                </a:cxn>
                <a:cxn ang="0">
                  <a:pos x="373479" y="1108987"/>
                </a:cxn>
                <a:cxn ang="0">
                  <a:pos x="363600" y="1059942"/>
                </a:cxn>
                <a:cxn ang="0">
                  <a:pos x="363600" y="745109"/>
                </a:cxn>
                <a:cxn ang="0">
                  <a:pos x="363600" y="556133"/>
                </a:cxn>
              </a:cxnLst>
              <a:rect l="0" t="0" r="r" b="b"/>
              <a:pathLst>
                <a:path w="3098800" h="1186179">
                  <a:moveTo>
                    <a:pt x="363600" y="556133"/>
                  </a:moveTo>
                  <a:lnTo>
                    <a:pt x="373479" y="507107"/>
                  </a:lnTo>
                  <a:lnTo>
                    <a:pt x="400431" y="467105"/>
                  </a:lnTo>
                  <a:lnTo>
                    <a:pt x="440432" y="440154"/>
                  </a:lnTo>
                  <a:lnTo>
                    <a:pt x="489457" y="430275"/>
                  </a:lnTo>
                  <a:lnTo>
                    <a:pt x="819403" y="430275"/>
                  </a:lnTo>
                  <a:lnTo>
                    <a:pt x="0" y="0"/>
                  </a:lnTo>
                  <a:lnTo>
                    <a:pt x="1503172" y="430275"/>
                  </a:lnTo>
                  <a:lnTo>
                    <a:pt x="2972816" y="430275"/>
                  </a:lnTo>
                  <a:lnTo>
                    <a:pt x="3021861" y="440154"/>
                  </a:lnTo>
                  <a:lnTo>
                    <a:pt x="3061906" y="467105"/>
                  </a:lnTo>
                  <a:lnTo>
                    <a:pt x="3088901" y="507107"/>
                  </a:lnTo>
                  <a:lnTo>
                    <a:pt x="3098800" y="556133"/>
                  </a:lnTo>
                  <a:lnTo>
                    <a:pt x="3098800" y="745109"/>
                  </a:lnTo>
                  <a:lnTo>
                    <a:pt x="3098800" y="1059942"/>
                  </a:lnTo>
                  <a:lnTo>
                    <a:pt x="3088901" y="1108987"/>
                  </a:lnTo>
                  <a:lnTo>
                    <a:pt x="3061906" y="1149032"/>
                  </a:lnTo>
                  <a:lnTo>
                    <a:pt x="3021861" y="1176027"/>
                  </a:lnTo>
                  <a:lnTo>
                    <a:pt x="2972816" y="1185926"/>
                  </a:lnTo>
                  <a:lnTo>
                    <a:pt x="1503172" y="1185926"/>
                  </a:lnTo>
                  <a:lnTo>
                    <a:pt x="819403" y="1185926"/>
                  </a:lnTo>
                  <a:lnTo>
                    <a:pt x="489457" y="1185926"/>
                  </a:lnTo>
                  <a:lnTo>
                    <a:pt x="440432" y="1176027"/>
                  </a:lnTo>
                  <a:lnTo>
                    <a:pt x="400431" y="1149032"/>
                  </a:lnTo>
                  <a:lnTo>
                    <a:pt x="373479" y="1108987"/>
                  </a:lnTo>
                  <a:lnTo>
                    <a:pt x="363600" y="1059942"/>
                  </a:lnTo>
                  <a:lnTo>
                    <a:pt x="363600" y="745109"/>
                  </a:lnTo>
                  <a:lnTo>
                    <a:pt x="363600" y="556133"/>
                  </a:lnTo>
                  <a:close/>
                </a:path>
              </a:pathLst>
            </a:custGeom>
            <a:noFill/>
            <a:ln w="9525">
              <a:solidFill>
                <a:srgbClr val="CC3300"/>
              </a:solidFill>
              <a:round/>
              <a:headEnd/>
              <a:tailEnd/>
            </a:ln>
          </p:spPr>
          <p:txBody>
            <a:bodyPr lIns="0" tIns="0" rIns="0" bIns="0"/>
            <a:lstStyle/>
            <a:p>
              <a:pPr>
                <a:defRPr/>
              </a:pPr>
              <a:endParaRPr lang="ru-RU" sz="1666"/>
            </a:p>
          </p:txBody>
        </p:sp>
      </p:grpSp>
      <p:sp>
        <p:nvSpPr>
          <p:cNvPr id="7" name="object 7">
            <a:extLst>
              <a:ext uri="{FF2B5EF4-FFF2-40B4-BE49-F238E27FC236}">
                <a16:creationId xmlns="" xmlns:a16="http://schemas.microsoft.com/office/drawing/2014/main" id="{20116611-0E42-E23F-04D4-F45B0B81DF4C}"/>
              </a:ext>
            </a:extLst>
          </p:cNvPr>
          <p:cNvSpPr txBox="1"/>
          <p:nvPr/>
        </p:nvSpPr>
        <p:spPr>
          <a:xfrm>
            <a:off x="2457450" y="2517775"/>
            <a:ext cx="1795463" cy="412750"/>
          </a:xfrm>
          <a:prstGeom prst="rect">
            <a:avLst/>
          </a:prstGeom>
        </p:spPr>
        <p:txBody>
          <a:bodyPr lIns="0" tIns="10074" rIns="0" bIns="0">
            <a:spAutoFit/>
          </a:bodyPr>
          <a:lstStyle/>
          <a:p>
            <a:pPr marL="10074" indent="151105">
              <a:lnSpc>
                <a:spcPct val="110000"/>
              </a:lnSpc>
              <a:spcBef>
                <a:spcPts val="79"/>
              </a:spcBef>
              <a:defRPr/>
            </a:pPr>
            <a:r>
              <a:rPr lang="ru-RU" sz="1190" dirty="0">
                <a:latin typeface="Arial" panose="020B0604020202020204" pitchFamily="34" charset="0"/>
              </a:rPr>
              <a:t>Подсвечиваются  незаполненные поля</a:t>
            </a:r>
          </a:p>
        </p:txBody>
      </p:sp>
      <p:grpSp>
        <p:nvGrpSpPr>
          <p:cNvPr id="156677" name="object 8">
            <a:extLst>
              <a:ext uri="{FF2B5EF4-FFF2-40B4-BE49-F238E27FC236}">
                <a16:creationId xmlns="" xmlns:a16="http://schemas.microsoft.com/office/drawing/2014/main" id="{6F178FFE-9267-3371-C4AB-7BB592015F2B}"/>
              </a:ext>
            </a:extLst>
          </p:cNvPr>
          <p:cNvGrpSpPr>
            <a:grpSpLocks/>
          </p:cNvGrpSpPr>
          <p:nvPr/>
        </p:nvGrpSpPr>
        <p:grpSpPr bwMode="auto">
          <a:xfrm>
            <a:off x="2071688" y="4110038"/>
            <a:ext cx="3248025" cy="606425"/>
            <a:chOff x="2606611" y="5180012"/>
            <a:chExt cx="4096385" cy="765175"/>
          </a:xfrm>
        </p:grpSpPr>
        <p:sp>
          <p:nvSpPr>
            <p:cNvPr id="120842" name="object 9">
              <a:extLst>
                <a:ext uri="{FF2B5EF4-FFF2-40B4-BE49-F238E27FC236}">
                  <a16:creationId xmlns="" xmlns:a16="http://schemas.microsoft.com/office/drawing/2014/main" id="{566E697E-A227-67E6-63D2-D45530023DE0}"/>
                </a:ext>
              </a:extLst>
            </p:cNvPr>
            <p:cNvSpPr>
              <a:spLocks/>
            </p:cNvSpPr>
            <p:nvPr/>
          </p:nvSpPr>
          <p:spPr bwMode="auto">
            <a:xfrm>
              <a:off x="2610615" y="5184018"/>
              <a:ext cx="4088376" cy="757163"/>
            </a:xfrm>
            <a:custGeom>
              <a:avLst/>
              <a:gdLst/>
              <a:ahLst/>
              <a:cxnLst>
                <a:cxn ang="0">
                  <a:pos x="3960368" y="0"/>
                </a:cxn>
                <a:cxn ang="0">
                  <a:pos x="1259459" y="0"/>
                </a:cxn>
                <a:cxn ang="0">
                  <a:pos x="1210433" y="9897"/>
                </a:cxn>
                <a:cxn ang="0">
                  <a:pos x="1170431" y="36888"/>
                </a:cxn>
                <a:cxn ang="0">
                  <a:pos x="1143480" y="76922"/>
                </a:cxn>
                <a:cxn ang="0">
                  <a:pos x="1133602" y="125945"/>
                </a:cxn>
                <a:cxn ang="0">
                  <a:pos x="1133602" y="440791"/>
                </a:cxn>
                <a:cxn ang="0">
                  <a:pos x="0" y="534974"/>
                </a:cxn>
                <a:cxn ang="0">
                  <a:pos x="1133602" y="629704"/>
                </a:cxn>
                <a:cxn ang="0">
                  <a:pos x="1143480" y="678727"/>
                </a:cxn>
                <a:cxn ang="0">
                  <a:pos x="1170431" y="718761"/>
                </a:cxn>
                <a:cxn ang="0">
                  <a:pos x="1210433" y="745752"/>
                </a:cxn>
                <a:cxn ang="0">
                  <a:pos x="1259459" y="755650"/>
                </a:cxn>
                <a:cxn ang="0">
                  <a:pos x="3960368" y="755650"/>
                </a:cxn>
                <a:cxn ang="0">
                  <a:pos x="4009413" y="745752"/>
                </a:cxn>
                <a:cxn ang="0">
                  <a:pos x="4049458" y="718761"/>
                </a:cxn>
                <a:cxn ang="0">
                  <a:pos x="4076453" y="678727"/>
                </a:cxn>
                <a:cxn ang="0">
                  <a:pos x="4086352" y="629704"/>
                </a:cxn>
                <a:cxn ang="0">
                  <a:pos x="4086352" y="125945"/>
                </a:cxn>
                <a:cxn ang="0">
                  <a:pos x="4076453" y="76922"/>
                </a:cxn>
                <a:cxn ang="0">
                  <a:pos x="4049458" y="36888"/>
                </a:cxn>
                <a:cxn ang="0">
                  <a:pos x="4009413" y="9897"/>
                </a:cxn>
                <a:cxn ang="0">
                  <a:pos x="3960368" y="0"/>
                </a:cxn>
              </a:cxnLst>
              <a:rect l="0" t="0" r="r" b="b"/>
              <a:pathLst>
                <a:path w="4086859" h="755650">
                  <a:moveTo>
                    <a:pt x="3960368" y="0"/>
                  </a:moveTo>
                  <a:lnTo>
                    <a:pt x="1259459" y="0"/>
                  </a:lnTo>
                  <a:lnTo>
                    <a:pt x="1210433" y="9897"/>
                  </a:lnTo>
                  <a:lnTo>
                    <a:pt x="1170431" y="36888"/>
                  </a:lnTo>
                  <a:lnTo>
                    <a:pt x="1143480" y="76922"/>
                  </a:lnTo>
                  <a:lnTo>
                    <a:pt x="1133602" y="125945"/>
                  </a:lnTo>
                  <a:lnTo>
                    <a:pt x="1133602" y="440791"/>
                  </a:lnTo>
                  <a:lnTo>
                    <a:pt x="0" y="534974"/>
                  </a:lnTo>
                  <a:lnTo>
                    <a:pt x="1133602" y="629704"/>
                  </a:lnTo>
                  <a:lnTo>
                    <a:pt x="1143480" y="678727"/>
                  </a:lnTo>
                  <a:lnTo>
                    <a:pt x="1170431" y="718761"/>
                  </a:lnTo>
                  <a:lnTo>
                    <a:pt x="1210433" y="745752"/>
                  </a:lnTo>
                  <a:lnTo>
                    <a:pt x="1259459" y="755650"/>
                  </a:lnTo>
                  <a:lnTo>
                    <a:pt x="3960368" y="755650"/>
                  </a:lnTo>
                  <a:lnTo>
                    <a:pt x="4009413" y="745752"/>
                  </a:lnTo>
                  <a:lnTo>
                    <a:pt x="4049458" y="718761"/>
                  </a:lnTo>
                  <a:lnTo>
                    <a:pt x="4076453" y="678727"/>
                  </a:lnTo>
                  <a:lnTo>
                    <a:pt x="4086352" y="629704"/>
                  </a:lnTo>
                  <a:lnTo>
                    <a:pt x="4086352" y="125945"/>
                  </a:lnTo>
                  <a:lnTo>
                    <a:pt x="4076453" y="76922"/>
                  </a:lnTo>
                  <a:lnTo>
                    <a:pt x="4049458" y="36888"/>
                  </a:lnTo>
                  <a:lnTo>
                    <a:pt x="4009413" y="9897"/>
                  </a:lnTo>
                  <a:lnTo>
                    <a:pt x="3960368" y="0"/>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3" name="object 10">
              <a:extLst>
                <a:ext uri="{FF2B5EF4-FFF2-40B4-BE49-F238E27FC236}">
                  <a16:creationId xmlns="" xmlns:a16="http://schemas.microsoft.com/office/drawing/2014/main" id="{2F7291EC-E746-6895-4477-A636A141856B}"/>
                </a:ext>
              </a:extLst>
            </p:cNvPr>
            <p:cNvSpPr>
              <a:spLocks/>
            </p:cNvSpPr>
            <p:nvPr/>
          </p:nvSpPr>
          <p:spPr bwMode="auto">
            <a:xfrm>
              <a:off x="2610615" y="5184018"/>
              <a:ext cx="4088376" cy="757163"/>
            </a:xfrm>
            <a:custGeom>
              <a:avLst/>
              <a:gdLst/>
              <a:ahLst/>
              <a:cxnLst>
                <a:cxn ang="0">
                  <a:pos x="1133602" y="125945"/>
                </a:cxn>
                <a:cxn ang="0">
                  <a:pos x="1143480" y="76922"/>
                </a:cxn>
                <a:cxn ang="0">
                  <a:pos x="1170431" y="36888"/>
                </a:cxn>
                <a:cxn ang="0">
                  <a:pos x="1210433" y="9897"/>
                </a:cxn>
                <a:cxn ang="0">
                  <a:pos x="1259459" y="0"/>
                </a:cxn>
                <a:cxn ang="0">
                  <a:pos x="1625727" y="0"/>
                </a:cxn>
                <a:cxn ang="0">
                  <a:pos x="2363851" y="0"/>
                </a:cxn>
                <a:cxn ang="0">
                  <a:pos x="3960368" y="0"/>
                </a:cxn>
                <a:cxn ang="0">
                  <a:pos x="4009413" y="9897"/>
                </a:cxn>
                <a:cxn ang="0">
                  <a:pos x="4049458" y="36888"/>
                </a:cxn>
                <a:cxn ang="0">
                  <a:pos x="4076453" y="76922"/>
                </a:cxn>
                <a:cxn ang="0">
                  <a:pos x="4086352" y="125945"/>
                </a:cxn>
                <a:cxn ang="0">
                  <a:pos x="4086352" y="440791"/>
                </a:cxn>
                <a:cxn ang="0">
                  <a:pos x="4086352" y="629704"/>
                </a:cxn>
                <a:cxn ang="0">
                  <a:pos x="4076453" y="678727"/>
                </a:cxn>
                <a:cxn ang="0">
                  <a:pos x="4049458" y="718761"/>
                </a:cxn>
                <a:cxn ang="0">
                  <a:pos x="4009413" y="745752"/>
                </a:cxn>
                <a:cxn ang="0">
                  <a:pos x="3960368" y="755650"/>
                </a:cxn>
                <a:cxn ang="0">
                  <a:pos x="2363851" y="755650"/>
                </a:cxn>
                <a:cxn ang="0">
                  <a:pos x="1625727" y="755650"/>
                </a:cxn>
                <a:cxn ang="0">
                  <a:pos x="1259459" y="755650"/>
                </a:cxn>
                <a:cxn ang="0">
                  <a:pos x="1210433" y="745752"/>
                </a:cxn>
                <a:cxn ang="0">
                  <a:pos x="1170431" y="718761"/>
                </a:cxn>
                <a:cxn ang="0">
                  <a:pos x="1143480" y="678727"/>
                </a:cxn>
                <a:cxn ang="0">
                  <a:pos x="1133602" y="629704"/>
                </a:cxn>
                <a:cxn ang="0">
                  <a:pos x="0" y="534974"/>
                </a:cxn>
                <a:cxn ang="0">
                  <a:pos x="1133602" y="440791"/>
                </a:cxn>
                <a:cxn ang="0">
                  <a:pos x="1133602" y="125945"/>
                </a:cxn>
              </a:cxnLst>
              <a:rect l="0" t="0" r="r" b="b"/>
              <a:pathLst>
                <a:path w="4086859" h="755650">
                  <a:moveTo>
                    <a:pt x="1133602" y="125945"/>
                  </a:moveTo>
                  <a:lnTo>
                    <a:pt x="1143480" y="76922"/>
                  </a:lnTo>
                  <a:lnTo>
                    <a:pt x="1170431" y="36888"/>
                  </a:lnTo>
                  <a:lnTo>
                    <a:pt x="1210433" y="9897"/>
                  </a:lnTo>
                  <a:lnTo>
                    <a:pt x="1259459" y="0"/>
                  </a:lnTo>
                  <a:lnTo>
                    <a:pt x="1625727" y="0"/>
                  </a:lnTo>
                  <a:lnTo>
                    <a:pt x="2363851" y="0"/>
                  </a:lnTo>
                  <a:lnTo>
                    <a:pt x="3960368" y="0"/>
                  </a:lnTo>
                  <a:lnTo>
                    <a:pt x="4009413" y="9897"/>
                  </a:lnTo>
                  <a:lnTo>
                    <a:pt x="4049458" y="36888"/>
                  </a:lnTo>
                  <a:lnTo>
                    <a:pt x="4076453" y="76922"/>
                  </a:lnTo>
                  <a:lnTo>
                    <a:pt x="4086352" y="125945"/>
                  </a:lnTo>
                  <a:lnTo>
                    <a:pt x="4086352" y="440791"/>
                  </a:lnTo>
                  <a:lnTo>
                    <a:pt x="4086352" y="629704"/>
                  </a:lnTo>
                  <a:lnTo>
                    <a:pt x="4076453" y="678727"/>
                  </a:lnTo>
                  <a:lnTo>
                    <a:pt x="4049458" y="718761"/>
                  </a:lnTo>
                  <a:lnTo>
                    <a:pt x="4009413" y="745752"/>
                  </a:lnTo>
                  <a:lnTo>
                    <a:pt x="3960368" y="755650"/>
                  </a:lnTo>
                  <a:lnTo>
                    <a:pt x="2363851" y="755650"/>
                  </a:lnTo>
                  <a:lnTo>
                    <a:pt x="1625727" y="755650"/>
                  </a:lnTo>
                  <a:lnTo>
                    <a:pt x="1259459" y="755650"/>
                  </a:lnTo>
                  <a:lnTo>
                    <a:pt x="1210433" y="745752"/>
                  </a:lnTo>
                  <a:lnTo>
                    <a:pt x="1170431" y="718761"/>
                  </a:lnTo>
                  <a:lnTo>
                    <a:pt x="1143480" y="678727"/>
                  </a:lnTo>
                  <a:lnTo>
                    <a:pt x="1133602" y="629704"/>
                  </a:lnTo>
                  <a:lnTo>
                    <a:pt x="0" y="534974"/>
                  </a:lnTo>
                  <a:lnTo>
                    <a:pt x="1133602" y="440791"/>
                  </a:lnTo>
                  <a:lnTo>
                    <a:pt x="1133602" y="125945"/>
                  </a:lnTo>
                  <a:close/>
                </a:path>
              </a:pathLst>
            </a:custGeom>
            <a:noFill/>
            <a:ln w="9525">
              <a:solidFill>
                <a:srgbClr val="CC3300"/>
              </a:solidFill>
              <a:round/>
              <a:headEnd/>
              <a:tailEnd/>
            </a:ln>
          </p:spPr>
          <p:txBody>
            <a:bodyPr lIns="0" tIns="0" rIns="0" bIns="0"/>
            <a:lstStyle/>
            <a:p>
              <a:pPr>
                <a:defRPr/>
              </a:pPr>
              <a:endParaRPr lang="ru-RU" sz="1666"/>
            </a:p>
          </p:txBody>
        </p:sp>
      </p:grpSp>
      <p:sp>
        <p:nvSpPr>
          <p:cNvPr id="11" name="object 11">
            <a:extLst>
              <a:ext uri="{FF2B5EF4-FFF2-40B4-BE49-F238E27FC236}">
                <a16:creationId xmlns="" xmlns:a16="http://schemas.microsoft.com/office/drawing/2014/main" id="{DA6A04D1-7F6A-40EC-4E33-5EBD8CE969BD}"/>
              </a:ext>
            </a:extLst>
          </p:cNvPr>
          <p:cNvSpPr txBox="1"/>
          <p:nvPr/>
        </p:nvSpPr>
        <p:spPr>
          <a:xfrm>
            <a:off x="2914650" y="4184650"/>
            <a:ext cx="2401888" cy="412750"/>
          </a:xfrm>
          <a:prstGeom prst="rect">
            <a:avLst/>
          </a:prstGeom>
        </p:spPr>
        <p:txBody>
          <a:bodyPr lIns="0" tIns="10074" rIns="0" bIns="0">
            <a:spAutoFit/>
          </a:bodyPr>
          <a:lstStyle>
            <a:defPPr>
              <a:defRPr lang="en-US"/>
            </a:defPPr>
            <a:lvl1pPr marL="12694" indent="190405" algn="ctr">
              <a:lnSpc>
                <a:spcPct val="110000"/>
              </a:lnSpc>
              <a:spcBef>
                <a:spcPts val="100"/>
              </a:spcBef>
              <a:defRPr sz="1499">
                <a:solidFill>
                  <a:schemeClr val="tx1"/>
                </a:solidFill>
                <a:latin typeface="Tahoma" pitchFamily="34" charset="0"/>
                <a:cs typeface="Tahoma" pitchFamily="34" charset="0"/>
              </a:defRPr>
            </a:lvl1pPr>
          </a:lstStyle>
          <a:p>
            <a:pPr>
              <a:defRPr/>
            </a:pPr>
            <a:r>
              <a:rPr sz="1190" dirty="0">
                <a:latin typeface="Arial" panose="020B0604020202020204" pitchFamily="34" charset="0"/>
                <a:cs typeface="Arial" panose="020B0604020202020204" pitchFamily="34" charset="0"/>
              </a:rPr>
              <a:t>Выбор из </a:t>
            </a:r>
            <a:r>
              <a:rPr sz="1190" dirty="0" err="1">
                <a:latin typeface="Arial" panose="020B0604020202020204" pitchFamily="34" charset="0"/>
                <a:cs typeface="Arial" panose="020B0604020202020204" pitchFamily="34" charset="0"/>
              </a:rPr>
              <a:t>наиболее</a:t>
            </a:r>
            <a:r>
              <a:rPr sz="1190" dirty="0">
                <a:latin typeface="Arial" panose="020B0604020202020204" pitchFamily="34" charset="0"/>
                <a:cs typeface="Arial" panose="020B0604020202020204" pitchFamily="34" charset="0"/>
              </a:rPr>
              <a:t> </a:t>
            </a:r>
            <a:r>
              <a:rPr sz="1190" dirty="0" err="1">
                <a:latin typeface="Arial" panose="020B0604020202020204" pitchFamily="34" charset="0"/>
                <a:cs typeface="Arial" panose="020B0604020202020204" pitchFamily="34" charset="0"/>
              </a:rPr>
              <a:t>вероятных</a:t>
            </a:r>
            <a:r>
              <a:rPr lang="ru-RU" sz="1190" dirty="0">
                <a:latin typeface="Arial" panose="020B0604020202020204" pitchFamily="34" charset="0"/>
                <a:cs typeface="Arial" panose="020B0604020202020204" pitchFamily="34" charset="0"/>
              </a:rPr>
              <a:t> </a:t>
            </a:r>
            <a:r>
              <a:rPr sz="1190" dirty="0" err="1">
                <a:latin typeface="Arial" panose="020B0604020202020204" pitchFamily="34" charset="0"/>
                <a:cs typeface="Arial" panose="020B0604020202020204" pitchFamily="34" charset="0"/>
              </a:rPr>
              <a:t>значений</a:t>
            </a:r>
            <a:endParaRPr sz="1190" dirty="0">
              <a:latin typeface="Arial" panose="020B0604020202020204" pitchFamily="34" charset="0"/>
              <a:cs typeface="Arial" panose="020B0604020202020204" pitchFamily="34" charset="0"/>
            </a:endParaRPr>
          </a:p>
        </p:txBody>
      </p:sp>
      <p:grpSp>
        <p:nvGrpSpPr>
          <p:cNvPr id="156679" name="object 12">
            <a:extLst>
              <a:ext uri="{FF2B5EF4-FFF2-40B4-BE49-F238E27FC236}">
                <a16:creationId xmlns="" xmlns:a16="http://schemas.microsoft.com/office/drawing/2014/main" id="{FA21788D-3F44-335F-F804-5808E833DE90}"/>
              </a:ext>
            </a:extLst>
          </p:cNvPr>
          <p:cNvGrpSpPr>
            <a:grpSpLocks/>
          </p:cNvGrpSpPr>
          <p:nvPr/>
        </p:nvGrpSpPr>
        <p:grpSpPr bwMode="auto">
          <a:xfrm>
            <a:off x="4926013" y="1446213"/>
            <a:ext cx="2963862" cy="755650"/>
            <a:chOff x="6205283" y="1822259"/>
            <a:chExt cx="3737610" cy="953135"/>
          </a:xfrm>
        </p:grpSpPr>
        <p:sp>
          <p:nvSpPr>
            <p:cNvPr id="120840" name="object 13">
              <a:extLst>
                <a:ext uri="{FF2B5EF4-FFF2-40B4-BE49-F238E27FC236}">
                  <a16:creationId xmlns="" xmlns:a16="http://schemas.microsoft.com/office/drawing/2014/main" id="{D5A3AE7C-A7B9-E8E4-FA42-4C239478F16B}"/>
                </a:ext>
              </a:extLst>
            </p:cNvPr>
            <p:cNvSpPr>
              <a:spLocks/>
            </p:cNvSpPr>
            <p:nvPr/>
          </p:nvSpPr>
          <p:spPr bwMode="auto">
            <a:xfrm>
              <a:off x="6209287" y="1826264"/>
              <a:ext cx="3729602" cy="945125"/>
            </a:xfrm>
            <a:custGeom>
              <a:avLst/>
              <a:gdLst/>
              <a:ahLst/>
              <a:cxnLst>
                <a:cxn ang="0">
                  <a:pos x="0" y="0"/>
                </a:cxn>
                <a:cxn ang="0">
                  <a:pos x="774953" y="502412"/>
                </a:cxn>
                <a:cxn ang="0">
                  <a:pos x="774953" y="817245"/>
                </a:cxn>
                <a:cxn ang="0">
                  <a:pos x="784852" y="866290"/>
                </a:cxn>
                <a:cxn ang="0">
                  <a:pos x="811847" y="906335"/>
                </a:cxn>
                <a:cxn ang="0">
                  <a:pos x="851892" y="933330"/>
                </a:cxn>
                <a:cxn ang="0">
                  <a:pos x="900937" y="943228"/>
                </a:cxn>
                <a:cxn ang="0">
                  <a:pos x="3601720" y="943228"/>
                </a:cxn>
                <a:cxn ang="0">
                  <a:pos x="3650765" y="933330"/>
                </a:cxn>
                <a:cxn ang="0">
                  <a:pos x="3690810" y="906335"/>
                </a:cxn>
                <a:cxn ang="0">
                  <a:pos x="3717805" y="866290"/>
                </a:cxn>
                <a:cxn ang="0">
                  <a:pos x="3727704" y="817245"/>
                </a:cxn>
                <a:cxn ang="0">
                  <a:pos x="3727704" y="313436"/>
                </a:cxn>
                <a:cxn ang="0">
                  <a:pos x="774953" y="313436"/>
                </a:cxn>
                <a:cxn ang="0">
                  <a:pos x="0" y="0"/>
                </a:cxn>
                <a:cxn ang="0">
                  <a:pos x="3601720" y="187578"/>
                </a:cxn>
                <a:cxn ang="0">
                  <a:pos x="900937" y="187578"/>
                </a:cxn>
                <a:cxn ang="0">
                  <a:pos x="851892" y="197457"/>
                </a:cxn>
                <a:cxn ang="0">
                  <a:pos x="811847" y="224408"/>
                </a:cxn>
                <a:cxn ang="0">
                  <a:pos x="784852" y="264410"/>
                </a:cxn>
                <a:cxn ang="0">
                  <a:pos x="774953" y="313436"/>
                </a:cxn>
                <a:cxn ang="0">
                  <a:pos x="3727704" y="313436"/>
                </a:cxn>
                <a:cxn ang="0">
                  <a:pos x="3717805" y="264410"/>
                </a:cxn>
                <a:cxn ang="0">
                  <a:pos x="3690810" y="224408"/>
                </a:cxn>
                <a:cxn ang="0">
                  <a:pos x="3650765" y="197457"/>
                </a:cxn>
                <a:cxn ang="0">
                  <a:pos x="3601720" y="187578"/>
                </a:cxn>
              </a:cxnLst>
              <a:rect l="0" t="0" r="r" b="b"/>
              <a:pathLst>
                <a:path w="3728084" h="943610">
                  <a:moveTo>
                    <a:pt x="0" y="0"/>
                  </a:moveTo>
                  <a:lnTo>
                    <a:pt x="774953" y="502412"/>
                  </a:lnTo>
                  <a:lnTo>
                    <a:pt x="774953" y="817245"/>
                  </a:lnTo>
                  <a:lnTo>
                    <a:pt x="784852" y="866290"/>
                  </a:lnTo>
                  <a:lnTo>
                    <a:pt x="811847" y="906335"/>
                  </a:lnTo>
                  <a:lnTo>
                    <a:pt x="851892" y="933330"/>
                  </a:lnTo>
                  <a:lnTo>
                    <a:pt x="900937" y="943228"/>
                  </a:lnTo>
                  <a:lnTo>
                    <a:pt x="3601720" y="943228"/>
                  </a:lnTo>
                  <a:lnTo>
                    <a:pt x="3650765" y="933330"/>
                  </a:lnTo>
                  <a:lnTo>
                    <a:pt x="3690810" y="906335"/>
                  </a:lnTo>
                  <a:lnTo>
                    <a:pt x="3717805" y="866290"/>
                  </a:lnTo>
                  <a:lnTo>
                    <a:pt x="3727704" y="817245"/>
                  </a:lnTo>
                  <a:lnTo>
                    <a:pt x="3727704" y="313436"/>
                  </a:lnTo>
                  <a:lnTo>
                    <a:pt x="774953" y="313436"/>
                  </a:lnTo>
                  <a:lnTo>
                    <a:pt x="0" y="0"/>
                  </a:lnTo>
                  <a:close/>
                </a:path>
                <a:path w="3728084" h="943610">
                  <a:moveTo>
                    <a:pt x="3601720" y="187578"/>
                  </a:moveTo>
                  <a:lnTo>
                    <a:pt x="900937" y="187578"/>
                  </a:lnTo>
                  <a:lnTo>
                    <a:pt x="851892" y="197457"/>
                  </a:lnTo>
                  <a:lnTo>
                    <a:pt x="811847" y="224408"/>
                  </a:lnTo>
                  <a:lnTo>
                    <a:pt x="784852" y="264410"/>
                  </a:lnTo>
                  <a:lnTo>
                    <a:pt x="774953" y="313436"/>
                  </a:lnTo>
                  <a:lnTo>
                    <a:pt x="3727704" y="313436"/>
                  </a:lnTo>
                  <a:lnTo>
                    <a:pt x="3717805" y="264410"/>
                  </a:lnTo>
                  <a:lnTo>
                    <a:pt x="3690810" y="224408"/>
                  </a:lnTo>
                  <a:lnTo>
                    <a:pt x="3650765" y="197457"/>
                  </a:lnTo>
                  <a:lnTo>
                    <a:pt x="3601720" y="187578"/>
                  </a:lnTo>
                  <a:close/>
                </a:path>
              </a:pathLst>
            </a:custGeom>
            <a:solidFill>
              <a:srgbClr val="FCF4CF">
                <a:alpha val="74901"/>
              </a:srgbClr>
            </a:solidFill>
            <a:ln w="9525">
              <a:noFill/>
              <a:round/>
              <a:headEnd/>
              <a:tailEnd/>
            </a:ln>
          </p:spPr>
          <p:txBody>
            <a:bodyPr lIns="0" tIns="0" rIns="0" bIns="0"/>
            <a:lstStyle/>
            <a:p>
              <a:pPr>
                <a:defRPr/>
              </a:pPr>
              <a:endParaRPr lang="ru-RU" sz="1666"/>
            </a:p>
          </p:txBody>
        </p:sp>
        <p:sp>
          <p:nvSpPr>
            <p:cNvPr id="120841" name="object 14">
              <a:extLst>
                <a:ext uri="{FF2B5EF4-FFF2-40B4-BE49-F238E27FC236}">
                  <a16:creationId xmlns="" xmlns:a16="http://schemas.microsoft.com/office/drawing/2014/main" id="{93E387BF-416C-ECCB-45BE-F6EE1F0F710F}"/>
                </a:ext>
              </a:extLst>
            </p:cNvPr>
            <p:cNvSpPr>
              <a:spLocks/>
            </p:cNvSpPr>
            <p:nvPr/>
          </p:nvSpPr>
          <p:spPr bwMode="auto">
            <a:xfrm>
              <a:off x="6209287" y="1826264"/>
              <a:ext cx="3729602" cy="945125"/>
            </a:xfrm>
            <a:custGeom>
              <a:avLst/>
              <a:gdLst/>
              <a:ahLst/>
              <a:cxnLst>
                <a:cxn ang="0">
                  <a:pos x="774953" y="313436"/>
                </a:cxn>
                <a:cxn ang="0">
                  <a:pos x="784852" y="264410"/>
                </a:cxn>
                <a:cxn ang="0">
                  <a:pos x="811847" y="224408"/>
                </a:cxn>
                <a:cxn ang="0">
                  <a:pos x="851892" y="197457"/>
                </a:cxn>
                <a:cxn ang="0">
                  <a:pos x="900937" y="187578"/>
                </a:cxn>
                <a:cxn ang="0">
                  <a:pos x="1267078" y="187578"/>
                </a:cxn>
                <a:cxn ang="0">
                  <a:pos x="2005329" y="187578"/>
                </a:cxn>
                <a:cxn ang="0">
                  <a:pos x="3601720" y="187578"/>
                </a:cxn>
                <a:cxn ang="0">
                  <a:pos x="3650765" y="197457"/>
                </a:cxn>
                <a:cxn ang="0">
                  <a:pos x="3690810" y="224408"/>
                </a:cxn>
                <a:cxn ang="0">
                  <a:pos x="3717805" y="264410"/>
                </a:cxn>
                <a:cxn ang="0">
                  <a:pos x="3727704" y="313436"/>
                </a:cxn>
                <a:cxn ang="0">
                  <a:pos x="3727704" y="502412"/>
                </a:cxn>
                <a:cxn ang="0">
                  <a:pos x="3727704" y="817245"/>
                </a:cxn>
                <a:cxn ang="0">
                  <a:pos x="3717805" y="866290"/>
                </a:cxn>
                <a:cxn ang="0">
                  <a:pos x="3690810" y="906335"/>
                </a:cxn>
                <a:cxn ang="0">
                  <a:pos x="3650765" y="933330"/>
                </a:cxn>
                <a:cxn ang="0">
                  <a:pos x="3601720" y="943228"/>
                </a:cxn>
                <a:cxn ang="0">
                  <a:pos x="2005329" y="943228"/>
                </a:cxn>
                <a:cxn ang="0">
                  <a:pos x="1267078" y="943228"/>
                </a:cxn>
                <a:cxn ang="0">
                  <a:pos x="900937" y="943228"/>
                </a:cxn>
                <a:cxn ang="0">
                  <a:pos x="851892" y="933330"/>
                </a:cxn>
                <a:cxn ang="0">
                  <a:pos x="811847" y="906335"/>
                </a:cxn>
                <a:cxn ang="0">
                  <a:pos x="784852" y="866290"/>
                </a:cxn>
                <a:cxn ang="0">
                  <a:pos x="774953" y="817245"/>
                </a:cxn>
                <a:cxn ang="0">
                  <a:pos x="774953" y="502412"/>
                </a:cxn>
                <a:cxn ang="0">
                  <a:pos x="0" y="0"/>
                </a:cxn>
                <a:cxn ang="0">
                  <a:pos x="774953" y="313436"/>
                </a:cxn>
              </a:cxnLst>
              <a:rect l="0" t="0" r="r" b="b"/>
              <a:pathLst>
                <a:path w="3728084" h="943610">
                  <a:moveTo>
                    <a:pt x="774953" y="313436"/>
                  </a:moveTo>
                  <a:lnTo>
                    <a:pt x="784852" y="264410"/>
                  </a:lnTo>
                  <a:lnTo>
                    <a:pt x="811847" y="224408"/>
                  </a:lnTo>
                  <a:lnTo>
                    <a:pt x="851892" y="197457"/>
                  </a:lnTo>
                  <a:lnTo>
                    <a:pt x="900937" y="187578"/>
                  </a:lnTo>
                  <a:lnTo>
                    <a:pt x="1267078" y="187578"/>
                  </a:lnTo>
                  <a:lnTo>
                    <a:pt x="2005329" y="187578"/>
                  </a:lnTo>
                  <a:lnTo>
                    <a:pt x="3601720" y="187578"/>
                  </a:lnTo>
                  <a:lnTo>
                    <a:pt x="3650765" y="197457"/>
                  </a:lnTo>
                  <a:lnTo>
                    <a:pt x="3690810" y="224408"/>
                  </a:lnTo>
                  <a:lnTo>
                    <a:pt x="3717805" y="264410"/>
                  </a:lnTo>
                  <a:lnTo>
                    <a:pt x="3727704" y="313436"/>
                  </a:lnTo>
                  <a:lnTo>
                    <a:pt x="3727704" y="502412"/>
                  </a:lnTo>
                  <a:lnTo>
                    <a:pt x="3727704" y="817245"/>
                  </a:lnTo>
                  <a:lnTo>
                    <a:pt x="3717805" y="866290"/>
                  </a:lnTo>
                  <a:lnTo>
                    <a:pt x="3690810" y="906335"/>
                  </a:lnTo>
                  <a:lnTo>
                    <a:pt x="3650765" y="933330"/>
                  </a:lnTo>
                  <a:lnTo>
                    <a:pt x="3601720" y="943228"/>
                  </a:lnTo>
                  <a:lnTo>
                    <a:pt x="2005329" y="943228"/>
                  </a:lnTo>
                  <a:lnTo>
                    <a:pt x="1267078" y="943228"/>
                  </a:lnTo>
                  <a:lnTo>
                    <a:pt x="900937" y="943228"/>
                  </a:lnTo>
                  <a:lnTo>
                    <a:pt x="851892" y="933330"/>
                  </a:lnTo>
                  <a:lnTo>
                    <a:pt x="811847" y="906335"/>
                  </a:lnTo>
                  <a:lnTo>
                    <a:pt x="784852" y="866290"/>
                  </a:lnTo>
                  <a:lnTo>
                    <a:pt x="774953" y="817245"/>
                  </a:lnTo>
                  <a:lnTo>
                    <a:pt x="774953" y="502412"/>
                  </a:lnTo>
                  <a:lnTo>
                    <a:pt x="0" y="0"/>
                  </a:lnTo>
                  <a:lnTo>
                    <a:pt x="774953" y="313436"/>
                  </a:lnTo>
                  <a:close/>
                </a:path>
              </a:pathLst>
            </a:custGeom>
            <a:noFill/>
            <a:ln w="9525">
              <a:solidFill>
                <a:srgbClr val="CC3300"/>
              </a:solidFill>
              <a:round/>
              <a:headEnd/>
              <a:tailEnd/>
            </a:ln>
          </p:spPr>
          <p:txBody>
            <a:bodyPr lIns="0" tIns="0" rIns="0" bIns="0"/>
            <a:lstStyle/>
            <a:p>
              <a:pPr>
                <a:defRPr/>
              </a:pPr>
              <a:endParaRPr lang="ru-RU" sz="1666"/>
            </a:p>
          </p:txBody>
        </p:sp>
      </p:grpSp>
      <p:sp>
        <p:nvSpPr>
          <p:cNvPr id="15" name="object 15">
            <a:extLst>
              <a:ext uri="{FF2B5EF4-FFF2-40B4-BE49-F238E27FC236}">
                <a16:creationId xmlns="" xmlns:a16="http://schemas.microsoft.com/office/drawing/2014/main" id="{C095B993-496C-2515-D197-1B689960FF4A}"/>
              </a:ext>
            </a:extLst>
          </p:cNvPr>
          <p:cNvSpPr txBox="1"/>
          <p:nvPr/>
        </p:nvSpPr>
        <p:spPr>
          <a:xfrm>
            <a:off x="5676900" y="1670050"/>
            <a:ext cx="2209800" cy="412750"/>
          </a:xfrm>
          <a:prstGeom prst="rect">
            <a:avLst/>
          </a:prstGeom>
        </p:spPr>
        <p:txBody>
          <a:bodyPr lIns="0" tIns="10074" rIns="0" bIns="0">
            <a:spAutoFit/>
          </a:bodyPr>
          <a:lstStyle>
            <a:defPPr>
              <a:defRPr lang="en-US"/>
            </a:defPPr>
            <a:lvl1pPr marL="12694" indent="190405">
              <a:lnSpc>
                <a:spcPct val="110000"/>
              </a:lnSpc>
              <a:spcBef>
                <a:spcPts val="100"/>
              </a:spcBef>
              <a:defRPr sz="1499">
                <a:solidFill>
                  <a:schemeClr val="tx1"/>
                </a:solidFill>
                <a:latin typeface="Tahoma" pitchFamily="34" charset="0"/>
                <a:cs typeface="Tahoma" pitchFamily="34" charset="0"/>
              </a:defRPr>
            </a:lvl1pPr>
          </a:lstStyle>
          <a:p>
            <a:pPr algn="ctr">
              <a:defRPr/>
            </a:pPr>
            <a:r>
              <a:rPr lang="ru-RU" sz="1190" dirty="0">
                <a:latin typeface="Arial" panose="020B0604020202020204" pitchFamily="34" charset="0"/>
                <a:cs typeface="Arial" panose="020B0604020202020204" pitchFamily="34" charset="0"/>
              </a:rPr>
              <a:t>Просмотр визуального образа  документа</a:t>
            </a:r>
          </a:p>
        </p:txBody>
      </p:sp>
    </p:spTree>
  </p:cSld>
  <p:clrMapOvr>
    <a:masterClrMapping/>
  </p:clrMapOvr>
  <p:transition advTm="6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a:extLst>
              <a:ext uri="{FF2B5EF4-FFF2-40B4-BE49-F238E27FC236}">
                <a16:creationId xmlns="" xmlns:a16="http://schemas.microsoft.com/office/drawing/2014/main" id="{3D873A8E-431E-2BAA-87CE-4F4539E66D71}"/>
              </a:ext>
            </a:extLst>
          </p:cNvPr>
          <p:cNvSpPr txBox="1">
            <a:spLocks noChangeArrowheads="1"/>
          </p:cNvSpPr>
          <p:nvPr/>
        </p:nvSpPr>
        <p:spPr bwMode="auto">
          <a:xfrm>
            <a:off x="994072" y="2571750"/>
            <a:ext cx="78260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a:t>Управление персоналом </a:t>
            </a:r>
            <a:br>
              <a:rPr lang="ru-RU" altLang="ru-RU" sz="4000"/>
            </a:br>
            <a:r>
              <a:rPr lang="ru-RU" altLang="ru-RU" sz="4000"/>
              <a:t>и расчет заработной платы</a:t>
            </a:r>
          </a:p>
        </p:txBody>
      </p:sp>
    </p:spTree>
  </p:cSld>
  <p:clrMapOvr>
    <a:masterClrMapping/>
  </p:clrMapOvr>
  <p:transition advTm="6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Заголовок 1">
            <a:extLst>
              <a:ext uri="{FF2B5EF4-FFF2-40B4-BE49-F238E27FC236}">
                <a16:creationId xmlns="" xmlns:a16="http://schemas.microsoft.com/office/drawing/2014/main" id="{B49454F8-F8E1-D476-EFD8-33BD5B993CD3}"/>
              </a:ext>
            </a:extLst>
          </p:cNvPr>
          <p:cNvSpPr>
            <a:spLocks noGrp="1"/>
          </p:cNvSpPr>
          <p:nvPr>
            <p:ph type="title" idx="4294967295"/>
          </p:nvPr>
        </p:nvSpPr>
        <p:spPr>
          <a:xfrm>
            <a:off x="1691680" y="195486"/>
            <a:ext cx="7128470" cy="70122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персоналом и расчет заработной платы</a:t>
            </a:r>
          </a:p>
        </p:txBody>
      </p:sp>
      <p:sp>
        <p:nvSpPr>
          <p:cNvPr id="83971" name="Объект 2">
            <a:extLst>
              <a:ext uri="{FF2B5EF4-FFF2-40B4-BE49-F238E27FC236}">
                <a16:creationId xmlns="" xmlns:a16="http://schemas.microsoft.com/office/drawing/2014/main" id="{52565081-9A89-5E3A-6D24-DDF6841A67A8}"/>
              </a:ext>
            </a:extLst>
          </p:cNvPr>
          <p:cNvSpPr>
            <a:spLocks noGrp="1"/>
          </p:cNvSpPr>
          <p:nvPr>
            <p:ph idx="4294967295"/>
          </p:nvPr>
        </p:nvSpPr>
        <p:spPr>
          <a:xfrm>
            <a:off x="133691" y="987574"/>
            <a:ext cx="8876617" cy="1582737"/>
          </a:xfrm>
        </p:spPr>
        <p:txBody>
          <a:bodyPr>
            <a:noAutofit/>
          </a:bodyPr>
          <a:lstStyle/>
          <a:p>
            <a:pPr marL="180000" indent="-180975" eaLnBrk="1" hangingPunct="1">
              <a:spcBef>
                <a:spcPts val="400"/>
              </a:spcBef>
              <a:spcAft>
                <a:spcPts val="400"/>
              </a:spcAft>
              <a:buFont typeface="Arial" panose="020B0604020202020204" pitchFamily="34" charset="0"/>
              <a:buNone/>
              <a:defRPr/>
            </a:pP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endParaRPr lang="ru-RU" altLang="ru-RU" sz="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Проведение взаиморасчетов с персоналом, управление задолженностью по сотрудникам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Анализ начисленной заработной платы с использованием внутренней аналитической отчетности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Получение унифицированных отчетных форм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Исчисление регламентированных законодательством налогов и отчислений с фонда оплаты труда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Формирование регламентированной отчетности по заработной плате, как сводной, так и персонифицированной</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Электронный обмен с налоговыми органами</a:t>
            </a:r>
          </a:p>
        </p:txBody>
      </p:sp>
      <p:pic>
        <p:nvPicPr>
          <p:cNvPr id="5" name="Рисунок 4">
            <a:extLst>
              <a:ext uri="{FF2B5EF4-FFF2-40B4-BE49-F238E27FC236}">
                <a16:creationId xmlns="" xmlns:a16="http://schemas.microsoft.com/office/drawing/2014/main" id="{AEB1B3E9-1169-4846-992D-B4A8A8166E76}"/>
              </a:ext>
            </a:extLst>
          </p:cNvPr>
          <p:cNvPicPr>
            <a:picLocks noChangeAspect="1"/>
          </p:cNvPicPr>
          <p:nvPr/>
        </p:nvPicPr>
        <p:blipFill>
          <a:blip r:embed="rId2"/>
          <a:stretch>
            <a:fillRect/>
          </a:stretch>
        </p:blipFill>
        <p:spPr>
          <a:xfrm>
            <a:off x="2699791" y="2943437"/>
            <a:ext cx="6162903" cy="1960027"/>
          </a:xfrm>
          <a:prstGeom prst="rect">
            <a:avLst/>
          </a:prstGeom>
        </p:spPr>
      </p:pic>
    </p:spTree>
  </p:cSld>
  <p:clrMapOvr>
    <a:masterClrMapping/>
  </p:clrMapOvr>
  <p:transition advTm="6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B498DB64-E598-4041-BA72-47B0002AD728}"/>
              </a:ext>
            </a:extLst>
          </p:cNvPr>
          <p:cNvSpPr/>
          <p:nvPr/>
        </p:nvSpPr>
        <p:spPr>
          <a:xfrm>
            <a:off x="5292080" y="2283718"/>
            <a:ext cx="3672408" cy="2736304"/>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84998" name="Text Box 6">
            <a:extLst>
              <a:ext uri="{FF2B5EF4-FFF2-40B4-BE49-F238E27FC236}">
                <a16:creationId xmlns="" xmlns:a16="http://schemas.microsoft.com/office/drawing/2014/main" id="{F7D58497-2ABF-7AD3-127D-1229078FC7F2}"/>
              </a:ext>
            </a:extLst>
          </p:cNvPr>
          <p:cNvSpPr txBox="1">
            <a:spLocks noChangeArrowheads="1"/>
          </p:cNvSpPr>
          <p:nvPr/>
        </p:nvSpPr>
        <p:spPr bwMode="auto">
          <a:xfrm>
            <a:off x="248357" y="939378"/>
            <a:ext cx="8642350" cy="2170851"/>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для руководителей и специалистов по управлению персоналом и расчету заработной платы: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Организация эффективных систем мотивации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Кадровый учет и ведение расчетов по зарплате в соответствии с законодательством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затрат на расчет, автоматизирование всего комплекса расчетов</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Повышение достоверности и скорости расчетов с персоналом</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Формирование документов на выплату зарплаты и отчетности </a:t>
            </a:r>
            <a:br>
              <a:rPr lang="ru-RU" altLang="ru-RU" sz="1200" b="0" dirty="0">
                <a:latin typeface="Arial" panose="020B0604020202020204" pitchFamily="34" charset="0"/>
              </a:rPr>
            </a:br>
            <a:r>
              <a:rPr lang="ru-RU" altLang="ru-RU" sz="1200" b="0" dirty="0">
                <a:latin typeface="Arial" panose="020B0604020202020204" pitchFamily="34" charset="0"/>
              </a:rPr>
              <a:t>в государственные надзорные органы</a:t>
            </a:r>
          </a:p>
          <a:p>
            <a:pPr eaLnBrk="1" hangingPunct="1">
              <a:spcBef>
                <a:spcPct val="20000"/>
              </a:spcBef>
              <a:defRPr/>
            </a:pPr>
            <a:endParaRPr lang="ru-RU" altLang="ru-RU" sz="1200" b="0" dirty="0">
              <a:latin typeface="Arial" panose="020B0604020202020204" pitchFamily="34" charset="0"/>
            </a:endParaRPr>
          </a:p>
        </p:txBody>
      </p:sp>
      <p:pic>
        <p:nvPicPr>
          <p:cNvPr id="160772" name="Picture 13" descr="35">
            <a:extLst>
              <a:ext uri="{FF2B5EF4-FFF2-40B4-BE49-F238E27FC236}">
                <a16:creationId xmlns="" xmlns:a16="http://schemas.microsoft.com/office/drawing/2014/main" id="{D78E002A-12DB-E046-363F-DD2D78773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307" y="2395288"/>
            <a:ext cx="3494015" cy="2552726"/>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 xmlns:a16="http://schemas.microsoft.com/office/drawing/2014/main" id="{EBE4216A-3504-4149-9856-44086304294A}"/>
              </a:ext>
            </a:extLst>
          </p:cNvPr>
          <p:cNvSpPr txBox="1">
            <a:spLocks/>
          </p:cNvSpPr>
          <p:nvPr/>
        </p:nvSpPr>
        <p:spPr bwMode="auto">
          <a:xfrm>
            <a:off x="1691680" y="195486"/>
            <a:ext cx="7128470" cy="7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a:solidFill>
                  <a:schemeClr val="tx1"/>
                </a:solidFill>
                <a:latin typeface="Arial" panose="020B0604020202020204" pitchFamily="34" charset="0"/>
                <a:ea typeface="+mn-ea"/>
                <a:cs typeface="Arial" panose="020B0604020202020204" pitchFamily="34" charset="0"/>
              </a:rPr>
              <a:t>Управление персоналом и расчет заработной платы</a:t>
            </a:r>
            <a:endParaRPr lang="ru-RU" altLang="ru-RU" sz="18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Заголовок 1">
            <a:extLst>
              <a:ext uri="{FF2B5EF4-FFF2-40B4-BE49-F238E27FC236}">
                <a16:creationId xmlns="" xmlns:a16="http://schemas.microsoft.com/office/drawing/2014/main" id="{9D716BDA-37AE-3297-D84D-210D06E0C592}"/>
              </a:ext>
            </a:extLst>
          </p:cNvPr>
          <p:cNvSpPr>
            <a:spLocks noGrp="1"/>
          </p:cNvSpPr>
          <p:nvPr>
            <p:ph type="title" idx="4294967295"/>
          </p:nvPr>
        </p:nvSpPr>
        <p:spPr>
          <a:xfrm>
            <a:off x="1730376" y="195486"/>
            <a:ext cx="7200899" cy="6992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1С:Кабинет сотрудника</a:t>
            </a:r>
          </a:p>
        </p:txBody>
      </p:sp>
      <p:sp>
        <p:nvSpPr>
          <p:cNvPr id="7" name="Объект 2">
            <a:extLst>
              <a:ext uri="{FF2B5EF4-FFF2-40B4-BE49-F238E27FC236}">
                <a16:creationId xmlns="" xmlns:a16="http://schemas.microsoft.com/office/drawing/2014/main" id="{4E33B270-E808-6F31-475D-BB760A84B1E5}"/>
              </a:ext>
            </a:extLst>
          </p:cNvPr>
          <p:cNvSpPr>
            <a:spLocks noGrp="1"/>
          </p:cNvSpPr>
          <p:nvPr>
            <p:ph idx="4294967295"/>
          </p:nvPr>
        </p:nvSpPr>
        <p:spPr>
          <a:xfrm>
            <a:off x="397917" y="1119981"/>
            <a:ext cx="7132638" cy="582613"/>
          </a:xfrm>
        </p:spPr>
        <p:txBody>
          <a:bodyPr>
            <a:noAutofit/>
          </a:bodyPr>
          <a:lstStyle/>
          <a:p>
            <a:pPr marL="0" indent="0" eaLnBrk="1" hangingPunct="1">
              <a:spcBef>
                <a:spcPts val="238"/>
              </a:spcBef>
              <a:buClr>
                <a:srgbClr val="D71920"/>
              </a:buClr>
              <a:buFont typeface="Arial" panose="020B0604020202020204" pitchFamily="34" charset="0"/>
              <a:buNone/>
              <a:defRPr/>
            </a:pPr>
            <a:r>
              <a:rPr lang="ru-RU" sz="1100" dirty="0">
                <a:solidFill>
                  <a:srgbClr val="D45448"/>
                </a:solidFill>
                <a:latin typeface="Arial" panose="020B0604020202020204" pitchFamily="34" charset="0"/>
                <a:cs typeface="Arial" panose="020B0604020202020204" pitchFamily="34" charset="0"/>
              </a:rPr>
              <a:t>1С:Кабинет сотрудника — мобильное приложение </a:t>
            </a:r>
            <a:r>
              <a:rPr lang="ru-RU" sz="1100" dirty="0">
                <a:latin typeface="Arial" panose="020B0604020202020204" pitchFamily="34" charset="0"/>
                <a:cs typeface="Arial" panose="020B0604020202020204" pitchFamily="34" charset="0"/>
              </a:rPr>
              <a:t>для удобного взаимодействия сотрудников и бухгалтерии компании по </a:t>
            </a:r>
            <a:r>
              <a:rPr lang="ru-RU" sz="1200" dirty="0">
                <a:latin typeface="Arial" panose="020B0604020202020204" pitchFamily="34" charset="0"/>
                <a:cs typeface="Arial" panose="020B0604020202020204" pitchFamily="34" charset="0"/>
              </a:rPr>
              <a:t>самым</a:t>
            </a:r>
            <a:r>
              <a:rPr lang="ru-RU" sz="1100" dirty="0">
                <a:latin typeface="Arial" panose="020B0604020202020204" pitchFamily="34" charset="0"/>
                <a:cs typeface="Arial" panose="020B0604020202020204" pitchFamily="34" charset="0"/>
              </a:rPr>
              <a:t> популярным вопросам:</a:t>
            </a:r>
            <a:endParaRPr lang="ru-RU" altLang="ru-RU" sz="1100"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 xmlns:a16="http://schemas.microsoft.com/office/drawing/2014/main" id="{474801C9-2A43-C189-91DE-CA8275DD044A}"/>
              </a:ext>
            </a:extLst>
          </p:cNvPr>
          <p:cNvSpPr/>
          <p:nvPr/>
        </p:nvSpPr>
        <p:spPr>
          <a:xfrm>
            <a:off x="311150" y="2486025"/>
            <a:ext cx="2700338"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Заявка на изменение личных данных с прикреплением сканов подтверждающих документов</a:t>
            </a:r>
          </a:p>
        </p:txBody>
      </p:sp>
      <p:sp>
        <p:nvSpPr>
          <p:cNvPr id="9" name="TextBox 148">
            <a:extLst>
              <a:ext uri="{FF2B5EF4-FFF2-40B4-BE49-F238E27FC236}">
                <a16:creationId xmlns="" xmlns:a16="http://schemas.microsoft.com/office/drawing/2014/main" id="{95C34274-F930-BABA-A6DC-525815CFE9D8}"/>
              </a:ext>
            </a:extLst>
          </p:cNvPr>
          <p:cNvSpPr txBox="1">
            <a:spLocks noChangeArrowheads="1"/>
          </p:cNvSpPr>
          <p:nvPr/>
        </p:nvSpPr>
        <p:spPr bwMode="auto">
          <a:xfrm>
            <a:off x="311150" y="2084388"/>
            <a:ext cx="2700338" cy="341312"/>
          </a:xfrm>
          <a:prstGeom prst="rect">
            <a:avLst/>
          </a:prstGeom>
          <a:solidFill>
            <a:srgbClr val="223B5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Личные данные</a:t>
            </a:r>
          </a:p>
        </p:txBody>
      </p:sp>
      <p:sp>
        <p:nvSpPr>
          <p:cNvPr id="10" name="TextBox 148">
            <a:extLst>
              <a:ext uri="{FF2B5EF4-FFF2-40B4-BE49-F238E27FC236}">
                <a16:creationId xmlns="" xmlns:a16="http://schemas.microsoft.com/office/drawing/2014/main" id="{188121E5-CA9E-D975-17BF-59B65B85AAE2}"/>
              </a:ext>
            </a:extLst>
          </p:cNvPr>
          <p:cNvSpPr txBox="1">
            <a:spLocks noChangeArrowheads="1"/>
          </p:cNvSpPr>
          <p:nvPr/>
        </p:nvSpPr>
        <p:spPr bwMode="auto">
          <a:xfrm>
            <a:off x="3270250" y="2084388"/>
            <a:ext cx="2701925" cy="341312"/>
          </a:xfrm>
          <a:prstGeom prst="rect">
            <a:avLst/>
          </a:prstGeom>
          <a:solidFill>
            <a:srgbClr val="223B5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Справки</a:t>
            </a:r>
          </a:p>
        </p:txBody>
      </p:sp>
      <p:sp>
        <p:nvSpPr>
          <p:cNvPr id="11" name="TextBox 148">
            <a:extLst>
              <a:ext uri="{FF2B5EF4-FFF2-40B4-BE49-F238E27FC236}">
                <a16:creationId xmlns="" xmlns:a16="http://schemas.microsoft.com/office/drawing/2014/main" id="{7ACE1DA9-65A3-312C-9CED-9931344922EE}"/>
              </a:ext>
            </a:extLst>
          </p:cNvPr>
          <p:cNvSpPr txBox="1">
            <a:spLocks noChangeArrowheads="1"/>
          </p:cNvSpPr>
          <p:nvPr/>
        </p:nvSpPr>
        <p:spPr bwMode="auto">
          <a:xfrm>
            <a:off x="6229350" y="2084388"/>
            <a:ext cx="2701925" cy="341312"/>
          </a:xfrm>
          <a:prstGeom prst="rect">
            <a:avLst/>
          </a:prstGeom>
          <a:solidFill>
            <a:srgbClr val="223B50"/>
          </a:solidFill>
          <a:ln>
            <a:noFill/>
          </a:ln>
        </p:spPr>
        <p:txBody>
          <a:bodyPr anchor="ctr"/>
          <a:lstStyle>
            <a:defPPr>
              <a:defRPr lang="ru-RU"/>
            </a:defPPr>
            <a:lvl1pPr algn="ctr">
              <a:defRPr sz="1111">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1200" b="0" dirty="0"/>
              <a:t>Заработная плата</a:t>
            </a:r>
          </a:p>
        </p:txBody>
      </p:sp>
      <p:sp>
        <p:nvSpPr>
          <p:cNvPr id="12" name="Прямоугольник 11">
            <a:extLst>
              <a:ext uri="{FF2B5EF4-FFF2-40B4-BE49-F238E27FC236}">
                <a16:creationId xmlns="" xmlns:a16="http://schemas.microsoft.com/office/drawing/2014/main" id="{00EFBA1C-8371-39C8-2A54-41CA2D8AA2D9}"/>
              </a:ext>
            </a:extLst>
          </p:cNvPr>
          <p:cNvSpPr/>
          <p:nvPr/>
        </p:nvSpPr>
        <p:spPr>
          <a:xfrm>
            <a:off x="3270250" y="2451100"/>
            <a:ext cx="2701925"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Запрос справок с выбором унифицированных форм или нового образца</a:t>
            </a:r>
          </a:p>
        </p:txBody>
      </p:sp>
      <p:sp>
        <p:nvSpPr>
          <p:cNvPr id="13" name="Прямоугольник 12">
            <a:extLst>
              <a:ext uri="{FF2B5EF4-FFF2-40B4-BE49-F238E27FC236}">
                <a16:creationId xmlns="" xmlns:a16="http://schemas.microsoft.com/office/drawing/2014/main" id="{F1E1B67D-7974-3043-645B-98C79BD109A9}"/>
              </a:ext>
            </a:extLst>
          </p:cNvPr>
          <p:cNvSpPr/>
          <p:nvPr/>
        </p:nvSpPr>
        <p:spPr>
          <a:xfrm>
            <a:off x="6229350" y="2451100"/>
            <a:ext cx="2701925" cy="658813"/>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Формирование расчетных листков и просмотр начислений за любой период</a:t>
            </a:r>
          </a:p>
        </p:txBody>
      </p:sp>
      <p:sp>
        <p:nvSpPr>
          <p:cNvPr id="14" name="Прямоугольник 13">
            <a:extLst>
              <a:ext uri="{FF2B5EF4-FFF2-40B4-BE49-F238E27FC236}">
                <a16:creationId xmlns="" xmlns:a16="http://schemas.microsoft.com/office/drawing/2014/main" id="{B75DD6C1-973D-0632-06A4-EDDCFA4B780E}"/>
              </a:ext>
            </a:extLst>
          </p:cNvPr>
          <p:cNvSpPr/>
          <p:nvPr/>
        </p:nvSpPr>
        <p:spPr>
          <a:xfrm>
            <a:off x="311150" y="4140200"/>
            <a:ext cx="2700338" cy="660400"/>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Отправка заявки на согласование, отражение графика отпусков и его остатка</a:t>
            </a:r>
          </a:p>
        </p:txBody>
      </p:sp>
      <p:sp>
        <p:nvSpPr>
          <p:cNvPr id="15" name="TextBox 148">
            <a:extLst>
              <a:ext uri="{FF2B5EF4-FFF2-40B4-BE49-F238E27FC236}">
                <a16:creationId xmlns="" xmlns:a16="http://schemas.microsoft.com/office/drawing/2014/main" id="{280FC21A-953D-0596-8F3A-DC24524B9BAA}"/>
              </a:ext>
            </a:extLst>
          </p:cNvPr>
          <p:cNvSpPr txBox="1">
            <a:spLocks noChangeArrowheads="1"/>
          </p:cNvSpPr>
          <p:nvPr/>
        </p:nvSpPr>
        <p:spPr bwMode="auto">
          <a:xfrm>
            <a:off x="311150" y="3738563"/>
            <a:ext cx="2700338" cy="342900"/>
          </a:xfrm>
          <a:prstGeom prst="rect">
            <a:avLst/>
          </a:prstGeom>
          <a:solidFill>
            <a:srgbClr val="223B5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Отпуск</a:t>
            </a:r>
          </a:p>
        </p:txBody>
      </p:sp>
      <p:sp>
        <p:nvSpPr>
          <p:cNvPr id="16" name="TextBox 148">
            <a:extLst>
              <a:ext uri="{FF2B5EF4-FFF2-40B4-BE49-F238E27FC236}">
                <a16:creationId xmlns="" xmlns:a16="http://schemas.microsoft.com/office/drawing/2014/main" id="{8E2CF4C4-5C74-535B-80CD-60BD75DDA5DC}"/>
              </a:ext>
            </a:extLst>
          </p:cNvPr>
          <p:cNvSpPr txBox="1">
            <a:spLocks noChangeArrowheads="1"/>
          </p:cNvSpPr>
          <p:nvPr/>
        </p:nvSpPr>
        <p:spPr bwMode="auto">
          <a:xfrm>
            <a:off x="3270250" y="3738563"/>
            <a:ext cx="2701925" cy="342900"/>
          </a:xfrm>
          <a:prstGeom prst="rect">
            <a:avLst/>
          </a:prstGeom>
          <a:solidFill>
            <a:srgbClr val="223B5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Отсутствие</a:t>
            </a:r>
          </a:p>
        </p:txBody>
      </p:sp>
      <p:sp>
        <p:nvSpPr>
          <p:cNvPr id="17" name="TextBox 148">
            <a:extLst>
              <a:ext uri="{FF2B5EF4-FFF2-40B4-BE49-F238E27FC236}">
                <a16:creationId xmlns="" xmlns:a16="http://schemas.microsoft.com/office/drawing/2014/main" id="{2A73B739-C276-44C9-6C8D-B3900396E0C9}"/>
              </a:ext>
            </a:extLst>
          </p:cNvPr>
          <p:cNvSpPr txBox="1">
            <a:spLocks noChangeArrowheads="1"/>
          </p:cNvSpPr>
          <p:nvPr/>
        </p:nvSpPr>
        <p:spPr bwMode="auto">
          <a:xfrm>
            <a:off x="6229350" y="3738563"/>
            <a:ext cx="2701925" cy="342900"/>
          </a:xfrm>
          <a:prstGeom prst="rect">
            <a:avLst/>
          </a:prstGeom>
          <a:solidFill>
            <a:srgbClr val="223B50"/>
          </a:solidFill>
          <a:ln>
            <a:noFill/>
          </a:ln>
        </p:spPr>
        <p:txBody>
          <a:bodyPr anchor="ctr"/>
          <a:lstStyle>
            <a:defPPr>
              <a:defRPr lang="ru-RU"/>
            </a:defPPr>
            <a:lvl1pPr algn="ctr">
              <a:defRPr sz="1200" b="0">
                <a:solidFill>
                  <a:schemeClr val="bg1"/>
                </a:solidFill>
                <a:latin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Утверждение заявок</a:t>
            </a:r>
          </a:p>
        </p:txBody>
      </p:sp>
      <p:sp>
        <p:nvSpPr>
          <p:cNvPr id="18" name="Прямоугольник 17">
            <a:extLst>
              <a:ext uri="{FF2B5EF4-FFF2-40B4-BE49-F238E27FC236}">
                <a16:creationId xmlns="" xmlns:a16="http://schemas.microsoft.com/office/drawing/2014/main" id="{88F73587-7013-559C-8DE6-06E77E6D68C2}"/>
              </a:ext>
            </a:extLst>
          </p:cNvPr>
          <p:cNvSpPr/>
          <p:nvPr/>
        </p:nvSpPr>
        <p:spPr>
          <a:xfrm>
            <a:off x="3270250" y="4106863"/>
            <a:ext cx="2701925" cy="658812"/>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Уведомление об отсутствии и оформление больничного или отпуска за свой счет</a:t>
            </a:r>
          </a:p>
        </p:txBody>
      </p:sp>
      <p:sp>
        <p:nvSpPr>
          <p:cNvPr id="19" name="Прямоугольник 18">
            <a:extLst>
              <a:ext uri="{FF2B5EF4-FFF2-40B4-BE49-F238E27FC236}">
                <a16:creationId xmlns="" xmlns:a16="http://schemas.microsoft.com/office/drawing/2014/main" id="{8A93E541-47F7-A746-5ECC-4FBFCF062E8C}"/>
              </a:ext>
            </a:extLst>
          </p:cNvPr>
          <p:cNvSpPr/>
          <p:nvPr/>
        </p:nvSpPr>
        <p:spPr>
          <a:xfrm>
            <a:off x="6229350" y="4106863"/>
            <a:ext cx="2701925" cy="658812"/>
          </a:xfrm>
          <a:prstGeom prst="rect">
            <a:avLst/>
          </a:prstGeom>
          <a:noFill/>
          <a:ln>
            <a:noFill/>
          </a:ln>
        </p:spPr>
        <p:txBody>
          <a:bodyPr lIns="72560" tIns="36281" rIns="72560" bIns="36281"/>
          <a:lstStyle/>
          <a:p>
            <a:pPr algn="ctr" eaLnBrk="1" hangingPunct="1">
              <a:spcBef>
                <a:spcPts val="238"/>
              </a:spcBef>
              <a:buClr>
                <a:srgbClr val="D71920"/>
              </a:buClr>
              <a:defRPr/>
            </a:pPr>
            <a:r>
              <a:rPr lang="ru-RU" sz="1100" b="0" dirty="0">
                <a:latin typeface="Arial" panose="020B0604020202020204" pitchFamily="34" charset="0"/>
              </a:rPr>
              <a:t>Согласование заявок руководителем по кадровым вопросам</a:t>
            </a:r>
          </a:p>
        </p:txBody>
      </p:sp>
      <p:pic>
        <p:nvPicPr>
          <p:cNvPr id="161808" name="Picture 4" descr="https://1sshop.ru/img/i2900002195651.jpg">
            <a:extLst>
              <a:ext uri="{FF2B5EF4-FFF2-40B4-BE49-F238E27FC236}">
                <a16:creationId xmlns="" xmlns:a16="http://schemas.microsoft.com/office/drawing/2014/main" id="{14FA7A6A-1BD4-5AFC-4124-E07A410B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835025"/>
            <a:ext cx="1160462"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a:extLst>
              <a:ext uri="{FF2B5EF4-FFF2-40B4-BE49-F238E27FC236}">
                <a16:creationId xmlns="" xmlns:a16="http://schemas.microsoft.com/office/drawing/2014/main" id="{7B469E75-2B81-0639-69B6-C576A6F54789}"/>
              </a:ext>
            </a:extLst>
          </p:cNvPr>
          <p:cNvSpPr txBox="1">
            <a:spLocks noChangeArrowheads="1"/>
          </p:cNvSpPr>
          <p:nvPr/>
        </p:nvSpPr>
        <p:spPr bwMode="auto">
          <a:xfrm>
            <a:off x="974254" y="2571750"/>
            <a:ext cx="78458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ts val="600"/>
              </a:spcBef>
              <a:buClrTx/>
              <a:buFontTx/>
              <a:buNone/>
            </a:pPr>
            <a:r>
              <a:rPr lang="ru-RU" altLang="ru-RU" sz="4000" dirty="0"/>
              <a:t>Управление взаимоотношениями </a:t>
            </a:r>
            <a:br>
              <a:rPr lang="ru-RU" altLang="ru-RU" sz="4000" dirty="0"/>
            </a:br>
            <a:r>
              <a:rPr lang="ru-RU" altLang="ru-RU" sz="4000" dirty="0"/>
              <a:t>с клиентами</a:t>
            </a:r>
          </a:p>
        </p:txBody>
      </p:sp>
    </p:spTree>
  </p:cSld>
  <p:clrMapOvr>
    <a:masterClrMapping/>
  </p:clrMapOvr>
  <p:transition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bject 3">
            <a:extLst>
              <a:ext uri="{FF2B5EF4-FFF2-40B4-BE49-F238E27FC236}">
                <a16:creationId xmlns="" xmlns:a16="http://schemas.microsoft.com/office/drawing/2014/main" id="{02120743-E219-BEBC-DD67-82485DC38DDA}"/>
              </a:ext>
            </a:extLst>
          </p:cNvPr>
          <p:cNvSpPr txBox="1">
            <a:spLocks noChangeArrowheads="1"/>
          </p:cNvSpPr>
          <p:nvPr/>
        </p:nvSpPr>
        <p:spPr bwMode="auto">
          <a:xfrm>
            <a:off x="267287" y="987574"/>
            <a:ext cx="8630319" cy="35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65490" rIns="0" bIns="0">
            <a:noAutofit/>
          </a:bodyPr>
          <a:lstStyle>
            <a:lvl1pPr marL="279400" indent="-269875">
              <a:tabLst>
                <a:tab pos="279400" algn="l"/>
              </a:tabLst>
              <a:defRPr b="1">
                <a:solidFill>
                  <a:schemeClr val="tx1"/>
                </a:solidFill>
                <a:latin typeface="Calibri" panose="020F0502020204030204" pitchFamily="34" charset="0"/>
                <a:cs typeface="Arial" panose="020B0604020202020204" pitchFamily="34" charset="0"/>
              </a:defRPr>
            </a:lvl1pPr>
            <a:lvl2pPr marL="596900" indent="-225425">
              <a:tabLst>
                <a:tab pos="279400" algn="l"/>
              </a:tabLst>
              <a:defRPr b="1">
                <a:solidFill>
                  <a:schemeClr val="tx1"/>
                </a:solidFill>
                <a:latin typeface="Calibri" panose="020F0502020204030204" pitchFamily="34" charset="0"/>
                <a:cs typeface="Arial" panose="020B0604020202020204" pitchFamily="34" charset="0"/>
              </a:defRPr>
            </a:lvl2pPr>
            <a:lvl3pPr marL="1143000" indent="-228600">
              <a:tabLst>
                <a:tab pos="279400" algn="l"/>
              </a:tabLst>
              <a:defRPr b="1">
                <a:solidFill>
                  <a:schemeClr val="tx1"/>
                </a:solidFill>
                <a:latin typeface="Calibri" panose="020F0502020204030204" pitchFamily="34" charset="0"/>
                <a:cs typeface="Arial" panose="020B0604020202020204" pitchFamily="34" charset="0"/>
              </a:defRPr>
            </a:lvl3pPr>
            <a:lvl4pPr marL="1600200" indent="-228600">
              <a:tabLst>
                <a:tab pos="279400" algn="l"/>
              </a:tabLst>
              <a:defRPr b="1">
                <a:solidFill>
                  <a:schemeClr val="tx1"/>
                </a:solidFill>
                <a:latin typeface="Calibri" panose="020F0502020204030204" pitchFamily="34" charset="0"/>
                <a:cs typeface="Arial" panose="020B0604020202020204" pitchFamily="34" charset="0"/>
              </a:defRPr>
            </a:lvl4pPr>
            <a:lvl5pPr marL="2057400" indent="-228600">
              <a:tabLst>
                <a:tab pos="279400"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279400" algn="l"/>
              </a:tabLst>
              <a:defRPr b="1">
                <a:solidFill>
                  <a:schemeClr val="tx1"/>
                </a:solidFill>
                <a:latin typeface="Calibri" panose="020F0502020204030204" pitchFamily="34" charset="0"/>
                <a:cs typeface="Arial" panose="020B0604020202020204" pitchFamily="34" charset="0"/>
              </a:defRPr>
            </a:lvl9pPr>
          </a:lstStyle>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Реализованы новые интеграции с порталами и системами</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Единая информационная система в сфере закупок (ЕИС Закупки)</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информационная система электронных перевозочных документов  (ГИС ЭПД)</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Система быстрых платежей ЦБ РФ (СБП)</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Интернет-магазин Яндекс Маркет</a:t>
            </a:r>
          </a:p>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Реализованы новые возможности в интеграциях</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Онлайн-сервис для организации деловых поездок </a:t>
            </a:r>
            <a:r>
              <a:rPr lang="ru-RU" altLang="ru-RU" sz="1200" b="0" dirty="0" err="1">
                <a:latin typeface="Arial" panose="020B0604020202020204" pitchFamily="34" charset="0"/>
              </a:rPr>
              <a:t>Smartway</a:t>
            </a:r>
            <a:endParaRPr lang="ru-RU" altLang="ru-RU" sz="1200" b="0" dirty="0">
              <a:latin typeface="Arial" panose="020B0604020202020204" pitchFamily="34" charset="0"/>
            </a:endParaRP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Сервис доставки Яндекс Go</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Транспортная компания «Деловые линии»</a:t>
            </a:r>
          </a:p>
          <a:p>
            <a:pPr marL="180975" indent="-180975">
              <a:spcBef>
                <a:spcPts val="400"/>
              </a:spcBef>
              <a:spcAft>
                <a:spcPts val="300"/>
              </a:spcAft>
              <a:buClr>
                <a:srgbClr val="CC0000"/>
              </a:buClr>
            </a:pPr>
            <a:r>
              <a:rPr lang="ru-RU" altLang="ru-RU" sz="1200" dirty="0">
                <a:solidFill>
                  <a:srgbClr val="C00000"/>
                </a:solidFill>
                <a:latin typeface="Arial" panose="020B0604020202020204" pitchFamily="34" charset="0"/>
              </a:rPr>
              <a:t>Поддержаны обязательные требования</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Единая государственная автоматизированная информационная система учета объема      производства и оборота этилового спирта, алкогольной и спиртосодержащей  продукции (ЕГАИС)</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информационная система в области ветеринарии (</a:t>
            </a:r>
            <a:r>
              <a:rPr lang="ru-RU" altLang="ru-RU" sz="1200" b="0" dirty="0" err="1">
                <a:latin typeface="Arial" panose="020B0604020202020204" pitchFamily="34" charset="0"/>
              </a:rPr>
              <a:t>ВетИС</a:t>
            </a:r>
            <a:r>
              <a:rPr lang="ru-RU" altLang="ru-RU" sz="1200" b="0" dirty="0">
                <a:latin typeface="Arial" panose="020B0604020202020204" pitchFamily="34" charset="0"/>
              </a:rPr>
              <a:t>)</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Государственная система маркировки и прослеживания Честный ЗНАК</a:t>
            </a:r>
          </a:p>
          <a:p>
            <a:pPr marL="180975" indent="-180975">
              <a:spcBef>
                <a:spcPts val="400"/>
              </a:spcBef>
              <a:spcAft>
                <a:spcPts val="300"/>
              </a:spcAft>
              <a:buClr>
                <a:srgbClr val="CC0000"/>
              </a:buClr>
              <a:buFont typeface="Arial" panose="020B0604020202020204" pitchFamily="34" charset="0"/>
              <a:buChar char="•"/>
            </a:pPr>
            <a:r>
              <a:rPr lang="ru-RU" altLang="ru-RU" sz="1200" b="0" dirty="0">
                <a:latin typeface="Arial" panose="020B0604020202020204" pitchFamily="34" charset="0"/>
              </a:rPr>
              <a:t>Электронный документооборот в формате ФНС</a:t>
            </a:r>
          </a:p>
        </p:txBody>
      </p:sp>
      <p:pic>
        <p:nvPicPr>
          <p:cNvPr id="55299" name="object 4">
            <a:extLst>
              <a:ext uri="{FF2B5EF4-FFF2-40B4-BE49-F238E27FC236}">
                <a16:creationId xmlns="" xmlns:a16="http://schemas.microsoft.com/office/drawing/2014/main" id="{F29ACCE4-6B7F-CCAA-4147-449CC1F951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53563"/>
            <a:ext cx="2221607" cy="25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Заголовок 1">
            <a:extLst>
              <a:ext uri="{FF2B5EF4-FFF2-40B4-BE49-F238E27FC236}">
                <a16:creationId xmlns="" xmlns:a16="http://schemas.microsoft.com/office/drawing/2014/main" id="{B7BB147B-EC6B-8B99-8084-00B084CE1AF6}"/>
              </a:ext>
            </a:extLst>
          </p:cNvPr>
          <p:cNvSpPr>
            <a:spLocks noGrp="1"/>
          </p:cNvSpPr>
          <p:nvPr>
            <p:ph type="title" idx="4294967295"/>
          </p:nvPr>
        </p:nvSpPr>
        <p:spPr>
          <a:xfrm>
            <a:off x="1747921" y="195486"/>
            <a:ext cx="7205926" cy="679044"/>
          </a:xfrm>
        </p:spPr>
        <p:txBody>
          <a:bodyPr anchor="ctr" anchorCtr="0"/>
          <a:lstStyle/>
          <a:p>
            <a:pPr algn="ctr"/>
            <a:r>
              <a:rPr lang="ru-RU" altLang="ru-RU" sz="1800" b="1" kern="1200" dirty="0">
                <a:solidFill>
                  <a:schemeClr val="tx1"/>
                </a:solidFill>
                <a:latin typeface="Arial" panose="020B0604020202020204" pitchFamily="34" charset="0"/>
                <a:ea typeface="+mn-ea"/>
                <a:cs typeface="Arial" panose="020B0604020202020204" pitchFamily="34" charset="0"/>
              </a:rPr>
              <a:t>Интеграционные</a:t>
            </a:r>
            <a:r>
              <a:rPr lang="ru-RU" altLang="ru-RU" sz="1800" b="1" dirty="0">
                <a:latin typeface="Arial" panose="020B0604020202020204" pitchFamily="34" charset="0"/>
                <a:cs typeface="Arial" panose="020B0604020202020204" pitchFamily="34" charset="0"/>
              </a:rPr>
              <a:t> возможности</a:t>
            </a:r>
          </a:p>
        </p:txBody>
      </p:sp>
    </p:spTree>
  </p:cSld>
  <p:clrMapOvr>
    <a:masterClrMapping/>
  </p:clrMapOvr>
  <p:transition advTm="6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Заголовок 1">
            <a:extLst>
              <a:ext uri="{FF2B5EF4-FFF2-40B4-BE49-F238E27FC236}">
                <a16:creationId xmlns="" xmlns:a16="http://schemas.microsoft.com/office/drawing/2014/main" id="{8708A21A-8467-FEF5-9BFB-5556A185621A}"/>
              </a:ext>
            </a:extLst>
          </p:cNvPr>
          <p:cNvSpPr>
            <a:spLocks noGrp="1"/>
          </p:cNvSpPr>
          <p:nvPr>
            <p:ph type="title" idx="4294967295"/>
          </p:nvPr>
        </p:nvSpPr>
        <p:spPr>
          <a:xfrm>
            <a:off x="1732164" y="195486"/>
            <a:ext cx="7128470" cy="7153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взаимоотношениями с клиентами</a:t>
            </a:r>
          </a:p>
        </p:txBody>
      </p:sp>
      <p:sp>
        <p:nvSpPr>
          <p:cNvPr id="87046" name="Text Box 6">
            <a:extLst>
              <a:ext uri="{FF2B5EF4-FFF2-40B4-BE49-F238E27FC236}">
                <a16:creationId xmlns="" xmlns:a16="http://schemas.microsoft.com/office/drawing/2014/main" id="{49DF9AC0-9E97-533D-D365-E463D088127C}"/>
              </a:ext>
            </a:extLst>
          </p:cNvPr>
          <p:cNvSpPr txBox="1">
            <a:spLocks noChangeArrowheads="1"/>
          </p:cNvSpPr>
          <p:nvPr/>
        </p:nvSpPr>
        <p:spPr bwMode="auto">
          <a:xfrm>
            <a:off x="156642" y="1131590"/>
            <a:ext cx="4991422" cy="2985433"/>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20000"/>
                </a:solidFill>
                <a:latin typeface="Arial" panose="020B0604020202020204" pitchFamily="34" charset="0"/>
              </a:rPr>
              <a:t>Функциональные возможности:</a:t>
            </a:r>
          </a:p>
          <a:p>
            <a:pPr eaLnBrk="1" hangingPunct="1">
              <a:spcBef>
                <a:spcPct val="20000"/>
              </a:spcBef>
              <a:defRPr/>
            </a:pPr>
            <a:endParaRPr lang="ru-RU" altLang="ru-RU" sz="500" b="0" dirty="0">
              <a:solidFill>
                <a:srgbClr val="D20000"/>
              </a:solidFill>
              <a:latin typeface="Arial" panose="020B0604020202020204" pitchFamily="34" charset="0"/>
            </a:endParaRP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Формирование стратегии отношений с партнерами</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Бизнес-процессы организации взаимодействия с клиентами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Досье клиента, партнера</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Карты лояльности, анализ </a:t>
            </a:r>
            <a:br>
              <a:rPr lang="ru-RU" altLang="ru-RU" sz="1200" b="0" dirty="0">
                <a:latin typeface="Arial" panose="020B0604020202020204" pitchFamily="34" charset="0"/>
              </a:rPr>
            </a:br>
            <a:r>
              <a:rPr lang="ru-RU" altLang="ru-RU" sz="1200" b="0" dirty="0">
                <a:latin typeface="Arial" panose="020B0604020202020204" pitchFamily="34" charset="0"/>
              </a:rPr>
              <a:t>лояльности клиентов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Претензионная работа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Мониторинг исполнения сделок</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BCG-анализ </a:t>
            </a:r>
          </a:p>
          <a:p>
            <a:pPr marL="180000" indent="-180000"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Расширенный анализ </a:t>
            </a:r>
            <a:br>
              <a:rPr lang="ru-RU" altLang="ru-RU" sz="1200" b="0" dirty="0">
                <a:latin typeface="Arial" panose="020B0604020202020204" pitchFamily="34" charset="0"/>
              </a:rPr>
            </a:br>
            <a:r>
              <a:rPr lang="ru-RU" altLang="ru-RU" sz="1200" b="0" dirty="0">
                <a:latin typeface="Arial" panose="020B0604020202020204" pitchFamily="34" charset="0"/>
              </a:rPr>
              <a:t>показателей работы менеджеров</a:t>
            </a:r>
          </a:p>
        </p:txBody>
      </p:sp>
      <p:pic>
        <p:nvPicPr>
          <p:cNvPr id="3" name="Рисунок 2">
            <a:extLst>
              <a:ext uri="{FF2B5EF4-FFF2-40B4-BE49-F238E27FC236}">
                <a16:creationId xmlns="" xmlns:a16="http://schemas.microsoft.com/office/drawing/2014/main" id="{9E37A05F-C3B2-4409-B663-0EDA7A3F4C1E}"/>
              </a:ext>
            </a:extLst>
          </p:cNvPr>
          <p:cNvPicPr>
            <a:picLocks noChangeAspect="1"/>
          </p:cNvPicPr>
          <p:nvPr/>
        </p:nvPicPr>
        <p:blipFill>
          <a:blip r:embed="rId2"/>
          <a:stretch>
            <a:fillRect/>
          </a:stretch>
        </p:blipFill>
        <p:spPr>
          <a:xfrm>
            <a:off x="2876908" y="1676251"/>
            <a:ext cx="6015572" cy="3086250"/>
          </a:xfrm>
          <a:prstGeom prst="rect">
            <a:avLst/>
          </a:prstGeom>
        </p:spPr>
      </p:pic>
    </p:spTree>
  </p:cSld>
  <p:clrMapOvr>
    <a:masterClrMapping/>
  </p:clrMapOvr>
  <p:transition advTm="6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AAC7A4BC-5816-4803-AF6F-15EA17D9D705}"/>
              </a:ext>
            </a:extLst>
          </p:cNvPr>
          <p:cNvSpPr/>
          <p:nvPr/>
        </p:nvSpPr>
        <p:spPr>
          <a:xfrm>
            <a:off x="6300191" y="1731901"/>
            <a:ext cx="2795687" cy="3351857"/>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65891" name="Picture 12" descr="53">
            <a:extLst>
              <a:ext uri="{FF2B5EF4-FFF2-40B4-BE49-F238E27FC236}">
                <a16:creationId xmlns="" xmlns:a16="http://schemas.microsoft.com/office/drawing/2014/main" id="{DAECE87E-3BEF-987B-AB03-6D9EC16D3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76" y="1859222"/>
            <a:ext cx="2474912" cy="3097213"/>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8070" name="Text Box 6">
            <a:extLst>
              <a:ext uri="{FF2B5EF4-FFF2-40B4-BE49-F238E27FC236}">
                <a16:creationId xmlns="" xmlns:a16="http://schemas.microsoft.com/office/drawing/2014/main" id="{ACD5AEA0-94CC-C0BC-6EFE-1F386968486A}"/>
              </a:ext>
            </a:extLst>
          </p:cNvPr>
          <p:cNvSpPr txBox="1">
            <a:spLocks noChangeArrowheads="1"/>
          </p:cNvSpPr>
          <p:nvPr/>
        </p:nvSpPr>
        <p:spPr bwMode="auto">
          <a:xfrm>
            <a:off x="157596" y="1059582"/>
            <a:ext cx="6192838" cy="2677656"/>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ct val="20000"/>
              </a:spcBef>
              <a:defRPr/>
            </a:pPr>
            <a:r>
              <a:rPr lang="ru-RU" altLang="ru-RU" sz="1200" b="0" dirty="0">
                <a:solidFill>
                  <a:srgbClr val="D45448"/>
                </a:solidFill>
                <a:latin typeface="Arial" panose="020B0604020202020204" pitchFamily="34" charset="0"/>
              </a:rPr>
              <a:t>Возможности  для руководителей и специалистов по работе с клиентами:</a:t>
            </a:r>
          </a:p>
          <a:p>
            <a:pPr eaLnBrk="1" hangingPunct="1">
              <a:spcBef>
                <a:spcPct val="20000"/>
              </a:spcBef>
              <a:defRPr/>
            </a:pPr>
            <a:r>
              <a:rPr lang="ru-RU" altLang="ru-RU" sz="500" b="0" dirty="0">
                <a:solidFill>
                  <a:srgbClr val="D45448"/>
                </a:solidFill>
                <a:latin typeface="Arial" panose="020B0604020202020204" pitchFamily="34" charset="0"/>
              </a:rPr>
              <a:t> </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оперативно реагировать на запросы клиентов, </a:t>
            </a:r>
            <a:br>
              <a:rPr lang="ru-RU" altLang="ru-RU" sz="1200" b="0" dirty="0">
                <a:latin typeface="Arial" panose="020B0604020202020204" pitchFamily="34" charset="0"/>
              </a:rPr>
            </a:br>
            <a:r>
              <a:rPr lang="ru-RU" altLang="ru-RU" sz="1200" b="0" dirty="0">
                <a:latin typeface="Arial" panose="020B0604020202020204" pitchFamily="34" charset="0"/>
              </a:rPr>
              <a:t>четко планировать взаимодействие с ними, оценивать результаты </a:t>
            </a:r>
            <a:br>
              <a:rPr lang="ru-RU" altLang="ru-RU" sz="1200" b="0" dirty="0">
                <a:latin typeface="Arial" panose="020B0604020202020204" pitchFamily="34" charset="0"/>
              </a:rPr>
            </a:br>
            <a:r>
              <a:rPr lang="ru-RU" altLang="ru-RU" sz="1200" b="0" dirty="0">
                <a:latin typeface="Arial" panose="020B0604020202020204" pitchFamily="34" charset="0"/>
              </a:rPr>
              <a:t>различных маркетинговых и рекламных акций по привлечению клиентов</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Отслеживать каждое обращение</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Эффективно использовать каждый контакт</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Строить систему взаимоотношений, оптимально организовывая работу </a:t>
            </a:r>
            <a:br>
              <a:rPr lang="ru-RU" altLang="ru-RU" sz="1200" b="0" dirty="0">
                <a:latin typeface="Arial" panose="020B0604020202020204" pitchFamily="34" charset="0"/>
              </a:rPr>
            </a:br>
            <a:r>
              <a:rPr lang="ru-RU" altLang="ru-RU" sz="1200" b="0" dirty="0">
                <a:latin typeface="Arial" panose="020B0604020202020204" pitchFamily="34" charset="0"/>
              </a:rPr>
              <a:t>с различными категориями клиентов</a:t>
            </a:r>
          </a:p>
          <a:p>
            <a:pPr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Вести взаимосвязи между партнерами – можно ввести</a:t>
            </a:r>
            <a:br>
              <a:rPr lang="ru-RU" altLang="ru-RU" sz="1200" b="0" dirty="0">
                <a:latin typeface="Arial" panose="020B0604020202020204" pitchFamily="34" charset="0"/>
              </a:rPr>
            </a:br>
            <a:r>
              <a:rPr lang="ru-RU" altLang="ru-RU" sz="1200" b="0" dirty="0">
                <a:latin typeface="Arial" panose="020B0604020202020204" pitchFamily="34" charset="0"/>
              </a:rPr>
              <a:t>информацию обо всех известных деловых связях партнера и его </a:t>
            </a:r>
            <a:br>
              <a:rPr lang="ru-RU" altLang="ru-RU" sz="1200" b="0" dirty="0">
                <a:latin typeface="Arial" panose="020B0604020202020204" pitchFamily="34" charset="0"/>
              </a:rPr>
            </a:br>
            <a:r>
              <a:rPr lang="ru-RU" altLang="ru-RU" sz="1200" b="0" dirty="0">
                <a:latin typeface="Arial" panose="020B0604020202020204" pitchFamily="34" charset="0"/>
              </a:rPr>
              <a:t>контактных лицах</a:t>
            </a:r>
          </a:p>
        </p:txBody>
      </p:sp>
      <p:sp>
        <p:nvSpPr>
          <p:cNvPr id="7" name="Заголовок 1">
            <a:extLst>
              <a:ext uri="{FF2B5EF4-FFF2-40B4-BE49-F238E27FC236}">
                <a16:creationId xmlns="" xmlns:a16="http://schemas.microsoft.com/office/drawing/2014/main" id="{ABEC3470-41FC-463E-B23F-BB239E62A144}"/>
              </a:ext>
            </a:extLst>
          </p:cNvPr>
          <p:cNvSpPr txBox="1">
            <a:spLocks/>
          </p:cNvSpPr>
          <p:nvPr/>
        </p:nvSpPr>
        <p:spPr bwMode="auto">
          <a:xfrm>
            <a:off x="1732164" y="195486"/>
            <a:ext cx="7128470" cy="71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Управление взаимоотношениями с клиентами</a:t>
            </a:r>
          </a:p>
        </p:txBody>
      </p:sp>
    </p:spTree>
  </p:cSld>
  <p:clrMapOvr>
    <a:masterClrMapping/>
  </p:clrMapOvr>
  <p:transition advTm="6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a:extLst>
              <a:ext uri="{FF2B5EF4-FFF2-40B4-BE49-F238E27FC236}">
                <a16:creationId xmlns="" xmlns:a16="http://schemas.microsoft.com/office/drawing/2014/main" id="{EFDBE77C-B2FB-5092-408A-D2889EAE116E}"/>
              </a:ext>
            </a:extLst>
          </p:cNvPr>
          <p:cNvSpPr txBox="1">
            <a:spLocks noChangeArrowheads="1"/>
          </p:cNvSpPr>
          <p:nvPr/>
        </p:nvSpPr>
        <p:spPr bwMode="auto">
          <a:xfrm>
            <a:off x="998636" y="2571750"/>
            <a:ext cx="78215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Управление продажами</a:t>
            </a:r>
          </a:p>
        </p:txBody>
      </p:sp>
    </p:spTree>
  </p:cSld>
  <p:clrMapOvr>
    <a:masterClrMapping/>
  </p:clrMapOvr>
  <p:transition advTm="6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32C56C40-8DDF-4D22-B566-502413F9EDF8}"/>
              </a:ext>
            </a:extLst>
          </p:cNvPr>
          <p:cNvSpPr/>
          <p:nvPr/>
        </p:nvSpPr>
        <p:spPr>
          <a:xfrm>
            <a:off x="5148064" y="1995686"/>
            <a:ext cx="3947815" cy="3088072"/>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67938" name="Picture 15" descr="50">
            <a:extLst>
              <a:ext uri="{FF2B5EF4-FFF2-40B4-BE49-F238E27FC236}">
                <a16:creationId xmlns="" xmlns:a16="http://schemas.microsoft.com/office/drawing/2014/main" id="{DE937554-09F2-40C2-46EE-BFE0A5C27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75" y="2136328"/>
            <a:ext cx="3556000" cy="2649538"/>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92166" name="Text Box 6">
            <a:extLst>
              <a:ext uri="{FF2B5EF4-FFF2-40B4-BE49-F238E27FC236}">
                <a16:creationId xmlns="" xmlns:a16="http://schemas.microsoft.com/office/drawing/2014/main" id="{57596E93-72C8-A392-C8FE-5160603BE861}"/>
              </a:ext>
            </a:extLst>
          </p:cNvPr>
          <p:cNvSpPr txBox="1">
            <a:spLocks noChangeArrowheads="1"/>
          </p:cNvSpPr>
          <p:nvPr/>
        </p:nvSpPr>
        <p:spPr bwMode="auto">
          <a:xfrm>
            <a:off x="184896" y="1131590"/>
            <a:ext cx="4963168" cy="2534027"/>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eaLnBrk="1" hangingPunct="1">
              <a:spcBef>
                <a:spcPts val="400"/>
              </a:spcBef>
              <a:spcAft>
                <a:spcPts val="400"/>
              </a:spcAft>
              <a:defRPr/>
            </a:pPr>
            <a:r>
              <a:rPr lang="ru-RU" altLang="ru-RU" sz="1200" b="0" dirty="0">
                <a:solidFill>
                  <a:srgbClr val="D45448"/>
                </a:solidFill>
                <a:latin typeface="Arial" panose="020B0604020202020204" pitchFamily="34" charset="0"/>
              </a:rPr>
              <a:t>Возможности для руководителей и специалистов отдела продаж: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фиксировать историю переговоров с клиентом </a:t>
            </a:r>
            <a:br>
              <a:rPr lang="ru-RU" altLang="ru-RU" sz="1200" b="0" dirty="0">
                <a:latin typeface="Arial" panose="020B0604020202020204" pitchFamily="34" charset="0"/>
              </a:rPr>
            </a:br>
            <a:r>
              <a:rPr lang="ru-RU" altLang="ru-RU" sz="1200" b="0" dirty="0">
                <a:latin typeface="Arial" panose="020B0604020202020204" pitchFamily="34" charset="0"/>
              </a:rPr>
              <a:t>по определению состава и условий продаж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Позволяет планировать поступление выручки по дням, </a:t>
            </a:r>
            <a:br>
              <a:rPr lang="ru-RU" altLang="ru-RU" sz="1200" b="0" dirty="0">
                <a:latin typeface="Arial" panose="020B0604020202020204" pitchFamily="34" charset="0"/>
              </a:rPr>
            </a:br>
            <a:r>
              <a:rPr lang="ru-RU" altLang="ru-RU" sz="1200" b="0" dirty="0">
                <a:latin typeface="Arial" panose="020B0604020202020204" pitchFamily="34" charset="0"/>
              </a:rPr>
              <a:t>контролировать соблюдение клиентом оговоренных сроков </a:t>
            </a:r>
            <a:br>
              <a:rPr lang="ru-RU" altLang="ru-RU" sz="1200" b="0" dirty="0">
                <a:latin typeface="Arial" panose="020B0604020202020204" pitchFamily="34" charset="0"/>
              </a:rPr>
            </a:br>
            <a:r>
              <a:rPr lang="ru-RU" altLang="ru-RU" sz="1200" b="0" dirty="0">
                <a:latin typeface="Arial" panose="020B0604020202020204" pitchFamily="34" charset="0"/>
              </a:rPr>
              <a:t>оплаты, выделять просроченную дебиторскую задолженность</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Обеспечивает сквозную автоматизацию процесса продаж </a:t>
            </a:r>
            <a:br>
              <a:rPr lang="ru-RU" altLang="ru-RU" sz="1200" b="0" dirty="0">
                <a:latin typeface="Arial" panose="020B0604020202020204" pitchFamily="34" charset="0"/>
              </a:rPr>
            </a:br>
            <a:r>
              <a:rPr lang="ru-RU" altLang="ru-RU" sz="1200" b="0" dirty="0">
                <a:latin typeface="Arial" panose="020B0604020202020204" pitchFamily="34" charset="0"/>
              </a:rPr>
              <a:t>продукции и товаров на производственном предприятии, </a:t>
            </a:r>
            <a:br>
              <a:rPr lang="ru-RU" altLang="ru-RU" sz="1200" b="0" dirty="0">
                <a:latin typeface="Arial" panose="020B0604020202020204" pitchFamily="34" charset="0"/>
              </a:rPr>
            </a:br>
            <a:r>
              <a:rPr lang="ru-RU" altLang="ru-RU" sz="1200" b="0" dirty="0">
                <a:latin typeface="Arial" panose="020B0604020202020204" pitchFamily="34" charset="0"/>
              </a:rPr>
              <a:t>в оптовой и розничной торговле</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Включает средства планирования и контроля продаж, </a:t>
            </a:r>
            <a:br>
              <a:rPr lang="ru-RU" altLang="ru-RU" sz="1200" b="0" dirty="0">
                <a:latin typeface="Arial" panose="020B0604020202020204" pitchFamily="34" charset="0"/>
              </a:rPr>
            </a:br>
            <a:r>
              <a:rPr lang="ru-RU" altLang="ru-RU" sz="1200" b="0" dirty="0">
                <a:latin typeface="Arial" panose="020B0604020202020204" pitchFamily="34" charset="0"/>
              </a:rPr>
              <a:t>позволяет решать задачи управления заказами покупателей </a:t>
            </a:r>
          </a:p>
        </p:txBody>
      </p:sp>
      <p:sp>
        <p:nvSpPr>
          <p:cNvPr id="167940" name="Заголовок 1">
            <a:extLst>
              <a:ext uri="{FF2B5EF4-FFF2-40B4-BE49-F238E27FC236}">
                <a16:creationId xmlns="" xmlns:a16="http://schemas.microsoft.com/office/drawing/2014/main" id="{4E912A3D-E20B-5E89-66E9-A2586B2913D9}"/>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advTm="6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5BE2497B-CDC3-49F9-AEAC-0FAC445D7655}"/>
              </a:ext>
            </a:extLst>
          </p:cNvPr>
          <p:cNvSpPr/>
          <p:nvPr/>
        </p:nvSpPr>
        <p:spPr>
          <a:xfrm>
            <a:off x="2699792" y="3579862"/>
            <a:ext cx="6413820" cy="1457771"/>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2163" name="Объект 2">
            <a:extLst>
              <a:ext uri="{FF2B5EF4-FFF2-40B4-BE49-F238E27FC236}">
                <a16:creationId xmlns="" xmlns:a16="http://schemas.microsoft.com/office/drawing/2014/main" id="{50CEA565-329C-4F76-E024-B3F8516144F6}"/>
              </a:ext>
            </a:extLst>
          </p:cNvPr>
          <p:cNvSpPr>
            <a:spLocks noGrp="1"/>
          </p:cNvSpPr>
          <p:nvPr>
            <p:ph idx="4294967295"/>
          </p:nvPr>
        </p:nvSpPr>
        <p:spPr>
          <a:xfrm>
            <a:off x="179512" y="732785"/>
            <a:ext cx="8497887" cy="3677930"/>
          </a:xfrm>
        </p:spPr>
        <p:txBody>
          <a:bodyPr wrap="square">
            <a:spAutoFit/>
          </a:bodyPr>
          <a:lstStyle/>
          <a:p>
            <a:pPr marL="180000" indent="-180949" eaLnBrk="1" hangingPunct="1">
              <a:spcBef>
                <a:spcPts val="400"/>
              </a:spcBef>
              <a:spcAft>
                <a:spcPts val="400"/>
              </a:spcAft>
              <a:buFont typeface="Arial" panose="020B0604020202020204" pitchFamily="34" charset="0"/>
              <a:buNone/>
              <a:defRPr/>
            </a:pPr>
            <a:r>
              <a:rPr lang="ru-RU" altLang="ru-RU" sz="1100" dirty="0">
                <a:solidFill>
                  <a:srgbClr val="D45448"/>
                </a:solidFill>
                <a:latin typeface="Arial" panose="020B0604020202020204" pitchFamily="34" charset="0"/>
                <a:cs typeface="Arial" panose="020B0604020202020204" pitchFamily="34" charset="0"/>
              </a:rPr>
              <a:t>		</a:t>
            </a: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эффективностью процессов продаж и сделок с клиентом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Гибкое назначение цен в разрезе свойств товаров, серий и других характеристик</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Формирование прайс-листов с информацией об остатках товаров</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Использование регламентированных процессов продаж, бизнес-процессы управления сложными продажами</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Расширенное управление заказами клиентов, типовые и индивидуальные правила продаж, соглашения</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Автоматизация розничных продаж: интеграция с торговым оборудованием, поддержка требований 54-ФЗ, управление ассортиментом продукции, печать ценников и этикеток со штрих-кодами, интеграция с ККТ, сезонное планирование, использование карт лояльности, оформление розничных продаж по заказам в мобильном клиенте, интеграция с «1С:Мобильной кассой»</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торговыми представителями</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Самообслуживание клиентов</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Воронка продаж</a:t>
            </a:r>
          </a:p>
          <a:p>
            <a:pPr marL="0" indent="0" eaLnBrk="1" hangingPunct="1">
              <a:spcBef>
                <a:spcPts val="200"/>
              </a:spcBef>
              <a:spcAft>
                <a:spcPts val="200"/>
              </a:spcAft>
              <a:buClr>
                <a:srgbClr val="D71920"/>
              </a:buClr>
              <a:buNone/>
              <a:defRPr/>
            </a:pPr>
            <a:endParaRPr lang="ru-RU" altLang="ru-RU" sz="1200" kern="1200"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 xmlns:a16="http://schemas.microsoft.com/office/drawing/2014/main" id="{EC5A4985-D28E-6DC7-0231-2AAE770E3628}"/>
              </a:ext>
            </a:extLst>
          </p:cNvPr>
          <p:cNvPicPr>
            <a:picLocks noChangeAspect="1"/>
          </p:cNvPicPr>
          <p:nvPr/>
        </p:nvPicPr>
        <p:blipFill>
          <a:blip r:embed="rId3"/>
          <a:stretch>
            <a:fillRect/>
          </a:stretch>
        </p:blipFill>
        <p:spPr>
          <a:xfrm>
            <a:off x="2838569" y="3666512"/>
            <a:ext cx="6054605" cy="1296001"/>
          </a:xfrm>
          <a:prstGeom prst="rect">
            <a:avLst/>
          </a:prstGeom>
          <a:ln>
            <a:solidFill>
              <a:schemeClr val="tx1">
                <a:lumMod val="50000"/>
                <a:lumOff val="50000"/>
              </a:schemeClr>
            </a:solidFill>
          </a:ln>
        </p:spPr>
      </p:pic>
      <p:sp>
        <p:nvSpPr>
          <p:cNvPr id="7" name="Заголовок 1">
            <a:extLst>
              <a:ext uri="{FF2B5EF4-FFF2-40B4-BE49-F238E27FC236}">
                <a16:creationId xmlns="" xmlns:a16="http://schemas.microsoft.com/office/drawing/2014/main" id="{5F714D78-86AD-4847-BC6E-EEC0B55BFC48}"/>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2">
            <a:extLst>
              <a:ext uri="{FF2B5EF4-FFF2-40B4-BE49-F238E27FC236}">
                <a16:creationId xmlns="" xmlns:a16="http://schemas.microsoft.com/office/drawing/2014/main" id="{B240CCA2-96F5-4ED6-AA14-29F31AB8D627}"/>
              </a:ext>
            </a:extLst>
          </p:cNvPr>
          <p:cNvSpPr/>
          <p:nvPr/>
        </p:nvSpPr>
        <p:spPr>
          <a:xfrm>
            <a:off x="5085606" y="725488"/>
            <a:ext cx="3878882" cy="2489926"/>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 name="Прямоугольник с двумя скругленными противолежащими углами 2">
            <a:extLst>
              <a:ext uri="{FF2B5EF4-FFF2-40B4-BE49-F238E27FC236}">
                <a16:creationId xmlns="" xmlns:a16="http://schemas.microsoft.com/office/drawing/2014/main" id="{AB5C33EA-E36C-440C-B624-02D313DBD8DB}"/>
              </a:ext>
            </a:extLst>
          </p:cNvPr>
          <p:cNvSpPr/>
          <p:nvPr/>
        </p:nvSpPr>
        <p:spPr>
          <a:xfrm>
            <a:off x="4778307" y="1923678"/>
            <a:ext cx="4248472" cy="1736689"/>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3186" name="Объект 2">
            <a:extLst>
              <a:ext uri="{FF2B5EF4-FFF2-40B4-BE49-F238E27FC236}">
                <a16:creationId xmlns="" xmlns:a16="http://schemas.microsoft.com/office/drawing/2014/main" id="{61C6C28C-7CC2-A597-899A-F423AC2A420E}"/>
              </a:ext>
            </a:extLst>
          </p:cNvPr>
          <p:cNvSpPr>
            <a:spLocks noGrp="1"/>
          </p:cNvSpPr>
          <p:nvPr>
            <p:ph idx="4294967295"/>
          </p:nvPr>
        </p:nvSpPr>
        <p:spPr>
          <a:xfrm>
            <a:off x="117221" y="697408"/>
            <a:ext cx="5040560" cy="3026470"/>
          </a:xfrm>
        </p:spPr>
        <p:txBody>
          <a:bodyPr wrap="square">
            <a:spAutoFit/>
          </a:bodyPr>
          <a:lstStyle/>
          <a:p>
            <a:pPr marL="180000" indent="-180949" eaLnBrk="1" hangingPunct="1">
              <a:spcBef>
                <a:spcPts val="400"/>
              </a:spcBef>
              <a:spcAft>
                <a:spcPts val="300"/>
              </a:spcAft>
              <a:buNone/>
              <a:defRPr/>
            </a:pPr>
            <a:r>
              <a:rPr lang="ru-RU" altLang="ru-RU" sz="1100" dirty="0">
                <a:solidFill>
                  <a:srgbClr val="D45448"/>
                </a:solidFill>
                <a:latin typeface="Arial" panose="020B0604020202020204" pitchFamily="34" charset="0"/>
                <a:cs typeface="Arial" panose="020B0604020202020204" pitchFamily="34" charset="0"/>
              </a:rPr>
              <a:t>		  </a:t>
            </a:r>
            <a:r>
              <a:rPr lang="ru-RU" altLang="ru-RU" sz="1200" dirty="0">
                <a:solidFill>
                  <a:srgbClr val="D45448"/>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45448"/>
                </a:solidFill>
                <a:latin typeface="Arial" panose="020B0604020202020204" pitchFamily="34" charset="0"/>
                <a:cs typeface="Arial" panose="020B0604020202020204" pitchFamily="34" charset="0"/>
              </a:rPr>
              <a:t>:</a:t>
            </a:r>
            <a:endParaRPr lang="ru-RU" altLang="ru-RU" sz="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Мониторинг состояния процессов продаж</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Планирование использования автотранспорта</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Вероятностная оценка прогноза продаж</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Раздельный учет по партнерам (управленческий учет) </a:t>
            </a:r>
            <a:br>
              <a:rPr lang="ru-RU" altLang="ru-RU" sz="1200" kern="1200" dirty="0">
                <a:latin typeface="Arial" panose="020B0604020202020204" pitchFamily="34" charset="0"/>
                <a:cs typeface="Arial" panose="020B0604020202020204" pitchFamily="34" charset="0"/>
              </a:rPr>
            </a:br>
            <a:r>
              <a:rPr lang="ru-RU" altLang="ru-RU" sz="1200" kern="1200" dirty="0">
                <a:latin typeface="Arial" panose="020B0604020202020204" pitchFamily="34" charset="0"/>
                <a:cs typeface="Arial" panose="020B0604020202020204" pitchFamily="34" charset="0"/>
              </a:rPr>
              <a:t>и контрагентам (регламентированный учет)</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Автоматический контроль лимита задолженности</a:t>
            </a:r>
          </a:p>
          <a:p>
            <a:pPr marL="180000" indent="-180000" eaLnBrk="1" hangingPunct="1">
              <a:spcBef>
                <a:spcPts val="400"/>
              </a:spcBef>
              <a:spcAft>
                <a:spcPts val="300"/>
              </a:spcAft>
              <a:buClr>
                <a:srgbClr val="D71920"/>
              </a:buClr>
              <a:defRPr/>
            </a:pPr>
            <a:r>
              <a:rPr lang="ru-RU" altLang="ru-RU" sz="1200" kern="1200" dirty="0">
                <a:latin typeface="Arial" panose="020B0604020202020204" pitchFamily="34" charset="0"/>
                <a:cs typeface="Arial" panose="020B0604020202020204" pitchFamily="34" charset="0"/>
              </a:rPr>
              <a:t>Инвентаризация взаиморасчетов</a:t>
            </a:r>
          </a:p>
          <a:p>
            <a:pPr marL="180000" indent="-180000" eaLnBrk="1" hangingPunct="1">
              <a:spcBef>
                <a:spcPts val="400"/>
              </a:spcBef>
              <a:spcAft>
                <a:spcPts val="300"/>
              </a:spcAft>
              <a:buClr>
                <a:srgbClr val="D71920"/>
              </a:buClr>
              <a:defRPr/>
            </a:pPr>
            <a:r>
              <a:rPr lang="ru-RU" sz="1200" kern="1200" dirty="0">
                <a:latin typeface="Arial" panose="020B0604020202020204" pitchFamily="34" charset="0"/>
                <a:cs typeface="Arial" panose="020B0604020202020204" pitchFamily="34" charset="0"/>
              </a:rPr>
              <a:t>Мгновенная детализация задолженность по срокам ее возникновения и планового погашения</a:t>
            </a:r>
            <a:endParaRPr lang="ru-RU"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sz="1200" kern="1200" dirty="0">
                <a:latin typeface="Arial" panose="020B0604020202020204" pitchFamily="34" charset="0"/>
                <a:cs typeface="Arial" panose="020B0604020202020204" pitchFamily="34" charset="0"/>
              </a:rPr>
              <a:t>Ведение взаиморасчетов для компаний, имеющих филиалы (централизованные договора с покупателями)</a:t>
            </a:r>
            <a:endParaRPr lang="ru-RU" altLang="ru-RU" sz="1200" kern="1200" dirty="0">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 xmlns:a16="http://schemas.microsoft.com/office/drawing/2014/main" id="{C8E34AEF-75EB-FE0B-CDA2-1F881DFBA418}"/>
              </a:ext>
            </a:extLst>
          </p:cNvPr>
          <p:cNvPicPr>
            <a:picLocks noChangeAspect="1"/>
          </p:cNvPicPr>
          <p:nvPr/>
        </p:nvPicPr>
        <p:blipFill>
          <a:blip r:embed="rId3"/>
          <a:srcRect/>
          <a:stretch>
            <a:fillRect/>
          </a:stretch>
        </p:blipFill>
        <p:spPr bwMode="auto">
          <a:xfrm>
            <a:off x="5226164" y="836903"/>
            <a:ext cx="3600400" cy="2212975"/>
          </a:xfrm>
          <a:prstGeom prst="rect">
            <a:avLst/>
          </a:prstGeom>
          <a:noFill/>
          <a:ln>
            <a:solidFill>
              <a:schemeClr val="accent4">
                <a:lumMod val="50000"/>
                <a:lumOff val="50000"/>
              </a:schemeClr>
            </a:solidFill>
          </a:ln>
        </p:spPr>
      </p:pic>
      <p:pic>
        <p:nvPicPr>
          <p:cNvPr id="171011" name="Picture 6" descr="C:\work\04_Информационный буклет\Версия 2015_09\page_19_1.png">
            <a:extLst>
              <a:ext uri="{FF2B5EF4-FFF2-40B4-BE49-F238E27FC236}">
                <a16:creationId xmlns="" xmlns:a16="http://schemas.microsoft.com/office/drawing/2014/main" id="{2EDF3D7D-FF2E-B291-9F00-30CB1F9160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052" y="2072095"/>
            <a:ext cx="3962400" cy="1508125"/>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 name="Объект 2">
            <a:extLst>
              <a:ext uri="{FF2B5EF4-FFF2-40B4-BE49-F238E27FC236}">
                <a16:creationId xmlns="" xmlns:a16="http://schemas.microsoft.com/office/drawing/2014/main" id="{BAEAA557-316D-47B2-9983-0CABE1BAB7C7}"/>
              </a:ext>
            </a:extLst>
          </p:cNvPr>
          <p:cNvSpPr txBox="1">
            <a:spLocks/>
          </p:cNvSpPr>
          <p:nvPr/>
        </p:nvSpPr>
        <p:spPr bwMode="auto">
          <a:xfrm>
            <a:off x="117221" y="3664113"/>
            <a:ext cx="8821452"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a:lstStyle>
          <a:p>
            <a:pPr marL="180000" indent="-180949" eaLnBrk="1" hangingPunct="1">
              <a:spcBef>
                <a:spcPts val="400"/>
              </a:spcBef>
              <a:spcAft>
                <a:spcPts val="300"/>
              </a:spcAft>
              <a:defRPr/>
            </a:pPr>
            <a:r>
              <a:rPr lang="ru-RU" altLang="ru-RU" sz="1200" b="0" kern="1200" dirty="0">
                <a:latin typeface="Arial" panose="020B0604020202020204" pitchFamily="34" charset="0"/>
                <a:cs typeface="Arial" panose="020B0604020202020204" pitchFamily="34" charset="0"/>
              </a:rPr>
              <a:t>Обмен с Государственной информационной системой маркировки товаров (</a:t>
            </a:r>
            <a:r>
              <a:rPr lang="ru-RU" altLang="ru-RU" sz="1200" b="0" kern="1200" dirty="0">
                <a:solidFill>
                  <a:srgbClr val="D45448"/>
                </a:solidFill>
                <a:latin typeface="Arial" panose="020B0604020202020204" pitchFamily="34" charset="0"/>
                <a:cs typeface="Arial" panose="020B0604020202020204" pitchFamily="34" charset="0"/>
              </a:rPr>
              <a:t>ГИСМ</a:t>
            </a:r>
            <a:r>
              <a:rPr lang="ru-RU" altLang="ru-RU" sz="1200" b="0" kern="1200" dirty="0">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Работа с Единой государственной автоматизированной информационной системой (</a:t>
            </a:r>
            <a:r>
              <a:rPr lang="ru-RU" altLang="ru-RU" sz="1200" b="0" kern="1200" dirty="0">
                <a:solidFill>
                  <a:srgbClr val="D45448"/>
                </a:solidFill>
                <a:latin typeface="Arial" panose="020B0604020202020204" pitchFamily="34" charset="0"/>
                <a:cs typeface="Arial" panose="020B0604020202020204" pitchFamily="34" charset="0"/>
              </a:rPr>
              <a:t>ЕГАИС</a:t>
            </a:r>
            <a:r>
              <a:rPr lang="ru-RU" altLang="ru-RU" sz="1200" b="0" kern="1200" dirty="0">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Поддержка интеграции с системой </a:t>
            </a:r>
            <a:r>
              <a:rPr lang="ru-RU" altLang="ru-RU" sz="1200" b="0" kern="1200" dirty="0">
                <a:solidFill>
                  <a:srgbClr val="D45448"/>
                </a:solidFill>
                <a:latin typeface="Arial" panose="020B0604020202020204" pitchFamily="34" charset="0"/>
                <a:cs typeface="Arial" panose="020B0604020202020204" pitchFamily="34" charset="0"/>
              </a:rPr>
              <a:t>Меркурий</a:t>
            </a:r>
            <a:r>
              <a:rPr lang="ru-RU" altLang="ru-RU" sz="1200" b="0" kern="1200" dirty="0">
                <a:latin typeface="Arial" panose="020B0604020202020204" pitchFamily="34" charset="0"/>
                <a:cs typeface="Arial" panose="020B0604020202020204" pitchFamily="34" charset="0"/>
              </a:rPr>
              <a:t>, входящей в Федеральную государственную информационную систему в области ветеринарии – </a:t>
            </a:r>
            <a:r>
              <a:rPr lang="ru-RU" altLang="ru-RU" sz="1200" b="0" kern="1200" dirty="0" err="1">
                <a:solidFill>
                  <a:srgbClr val="D45448"/>
                </a:solidFill>
                <a:latin typeface="Arial" panose="020B0604020202020204" pitchFamily="34" charset="0"/>
                <a:cs typeface="Arial" panose="020B0604020202020204" pitchFamily="34" charset="0"/>
              </a:rPr>
              <a:t>ВетИС</a:t>
            </a:r>
            <a:endParaRPr lang="ru-RU" altLang="ru-RU" sz="1200" b="0" kern="1200" dirty="0">
              <a:solidFill>
                <a:srgbClr val="D45448"/>
              </a:solidFill>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defRPr/>
            </a:pPr>
            <a:r>
              <a:rPr lang="ru-RU" altLang="ru-RU" sz="1200" b="0" kern="1200" dirty="0">
                <a:latin typeface="Arial" panose="020B0604020202020204" pitchFamily="34" charset="0"/>
                <a:cs typeface="Arial" panose="020B0604020202020204" pitchFamily="34" charset="0"/>
              </a:rPr>
              <a:t>Обмен электронными документами через сервис </a:t>
            </a:r>
            <a:r>
              <a:rPr lang="ru-RU" altLang="ru-RU" sz="1200" b="0" kern="1200" dirty="0">
                <a:solidFill>
                  <a:srgbClr val="D45448"/>
                </a:solidFill>
                <a:latin typeface="Arial" panose="020B0604020202020204" pitchFamily="34" charset="0"/>
                <a:cs typeface="Arial" panose="020B0604020202020204" pitchFamily="34" charset="0"/>
              </a:rPr>
              <a:t>1С:Бизнес-сеть</a:t>
            </a:r>
            <a:r>
              <a:rPr lang="en-US" altLang="ru-RU" sz="1200" b="0" kern="1200" dirty="0">
                <a:latin typeface="Arial" panose="020B0604020202020204" pitchFamily="34" charset="0"/>
                <a:cs typeface="Arial" panose="020B0604020202020204" pitchFamily="34" charset="0"/>
              </a:rPr>
              <a:t> (</a:t>
            </a:r>
            <a:r>
              <a:rPr lang="ru-RU" altLang="ru-RU" sz="1200" b="0" kern="1200" dirty="0">
                <a:latin typeface="Arial" panose="020B0604020202020204" pitchFamily="34" charset="0"/>
                <a:cs typeface="Arial" panose="020B0604020202020204" pitchFamily="34" charset="0"/>
              </a:rPr>
              <a:t>публикация торговых предложений и др.)</a:t>
            </a:r>
          </a:p>
        </p:txBody>
      </p:sp>
      <p:sp>
        <p:nvSpPr>
          <p:cNvPr id="9" name="Заголовок 1">
            <a:extLst>
              <a:ext uri="{FF2B5EF4-FFF2-40B4-BE49-F238E27FC236}">
                <a16:creationId xmlns="" xmlns:a16="http://schemas.microsoft.com/office/drawing/2014/main" id="{F68913A8-FDE9-4DB1-AD04-B94404022BE7}"/>
              </a:ext>
            </a:extLst>
          </p:cNvPr>
          <p:cNvSpPr>
            <a:spLocks/>
          </p:cNvSpPr>
          <p:nvPr/>
        </p:nvSpPr>
        <p:spPr bwMode="auto">
          <a:xfrm>
            <a:off x="1691680" y="195486"/>
            <a:ext cx="7201495" cy="69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продажами</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object 3">
            <a:extLst>
              <a:ext uri="{FF2B5EF4-FFF2-40B4-BE49-F238E27FC236}">
                <a16:creationId xmlns="" xmlns:a16="http://schemas.microsoft.com/office/drawing/2014/main" id="{6CD72567-27B8-1D40-1976-014090736588}"/>
              </a:ext>
            </a:extLst>
          </p:cNvPr>
          <p:cNvSpPr txBox="1">
            <a:spLocks noChangeArrowheads="1"/>
          </p:cNvSpPr>
          <p:nvPr/>
        </p:nvSpPr>
        <p:spPr bwMode="auto">
          <a:xfrm>
            <a:off x="265730" y="987574"/>
            <a:ext cx="8600001" cy="181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15988" indent="-18256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Доступность конечному пользователю возможности  современных методов прогнозирования с использованием накопленных в ИБ данных</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избыточного запаса</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Повышение оборачиваемости товаров</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Снижение вложений в товарные запасы</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Снижение загруженности складов</a:t>
            </a:r>
          </a:p>
          <a:p>
            <a:pPr marL="180000" indent="-199987" eaLnBrk="1" hangingPunct="1">
              <a:spcBef>
                <a:spcPts val="400"/>
              </a:spcBef>
              <a:spcAft>
                <a:spcPts val="300"/>
              </a:spcAft>
              <a:buClr>
                <a:srgbClr val="D71920"/>
              </a:buClr>
              <a:buFont typeface="Arial" panose="020B0604020202020204" pitchFamily="34" charset="0"/>
              <a:buChar char="•"/>
              <a:defRPr/>
            </a:pPr>
            <a:endParaRPr lang="ru-RU" altLang="ru-RU" sz="1200" b="0" dirty="0">
              <a:latin typeface="Arial" panose="020B0604020202020204" pitchFamily="34" charset="0"/>
            </a:endParaRPr>
          </a:p>
        </p:txBody>
      </p:sp>
      <p:sp>
        <p:nvSpPr>
          <p:cNvPr id="173060" name="Заголовок 1">
            <a:extLst>
              <a:ext uri="{FF2B5EF4-FFF2-40B4-BE49-F238E27FC236}">
                <a16:creationId xmlns="" xmlns:a16="http://schemas.microsoft.com/office/drawing/2014/main" id="{9B4D004E-5845-8F82-A593-B98D7978580B}"/>
              </a:ext>
            </a:extLst>
          </p:cNvPr>
          <p:cNvSpPr>
            <a:spLocks/>
          </p:cNvSpPr>
          <p:nvPr/>
        </p:nvSpPr>
        <p:spPr bwMode="auto">
          <a:xfrm>
            <a:off x="1691920" y="195486"/>
            <a:ext cx="7173811" cy="68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solidFill>
                  <a:srgbClr val="C00000"/>
                </a:solidFill>
                <a:latin typeface="Arial" panose="020B0604020202020204" pitchFamily="34" charset="0"/>
              </a:rPr>
              <a:t>Прогнозирование продаж </a:t>
            </a:r>
            <a:r>
              <a:rPr lang="ru-RU" altLang="ru-RU" dirty="0">
                <a:latin typeface="Arial" panose="020B0604020202020204" pitchFamily="34" charset="0"/>
              </a:rPr>
              <a:t>методами машинного обучения</a:t>
            </a:r>
          </a:p>
        </p:txBody>
      </p:sp>
      <p:pic>
        <p:nvPicPr>
          <p:cNvPr id="5" name="Рисунок 4">
            <a:extLst>
              <a:ext uri="{FF2B5EF4-FFF2-40B4-BE49-F238E27FC236}">
                <a16:creationId xmlns="" xmlns:a16="http://schemas.microsoft.com/office/drawing/2014/main" id="{85D78F6D-4916-4790-81C9-09559DC4CBF1}"/>
              </a:ext>
            </a:extLst>
          </p:cNvPr>
          <p:cNvPicPr>
            <a:picLocks noChangeAspect="1"/>
          </p:cNvPicPr>
          <p:nvPr/>
        </p:nvPicPr>
        <p:blipFill>
          <a:blip r:embed="rId3"/>
          <a:stretch>
            <a:fillRect/>
          </a:stretch>
        </p:blipFill>
        <p:spPr>
          <a:xfrm>
            <a:off x="2987824" y="1635646"/>
            <a:ext cx="5978021" cy="3396103"/>
          </a:xfrm>
          <a:prstGeom prst="rect">
            <a:avLst/>
          </a:prstGeom>
        </p:spPr>
      </p:pic>
      <p:sp>
        <p:nvSpPr>
          <p:cNvPr id="46" name="object 3">
            <a:extLst>
              <a:ext uri="{FF2B5EF4-FFF2-40B4-BE49-F238E27FC236}">
                <a16:creationId xmlns="" xmlns:a16="http://schemas.microsoft.com/office/drawing/2014/main" id="{767FB28A-2CC6-4D0E-9A02-97E1ABC33C53}"/>
              </a:ext>
            </a:extLst>
          </p:cNvPr>
          <p:cNvSpPr txBox="1">
            <a:spLocks noChangeArrowheads="1"/>
          </p:cNvSpPr>
          <p:nvPr/>
        </p:nvSpPr>
        <p:spPr bwMode="auto">
          <a:xfrm>
            <a:off x="278269" y="2571750"/>
            <a:ext cx="2652154" cy="209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lvl1pPr marL="9525">
              <a:defRPr b="1">
                <a:solidFill>
                  <a:schemeClr val="tx1"/>
                </a:solidFill>
                <a:latin typeface="Calibri" panose="020F0502020204030204" pitchFamily="34" charset="0"/>
                <a:cs typeface="Arial" panose="020B0604020202020204" pitchFamily="34" charset="0"/>
              </a:defRPr>
            </a:lvl1pPr>
            <a:lvl2pPr marL="915988" indent="-182563">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Минимизация расходов на закупку и производство</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Сокращение потерь от просроченных товаров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Минимизация упущенных продаж (дефицита)</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Увеличение выручки и прибыли</a:t>
            </a:r>
          </a:p>
          <a:p>
            <a:pPr marL="358775" lvl="2" indent="-130175" eaLnBrk="1" hangingPunct="1">
              <a:spcBef>
                <a:spcPts val="400"/>
              </a:spcBef>
              <a:spcAft>
                <a:spcPts val="300"/>
              </a:spcAft>
              <a:buClr>
                <a:srgbClr val="D71920"/>
              </a:buClr>
              <a:buSzPct val="94000"/>
              <a:buFont typeface="Courier New" panose="02070309020205020404" pitchFamily="49" charset="0"/>
              <a:buChar char="o"/>
              <a:defRPr/>
            </a:pPr>
            <a:r>
              <a:rPr lang="ru-RU" altLang="ru-RU" sz="1200" b="0" dirty="0">
                <a:latin typeface="Arial" panose="020B0604020202020204" pitchFamily="34" charset="0"/>
              </a:rPr>
              <a:t>Сокращение </a:t>
            </a:r>
            <a:r>
              <a:rPr lang="ru-RU" altLang="ru-RU" sz="1200" b="0" dirty="0" err="1">
                <a:latin typeface="Arial" panose="020B0604020202020204" pitchFamily="34" charset="0"/>
              </a:rPr>
              <a:t>имиджевых</a:t>
            </a:r>
            <a:r>
              <a:rPr lang="ru-RU" altLang="ru-RU" sz="1200" b="0" dirty="0">
                <a:latin typeface="Arial" panose="020B0604020202020204" pitchFamily="34" charset="0"/>
              </a:rPr>
              <a:t> потерь из-за отсутствия товаров</a:t>
            </a:r>
          </a:p>
        </p:txBody>
      </p:sp>
    </p:spTree>
    <p:extLst>
      <p:ext uri="{BB962C8B-B14F-4D97-AF65-F5344CB8AC3E}">
        <p14:creationId xmlns:p14="http://schemas.microsoft.com/office/powerpoint/2010/main" val="2246951653"/>
      </p:ext>
    </p:extLst>
  </p:cSld>
  <p:clrMapOvr>
    <a:masterClrMapping/>
  </p:clrMapOvr>
  <p:transition advTm="6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1">
            <a:extLst>
              <a:ext uri="{FF2B5EF4-FFF2-40B4-BE49-F238E27FC236}">
                <a16:creationId xmlns="" xmlns:a16="http://schemas.microsoft.com/office/drawing/2014/main" id="{24A03E51-ABDE-429D-8A1F-50A222CAFC7E}"/>
              </a:ext>
            </a:extLst>
          </p:cNvPr>
          <p:cNvSpPr/>
          <p:nvPr/>
        </p:nvSpPr>
        <p:spPr>
          <a:xfrm>
            <a:off x="3851920" y="1725447"/>
            <a:ext cx="5256584" cy="3294575"/>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146" name="Rectangle 3">
            <a:extLst>
              <a:ext uri="{FF2B5EF4-FFF2-40B4-BE49-F238E27FC236}">
                <a16:creationId xmlns="" xmlns:a16="http://schemas.microsoft.com/office/drawing/2014/main" id="{9FBACA9F-09F8-7676-0C22-9582BC8DB39A}"/>
              </a:ext>
            </a:extLst>
          </p:cNvPr>
          <p:cNvSpPr>
            <a:spLocks noGrp="1" noChangeArrowheads="1"/>
          </p:cNvSpPr>
          <p:nvPr>
            <p:ph type="body" idx="4294967295"/>
          </p:nvPr>
        </p:nvSpPr>
        <p:spPr>
          <a:xfrm>
            <a:off x="228600" y="1061609"/>
            <a:ext cx="8686800" cy="16757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4547" rIns="0" bIns="0">
            <a:spAutoFit/>
          </a:bodyPr>
          <a:lstStyle/>
          <a:p>
            <a:pPr marL="0" indent="0">
              <a:spcBef>
                <a:spcPts val="375"/>
              </a:spcBef>
              <a:buNone/>
            </a:pPr>
            <a:r>
              <a:rPr lang="ru-RU" altLang="ru-RU" sz="1200" kern="1200" dirty="0">
                <a:latin typeface="Arial" panose="020B0604020202020204" pitchFamily="34" charset="0"/>
                <a:cs typeface="Arial" panose="020B0604020202020204" pitchFamily="34" charset="0"/>
              </a:rPr>
              <a:t>Пример пилотного проекта</a:t>
            </a:r>
          </a:p>
          <a:p>
            <a:pPr marL="0" indent="0">
              <a:spcBef>
                <a:spcPts val="375"/>
              </a:spcBef>
              <a:buNone/>
            </a:pPr>
            <a:r>
              <a:rPr lang="ru-RU" altLang="ru-RU" sz="1200" kern="1200" dirty="0">
                <a:latin typeface="Arial" panose="020B0604020202020204" pitchFamily="34" charset="0"/>
                <a:cs typeface="Arial" panose="020B0604020202020204" pitchFamily="34" charset="0"/>
              </a:rPr>
              <a:t>Компания </a:t>
            </a:r>
            <a:r>
              <a:rPr lang="en-US" altLang="ru-RU" sz="1200" kern="1200" dirty="0">
                <a:latin typeface="Arial" panose="020B0604020202020204" pitchFamily="34" charset="0"/>
                <a:cs typeface="Arial" panose="020B0604020202020204" pitchFamily="34" charset="0"/>
              </a:rPr>
              <a:t>“</a:t>
            </a:r>
            <a:r>
              <a:rPr lang="ru-RU" altLang="ru-RU" sz="1200" kern="1200" dirty="0" err="1">
                <a:latin typeface="Arial" panose="020B0604020202020204" pitchFamily="34" charset="0"/>
                <a:cs typeface="Arial" panose="020B0604020202020204" pitchFamily="34" charset="0"/>
              </a:rPr>
              <a:t>Гарден</a:t>
            </a:r>
            <a:r>
              <a:rPr lang="ru-RU" altLang="ru-RU" sz="1200" kern="1200" dirty="0">
                <a:latin typeface="Arial" panose="020B0604020202020204" pitchFamily="34" charset="0"/>
                <a:cs typeface="Arial" panose="020B0604020202020204" pitchFamily="34" charset="0"/>
              </a:rPr>
              <a:t> Ритейл сервис</a:t>
            </a:r>
            <a:r>
              <a:rPr lang="en-US" altLang="ru-RU" sz="1200" kern="1200" dirty="0">
                <a:latin typeface="Arial" panose="020B0604020202020204" pitchFamily="34" charset="0"/>
                <a:cs typeface="Arial" panose="020B0604020202020204" pitchFamily="34" charset="0"/>
              </a:rPr>
              <a:t>” - </a:t>
            </a:r>
            <a:r>
              <a:rPr lang="ru-RU" altLang="ru-RU" sz="1200" kern="1200" dirty="0">
                <a:latin typeface="Arial" panose="020B0604020202020204" pitchFamily="34" charset="0"/>
                <a:cs typeface="Arial" panose="020B0604020202020204" pitchFamily="34" charset="0"/>
              </a:rPr>
              <a:t>национальный производитель и поставщик товаров для сада и огорода</a:t>
            </a: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a:p>
            <a:pPr marL="0" indent="0">
              <a:spcBef>
                <a:spcPts val="375"/>
              </a:spcBef>
              <a:buNone/>
            </a:pPr>
            <a:endParaRPr lang="en-US" altLang="ru-RU" sz="1200" kern="1200" dirty="0">
              <a:latin typeface="Arial" panose="020B0604020202020204" pitchFamily="34" charset="0"/>
              <a:cs typeface="Arial" panose="020B0604020202020204" pitchFamily="34" charset="0"/>
            </a:endParaRPr>
          </a:p>
          <a:p>
            <a:pPr marL="0" indent="0">
              <a:spcBef>
                <a:spcPts val="375"/>
              </a:spcBef>
              <a:buNone/>
            </a:pPr>
            <a:endParaRPr lang="ru-RU" altLang="ru-RU" sz="1200" kern="1200" dirty="0">
              <a:latin typeface="Arial" panose="020B0604020202020204" pitchFamily="34" charset="0"/>
              <a:cs typeface="Arial" panose="020B0604020202020204" pitchFamily="34" charset="0"/>
            </a:endParaRPr>
          </a:p>
        </p:txBody>
      </p:sp>
      <p:pic>
        <p:nvPicPr>
          <p:cNvPr id="177156" name="Рисунок 10">
            <a:extLst>
              <a:ext uri="{FF2B5EF4-FFF2-40B4-BE49-F238E27FC236}">
                <a16:creationId xmlns="" xmlns:a16="http://schemas.microsoft.com/office/drawing/2014/main" id="{58C01FD1-35BE-E261-6103-6172C9579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303" y="1959259"/>
            <a:ext cx="4914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AAE7DC15-BB8F-4BCC-9C02-0C105CB4BB6B}"/>
              </a:ext>
            </a:extLst>
          </p:cNvPr>
          <p:cNvSpPr txBox="1"/>
          <p:nvPr/>
        </p:nvSpPr>
        <p:spPr>
          <a:xfrm>
            <a:off x="148813" y="2006769"/>
            <a:ext cx="3115936" cy="1200329"/>
          </a:xfrm>
          <a:prstGeom prst="rect">
            <a:avLst/>
          </a:prstGeom>
          <a:noFill/>
        </p:spPr>
        <p:txBody>
          <a:bodyPr wrap="square" rtlCol="0">
            <a:spAutoFit/>
          </a:bodyPr>
          <a:lstStyle/>
          <a:p>
            <a:pPr>
              <a:spcBef>
                <a:spcPts val="400"/>
              </a:spcBef>
              <a:spcAft>
                <a:spcPts val="400"/>
              </a:spcAft>
              <a:buClr>
                <a:srgbClr val="CC0000"/>
              </a:buClr>
            </a:pPr>
            <a:r>
              <a:rPr lang="ru-RU" sz="1200" b="0" dirty="0">
                <a:latin typeface="Arial" panose="020B0604020202020204" pitchFamily="34" charset="0"/>
              </a:rPr>
              <a:t>Система прогнозирования использует как данные прошлых лет, так и плановые показатели, позволяя прогнозировать и обновлять прогнозы еженедельно. Процесс происходит автоматически и занимает всего несколько часов.</a:t>
            </a:r>
          </a:p>
        </p:txBody>
      </p:sp>
      <p:sp>
        <p:nvSpPr>
          <p:cNvPr id="7" name="TextBox 6">
            <a:extLst>
              <a:ext uri="{FF2B5EF4-FFF2-40B4-BE49-F238E27FC236}">
                <a16:creationId xmlns="" xmlns:a16="http://schemas.microsoft.com/office/drawing/2014/main" id="{9AE5B382-74D3-434A-9D94-F6BD03DEE7D8}"/>
              </a:ext>
            </a:extLst>
          </p:cNvPr>
          <p:cNvSpPr txBox="1"/>
          <p:nvPr/>
        </p:nvSpPr>
        <p:spPr>
          <a:xfrm>
            <a:off x="187358" y="3755861"/>
            <a:ext cx="3038846" cy="1272143"/>
          </a:xfrm>
          <a:prstGeom prst="rect">
            <a:avLst/>
          </a:prstGeom>
          <a:noFill/>
        </p:spPr>
        <p:txBody>
          <a:bodyPr wrap="square" rtlCol="0">
            <a:spAutoFit/>
          </a:bodyPr>
          <a:lstStyle/>
          <a:p>
            <a:pPr>
              <a:spcBef>
                <a:spcPts val="375"/>
              </a:spcBef>
              <a:buClr>
                <a:srgbClr val="CC0000"/>
              </a:buClr>
            </a:pPr>
            <a:r>
              <a:rPr lang="ru-RU" sz="1200" b="0" dirty="0">
                <a:solidFill>
                  <a:srgbClr val="D45448"/>
                </a:solidFill>
                <a:latin typeface="Arial" panose="020B0604020202020204" pitchFamily="34" charset="0"/>
              </a:rPr>
              <a:t>Оценка точности прогнозирования </a:t>
            </a:r>
            <a:r>
              <a:rPr lang="ru-RU" sz="1200" b="0" dirty="0">
                <a:latin typeface="Arial" panose="020B0604020202020204" pitchFamily="34" charset="0"/>
              </a:rPr>
              <a:t>(апрель 2022 года):</a:t>
            </a:r>
          </a:p>
          <a:p>
            <a:pPr marL="180000" indent="-180000">
              <a:spcBef>
                <a:spcPts val="400"/>
              </a:spcBef>
              <a:spcAft>
                <a:spcPts val="400"/>
              </a:spcAft>
              <a:buClr>
                <a:srgbClr val="CC0000"/>
              </a:buClr>
              <a:buFont typeface="Arial" panose="020B0604020202020204" pitchFamily="34" charset="0"/>
              <a:buChar char="•"/>
            </a:pPr>
            <a:r>
              <a:rPr lang="ru-RU" altLang="ru-RU" sz="1200" b="0" dirty="0">
                <a:latin typeface="Arial" panose="020B0604020202020204" pitchFamily="34" charset="0"/>
              </a:rPr>
              <a:t>Ручной метод </a:t>
            </a:r>
            <a:r>
              <a:rPr lang="ru-RU" altLang="ru-RU" sz="1200" b="0" dirty="0">
                <a:solidFill>
                  <a:srgbClr val="D45448"/>
                </a:solidFill>
                <a:latin typeface="Arial" panose="020B0604020202020204" pitchFamily="34" charset="0"/>
              </a:rPr>
              <a:t>57,2%</a:t>
            </a:r>
          </a:p>
          <a:p>
            <a:pPr marL="180000" indent="-180000">
              <a:spcBef>
                <a:spcPts val="400"/>
              </a:spcBef>
              <a:spcAft>
                <a:spcPts val="400"/>
              </a:spcAft>
              <a:buClr>
                <a:srgbClr val="CC0000"/>
              </a:buClr>
              <a:buFont typeface="Arial" panose="020B0604020202020204" pitchFamily="34" charset="0"/>
              <a:buChar char="•"/>
            </a:pPr>
            <a:r>
              <a:rPr lang="ru-RU" altLang="ru-RU" sz="1200" b="0" dirty="0">
                <a:latin typeface="Arial" panose="020B0604020202020204" pitchFamily="34" charset="0"/>
              </a:rPr>
              <a:t>В 1С:</a:t>
            </a:r>
            <a:r>
              <a:rPr lang="en-US" altLang="ru-RU" sz="1200" b="0" dirty="0">
                <a:latin typeface="Arial" panose="020B0604020202020204" pitchFamily="34" charset="0"/>
              </a:rPr>
              <a:t>ERP</a:t>
            </a:r>
            <a:r>
              <a:rPr lang="ru-RU" altLang="ru-RU" sz="1200" b="0" dirty="0">
                <a:latin typeface="Arial" panose="020B0604020202020204" pitchFamily="34" charset="0"/>
              </a:rPr>
              <a:t> </a:t>
            </a:r>
            <a:r>
              <a:rPr lang="ru-RU" altLang="ru-RU" sz="1200" b="0" dirty="0">
                <a:solidFill>
                  <a:srgbClr val="D45448"/>
                </a:solidFill>
                <a:latin typeface="Arial" panose="020B0604020202020204" pitchFamily="34" charset="0"/>
              </a:rPr>
              <a:t>70,1%</a:t>
            </a:r>
          </a:p>
          <a:p>
            <a:pPr>
              <a:spcBef>
                <a:spcPts val="375"/>
              </a:spcBef>
              <a:buClr>
                <a:srgbClr val="CC0000"/>
              </a:buClr>
            </a:pPr>
            <a:endParaRPr lang="ru-RU" sz="1200" b="0" dirty="0">
              <a:latin typeface="Arial" panose="020B0604020202020204" pitchFamily="34" charset="0"/>
            </a:endParaRPr>
          </a:p>
        </p:txBody>
      </p:sp>
      <p:pic>
        <p:nvPicPr>
          <p:cNvPr id="11268" name="Picture 4">
            <a:extLst>
              <a:ext uri="{FF2B5EF4-FFF2-40B4-BE49-F238E27FC236}">
                <a16:creationId xmlns="" xmlns:a16="http://schemas.microsoft.com/office/drawing/2014/main" id="{D203519A-B63F-4762-9AC2-780EEC4F4C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806" y="1061609"/>
            <a:ext cx="663838" cy="663838"/>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 xmlns:a16="http://schemas.microsoft.com/office/drawing/2014/main" id="{73772AFB-1FB0-4594-B70E-326E415C95E6}"/>
              </a:ext>
            </a:extLst>
          </p:cNvPr>
          <p:cNvSpPr>
            <a:spLocks/>
          </p:cNvSpPr>
          <p:nvPr/>
        </p:nvSpPr>
        <p:spPr bwMode="auto">
          <a:xfrm>
            <a:off x="1691920" y="195486"/>
            <a:ext cx="7173811" cy="68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solidFill>
                  <a:srgbClr val="C00000"/>
                </a:solidFill>
                <a:latin typeface="Arial" panose="020B0604020202020204" pitchFamily="34" charset="0"/>
              </a:rPr>
              <a:t>Прогнозирование продаж </a:t>
            </a:r>
            <a:r>
              <a:rPr lang="ru-RU" altLang="ru-RU" dirty="0">
                <a:latin typeface="Arial" panose="020B0604020202020204" pitchFamily="34" charset="0"/>
              </a:rPr>
              <a:t>методами машинного обучения</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a:extLst>
              <a:ext uri="{FF2B5EF4-FFF2-40B4-BE49-F238E27FC236}">
                <a16:creationId xmlns="" xmlns:a16="http://schemas.microsoft.com/office/drawing/2014/main" id="{24977BC0-2073-BA4B-9833-556B6A760E40}"/>
              </a:ext>
            </a:extLst>
          </p:cNvPr>
          <p:cNvSpPr txBox="1">
            <a:spLocks noChangeArrowheads="1"/>
          </p:cNvSpPr>
          <p:nvPr/>
        </p:nvSpPr>
        <p:spPr bwMode="auto">
          <a:xfrm>
            <a:off x="966639" y="2571750"/>
            <a:ext cx="7853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Управление закупками</a:t>
            </a:r>
          </a:p>
        </p:txBody>
      </p:sp>
    </p:spTree>
  </p:cSld>
  <p:clrMapOvr>
    <a:masterClrMapping/>
  </p:clrMapOvr>
  <p:transition advTm="6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1240CAFD-8537-437F-AD88-B1678E4702AC}"/>
              </a:ext>
            </a:extLst>
          </p:cNvPr>
          <p:cNvSpPr/>
          <p:nvPr/>
        </p:nvSpPr>
        <p:spPr>
          <a:xfrm>
            <a:off x="5148064" y="2427734"/>
            <a:ext cx="3878882" cy="2654182"/>
          </a:xfrm>
          <a:prstGeom prst="round2DiagRect">
            <a:avLst>
              <a:gd name="adj1" fmla="val 5802"/>
              <a:gd name="adj2"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5238" name="Text Box 6">
            <a:extLst>
              <a:ext uri="{FF2B5EF4-FFF2-40B4-BE49-F238E27FC236}">
                <a16:creationId xmlns="" xmlns:a16="http://schemas.microsoft.com/office/drawing/2014/main" id="{1DBCE6AF-BFC4-673D-E3BA-2C4F98A5EAEB}"/>
              </a:ext>
            </a:extLst>
          </p:cNvPr>
          <p:cNvSpPr txBox="1">
            <a:spLocks noChangeArrowheads="1"/>
          </p:cNvSpPr>
          <p:nvPr/>
        </p:nvSpPr>
        <p:spPr bwMode="auto">
          <a:xfrm>
            <a:off x="158882" y="907511"/>
            <a:ext cx="8766541" cy="1654299"/>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0" eaLnBrk="1" hangingPunct="1">
              <a:spcBef>
                <a:spcPts val="400"/>
              </a:spcBef>
              <a:spcAft>
                <a:spcPts val="300"/>
              </a:spcAft>
              <a:defRPr/>
            </a:pPr>
            <a:r>
              <a:rPr lang="ru-RU" altLang="ru-RU" sz="1200" b="0" dirty="0">
                <a:solidFill>
                  <a:srgbClr val="D71920"/>
                </a:solidFill>
                <a:latin typeface="Arial" panose="020B0604020202020204" pitchFamily="34" charset="0"/>
              </a:rPr>
              <a:t>Возможности для руководителей и специалистов служб материального обеспечения: </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Сквозной анализ и установка взаимосвязей между заказами клиентов и заказами поставщикам</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Анализ последствий, к которым может привести невыполнение заказов поставщиками (к срыву какого клиентского заказа может привести недопоставка товаров или материалов)</a:t>
            </a: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Подбор оптимальных поставщиков товара по их надежности, истории поставок, критериям срочности исполнения заказов, предлагаемым условиям доставки, территориальному или прочим произвольным признакам и автоматическое формирование заказов для них</a:t>
            </a:r>
          </a:p>
        </p:txBody>
      </p:sp>
      <p:pic>
        <p:nvPicPr>
          <p:cNvPr id="182275" name="Picture 13" descr="56">
            <a:extLst>
              <a:ext uri="{FF2B5EF4-FFF2-40B4-BE49-F238E27FC236}">
                <a16:creationId xmlns="" xmlns:a16="http://schemas.microsoft.com/office/drawing/2014/main" id="{49A083AF-6E71-24E8-54D1-A95C73B9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96" y="2561810"/>
            <a:ext cx="3570287" cy="2389187"/>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82276" name="Заголовок 1">
            <a:extLst>
              <a:ext uri="{FF2B5EF4-FFF2-40B4-BE49-F238E27FC236}">
                <a16:creationId xmlns="" xmlns:a16="http://schemas.microsoft.com/office/drawing/2014/main" id="{3ADF5FE7-26AC-C881-30E3-CC20DCD1C7A5}"/>
              </a:ext>
            </a:extLst>
          </p:cNvPr>
          <p:cNvSpPr>
            <a:spLocks/>
          </p:cNvSpPr>
          <p:nvPr/>
        </p:nvSpPr>
        <p:spPr bwMode="auto">
          <a:xfrm>
            <a:off x="1690564" y="195486"/>
            <a:ext cx="7234860" cy="72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закупками</a:t>
            </a:r>
          </a:p>
        </p:txBody>
      </p:sp>
      <p:sp>
        <p:nvSpPr>
          <p:cNvPr id="6" name="Text Box 6">
            <a:extLst>
              <a:ext uri="{FF2B5EF4-FFF2-40B4-BE49-F238E27FC236}">
                <a16:creationId xmlns="" xmlns:a16="http://schemas.microsoft.com/office/drawing/2014/main" id="{07911661-AF2C-404A-94C6-3BE249F61ACF}"/>
              </a:ext>
            </a:extLst>
          </p:cNvPr>
          <p:cNvSpPr txBox="1">
            <a:spLocks noChangeArrowheads="1"/>
          </p:cNvSpPr>
          <p:nvPr/>
        </p:nvSpPr>
        <p:spPr bwMode="auto">
          <a:xfrm>
            <a:off x="166170" y="2536408"/>
            <a:ext cx="4952735" cy="2023631"/>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Планирование закупок с учетом прогнозируемого уровня складских запасов и зарезервированных ТМЦ на складах</a:t>
            </a:r>
          </a:p>
          <a:p>
            <a:pPr marL="180000" indent="-199987" eaLnBrk="1" hangingPunct="1">
              <a:spcBef>
                <a:spcPts val="400"/>
              </a:spcBef>
              <a:spcAft>
                <a:spcPts val="300"/>
              </a:spcAft>
              <a:buClr>
                <a:srgbClr val="D71920"/>
              </a:buClr>
              <a:buFont typeface="Arial" panose="020B0604020202020204" pitchFamily="34" charset="0"/>
              <a:buChar char="•"/>
              <a:defRPr/>
            </a:pPr>
            <a:r>
              <a:rPr lang="ru-RU" sz="1200" b="0" dirty="0">
                <a:latin typeface="Arial" panose="020B0604020202020204" pitchFamily="34" charset="0"/>
              </a:rPr>
              <a:t>Использование "Агентской схемы" при закупках на стороне агента и принципала</a:t>
            </a:r>
            <a:endParaRPr lang="ru-RU" altLang="ru-RU" sz="1200" b="0" dirty="0">
              <a:latin typeface="Arial" panose="020B0604020202020204" pitchFamily="34" charset="0"/>
            </a:endParaRPr>
          </a:p>
          <a:p>
            <a:pPr marL="180000" indent="-199987" eaLnBrk="1" hangingPunct="1">
              <a:spcBef>
                <a:spcPts val="400"/>
              </a:spcBef>
              <a:spcAft>
                <a:spcPts val="300"/>
              </a:spcAft>
              <a:buClr>
                <a:srgbClr val="D71920"/>
              </a:buClr>
              <a:buFont typeface="Arial" panose="020B0604020202020204" pitchFamily="34" charset="0"/>
              <a:buChar char="•"/>
              <a:defRPr/>
            </a:pPr>
            <a:r>
              <a:rPr lang="ru-RU" altLang="ru-RU" sz="1200" b="0" dirty="0">
                <a:latin typeface="Arial" panose="020B0604020202020204" pitchFamily="34" charset="0"/>
              </a:rPr>
              <a:t>Составление графиков поставок и графиков платежей</a:t>
            </a:r>
          </a:p>
          <a:p>
            <a:pPr marL="180000" indent="-199987" eaLnBrk="1" hangingPunct="1">
              <a:spcBef>
                <a:spcPts val="400"/>
              </a:spcBef>
              <a:spcAft>
                <a:spcPts val="300"/>
              </a:spcAft>
              <a:buClr>
                <a:srgbClr val="D71920"/>
              </a:buClr>
              <a:buFont typeface="Arial" panose="020B0604020202020204" pitchFamily="34" charset="0"/>
              <a:buChar char="•"/>
              <a:defRPr/>
            </a:pPr>
            <a:r>
              <a:rPr lang="ru-RU" sz="1200" b="0" dirty="0">
                <a:latin typeface="Arial" panose="020B0604020202020204" pitchFamily="34" charset="0"/>
              </a:rPr>
              <a:t>Существенное ускорение обработки заказов, включающих услуги по грузоперевозке и доставке, достигается за счет интеграции с сервисом доставки "1С:Доставка" и сервисом Яндекс </a:t>
            </a:r>
            <a:r>
              <a:rPr lang="ru-RU" sz="1200" b="0" dirty="0" err="1">
                <a:latin typeface="Arial" panose="020B0604020202020204" pitchFamily="34" charset="0"/>
              </a:rPr>
              <a:t>Go</a:t>
            </a:r>
            <a:endParaRPr lang="ru-RU" altLang="ru-RU" sz="1200" b="0" dirty="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a:extLst>
              <a:ext uri="{FF2B5EF4-FFF2-40B4-BE49-F238E27FC236}">
                <a16:creationId xmlns="" xmlns:a16="http://schemas.microsoft.com/office/drawing/2014/main" id="{0DA813A4-2E09-2F6D-E68D-B134C1EC9B53}"/>
              </a:ext>
            </a:extLst>
          </p:cNvPr>
          <p:cNvSpPr txBox="1">
            <a:spLocks noChangeArrowheads="1"/>
          </p:cNvSpPr>
          <p:nvPr/>
        </p:nvSpPr>
        <p:spPr bwMode="auto">
          <a:xfrm>
            <a:off x="1691798" y="178550"/>
            <a:ext cx="7200205" cy="73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800">
                <a:latin typeface="Arial" panose="020B0604020202020204" pitchFamily="34" charset="0"/>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Флагманы экономики, заключившие стратегические соглашения и меморандумы о сотрудничестве с 1С</a:t>
            </a:r>
          </a:p>
        </p:txBody>
      </p:sp>
      <p:pic>
        <p:nvPicPr>
          <p:cNvPr id="57350" name="Picture 27">
            <a:extLst>
              <a:ext uri="{FF2B5EF4-FFF2-40B4-BE49-F238E27FC236}">
                <a16:creationId xmlns="" xmlns:a16="http://schemas.microsoft.com/office/drawing/2014/main" id="{0CCFFDFC-1D89-D1E0-0EE9-AC201E5B8F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1241" y="9850309"/>
            <a:ext cx="97130" cy="13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4" name="AutoShape 32" descr="https://sun6-20.userapi.com/s/v1/ig2/clzx-GIs49X0fq09OqOjf60ml_h_gfem99bCCp9OguTLAHoo4kl9ByMHbYTCVFB38dPgR-E7qeGfz6R7r4YVSfK8.jpg?size=1407x1407&amp;quality=96&amp;crop=270,6,1407,1407&amp;av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8" name="Rectangle 65">
            <a:extLst>
              <a:ext uri="{FF2B5EF4-FFF2-40B4-BE49-F238E27FC236}">
                <a16:creationId xmlns="" xmlns:a16="http://schemas.microsoft.com/office/drawing/2014/main" id="{F2A5674C-E762-DF4A-83ED-2A14F2B2F691}"/>
              </a:ext>
            </a:extLst>
          </p:cNvPr>
          <p:cNvSpPr/>
          <p:nvPr/>
        </p:nvSpPr>
        <p:spPr>
          <a:xfrm>
            <a:off x="756275"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pic>
        <p:nvPicPr>
          <p:cNvPr id="69" name="Picture 24">
            <a:extLst>
              <a:ext uri="{FF2B5EF4-FFF2-40B4-BE49-F238E27FC236}">
                <a16:creationId xmlns="" xmlns:a16="http://schemas.microsoft.com/office/drawing/2014/main" id="{5C4D646C-7019-A344-B6BF-1B1CE6143E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234" y="1685349"/>
            <a:ext cx="606566" cy="28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70" name="Rectangle 65">
            <a:extLst>
              <a:ext uri="{FF2B5EF4-FFF2-40B4-BE49-F238E27FC236}">
                <a16:creationId xmlns="" xmlns:a16="http://schemas.microsoft.com/office/drawing/2014/main" id="{E53D9D0A-32DA-0F4D-AC8C-8FFA3F7A3ED3}"/>
              </a:ext>
            </a:extLst>
          </p:cNvPr>
          <p:cNvSpPr/>
          <p:nvPr/>
        </p:nvSpPr>
        <p:spPr>
          <a:xfrm>
            <a:off x="756275"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1" name="Rectangle 65">
            <a:extLst>
              <a:ext uri="{FF2B5EF4-FFF2-40B4-BE49-F238E27FC236}">
                <a16:creationId xmlns="" xmlns:a16="http://schemas.microsoft.com/office/drawing/2014/main" id="{12D85C38-5138-524A-929D-59D6122FE955}"/>
              </a:ext>
            </a:extLst>
          </p:cNvPr>
          <p:cNvSpPr/>
          <p:nvPr/>
        </p:nvSpPr>
        <p:spPr>
          <a:xfrm>
            <a:off x="4095101"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2" name="Rectangle 65">
            <a:extLst>
              <a:ext uri="{FF2B5EF4-FFF2-40B4-BE49-F238E27FC236}">
                <a16:creationId xmlns="" xmlns:a16="http://schemas.microsoft.com/office/drawing/2014/main" id="{CF9C4FA4-6681-0843-8D34-0DCCAA7F0930}"/>
              </a:ext>
            </a:extLst>
          </p:cNvPr>
          <p:cNvSpPr/>
          <p:nvPr/>
        </p:nvSpPr>
        <p:spPr>
          <a:xfrm>
            <a:off x="5216362"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3" name="Rectangle 65">
            <a:extLst>
              <a:ext uri="{FF2B5EF4-FFF2-40B4-BE49-F238E27FC236}">
                <a16:creationId xmlns="" xmlns:a16="http://schemas.microsoft.com/office/drawing/2014/main" id="{3498159A-2F3C-084C-9E0C-D963EB37D0FC}"/>
              </a:ext>
            </a:extLst>
          </p:cNvPr>
          <p:cNvSpPr/>
          <p:nvPr/>
        </p:nvSpPr>
        <p:spPr>
          <a:xfrm>
            <a:off x="7441242"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4" name="Rectangle 65">
            <a:extLst>
              <a:ext uri="{FF2B5EF4-FFF2-40B4-BE49-F238E27FC236}">
                <a16:creationId xmlns="" xmlns:a16="http://schemas.microsoft.com/office/drawing/2014/main" id="{C378B28B-4510-1F40-ABF4-7C4B44C2A36E}"/>
              </a:ext>
            </a:extLst>
          </p:cNvPr>
          <p:cNvSpPr/>
          <p:nvPr/>
        </p:nvSpPr>
        <p:spPr>
          <a:xfrm>
            <a:off x="6319981"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5" name="Rectangle 65">
            <a:extLst>
              <a:ext uri="{FF2B5EF4-FFF2-40B4-BE49-F238E27FC236}">
                <a16:creationId xmlns="" xmlns:a16="http://schemas.microsoft.com/office/drawing/2014/main" id="{0226B029-9315-1D43-B6F5-50BDD4DC5E99}"/>
              </a:ext>
            </a:extLst>
          </p:cNvPr>
          <p:cNvSpPr/>
          <p:nvPr/>
        </p:nvSpPr>
        <p:spPr>
          <a:xfrm>
            <a:off x="1859894"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6" name="Rectangle 65">
            <a:extLst>
              <a:ext uri="{FF2B5EF4-FFF2-40B4-BE49-F238E27FC236}">
                <a16:creationId xmlns="" xmlns:a16="http://schemas.microsoft.com/office/drawing/2014/main" id="{C068DDED-B519-9540-AB17-C39B72868D58}"/>
              </a:ext>
            </a:extLst>
          </p:cNvPr>
          <p:cNvSpPr/>
          <p:nvPr/>
        </p:nvSpPr>
        <p:spPr>
          <a:xfrm>
            <a:off x="2973840" y="35310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7" name="Rectangle 65">
            <a:extLst>
              <a:ext uri="{FF2B5EF4-FFF2-40B4-BE49-F238E27FC236}">
                <a16:creationId xmlns="" xmlns:a16="http://schemas.microsoft.com/office/drawing/2014/main" id="{CFB2D0C6-BABB-1D46-923B-3053E10115D9}"/>
              </a:ext>
            </a:extLst>
          </p:cNvPr>
          <p:cNvSpPr/>
          <p:nvPr/>
        </p:nvSpPr>
        <p:spPr>
          <a:xfrm>
            <a:off x="756275"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8" name="Rectangle 65">
            <a:extLst>
              <a:ext uri="{FF2B5EF4-FFF2-40B4-BE49-F238E27FC236}">
                <a16:creationId xmlns="" xmlns:a16="http://schemas.microsoft.com/office/drawing/2014/main" id="{9C08C11C-98E5-7743-B9A0-1B51B052A89B}"/>
              </a:ext>
            </a:extLst>
          </p:cNvPr>
          <p:cNvSpPr/>
          <p:nvPr/>
        </p:nvSpPr>
        <p:spPr>
          <a:xfrm>
            <a:off x="4095101"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79" name="Rectangle 65">
            <a:extLst>
              <a:ext uri="{FF2B5EF4-FFF2-40B4-BE49-F238E27FC236}">
                <a16:creationId xmlns="" xmlns:a16="http://schemas.microsoft.com/office/drawing/2014/main" id="{99A6DC4E-4407-4344-B840-2750047AFB29}"/>
              </a:ext>
            </a:extLst>
          </p:cNvPr>
          <p:cNvSpPr/>
          <p:nvPr/>
        </p:nvSpPr>
        <p:spPr>
          <a:xfrm>
            <a:off x="5216362"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0" name="Rectangle 65">
            <a:extLst>
              <a:ext uri="{FF2B5EF4-FFF2-40B4-BE49-F238E27FC236}">
                <a16:creationId xmlns="" xmlns:a16="http://schemas.microsoft.com/office/drawing/2014/main" id="{08D510EB-9160-FD49-B293-6BC6DCF6FEB6}"/>
              </a:ext>
            </a:extLst>
          </p:cNvPr>
          <p:cNvSpPr/>
          <p:nvPr/>
        </p:nvSpPr>
        <p:spPr>
          <a:xfrm>
            <a:off x="7441242" y="2515845"/>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1" name="Rectangle 65">
            <a:extLst>
              <a:ext uri="{FF2B5EF4-FFF2-40B4-BE49-F238E27FC236}">
                <a16:creationId xmlns="" xmlns:a16="http://schemas.microsoft.com/office/drawing/2014/main" id="{A2AA5208-7BF7-C849-9B44-5E42B05744A6}"/>
              </a:ext>
            </a:extLst>
          </p:cNvPr>
          <p:cNvSpPr/>
          <p:nvPr/>
        </p:nvSpPr>
        <p:spPr>
          <a:xfrm>
            <a:off x="6319981"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2" name="Rectangle 65">
            <a:extLst>
              <a:ext uri="{FF2B5EF4-FFF2-40B4-BE49-F238E27FC236}">
                <a16:creationId xmlns="" xmlns:a16="http://schemas.microsoft.com/office/drawing/2014/main" id="{4E66BB48-1B8A-8649-BDAE-0FF25886D98F}"/>
              </a:ext>
            </a:extLst>
          </p:cNvPr>
          <p:cNvSpPr/>
          <p:nvPr/>
        </p:nvSpPr>
        <p:spPr>
          <a:xfrm>
            <a:off x="1859894"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3" name="Rectangle 65">
            <a:extLst>
              <a:ext uri="{FF2B5EF4-FFF2-40B4-BE49-F238E27FC236}">
                <a16:creationId xmlns="" xmlns:a16="http://schemas.microsoft.com/office/drawing/2014/main" id="{974DBA28-0735-C54A-ADC3-66E29E1913C9}"/>
              </a:ext>
            </a:extLst>
          </p:cNvPr>
          <p:cNvSpPr/>
          <p:nvPr/>
        </p:nvSpPr>
        <p:spPr>
          <a:xfrm>
            <a:off x="2973840" y="24642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4" name="Rectangle 65">
            <a:extLst>
              <a:ext uri="{FF2B5EF4-FFF2-40B4-BE49-F238E27FC236}">
                <a16:creationId xmlns="" xmlns:a16="http://schemas.microsoft.com/office/drawing/2014/main" id="{EADB1E1F-693E-AA43-BC09-F03A71509397}"/>
              </a:ext>
            </a:extLst>
          </p:cNvPr>
          <p:cNvSpPr/>
          <p:nvPr/>
        </p:nvSpPr>
        <p:spPr>
          <a:xfrm>
            <a:off x="4095101"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5" name="Rectangle 65">
            <a:extLst>
              <a:ext uri="{FF2B5EF4-FFF2-40B4-BE49-F238E27FC236}">
                <a16:creationId xmlns="" xmlns:a16="http://schemas.microsoft.com/office/drawing/2014/main" id="{CC0AEBAD-58AE-B341-B1F7-BFC49D1F912E}"/>
              </a:ext>
            </a:extLst>
          </p:cNvPr>
          <p:cNvSpPr/>
          <p:nvPr/>
        </p:nvSpPr>
        <p:spPr>
          <a:xfrm>
            <a:off x="5216362"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6" name="Rectangle 65">
            <a:extLst>
              <a:ext uri="{FF2B5EF4-FFF2-40B4-BE49-F238E27FC236}">
                <a16:creationId xmlns="" xmlns:a16="http://schemas.microsoft.com/office/drawing/2014/main" id="{EAEF8887-1509-444E-A5BF-F000B874C29E}"/>
              </a:ext>
            </a:extLst>
          </p:cNvPr>
          <p:cNvSpPr/>
          <p:nvPr/>
        </p:nvSpPr>
        <p:spPr>
          <a:xfrm>
            <a:off x="7441242"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7" name="Rectangle 65">
            <a:extLst>
              <a:ext uri="{FF2B5EF4-FFF2-40B4-BE49-F238E27FC236}">
                <a16:creationId xmlns="" xmlns:a16="http://schemas.microsoft.com/office/drawing/2014/main" id="{EE3F459C-19D7-504E-A5C9-FA942A44263F}"/>
              </a:ext>
            </a:extLst>
          </p:cNvPr>
          <p:cNvSpPr/>
          <p:nvPr/>
        </p:nvSpPr>
        <p:spPr>
          <a:xfrm>
            <a:off x="6319981"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8" name="Rectangle 65">
            <a:extLst>
              <a:ext uri="{FF2B5EF4-FFF2-40B4-BE49-F238E27FC236}">
                <a16:creationId xmlns="" xmlns:a16="http://schemas.microsoft.com/office/drawing/2014/main" id="{49A28BA3-953D-2544-AAB9-BAEBFB818D90}"/>
              </a:ext>
            </a:extLst>
          </p:cNvPr>
          <p:cNvSpPr/>
          <p:nvPr/>
        </p:nvSpPr>
        <p:spPr>
          <a:xfrm>
            <a:off x="1859894"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sp>
        <p:nvSpPr>
          <p:cNvPr id="89" name="Rectangle 65">
            <a:extLst>
              <a:ext uri="{FF2B5EF4-FFF2-40B4-BE49-F238E27FC236}">
                <a16:creationId xmlns="" xmlns:a16="http://schemas.microsoft.com/office/drawing/2014/main" id="{39FBD8AA-D94E-7040-A818-105485DDC1A7}"/>
              </a:ext>
            </a:extLst>
          </p:cNvPr>
          <p:cNvSpPr/>
          <p:nvPr/>
        </p:nvSpPr>
        <p:spPr>
          <a:xfrm>
            <a:off x="2973840" y="1397498"/>
            <a:ext cx="936000" cy="864000"/>
          </a:xfrm>
          <a:prstGeom prst="rect">
            <a:avLst/>
          </a:prstGeom>
          <a:ln/>
        </p:spPr>
        <p:style>
          <a:lnRef idx="3">
            <a:schemeClr val="lt1"/>
          </a:lnRef>
          <a:fillRef idx="1">
            <a:schemeClr val="accent3"/>
          </a:fillRef>
          <a:effectRef idx="1">
            <a:schemeClr val="accent3"/>
          </a:effectRef>
          <a:fontRef idx="minor">
            <a:schemeClr val="lt1"/>
          </a:fontRef>
        </p:style>
        <p:txBody>
          <a:bodyPr vert="horz" wrap="square" lIns="0" tIns="0" rIns="0" bIns="0" rtlCol="0" anchor="t">
            <a:noAutofit/>
          </a:bodyPr>
          <a:lstStyle/>
          <a:p>
            <a:pPr algn="just">
              <a:spcBef>
                <a:spcPts val="750"/>
              </a:spcBef>
            </a:pPr>
            <a:endParaRPr lang="en-US" sz="1050" b="1" dirty="0">
              <a:solidFill>
                <a:schemeClr val="tx1"/>
              </a:solidFill>
            </a:endParaRPr>
          </a:p>
        </p:txBody>
      </p:sp>
      <p:pic>
        <p:nvPicPr>
          <p:cNvPr id="90" name="Picture 26">
            <a:extLst>
              <a:ext uri="{FF2B5EF4-FFF2-40B4-BE49-F238E27FC236}">
                <a16:creationId xmlns="" xmlns:a16="http://schemas.microsoft.com/office/drawing/2014/main" id="{7C9FC10C-F87B-0A47-90EE-D73C336BC9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7142" y="1716314"/>
            <a:ext cx="748169" cy="20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1" name="Picture 36">
            <a:extLst>
              <a:ext uri="{FF2B5EF4-FFF2-40B4-BE49-F238E27FC236}">
                <a16:creationId xmlns="" xmlns:a16="http://schemas.microsoft.com/office/drawing/2014/main" id="{DB55BF3A-4E75-8342-83CB-69F2A71A82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868" y="1833784"/>
            <a:ext cx="727679" cy="8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2" name="Picture 34">
            <a:extLst>
              <a:ext uri="{FF2B5EF4-FFF2-40B4-BE49-F238E27FC236}">
                <a16:creationId xmlns="" xmlns:a16="http://schemas.microsoft.com/office/drawing/2014/main" id="{19B447FB-5816-B345-B271-36E2908869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2153" y="1606527"/>
            <a:ext cx="681895" cy="45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3" name="Picture 35">
            <a:extLst>
              <a:ext uri="{FF2B5EF4-FFF2-40B4-BE49-F238E27FC236}">
                <a16:creationId xmlns="" xmlns:a16="http://schemas.microsoft.com/office/drawing/2014/main" id="{FB2CFB7A-7F76-DA43-808C-3B78EB7855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4443" y="1628290"/>
            <a:ext cx="621804" cy="41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4" name="Picture 28">
            <a:extLst>
              <a:ext uri="{FF2B5EF4-FFF2-40B4-BE49-F238E27FC236}">
                <a16:creationId xmlns="" xmlns:a16="http://schemas.microsoft.com/office/drawing/2014/main" id="{E64700EA-CDED-9948-89BA-4405277CCE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9583" y="1745407"/>
            <a:ext cx="769250" cy="22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5" name="Picture 25">
            <a:extLst>
              <a:ext uri="{FF2B5EF4-FFF2-40B4-BE49-F238E27FC236}">
                <a16:creationId xmlns="" xmlns:a16="http://schemas.microsoft.com/office/drawing/2014/main" id="{C6E81992-2BD8-B249-8403-63714C9FA1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6248" y="1601360"/>
            <a:ext cx="765987" cy="45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6" name="Picture 41">
            <a:extLst>
              <a:ext uri="{FF2B5EF4-FFF2-40B4-BE49-F238E27FC236}">
                <a16:creationId xmlns="" xmlns:a16="http://schemas.microsoft.com/office/drawing/2014/main" id="{A1C3206F-5B0D-B545-A11C-23ABC673FC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1234" y="2725711"/>
            <a:ext cx="701275" cy="38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7" name="Picture 30" descr="https://content.kaspersky-labs.com/se/com/content/en-global/enterprise-security/resources/case-studies/cases/novostal-m/novostal-m.png">
            <a:extLst>
              <a:ext uri="{FF2B5EF4-FFF2-40B4-BE49-F238E27FC236}">
                <a16:creationId xmlns="" xmlns:a16="http://schemas.microsoft.com/office/drawing/2014/main" id="{3441BE67-BFFC-894F-AFE4-CCAFECAB5D8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7143" y="2769726"/>
            <a:ext cx="678027" cy="2314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9">
            <a:extLst>
              <a:ext uri="{FF2B5EF4-FFF2-40B4-BE49-F238E27FC236}">
                <a16:creationId xmlns="" xmlns:a16="http://schemas.microsoft.com/office/drawing/2014/main" id="{4B7F3933-3432-DE41-9317-995D377E89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5168" y="2579434"/>
            <a:ext cx="462326" cy="6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9" name="Picture 38">
            <a:extLst>
              <a:ext uri="{FF2B5EF4-FFF2-40B4-BE49-F238E27FC236}">
                <a16:creationId xmlns="" xmlns:a16="http://schemas.microsoft.com/office/drawing/2014/main" id="{F51C7ABE-1D80-3B41-8C48-7B93F7762B2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88075" y="2769726"/>
            <a:ext cx="758299" cy="29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0" name="Picture 40">
            <a:extLst>
              <a:ext uri="{FF2B5EF4-FFF2-40B4-BE49-F238E27FC236}">
                <a16:creationId xmlns="" xmlns:a16="http://schemas.microsoft.com/office/drawing/2014/main" id="{49E710DD-0BB7-F241-A45B-22732AE3903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51200" y="2813797"/>
            <a:ext cx="863294" cy="25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1" name="Picture 37">
            <a:extLst>
              <a:ext uri="{FF2B5EF4-FFF2-40B4-BE49-F238E27FC236}">
                <a16:creationId xmlns="" xmlns:a16="http://schemas.microsoft.com/office/drawing/2014/main" id="{895885D5-A363-1B45-A8BD-32304BF3CE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1810" y="2873062"/>
            <a:ext cx="817024" cy="13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2" name="Picture 34" descr="https://aviabilety-loukoster.ru/wp-content/uploads/2015/12/pobeda-logo-e14496063673141.png">
            <a:extLst>
              <a:ext uri="{FF2B5EF4-FFF2-40B4-BE49-F238E27FC236}">
                <a16:creationId xmlns="" xmlns:a16="http://schemas.microsoft.com/office/drawing/2014/main" id="{44CA6535-702A-0142-A5AC-4B6B8BABC75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15064" y="2873062"/>
            <a:ext cx="777171" cy="13039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Лого_почта России">
            <a:extLst>
              <a:ext uri="{FF2B5EF4-FFF2-40B4-BE49-F238E27FC236}">
                <a16:creationId xmlns="" xmlns:a16="http://schemas.microsoft.com/office/drawing/2014/main" id="{6648C0B9-B15B-1E49-9566-FE46FDC34D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1234" y="3785525"/>
            <a:ext cx="640761" cy="34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8" descr="https://m.oborudunion.ru/logo/4246239.jpg">
            <a:extLst>
              <a:ext uri="{FF2B5EF4-FFF2-40B4-BE49-F238E27FC236}">
                <a16:creationId xmlns="" xmlns:a16="http://schemas.microsoft.com/office/drawing/2014/main" id="{3C4B322A-A62E-3C42-87C6-339FB3C4C19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77142" y="3633726"/>
            <a:ext cx="678028" cy="54242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2">
            <a:extLst>
              <a:ext uri="{FF2B5EF4-FFF2-40B4-BE49-F238E27FC236}">
                <a16:creationId xmlns="" xmlns:a16="http://schemas.microsoft.com/office/drawing/2014/main" id="{3B9B771F-2A16-7B49-9F1F-F55E24704B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5168" y="3633726"/>
            <a:ext cx="576436" cy="5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6" name="Picture 29">
            <a:extLst>
              <a:ext uri="{FF2B5EF4-FFF2-40B4-BE49-F238E27FC236}">
                <a16:creationId xmlns="" xmlns:a16="http://schemas.microsoft.com/office/drawing/2014/main" id="{9B3E0ACF-7F94-6C41-9533-F601F842288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93138" y="3810087"/>
            <a:ext cx="725047" cy="31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7" name="Picture 30">
            <a:extLst>
              <a:ext uri="{FF2B5EF4-FFF2-40B4-BE49-F238E27FC236}">
                <a16:creationId xmlns="" xmlns:a16="http://schemas.microsoft.com/office/drawing/2014/main" id="{6583B3DF-FFE3-3749-9DD7-7F3EDA20E84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251200" y="3725725"/>
            <a:ext cx="866323" cy="3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8" name="Picture 32">
            <a:extLst>
              <a:ext uri="{FF2B5EF4-FFF2-40B4-BE49-F238E27FC236}">
                <a16:creationId xmlns="" xmlns:a16="http://schemas.microsoft.com/office/drawing/2014/main" id="{A23476F8-CDFB-4640-A923-54317D7CE5F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361809" y="3847482"/>
            <a:ext cx="852344" cy="244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09" name="Picture 33">
            <a:extLst>
              <a:ext uri="{FF2B5EF4-FFF2-40B4-BE49-F238E27FC236}">
                <a16:creationId xmlns="" xmlns:a16="http://schemas.microsoft.com/office/drawing/2014/main" id="{1E297AC3-6718-5643-9F24-147A95A793A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441242" y="3865342"/>
            <a:ext cx="931233" cy="18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ransition advTm="6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6" name="Text Box 8">
            <a:extLst>
              <a:ext uri="{FF2B5EF4-FFF2-40B4-BE49-F238E27FC236}">
                <a16:creationId xmlns="" xmlns:a16="http://schemas.microsoft.com/office/drawing/2014/main" id="{3B61D364-245A-BA5C-269A-AF9D59F34F54}"/>
              </a:ext>
            </a:extLst>
          </p:cNvPr>
          <p:cNvSpPr txBox="1">
            <a:spLocks noChangeArrowheads="1"/>
          </p:cNvSpPr>
          <p:nvPr/>
        </p:nvSpPr>
        <p:spPr bwMode="auto">
          <a:xfrm>
            <a:off x="144431" y="961837"/>
            <a:ext cx="8642350" cy="4026743"/>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Оперативное планирование закупок на основании планов продаж, планов производства и неисполненных заказов покупателей</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Оформление заказов поставщикам и контроль их исполнения</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Регистрация и анализ выполнения дополнительных условий по договорам с фиксированными номенклатурными позициями, объемами и сроками поставок</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Поддержка различных схем приема товаров от поставщиков, в том числе прием на реализацию и получение давальческого сырья и материалов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Поддержка закупки импортных товаров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Оформление </a:t>
            </a:r>
            <a:r>
              <a:rPr lang="ru-RU" altLang="ru-RU" sz="1100" b="0" dirty="0" err="1">
                <a:latin typeface="Arial" panose="020B0604020202020204" pitchFamily="34" charset="0"/>
              </a:rPr>
              <a:t>неотфактурованных</a:t>
            </a:r>
            <a:r>
              <a:rPr lang="ru-RU" altLang="ru-RU" sz="1100" b="0" dirty="0">
                <a:latin typeface="Arial" panose="020B0604020202020204" pitchFamily="34" charset="0"/>
              </a:rPr>
              <a:t> поставок </a:t>
            </a:r>
            <a:br>
              <a:rPr lang="ru-RU" altLang="ru-RU" sz="1100" b="0" dirty="0">
                <a:latin typeface="Arial" panose="020B0604020202020204" pitchFamily="34" charset="0"/>
              </a:rPr>
            </a:br>
            <a:r>
              <a:rPr lang="ru-RU" altLang="ru-RU" sz="1100" b="0" dirty="0">
                <a:latin typeface="Arial" panose="020B0604020202020204" pitchFamily="34" charset="0"/>
              </a:rPr>
              <a:t>с использованием складских ордеров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Анализ потребностей склада и производства </a:t>
            </a:r>
            <a:br>
              <a:rPr lang="ru-RU" altLang="ru-RU" sz="1100" b="0" dirty="0">
                <a:latin typeface="Arial" panose="020B0604020202020204" pitchFamily="34" charset="0"/>
              </a:rPr>
            </a:br>
            <a:r>
              <a:rPr lang="ru-RU" altLang="ru-RU" sz="1100" b="0" dirty="0">
                <a:latin typeface="Arial" panose="020B0604020202020204" pitchFamily="34" charset="0"/>
              </a:rPr>
              <a:t>в товарах, готовой продукции и материалах</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Управление обеспечением и контроль </a:t>
            </a:r>
            <a:br>
              <a:rPr lang="ru-RU" altLang="ru-RU" sz="1100" b="0" dirty="0">
                <a:latin typeface="Arial" panose="020B0604020202020204" pitchFamily="34" charset="0"/>
              </a:rPr>
            </a:br>
            <a:r>
              <a:rPr lang="ru-RU" altLang="ru-RU" sz="1100" b="0" dirty="0">
                <a:latin typeface="Arial" panose="020B0604020202020204" pitchFamily="34" charset="0"/>
              </a:rPr>
              <a:t>обеспечения заказов выполняется с нужной </a:t>
            </a:r>
            <a:br>
              <a:rPr lang="ru-RU" altLang="ru-RU" sz="1100" b="0" dirty="0">
                <a:latin typeface="Arial" panose="020B0604020202020204" pitchFamily="34" charset="0"/>
              </a:rPr>
            </a:br>
            <a:r>
              <a:rPr lang="ru-RU" altLang="ru-RU" sz="1100" b="0" dirty="0">
                <a:latin typeface="Arial" panose="020B0604020202020204" pitchFamily="34" charset="0"/>
              </a:rPr>
              <a:t>детализацией (до заказа, до назначения </a:t>
            </a:r>
            <a:br>
              <a:rPr lang="ru-RU" altLang="ru-RU" sz="1100" b="0" dirty="0">
                <a:latin typeface="Arial" panose="020B0604020202020204" pitchFamily="34" charset="0"/>
              </a:rPr>
            </a:br>
            <a:r>
              <a:rPr lang="ru-RU" altLang="ru-RU" sz="1100" b="0" dirty="0">
                <a:latin typeface="Arial" panose="020B0604020202020204" pitchFamily="34" charset="0"/>
              </a:rPr>
              <a:t>производимой продукции, до направления</a:t>
            </a:r>
            <a:br>
              <a:rPr lang="ru-RU" altLang="ru-RU" sz="1100" b="0" dirty="0">
                <a:latin typeface="Arial" panose="020B0604020202020204" pitchFamily="34" charset="0"/>
              </a:rPr>
            </a:br>
            <a:r>
              <a:rPr lang="ru-RU" altLang="ru-RU" sz="1100" b="0" dirty="0">
                <a:latin typeface="Arial" panose="020B0604020202020204" pitchFamily="34" charset="0"/>
              </a:rPr>
              <a:t>деятельности)</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100" b="0" dirty="0">
                <a:latin typeface="Arial" panose="020B0604020202020204" pitchFamily="34" charset="0"/>
              </a:rPr>
              <a:t>Запросы коммерческих предложений</a:t>
            </a:r>
            <a:br>
              <a:rPr lang="ru-RU" altLang="ru-RU" sz="1100" b="0" dirty="0">
                <a:latin typeface="Arial" panose="020B0604020202020204" pitchFamily="34" charset="0"/>
              </a:rPr>
            </a:br>
            <a:r>
              <a:rPr lang="ru-RU" altLang="ru-RU" sz="1100" b="0" dirty="0">
                <a:latin typeface="Arial" panose="020B0604020202020204" pitchFamily="34" charset="0"/>
              </a:rPr>
              <a:t>в 1С:Бизнес-сети</a:t>
            </a:r>
          </a:p>
        </p:txBody>
      </p:sp>
      <p:pic>
        <p:nvPicPr>
          <p:cNvPr id="115716" name="Picture 6" descr="C:\work\04_Информационный буклет\Версия 2015_09\page_20.png">
            <a:extLst>
              <a:ext uri="{FF2B5EF4-FFF2-40B4-BE49-F238E27FC236}">
                <a16:creationId xmlns="" xmlns:a16="http://schemas.microsoft.com/office/drawing/2014/main" id="{23388B61-F136-6776-2FD0-D217AC53A98F}"/>
              </a:ext>
            </a:extLst>
          </p:cNvPr>
          <p:cNvPicPr>
            <a:picLocks noChangeAspect="1" noChangeArrowheads="1"/>
          </p:cNvPicPr>
          <p:nvPr/>
        </p:nvPicPr>
        <p:blipFill>
          <a:blip r:embed="rId3"/>
          <a:srcRect/>
          <a:stretch>
            <a:fillRect/>
          </a:stretch>
        </p:blipFill>
        <p:spPr bwMode="auto">
          <a:xfrm>
            <a:off x="3851275" y="2610319"/>
            <a:ext cx="5158990" cy="2374431"/>
          </a:xfrm>
          <a:prstGeom prst="round2DiagRect">
            <a:avLst>
              <a:gd name="adj1" fmla="val 7330"/>
              <a:gd name="adj2" fmla="val 0"/>
            </a:avLst>
          </a:prstGeom>
          <a:noFill/>
          <a:ln>
            <a:noFill/>
          </a:ln>
          <a:effectLst/>
        </p:spPr>
      </p:pic>
      <p:sp>
        <p:nvSpPr>
          <p:cNvPr id="6" name="Заголовок 1">
            <a:extLst>
              <a:ext uri="{FF2B5EF4-FFF2-40B4-BE49-F238E27FC236}">
                <a16:creationId xmlns="" xmlns:a16="http://schemas.microsoft.com/office/drawing/2014/main" id="{9E3434FA-B844-4923-ADF0-BF5CB513CBCF}"/>
              </a:ext>
            </a:extLst>
          </p:cNvPr>
          <p:cNvSpPr>
            <a:spLocks/>
          </p:cNvSpPr>
          <p:nvPr/>
        </p:nvSpPr>
        <p:spPr bwMode="auto">
          <a:xfrm>
            <a:off x="1690564" y="195486"/>
            <a:ext cx="7234860" cy="72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Управление закупками</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Овал 2">
            <a:extLst>
              <a:ext uri="{FF2B5EF4-FFF2-40B4-BE49-F238E27FC236}">
                <a16:creationId xmlns="" xmlns:a16="http://schemas.microsoft.com/office/drawing/2014/main" id="{595B5FF3-9FB3-9226-C82F-3E57F0EF4750}"/>
              </a:ext>
            </a:extLst>
          </p:cNvPr>
          <p:cNvSpPr/>
          <p:nvPr/>
        </p:nvSpPr>
        <p:spPr bwMode="auto">
          <a:xfrm>
            <a:off x="4606925" y="1720850"/>
            <a:ext cx="1143000" cy="1143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nchor="ctr"/>
          <a:lstStyle/>
          <a:p>
            <a:pPr>
              <a:lnSpc>
                <a:spcPct val="110000"/>
              </a:lnSpc>
              <a:spcBef>
                <a:spcPct val="50000"/>
              </a:spcBef>
              <a:defRPr/>
            </a:pPr>
            <a:endParaRPr lang="ru-RU" sz="1587" b="0" dirty="0">
              <a:solidFill>
                <a:schemeClr val="bg1"/>
              </a:solidFill>
              <a:latin typeface="Arial" panose="020B0604020202020204" pitchFamily="34" charset="0"/>
            </a:endParaRPr>
          </a:p>
        </p:txBody>
      </p:sp>
      <p:sp>
        <p:nvSpPr>
          <p:cNvPr id="4" name="Овал 3">
            <a:extLst>
              <a:ext uri="{FF2B5EF4-FFF2-40B4-BE49-F238E27FC236}">
                <a16:creationId xmlns="" xmlns:a16="http://schemas.microsoft.com/office/drawing/2014/main" id="{74C60E04-58D1-9D10-B6A3-CC92299DF213}"/>
              </a:ext>
            </a:extLst>
          </p:cNvPr>
          <p:cNvSpPr/>
          <p:nvPr/>
        </p:nvSpPr>
        <p:spPr bwMode="auto">
          <a:xfrm>
            <a:off x="5578475" y="1714500"/>
            <a:ext cx="1143000" cy="1143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nchor="ctr"/>
          <a:lstStyle/>
          <a:p>
            <a:pPr>
              <a:lnSpc>
                <a:spcPct val="110000"/>
              </a:lnSpc>
              <a:spcBef>
                <a:spcPct val="50000"/>
              </a:spcBef>
            </a:pPr>
            <a:endParaRPr lang="ru-RU" sz="1587" b="0" dirty="0">
              <a:solidFill>
                <a:schemeClr val="bg1"/>
              </a:solidFill>
              <a:latin typeface="Arial" panose="020B0604020202020204" pitchFamily="34" charset="0"/>
            </a:endParaRPr>
          </a:p>
        </p:txBody>
      </p:sp>
      <p:sp>
        <p:nvSpPr>
          <p:cNvPr id="23557" name="TextBox 6">
            <a:extLst>
              <a:ext uri="{FF2B5EF4-FFF2-40B4-BE49-F238E27FC236}">
                <a16:creationId xmlns="" xmlns:a16="http://schemas.microsoft.com/office/drawing/2014/main" id="{038AC556-30AC-8D40-17A3-A9D932A9E04B}"/>
              </a:ext>
            </a:extLst>
          </p:cNvPr>
          <p:cNvSpPr txBox="1">
            <a:spLocks noChangeArrowheads="1"/>
          </p:cNvSpPr>
          <p:nvPr/>
        </p:nvSpPr>
        <p:spPr bwMode="auto">
          <a:xfrm>
            <a:off x="347663" y="1025525"/>
            <a:ext cx="3118290" cy="338554"/>
          </a:xfrm>
          <a:prstGeom prst="rect">
            <a:avLst/>
          </a:prstGeom>
          <a:noFill/>
          <a:ln>
            <a:noFill/>
          </a:ln>
        </p:spPr>
        <p:txBody>
          <a:bodyPr wrap="non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defRPr/>
            </a:pPr>
            <a:r>
              <a:rPr lang="ru-RU" altLang="ru-RU" sz="1600" dirty="0">
                <a:solidFill>
                  <a:srgbClr val="D45448"/>
                </a:solidFill>
              </a:rPr>
              <a:t>Управление закупками (</a:t>
            </a:r>
            <a:r>
              <a:rPr lang="en-US" altLang="ru-RU" sz="1600" dirty="0">
                <a:solidFill>
                  <a:srgbClr val="D45448"/>
                </a:solidFill>
              </a:rPr>
              <a:t>ERP</a:t>
            </a:r>
            <a:r>
              <a:rPr lang="ru-RU" altLang="ru-RU" sz="1600" dirty="0">
                <a:solidFill>
                  <a:srgbClr val="D45448"/>
                </a:solidFill>
              </a:rPr>
              <a:t>)</a:t>
            </a:r>
          </a:p>
        </p:txBody>
      </p:sp>
      <p:sp>
        <p:nvSpPr>
          <p:cNvPr id="29704" name="TextBox 7">
            <a:extLst>
              <a:ext uri="{FF2B5EF4-FFF2-40B4-BE49-F238E27FC236}">
                <a16:creationId xmlns="" xmlns:a16="http://schemas.microsoft.com/office/drawing/2014/main" id="{0C3ED8A4-1F7A-ADCC-6BF6-6EA6B53F281C}"/>
              </a:ext>
            </a:extLst>
          </p:cNvPr>
          <p:cNvSpPr txBox="1">
            <a:spLocks noChangeArrowheads="1"/>
          </p:cNvSpPr>
          <p:nvPr/>
        </p:nvSpPr>
        <p:spPr bwMode="auto">
          <a:xfrm>
            <a:off x="3802063" y="1004888"/>
            <a:ext cx="3467100" cy="339725"/>
          </a:xfrm>
          <a:prstGeom prst="rect">
            <a:avLst/>
          </a:prstGeom>
          <a:noFill/>
          <a:ln>
            <a:noFill/>
          </a:ln>
        </p:spPr>
        <p:txBody>
          <a:bodyPr wrap="none">
            <a:spAutoFit/>
          </a:bodyPr>
          <a:lstStyle>
            <a:defPPr>
              <a:defRPr lang="en-US"/>
            </a:defPPr>
            <a:lvl1pPr>
              <a:defRPr sz="2400">
                <a:solidFill>
                  <a:srgbClr val="F6991E"/>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1600" dirty="0">
                <a:solidFill>
                  <a:schemeClr val="accent1">
                    <a:lumMod val="50000"/>
                  </a:schemeClr>
                </a:solidFill>
                <a:latin typeface="Arial" panose="020B0604020202020204" pitchFamily="34" charset="0"/>
              </a:rPr>
              <a:t>Централизованные закупки (УХ)</a:t>
            </a:r>
          </a:p>
        </p:txBody>
      </p:sp>
      <p:sp>
        <p:nvSpPr>
          <p:cNvPr id="23559" name="TextBox 8">
            <a:extLst>
              <a:ext uri="{FF2B5EF4-FFF2-40B4-BE49-F238E27FC236}">
                <a16:creationId xmlns="" xmlns:a16="http://schemas.microsoft.com/office/drawing/2014/main" id="{9E71602B-85DC-5C2D-0F17-6FA192E6B463}"/>
              </a:ext>
            </a:extLst>
          </p:cNvPr>
          <p:cNvSpPr txBox="1">
            <a:spLocks noChangeArrowheads="1"/>
          </p:cNvSpPr>
          <p:nvPr/>
        </p:nvSpPr>
        <p:spPr bwMode="auto">
          <a:xfrm>
            <a:off x="579438" y="1350963"/>
            <a:ext cx="2041525" cy="312737"/>
          </a:xfrm>
          <a:prstGeom prst="rect">
            <a:avLst/>
          </a:prstGeom>
          <a:noFill/>
          <a:ln>
            <a:noFill/>
          </a:ln>
        </p:spPr>
        <p:txBody>
          <a:bodyPr wrap="non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defRPr/>
            </a:pPr>
            <a:r>
              <a:rPr lang="ru-RU" altLang="ru-RU" sz="1428" b="0" dirty="0">
                <a:solidFill>
                  <a:srgbClr val="D45448"/>
                </a:solidFill>
              </a:rPr>
              <a:t>Оперативные закупки</a:t>
            </a:r>
          </a:p>
        </p:txBody>
      </p:sp>
      <p:sp>
        <p:nvSpPr>
          <p:cNvPr id="23560" name="TextBox 9">
            <a:extLst>
              <a:ext uri="{FF2B5EF4-FFF2-40B4-BE49-F238E27FC236}">
                <a16:creationId xmlns="" xmlns:a16="http://schemas.microsoft.com/office/drawing/2014/main" id="{BEC74278-548A-ED38-3D4D-240410F98EFE}"/>
              </a:ext>
            </a:extLst>
          </p:cNvPr>
          <p:cNvSpPr txBox="1">
            <a:spLocks noChangeArrowheads="1"/>
          </p:cNvSpPr>
          <p:nvPr/>
        </p:nvSpPr>
        <p:spPr bwMode="auto">
          <a:xfrm>
            <a:off x="160525" y="3770313"/>
            <a:ext cx="3271837" cy="433387"/>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spcBef>
                <a:spcPts val="476"/>
              </a:spcBef>
              <a:defRPr/>
            </a:pPr>
            <a:r>
              <a:rPr lang="ru-RU" altLang="ru-RU" sz="1111" b="0" dirty="0">
                <a:solidFill>
                  <a:srgbClr val="D45448"/>
                </a:solidFill>
              </a:rPr>
              <a:t>Закупки с коротким горизонтом планирования, нацеленные на пополнение складских запасов</a:t>
            </a:r>
          </a:p>
        </p:txBody>
      </p:sp>
      <p:sp>
        <p:nvSpPr>
          <p:cNvPr id="29707" name="TextBox 10">
            <a:extLst>
              <a:ext uri="{FF2B5EF4-FFF2-40B4-BE49-F238E27FC236}">
                <a16:creationId xmlns="" xmlns:a16="http://schemas.microsoft.com/office/drawing/2014/main" id="{692320EE-22EC-9C27-8FF8-E0899CDA8066}"/>
              </a:ext>
            </a:extLst>
          </p:cNvPr>
          <p:cNvSpPr txBox="1">
            <a:spLocks noChangeArrowheads="1"/>
          </p:cNvSpPr>
          <p:nvPr/>
        </p:nvSpPr>
        <p:spPr bwMode="auto">
          <a:xfrm>
            <a:off x="3714749" y="3770313"/>
            <a:ext cx="4496173" cy="433387"/>
          </a:xfrm>
          <a:prstGeom prst="rect">
            <a:avLst/>
          </a:prstGeom>
          <a:noFill/>
          <a:ln>
            <a:noFill/>
          </a:ln>
        </p:spPr>
        <p:txBody>
          <a:bodyPr wrap="square">
            <a:spAutoFit/>
          </a:bodyPr>
          <a:lstStyle>
            <a:defPPr>
              <a:defRPr lang="en-US"/>
            </a:defPPr>
            <a:lvl1pPr>
              <a:spcBef>
                <a:spcPts val="600"/>
              </a:spcBef>
              <a:defRPr sz="1400" b="0">
                <a:solidFill>
                  <a:srgbClr val="F6991E"/>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1111" dirty="0">
                <a:solidFill>
                  <a:schemeClr val="accent1">
                    <a:lumMod val="50000"/>
                  </a:schemeClr>
                </a:solidFill>
                <a:latin typeface="Arial" panose="020B0604020202020204" pitchFamily="34" charset="0"/>
              </a:rPr>
              <a:t>Закупки с длинным горизонтом планирования, результатом которых являются долгосрочные контракты</a:t>
            </a:r>
          </a:p>
        </p:txBody>
      </p:sp>
      <p:sp>
        <p:nvSpPr>
          <p:cNvPr id="12" name="Овал 11">
            <a:extLst>
              <a:ext uri="{FF2B5EF4-FFF2-40B4-BE49-F238E27FC236}">
                <a16:creationId xmlns="" xmlns:a16="http://schemas.microsoft.com/office/drawing/2014/main" id="{82E792D0-BF17-BD5B-75C5-D1590BEBE7E4}"/>
              </a:ext>
            </a:extLst>
          </p:cNvPr>
          <p:cNvSpPr/>
          <p:nvPr/>
        </p:nvSpPr>
        <p:spPr bwMode="auto">
          <a:xfrm>
            <a:off x="5749925" y="2287588"/>
            <a:ext cx="1143000" cy="1141412"/>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nchor="ctr"/>
          <a:lstStyle/>
          <a:p>
            <a:pPr>
              <a:lnSpc>
                <a:spcPct val="110000"/>
              </a:lnSpc>
              <a:spcBef>
                <a:spcPct val="50000"/>
              </a:spcBef>
            </a:pPr>
            <a:endParaRPr lang="ru-RU" sz="1587" b="0" dirty="0">
              <a:solidFill>
                <a:schemeClr val="bg1"/>
              </a:solidFill>
              <a:latin typeface="Arial" panose="020B0604020202020204" pitchFamily="34" charset="0"/>
            </a:endParaRPr>
          </a:p>
        </p:txBody>
      </p:sp>
      <p:sp>
        <p:nvSpPr>
          <p:cNvPr id="29709" name="TextBox 12">
            <a:extLst>
              <a:ext uri="{FF2B5EF4-FFF2-40B4-BE49-F238E27FC236}">
                <a16:creationId xmlns="" xmlns:a16="http://schemas.microsoft.com/office/drawing/2014/main" id="{F0C79986-B42A-24C2-577D-8934F9C87F11}"/>
              </a:ext>
            </a:extLst>
          </p:cNvPr>
          <p:cNvSpPr txBox="1">
            <a:spLocks noChangeArrowheads="1"/>
          </p:cNvSpPr>
          <p:nvPr/>
        </p:nvSpPr>
        <p:spPr bwMode="auto">
          <a:xfrm>
            <a:off x="4670425" y="2035175"/>
            <a:ext cx="954088" cy="385763"/>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52" b="0" dirty="0">
                <a:solidFill>
                  <a:schemeClr val="bg1"/>
                </a:solidFill>
              </a:rPr>
              <a:t>Закупочные процедуры</a:t>
            </a:r>
          </a:p>
        </p:txBody>
      </p:sp>
      <p:sp>
        <p:nvSpPr>
          <p:cNvPr id="29710" name="TextBox 13">
            <a:extLst>
              <a:ext uri="{FF2B5EF4-FFF2-40B4-BE49-F238E27FC236}">
                <a16:creationId xmlns="" xmlns:a16="http://schemas.microsoft.com/office/drawing/2014/main" id="{62CE1B90-9EA0-27A0-CE39-23C70E517533}"/>
              </a:ext>
            </a:extLst>
          </p:cNvPr>
          <p:cNvSpPr txBox="1">
            <a:spLocks noChangeArrowheads="1"/>
          </p:cNvSpPr>
          <p:nvPr/>
        </p:nvSpPr>
        <p:spPr bwMode="auto">
          <a:xfrm>
            <a:off x="5609727" y="1917701"/>
            <a:ext cx="1071562" cy="384175"/>
          </a:xfrm>
          <a:prstGeom prst="rect">
            <a:avLst/>
          </a:prstGeom>
          <a:noFill/>
          <a:ln>
            <a:noFill/>
          </a:ln>
        </p:spPr>
        <p:txBody>
          <a:bodyPr wrap="square">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52" b="0" dirty="0">
                <a:solidFill>
                  <a:schemeClr val="bg1"/>
                </a:solidFill>
              </a:rPr>
              <a:t>Категорийный менеджмент</a:t>
            </a:r>
          </a:p>
        </p:txBody>
      </p:sp>
      <p:sp>
        <p:nvSpPr>
          <p:cNvPr id="29711" name="TextBox 14">
            <a:extLst>
              <a:ext uri="{FF2B5EF4-FFF2-40B4-BE49-F238E27FC236}">
                <a16:creationId xmlns="" xmlns:a16="http://schemas.microsoft.com/office/drawing/2014/main" id="{6FCC76AA-5D63-4E5F-8E5F-BC31DFB1492C}"/>
              </a:ext>
            </a:extLst>
          </p:cNvPr>
          <p:cNvSpPr txBox="1">
            <a:spLocks noChangeArrowheads="1"/>
          </p:cNvSpPr>
          <p:nvPr/>
        </p:nvSpPr>
        <p:spPr bwMode="auto">
          <a:xfrm>
            <a:off x="5835252" y="2648745"/>
            <a:ext cx="1089025" cy="385762"/>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52" b="0" dirty="0">
                <a:solidFill>
                  <a:schemeClr val="bg1"/>
                </a:solidFill>
              </a:rPr>
              <a:t>Долгосрочное планирование</a:t>
            </a:r>
          </a:p>
        </p:txBody>
      </p:sp>
      <p:sp>
        <p:nvSpPr>
          <p:cNvPr id="29712" name="TextBox 15">
            <a:extLst>
              <a:ext uri="{FF2B5EF4-FFF2-40B4-BE49-F238E27FC236}">
                <a16:creationId xmlns="" xmlns:a16="http://schemas.microsoft.com/office/drawing/2014/main" id="{48E8A0A4-905C-94AE-60E6-64E18C1886ED}"/>
              </a:ext>
            </a:extLst>
          </p:cNvPr>
          <p:cNvSpPr txBox="1">
            <a:spLocks noChangeArrowheads="1"/>
          </p:cNvSpPr>
          <p:nvPr/>
        </p:nvSpPr>
        <p:spPr bwMode="auto">
          <a:xfrm>
            <a:off x="4751388" y="1309688"/>
            <a:ext cx="1747837" cy="312737"/>
          </a:xfrm>
          <a:prstGeom prst="rect">
            <a:avLst/>
          </a:prstGeom>
          <a:noFill/>
          <a:ln>
            <a:noFill/>
          </a:ln>
        </p:spPr>
        <p:txBody>
          <a:bodyPr wrap="none">
            <a:spAutoFit/>
          </a:bodyPr>
          <a:lstStyle>
            <a:defPPr>
              <a:defRPr lang="en-US"/>
            </a:defPPr>
            <a:lvl1pPr>
              <a:defRPr sz="1800" b="0">
                <a:solidFill>
                  <a:srgbClr val="F6991E"/>
                </a:solidFill>
                <a:latin typeface="Franklin Gothic Book" panose="020B05030201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1428" dirty="0">
                <a:solidFill>
                  <a:schemeClr val="accent1">
                    <a:lumMod val="50000"/>
                  </a:schemeClr>
                </a:solidFill>
                <a:latin typeface="Arial" panose="020B0604020202020204" pitchFamily="34" charset="0"/>
              </a:rPr>
              <a:t>Стратегия закупок</a:t>
            </a:r>
          </a:p>
        </p:txBody>
      </p:sp>
      <p:sp>
        <p:nvSpPr>
          <p:cNvPr id="23567" name="Овал 16">
            <a:extLst>
              <a:ext uri="{FF2B5EF4-FFF2-40B4-BE49-F238E27FC236}">
                <a16:creationId xmlns="" xmlns:a16="http://schemas.microsoft.com/office/drawing/2014/main" id="{A36399FB-7FAD-FC43-F102-05AFBBB40927}"/>
              </a:ext>
            </a:extLst>
          </p:cNvPr>
          <p:cNvSpPr>
            <a:spLocks noChangeArrowheads="1"/>
          </p:cNvSpPr>
          <p:nvPr/>
        </p:nvSpPr>
        <p:spPr bwMode="auto">
          <a:xfrm>
            <a:off x="1519803" y="1726406"/>
            <a:ext cx="1143000" cy="1144588"/>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110000"/>
              </a:lnSpc>
              <a:spcBef>
                <a:spcPct val="50000"/>
              </a:spcBef>
            </a:pPr>
            <a:endParaRPr lang="ru-RU" altLang="ru-RU" sz="1587" b="0"/>
          </a:p>
        </p:txBody>
      </p:sp>
      <p:sp>
        <p:nvSpPr>
          <p:cNvPr id="23568" name="Овал 17">
            <a:extLst>
              <a:ext uri="{FF2B5EF4-FFF2-40B4-BE49-F238E27FC236}">
                <a16:creationId xmlns="" xmlns:a16="http://schemas.microsoft.com/office/drawing/2014/main" id="{7CF4BD78-E169-29E7-1BA7-0574393282D0}"/>
              </a:ext>
            </a:extLst>
          </p:cNvPr>
          <p:cNvSpPr>
            <a:spLocks noChangeArrowheads="1"/>
          </p:cNvSpPr>
          <p:nvPr/>
        </p:nvSpPr>
        <p:spPr bwMode="auto">
          <a:xfrm>
            <a:off x="601663" y="1800225"/>
            <a:ext cx="1143000" cy="1144588"/>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110000"/>
              </a:lnSpc>
              <a:spcBef>
                <a:spcPct val="50000"/>
              </a:spcBef>
              <a:defRPr/>
            </a:pPr>
            <a:endParaRPr lang="ru-RU" altLang="ru-RU" sz="1587" b="0" dirty="0">
              <a:solidFill>
                <a:schemeClr val="tx1"/>
              </a:solidFill>
            </a:endParaRPr>
          </a:p>
        </p:txBody>
      </p:sp>
      <p:sp>
        <p:nvSpPr>
          <p:cNvPr id="23569" name="Овал 18">
            <a:extLst>
              <a:ext uri="{FF2B5EF4-FFF2-40B4-BE49-F238E27FC236}">
                <a16:creationId xmlns="" xmlns:a16="http://schemas.microsoft.com/office/drawing/2014/main" id="{02D2916B-5FAA-F5A2-FFC4-9E10B672B768}"/>
              </a:ext>
            </a:extLst>
          </p:cNvPr>
          <p:cNvSpPr>
            <a:spLocks noChangeArrowheads="1"/>
          </p:cNvSpPr>
          <p:nvPr/>
        </p:nvSpPr>
        <p:spPr bwMode="auto">
          <a:xfrm>
            <a:off x="601663" y="2528888"/>
            <a:ext cx="1143000" cy="1143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110000"/>
              </a:lnSpc>
              <a:spcBef>
                <a:spcPct val="50000"/>
              </a:spcBef>
            </a:pPr>
            <a:endParaRPr lang="ru-RU" altLang="ru-RU" sz="1587" b="0"/>
          </a:p>
        </p:txBody>
      </p:sp>
      <p:sp>
        <p:nvSpPr>
          <p:cNvPr id="23570" name="Овал 19">
            <a:extLst>
              <a:ext uri="{FF2B5EF4-FFF2-40B4-BE49-F238E27FC236}">
                <a16:creationId xmlns="" xmlns:a16="http://schemas.microsoft.com/office/drawing/2014/main" id="{2CD39CFD-BCD8-9AF5-69AE-82C09893F591}"/>
              </a:ext>
            </a:extLst>
          </p:cNvPr>
          <p:cNvSpPr>
            <a:spLocks noChangeArrowheads="1"/>
          </p:cNvSpPr>
          <p:nvPr/>
        </p:nvSpPr>
        <p:spPr bwMode="auto">
          <a:xfrm>
            <a:off x="1543051" y="2436599"/>
            <a:ext cx="1141412" cy="11430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ct val="110000"/>
              </a:lnSpc>
              <a:spcBef>
                <a:spcPct val="50000"/>
              </a:spcBef>
            </a:pPr>
            <a:endParaRPr lang="ru-RU" altLang="ru-RU" sz="1587" b="0"/>
          </a:p>
        </p:txBody>
      </p:sp>
      <p:sp>
        <p:nvSpPr>
          <p:cNvPr id="23571" name="TextBox 20">
            <a:extLst>
              <a:ext uri="{FF2B5EF4-FFF2-40B4-BE49-F238E27FC236}">
                <a16:creationId xmlns="" xmlns:a16="http://schemas.microsoft.com/office/drawing/2014/main" id="{479385C5-BAD1-4A79-2584-74D180FE2B81}"/>
              </a:ext>
            </a:extLst>
          </p:cNvPr>
          <p:cNvSpPr txBox="1">
            <a:spLocks noChangeArrowheads="1"/>
          </p:cNvSpPr>
          <p:nvPr/>
        </p:nvSpPr>
        <p:spPr bwMode="auto">
          <a:xfrm>
            <a:off x="635000" y="2149475"/>
            <a:ext cx="1077913" cy="385763"/>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52" dirty="0">
                <a:solidFill>
                  <a:schemeClr val="bg1"/>
                </a:solidFill>
              </a:rPr>
              <a:t>Мониторинг цен и условий</a:t>
            </a:r>
          </a:p>
        </p:txBody>
      </p:sp>
      <p:sp>
        <p:nvSpPr>
          <p:cNvPr id="23572" name="TextBox 21">
            <a:extLst>
              <a:ext uri="{FF2B5EF4-FFF2-40B4-BE49-F238E27FC236}">
                <a16:creationId xmlns="" xmlns:a16="http://schemas.microsoft.com/office/drawing/2014/main" id="{42D7C178-4BF8-D761-0479-985E40D18DC2}"/>
              </a:ext>
            </a:extLst>
          </p:cNvPr>
          <p:cNvSpPr txBox="1">
            <a:spLocks noChangeArrowheads="1"/>
          </p:cNvSpPr>
          <p:nvPr/>
        </p:nvSpPr>
        <p:spPr bwMode="auto">
          <a:xfrm>
            <a:off x="1568451" y="1965325"/>
            <a:ext cx="1192212" cy="385763"/>
          </a:xfrm>
          <a:prstGeom prst="rect">
            <a:avLst/>
          </a:prstGeom>
          <a:noFill/>
          <a:ln>
            <a:noFill/>
          </a:ln>
        </p:spPr>
        <p:txBody>
          <a:bodyPr>
            <a:spAutoFit/>
          </a:bodyPr>
          <a:lstStyle>
            <a:defPPr>
              <a:defRPr lang="en-US"/>
            </a:defPPr>
            <a:lvl1pPr algn="ctr">
              <a:defRPr sz="1200">
                <a:solidFill>
                  <a:srgbClr val="644A00"/>
                </a:solidFill>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952" dirty="0">
                <a:solidFill>
                  <a:schemeClr val="bg1"/>
                </a:solidFill>
                <a:latin typeface="Arial" panose="020B0604020202020204" pitchFamily="34" charset="0"/>
              </a:rPr>
              <a:t>Подбор поставщиков</a:t>
            </a:r>
          </a:p>
        </p:txBody>
      </p:sp>
      <p:sp>
        <p:nvSpPr>
          <p:cNvPr id="23573" name="TextBox 22">
            <a:extLst>
              <a:ext uri="{FF2B5EF4-FFF2-40B4-BE49-F238E27FC236}">
                <a16:creationId xmlns="" xmlns:a16="http://schemas.microsoft.com/office/drawing/2014/main" id="{EB4A9044-82BD-30F6-3717-A8CD18C54762}"/>
              </a:ext>
            </a:extLst>
          </p:cNvPr>
          <p:cNvSpPr txBox="1">
            <a:spLocks noChangeArrowheads="1"/>
          </p:cNvSpPr>
          <p:nvPr/>
        </p:nvSpPr>
        <p:spPr bwMode="auto">
          <a:xfrm>
            <a:off x="588579" y="2889502"/>
            <a:ext cx="1090613" cy="385762"/>
          </a:xfrm>
          <a:prstGeom prst="rect">
            <a:avLst/>
          </a:prstGeom>
          <a:noFill/>
          <a:ln>
            <a:noFill/>
          </a:ln>
        </p:spPr>
        <p:txBody>
          <a:bodyPr>
            <a:spAutoFit/>
          </a:bodyPr>
          <a:lstStyle>
            <a:defPPr>
              <a:defRPr lang="en-US"/>
            </a:defPPr>
            <a:lvl1pPr algn="ctr">
              <a:defRPr sz="1200">
                <a:solidFill>
                  <a:srgbClr val="644A00"/>
                </a:solidFill>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altLang="ru-RU" sz="952" dirty="0">
                <a:solidFill>
                  <a:schemeClr val="bg1"/>
                </a:solidFill>
                <a:latin typeface="Arial" panose="020B0604020202020204" pitchFamily="34" charset="0"/>
              </a:rPr>
              <a:t>Складская логистика</a:t>
            </a:r>
          </a:p>
        </p:txBody>
      </p:sp>
      <p:sp>
        <p:nvSpPr>
          <p:cNvPr id="24" name="TextBox 23">
            <a:extLst>
              <a:ext uri="{FF2B5EF4-FFF2-40B4-BE49-F238E27FC236}">
                <a16:creationId xmlns="" xmlns:a16="http://schemas.microsoft.com/office/drawing/2014/main" id="{E2E22E0F-2089-B08E-78B3-11FC0E02951B}"/>
              </a:ext>
            </a:extLst>
          </p:cNvPr>
          <p:cNvSpPr txBox="1"/>
          <p:nvPr/>
        </p:nvSpPr>
        <p:spPr>
          <a:xfrm>
            <a:off x="1596045" y="2845991"/>
            <a:ext cx="1141413" cy="385762"/>
          </a:xfrm>
          <a:prstGeom prst="rect">
            <a:avLst/>
          </a:prstGeom>
          <a:noFill/>
          <a:ln>
            <a:noFill/>
          </a:ln>
        </p:spPr>
        <p:txBody>
          <a:bodyPr>
            <a:spAutoFit/>
          </a:bodyPr>
          <a:lstStyle>
            <a:defPPr>
              <a:defRPr lang="en-US"/>
            </a:defPPr>
            <a:lvl1pPr algn="ctr">
              <a:defRPr sz="1200">
                <a:solidFill>
                  <a:srgbClr val="644A00"/>
                </a:solidFill>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ru-RU" sz="952" dirty="0">
                <a:solidFill>
                  <a:schemeClr val="bg1"/>
                </a:solidFill>
                <a:latin typeface="Arial" panose="020B0604020202020204" pitchFamily="34" charset="0"/>
              </a:rPr>
              <a:t>Оперативное планирование</a:t>
            </a:r>
          </a:p>
        </p:txBody>
      </p:sp>
      <p:sp>
        <p:nvSpPr>
          <p:cNvPr id="25" name="Овал 24">
            <a:extLst>
              <a:ext uri="{FF2B5EF4-FFF2-40B4-BE49-F238E27FC236}">
                <a16:creationId xmlns="" xmlns:a16="http://schemas.microsoft.com/office/drawing/2014/main" id="{925F848B-F035-8215-C161-938B923A08D5}"/>
              </a:ext>
            </a:extLst>
          </p:cNvPr>
          <p:cNvSpPr/>
          <p:nvPr/>
        </p:nvSpPr>
        <p:spPr bwMode="auto">
          <a:xfrm>
            <a:off x="4816475" y="2400300"/>
            <a:ext cx="1143000" cy="1143000"/>
          </a:xfrm>
          <a:prstGeom prst="ellipse">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nchor="ctr"/>
          <a:lstStyle/>
          <a:p>
            <a:pPr>
              <a:lnSpc>
                <a:spcPct val="110000"/>
              </a:lnSpc>
              <a:spcBef>
                <a:spcPct val="50000"/>
              </a:spcBef>
            </a:pPr>
            <a:endParaRPr lang="ru-RU" sz="1587" b="0" dirty="0">
              <a:solidFill>
                <a:schemeClr val="bg1"/>
              </a:solidFill>
              <a:latin typeface="Arial" panose="020B0604020202020204" pitchFamily="34" charset="0"/>
            </a:endParaRPr>
          </a:p>
        </p:txBody>
      </p:sp>
      <p:sp>
        <p:nvSpPr>
          <p:cNvPr id="29722" name="TextBox 25">
            <a:extLst>
              <a:ext uri="{FF2B5EF4-FFF2-40B4-BE49-F238E27FC236}">
                <a16:creationId xmlns="" xmlns:a16="http://schemas.microsoft.com/office/drawing/2014/main" id="{52970064-5C83-7B4E-9BCE-1839D2A0931F}"/>
              </a:ext>
            </a:extLst>
          </p:cNvPr>
          <p:cNvSpPr txBox="1">
            <a:spLocks noChangeArrowheads="1"/>
          </p:cNvSpPr>
          <p:nvPr/>
        </p:nvSpPr>
        <p:spPr bwMode="auto">
          <a:xfrm>
            <a:off x="4812308" y="2750545"/>
            <a:ext cx="1143000" cy="385362"/>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952" b="0" dirty="0">
                <a:solidFill>
                  <a:schemeClr val="bg1"/>
                </a:solidFill>
              </a:rPr>
              <a:t>Использование ресурсов группы</a:t>
            </a:r>
          </a:p>
        </p:txBody>
      </p:sp>
      <p:pic>
        <p:nvPicPr>
          <p:cNvPr id="185369" name="Рисунок 27">
            <a:extLst>
              <a:ext uri="{FF2B5EF4-FFF2-40B4-BE49-F238E27FC236}">
                <a16:creationId xmlns="" xmlns:a16="http://schemas.microsoft.com/office/drawing/2014/main" id="{410BDEE9-79C1-F57D-7316-BE320CBCE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5" y="1763713"/>
            <a:ext cx="17145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8" name="TextBox 28">
            <a:extLst>
              <a:ext uri="{FF2B5EF4-FFF2-40B4-BE49-F238E27FC236}">
                <a16:creationId xmlns="" xmlns:a16="http://schemas.microsoft.com/office/drawing/2014/main" id="{E240C79F-6000-C8AD-844B-D527EF44A212}"/>
              </a:ext>
            </a:extLst>
          </p:cNvPr>
          <p:cNvSpPr txBox="1">
            <a:spLocks noChangeArrowheads="1"/>
          </p:cNvSpPr>
          <p:nvPr/>
        </p:nvSpPr>
        <p:spPr bwMode="auto">
          <a:xfrm>
            <a:off x="349251" y="4129088"/>
            <a:ext cx="2505075" cy="852488"/>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238"/>
              </a:spcBef>
              <a:defRPr/>
            </a:pPr>
            <a:r>
              <a:rPr lang="ru-RU" altLang="ru-RU" sz="1111" b="0" dirty="0">
                <a:solidFill>
                  <a:srgbClr val="D45448"/>
                </a:solidFill>
              </a:rPr>
              <a:t>Подбор поставщиков товара</a:t>
            </a:r>
          </a:p>
          <a:p>
            <a:pPr>
              <a:spcBef>
                <a:spcPts val="238"/>
              </a:spcBef>
              <a:defRPr/>
            </a:pPr>
            <a:r>
              <a:rPr lang="ru-RU" altLang="ru-RU" sz="1111" b="0" dirty="0">
                <a:solidFill>
                  <a:srgbClr val="D45448"/>
                </a:solidFill>
              </a:rPr>
              <a:t>Графики поставок и платежей</a:t>
            </a:r>
          </a:p>
          <a:p>
            <a:pPr>
              <a:spcBef>
                <a:spcPts val="238"/>
              </a:spcBef>
              <a:defRPr/>
            </a:pPr>
            <a:r>
              <a:rPr lang="ru-RU" altLang="ru-RU" sz="1111" b="0" dirty="0">
                <a:solidFill>
                  <a:srgbClr val="D45448"/>
                </a:solidFill>
              </a:rPr>
              <a:t>Различные схемы приема товара</a:t>
            </a:r>
          </a:p>
          <a:p>
            <a:pPr>
              <a:spcBef>
                <a:spcPts val="238"/>
              </a:spcBef>
              <a:defRPr/>
            </a:pPr>
            <a:r>
              <a:rPr lang="ru-RU" altLang="ru-RU" sz="1111" b="0" dirty="0">
                <a:solidFill>
                  <a:srgbClr val="D45448"/>
                </a:solidFill>
              </a:rPr>
              <a:t>Доставка товара от поставщика</a:t>
            </a:r>
          </a:p>
        </p:txBody>
      </p:sp>
      <p:sp>
        <p:nvSpPr>
          <p:cNvPr id="23579" name="TextBox 29">
            <a:extLst>
              <a:ext uri="{FF2B5EF4-FFF2-40B4-BE49-F238E27FC236}">
                <a16:creationId xmlns="" xmlns:a16="http://schemas.microsoft.com/office/drawing/2014/main" id="{B024D04D-5647-8500-C66D-EBE66006E231}"/>
              </a:ext>
            </a:extLst>
          </p:cNvPr>
          <p:cNvSpPr txBox="1">
            <a:spLocks noChangeArrowheads="1"/>
          </p:cNvSpPr>
          <p:nvPr/>
        </p:nvSpPr>
        <p:spPr bwMode="auto">
          <a:xfrm>
            <a:off x="4135835" y="4168775"/>
            <a:ext cx="2600325" cy="656462"/>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238"/>
              </a:spcBef>
              <a:defRPr/>
            </a:pPr>
            <a:r>
              <a:rPr lang="ru-RU" altLang="ru-RU" sz="1111" b="0" dirty="0">
                <a:solidFill>
                  <a:schemeClr val="accent1">
                    <a:lumMod val="50000"/>
                  </a:schemeClr>
                </a:solidFill>
              </a:rPr>
              <a:t>Централизовано /Децентрализовано</a:t>
            </a:r>
          </a:p>
          <a:p>
            <a:pPr>
              <a:spcBef>
                <a:spcPts val="238"/>
              </a:spcBef>
              <a:defRPr/>
            </a:pPr>
            <a:r>
              <a:rPr lang="ru-RU" altLang="ru-RU" sz="1111" b="0" dirty="0">
                <a:solidFill>
                  <a:schemeClr val="accent1">
                    <a:lumMod val="50000"/>
                  </a:schemeClr>
                </a:solidFill>
              </a:rPr>
              <a:t>Конкурентные / Не конкурентные</a:t>
            </a:r>
          </a:p>
          <a:p>
            <a:pPr>
              <a:spcBef>
                <a:spcPts val="238"/>
              </a:spcBef>
              <a:defRPr/>
            </a:pPr>
            <a:r>
              <a:rPr lang="ru-RU" altLang="ru-RU" sz="1111" b="0" dirty="0">
                <a:solidFill>
                  <a:schemeClr val="accent1">
                    <a:lumMod val="50000"/>
                  </a:schemeClr>
                </a:solidFill>
              </a:rPr>
              <a:t>Кредитная политика</a:t>
            </a:r>
          </a:p>
        </p:txBody>
      </p:sp>
      <p:sp>
        <p:nvSpPr>
          <p:cNvPr id="27676" name="Прямоугольник 5">
            <a:extLst>
              <a:ext uri="{FF2B5EF4-FFF2-40B4-BE49-F238E27FC236}">
                <a16:creationId xmlns="" xmlns:a16="http://schemas.microsoft.com/office/drawing/2014/main" id="{4278CCA4-2501-B1B4-5E6B-79E7E0758A80}"/>
              </a:ext>
            </a:extLst>
          </p:cNvPr>
          <p:cNvSpPr>
            <a:spLocks noChangeArrowheads="1"/>
          </p:cNvSpPr>
          <p:nvPr/>
        </p:nvSpPr>
        <p:spPr bwMode="auto">
          <a:xfrm>
            <a:off x="7308850" y="955675"/>
            <a:ext cx="1819275" cy="584200"/>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1600" dirty="0">
                <a:solidFill>
                  <a:schemeClr val="accent3">
                    <a:lumMod val="50000"/>
                  </a:schemeClr>
                </a:solidFill>
              </a:rPr>
              <a:t>Сервисы подсистемы</a:t>
            </a:r>
          </a:p>
        </p:txBody>
      </p:sp>
      <p:sp>
        <p:nvSpPr>
          <p:cNvPr id="23581" name="Заголовок 1">
            <a:extLst>
              <a:ext uri="{FF2B5EF4-FFF2-40B4-BE49-F238E27FC236}">
                <a16:creationId xmlns="" xmlns:a16="http://schemas.microsoft.com/office/drawing/2014/main" id="{C15F43FC-C5FA-11DD-3C22-F5D93B9FDCD5}"/>
              </a:ext>
            </a:extLst>
          </p:cNvPr>
          <p:cNvSpPr>
            <a:spLocks noChangeArrowheads="1"/>
          </p:cNvSpPr>
          <p:nvPr/>
        </p:nvSpPr>
        <p:spPr bwMode="auto">
          <a:xfrm>
            <a:off x="1619672" y="195486"/>
            <a:ext cx="7296435" cy="68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Синергия использования </a:t>
            </a:r>
            <a:r>
              <a:rPr lang="ru-RU" altLang="ru-RU" dirty="0">
                <a:solidFill>
                  <a:srgbClr val="C00000"/>
                </a:solidFill>
                <a:latin typeface="Arial" panose="020B0604020202020204" pitchFamily="34" charset="0"/>
              </a:rPr>
              <a:t>1С:</a:t>
            </a:r>
            <a:r>
              <a:rPr lang="en-US" altLang="ru-RU" dirty="0">
                <a:solidFill>
                  <a:srgbClr val="C00000"/>
                </a:solidFill>
                <a:latin typeface="Arial" panose="020B0604020202020204" pitchFamily="34" charset="0"/>
              </a:rPr>
              <a:t>ERP</a:t>
            </a:r>
            <a:r>
              <a:rPr lang="ru-RU" altLang="ru-RU" dirty="0">
                <a:solidFill>
                  <a:srgbClr val="C00000"/>
                </a:solidFill>
                <a:latin typeface="Arial" panose="020B0604020202020204" pitchFamily="34" charset="0"/>
              </a:rPr>
              <a:t> </a:t>
            </a:r>
            <a:r>
              <a:rPr lang="ru-RU" altLang="ru-RU" dirty="0">
                <a:latin typeface="Arial" panose="020B0604020202020204" pitchFamily="34" charset="0"/>
              </a:rPr>
              <a:t>и </a:t>
            </a:r>
            <a:r>
              <a:rPr lang="ru-RU" altLang="ru-RU" dirty="0">
                <a:solidFill>
                  <a:srgbClr val="C00000"/>
                </a:solidFill>
                <a:latin typeface="Arial" panose="020B0604020202020204" pitchFamily="34" charset="0"/>
              </a:rPr>
              <a:t>1С:Управление холдингом</a:t>
            </a:r>
          </a:p>
        </p:txBody>
      </p:sp>
      <p:sp>
        <p:nvSpPr>
          <p:cNvPr id="27679" name="Прямоугольник 33">
            <a:extLst>
              <a:ext uri="{FF2B5EF4-FFF2-40B4-BE49-F238E27FC236}">
                <a16:creationId xmlns="" xmlns:a16="http://schemas.microsoft.com/office/drawing/2014/main" id="{325C52AE-ABAE-82A2-D9D0-5F92E302BD41}"/>
              </a:ext>
            </a:extLst>
          </p:cNvPr>
          <p:cNvSpPr>
            <a:spLocks noChangeArrowheads="1"/>
          </p:cNvSpPr>
          <p:nvPr/>
        </p:nvSpPr>
        <p:spPr bwMode="auto">
          <a:xfrm>
            <a:off x="7590714" y="1743424"/>
            <a:ext cx="1355725" cy="433387"/>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defRPr/>
            </a:pPr>
            <a:r>
              <a:rPr lang="ru-RU" altLang="ru-RU" sz="1111" b="0" dirty="0">
                <a:solidFill>
                  <a:schemeClr val="accent3">
                    <a:lumMod val="50000"/>
                  </a:schemeClr>
                </a:solidFill>
              </a:rPr>
              <a:t>Личный кабинет поставщика</a:t>
            </a:r>
          </a:p>
        </p:txBody>
      </p:sp>
      <p:sp>
        <p:nvSpPr>
          <p:cNvPr id="27680" name="Прямоугольник 34">
            <a:extLst>
              <a:ext uri="{FF2B5EF4-FFF2-40B4-BE49-F238E27FC236}">
                <a16:creationId xmlns="" xmlns:a16="http://schemas.microsoft.com/office/drawing/2014/main" id="{4D737908-F161-020E-ED8B-FC7BF18AE7D9}"/>
              </a:ext>
            </a:extLst>
          </p:cNvPr>
          <p:cNvSpPr>
            <a:spLocks noChangeArrowheads="1"/>
          </p:cNvSpPr>
          <p:nvPr/>
        </p:nvSpPr>
        <p:spPr bwMode="auto">
          <a:xfrm>
            <a:off x="7596188" y="2762250"/>
            <a:ext cx="1355725" cy="434221"/>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defRPr/>
            </a:pPr>
            <a:r>
              <a:rPr lang="ru-RU" altLang="ru-RU" sz="1111" b="0">
                <a:solidFill>
                  <a:schemeClr val="accent3">
                    <a:lumMod val="50000"/>
                  </a:schemeClr>
                </a:solidFill>
              </a:rPr>
              <a:t>Интеграция с ЕИС (Госзакупки)</a:t>
            </a:r>
          </a:p>
        </p:txBody>
      </p:sp>
      <p:pic>
        <p:nvPicPr>
          <p:cNvPr id="13314" name="Picture 2">
            <a:extLst>
              <a:ext uri="{FF2B5EF4-FFF2-40B4-BE49-F238E27FC236}">
                <a16:creationId xmlns="" xmlns:a16="http://schemas.microsoft.com/office/drawing/2014/main" id="{825609E7-5CB3-4190-9676-4D3B34F1BF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582" y="2036759"/>
            <a:ext cx="915988" cy="91598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 xmlns:a16="http://schemas.microsoft.com/office/drawing/2014/main" id="{603FE6F6-25F3-4964-91A1-BFE62BC307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8275" y="3150413"/>
            <a:ext cx="771549" cy="77154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a:extLst>
              <a:ext uri="{FF2B5EF4-FFF2-40B4-BE49-F238E27FC236}">
                <a16:creationId xmlns="" xmlns:a16="http://schemas.microsoft.com/office/drawing/2014/main" id="{E6961EC8-C02B-134A-45D1-1B8245DCCCA1}"/>
              </a:ext>
            </a:extLst>
          </p:cNvPr>
          <p:cNvSpPr txBox="1">
            <a:spLocks noChangeArrowheads="1"/>
          </p:cNvSpPr>
          <p:nvPr/>
        </p:nvSpPr>
        <p:spPr bwMode="auto">
          <a:xfrm>
            <a:off x="971550" y="257175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Складское хозяйство </a:t>
            </a:r>
            <a:br>
              <a:rPr lang="ru-RU" altLang="ru-RU" sz="4000" dirty="0"/>
            </a:br>
            <a:r>
              <a:rPr lang="ru-RU" altLang="ru-RU" sz="4000" dirty="0"/>
              <a:t>и управление запасами</a:t>
            </a:r>
          </a:p>
        </p:txBody>
      </p:sp>
    </p:spTree>
  </p:cSld>
  <p:clrMapOvr>
    <a:masterClrMapping/>
  </p:clrMapOvr>
  <p:transition advTm="6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2">
            <a:extLst>
              <a:ext uri="{FF2B5EF4-FFF2-40B4-BE49-F238E27FC236}">
                <a16:creationId xmlns="" xmlns:a16="http://schemas.microsoft.com/office/drawing/2014/main" id="{70DBFEAC-CED7-4333-A438-E1A4836E5D51}"/>
              </a:ext>
            </a:extLst>
          </p:cNvPr>
          <p:cNvSpPr/>
          <p:nvPr/>
        </p:nvSpPr>
        <p:spPr>
          <a:xfrm>
            <a:off x="5847090" y="3378442"/>
            <a:ext cx="3117523" cy="1656556"/>
          </a:xfrm>
          <a:prstGeom prst="round2DiagRect">
            <a:avLst>
              <a:gd name="adj1" fmla="val 0"/>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 name="Прямоугольник с двумя скругленными противолежащими углами 2">
            <a:extLst>
              <a:ext uri="{FF2B5EF4-FFF2-40B4-BE49-F238E27FC236}">
                <a16:creationId xmlns="" xmlns:a16="http://schemas.microsoft.com/office/drawing/2014/main" id="{97C7C841-A39F-45CA-9F1A-092C48A33947}"/>
              </a:ext>
            </a:extLst>
          </p:cNvPr>
          <p:cNvSpPr/>
          <p:nvPr/>
        </p:nvSpPr>
        <p:spPr>
          <a:xfrm>
            <a:off x="4427984" y="1347614"/>
            <a:ext cx="4669010" cy="2109530"/>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8418" name="Заголовок 1">
            <a:extLst>
              <a:ext uri="{FF2B5EF4-FFF2-40B4-BE49-F238E27FC236}">
                <a16:creationId xmlns="" xmlns:a16="http://schemas.microsoft.com/office/drawing/2014/main" id="{7E09011B-BB1D-D400-EAE7-D7EE955DC201}"/>
              </a:ext>
            </a:extLst>
          </p:cNvPr>
          <p:cNvSpPr>
            <a:spLocks noGrp="1"/>
          </p:cNvSpPr>
          <p:nvPr>
            <p:ph type="title"/>
          </p:nvPr>
        </p:nvSpPr>
        <p:spPr>
          <a:xfrm>
            <a:off x="1691680" y="195486"/>
            <a:ext cx="7197725" cy="6934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Управление складом и запасами</a:t>
            </a:r>
          </a:p>
        </p:txBody>
      </p:sp>
      <p:sp>
        <p:nvSpPr>
          <p:cNvPr id="96259" name="Объект 2">
            <a:extLst>
              <a:ext uri="{FF2B5EF4-FFF2-40B4-BE49-F238E27FC236}">
                <a16:creationId xmlns="" xmlns:a16="http://schemas.microsoft.com/office/drawing/2014/main" id="{7D74A116-6D93-FA61-7BF3-934F5B1277F5}"/>
              </a:ext>
            </a:extLst>
          </p:cNvPr>
          <p:cNvSpPr>
            <a:spLocks noGrp="1"/>
          </p:cNvSpPr>
          <p:nvPr>
            <p:ph idx="1"/>
          </p:nvPr>
        </p:nvSpPr>
        <p:spPr>
          <a:xfrm>
            <a:off x="155296" y="1001831"/>
            <a:ext cx="5904781" cy="3540125"/>
          </a:xfrm>
        </p:spPr>
        <p:txBody>
          <a:bodyPr>
            <a:noAutofit/>
          </a:bodyPr>
          <a:lstStyle/>
          <a:p>
            <a:pPr marL="180000" indent="-180975" eaLnBrk="1" hangingPunct="1">
              <a:spcBef>
                <a:spcPts val="400"/>
              </a:spcBef>
              <a:spcAft>
                <a:spcPts val="300"/>
              </a:spcAft>
              <a:buFont typeface="Arial" panose="020B0604020202020204" pitchFamily="34" charset="0"/>
              <a:buNone/>
              <a:defRPr/>
            </a:pPr>
            <a:r>
              <a:rPr lang="ru-RU" altLang="ru-RU" sz="1200" dirty="0">
                <a:solidFill>
                  <a:srgbClr val="D20000"/>
                </a:solidFill>
                <a:latin typeface="Arial" panose="020B0604020202020204" pitchFamily="34" charset="0"/>
                <a:cs typeface="Arial" panose="020B0604020202020204" pitchFamily="34" charset="0"/>
              </a:rPr>
              <a:t>Функциональные возможности</a:t>
            </a:r>
            <a:r>
              <a:rPr lang="en-US" altLang="ru-RU" sz="1200" dirty="0">
                <a:solidFill>
                  <a:srgbClr val="D20000"/>
                </a:solidFill>
                <a:latin typeface="Arial" panose="020B0604020202020204" pitchFamily="34" charset="0"/>
                <a:cs typeface="Arial" panose="020B0604020202020204" pitchFamily="34" charset="0"/>
              </a:rPr>
              <a:t>:</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Сложная иерархическая структура складов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Управление ячеистым складом</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доставкой</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Товарный календарь</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многооборотной тары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инвентаризацией товаров</a:t>
            </a:r>
            <a:endParaRPr lang="en-US" altLang="ru-RU" sz="1200" kern="1200" dirty="0">
              <a:latin typeface="Arial" panose="020B0604020202020204" pitchFamily="34" charset="0"/>
              <a:cs typeface="Arial" panose="020B0604020202020204" pitchFamily="34" charset="0"/>
            </a:endParaRP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Расчет прогнозируемого спроса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solidFill>
                  <a:srgbClr val="D45448"/>
                </a:solidFill>
                <a:latin typeface="Arial" panose="020B0604020202020204" pitchFamily="34" charset="0"/>
                <a:cs typeface="Arial" panose="020B0604020202020204" pitchFamily="34" charset="0"/>
              </a:rPr>
              <a:t>Мобильные рабочие места </a:t>
            </a:r>
            <a:r>
              <a:rPr lang="ru-RU" altLang="ru-RU" sz="1200" kern="1200" dirty="0">
                <a:latin typeface="Arial" panose="020B0604020202020204" pitchFamily="34" charset="0"/>
                <a:cs typeface="Arial" panose="020B0604020202020204" pitchFamily="34" charset="0"/>
              </a:rPr>
              <a:t>работников складов</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Обособленный учет по заказам – резервирование потребностей</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Упрощенное</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и расширенное поддержание запасов на складе</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Учет товаров на складах в разрезе серий и сроков годности </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Управление </a:t>
            </a:r>
            <a:r>
              <a:rPr lang="en-US" altLang="ru-RU" sz="1200" kern="1200" dirty="0">
                <a:latin typeface="Arial" panose="020B0604020202020204" pitchFamily="34" charset="0"/>
                <a:cs typeface="Arial" panose="020B0604020202020204" pitchFamily="34" charset="0"/>
              </a:rPr>
              <a:t> </a:t>
            </a:r>
            <a:r>
              <a:rPr lang="ru-RU" altLang="ru-RU" sz="1200" kern="1200" dirty="0">
                <a:latin typeface="Arial" panose="020B0604020202020204" pitchFamily="34" charset="0"/>
                <a:cs typeface="Arial" panose="020B0604020202020204" pitchFamily="34" charset="0"/>
              </a:rPr>
              <a:t>перемещением товаров между складами и помещениями</a:t>
            </a:r>
          </a:p>
          <a:p>
            <a:pPr marL="180000" indent="-180000" eaLnBrk="1" hangingPunct="1">
              <a:spcBef>
                <a:spcPts val="400"/>
              </a:spcBef>
              <a:spcAft>
                <a:spcPts val="300"/>
              </a:spcAft>
              <a:buClr>
                <a:srgbClr val="D71920"/>
              </a:buClr>
              <a:buFont typeface="Arial" panose="020B0604020202020204" pitchFamily="34" charset="0"/>
              <a:buChar char="•"/>
              <a:defRPr/>
            </a:pPr>
            <a:r>
              <a:rPr lang="ru-RU" altLang="ru-RU" sz="1200" kern="1200" dirty="0">
                <a:latin typeface="Arial" panose="020B0604020202020204" pitchFamily="34" charset="0"/>
                <a:cs typeface="Arial" panose="020B0604020202020204" pitchFamily="34" charset="0"/>
              </a:rPr>
              <a:t>Статистический анализ запасов, хранение результатов ABC/XYZ анализа</a:t>
            </a:r>
          </a:p>
        </p:txBody>
      </p:sp>
      <p:pic>
        <p:nvPicPr>
          <p:cNvPr id="188420" name="Picture 9">
            <a:extLst>
              <a:ext uri="{FF2B5EF4-FFF2-40B4-BE49-F238E27FC236}">
                <a16:creationId xmlns="" xmlns:a16="http://schemas.microsoft.com/office/drawing/2014/main" id="{2A755F3E-8F03-65C4-CCA8-6D0DF00A0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0" y="3443132"/>
            <a:ext cx="28797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70C0"/>
                </a:solidFill>
                <a:miter lim="800000"/>
                <a:headEnd/>
                <a:tailEnd/>
              </a14:hiddenLine>
            </a:ext>
          </a:extLst>
        </p:spPr>
      </p:pic>
      <p:pic>
        <p:nvPicPr>
          <p:cNvPr id="118789" name="Picture 8">
            <a:extLst>
              <a:ext uri="{FF2B5EF4-FFF2-40B4-BE49-F238E27FC236}">
                <a16:creationId xmlns="" xmlns:a16="http://schemas.microsoft.com/office/drawing/2014/main" id="{E7E3651E-AEE1-B612-A0F7-7F199FC2F104}"/>
              </a:ext>
            </a:extLst>
          </p:cNvPr>
          <p:cNvPicPr>
            <a:picLocks noChangeAspect="1" noChangeArrowheads="1"/>
          </p:cNvPicPr>
          <p:nvPr/>
        </p:nvPicPr>
        <p:blipFill>
          <a:blip r:embed="rId4"/>
          <a:srcRect/>
          <a:stretch>
            <a:fillRect/>
          </a:stretch>
        </p:blipFill>
        <p:spPr bwMode="auto">
          <a:xfrm>
            <a:off x="4553664" y="1428595"/>
            <a:ext cx="4392613" cy="2014537"/>
          </a:xfrm>
          <a:prstGeom prst="rect">
            <a:avLst/>
          </a:prstGeom>
          <a:noFill/>
          <a:ln>
            <a:noFill/>
          </a:ln>
          <a:effectLst>
            <a:outerShdw blurRad="50800" dist="38100" dir="8100000" algn="tr"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2">
            <a:extLst>
              <a:ext uri="{FF2B5EF4-FFF2-40B4-BE49-F238E27FC236}">
                <a16:creationId xmlns="" xmlns:a16="http://schemas.microsoft.com/office/drawing/2014/main" id="{E71FB068-3638-4C8F-B924-2C248E032263}"/>
              </a:ext>
            </a:extLst>
          </p:cNvPr>
          <p:cNvSpPr/>
          <p:nvPr/>
        </p:nvSpPr>
        <p:spPr>
          <a:xfrm>
            <a:off x="5508104" y="2355726"/>
            <a:ext cx="3492525" cy="2664296"/>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8310" name="Text Box 6">
            <a:extLst>
              <a:ext uri="{FF2B5EF4-FFF2-40B4-BE49-F238E27FC236}">
                <a16:creationId xmlns="" xmlns:a16="http://schemas.microsoft.com/office/drawing/2014/main" id="{AAB40C12-2F1F-7153-0ADD-9D50C25E4E79}"/>
              </a:ext>
            </a:extLst>
          </p:cNvPr>
          <p:cNvSpPr txBox="1">
            <a:spLocks noChangeArrowheads="1"/>
          </p:cNvSpPr>
          <p:nvPr/>
        </p:nvSpPr>
        <p:spPr bwMode="auto">
          <a:xfrm>
            <a:off x="115089" y="2139702"/>
            <a:ext cx="5351780" cy="2663293"/>
          </a:xfrm>
          <a:prstGeom prst="rect">
            <a:avLst/>
          </a:prstGeom>
          <a:noFill/>
          <a:ln>
            <a:noFill/>
          </a:ln>
          <a:effectLst>
            <a:prstShdw prst="shdw17" dist="17961" dir="2700000">
              <a:schemeClr val="accent1">
                <a:gamma/>
                <a:shade val="60000"/>
                <a:invGamma/>
              </a:schemeClr>
            </a:prstShdw>
          </a:effectLst>
        </p:spPr>
        <p:txBody>
          <a:bodyPr wrap="square">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Создание рабочих зон для оптимального доступа к складским </a:t>
            </a:r>
            <a:br>
              <a:rPr lang="ru-RU" altLang="ru-RU" sz="1200" b="0" dirty="0">
                <a:latin typeface="Arial" panose="020B0604020202020204" pitchFamily="34" charset="0"/>
              </a:rPr>
            </a:br>
            <a:r>
              <a:rPr lang="ru-RU" altLang="ru-RU" sz="1200" b="0" dirty="0">
                <a:latin typeface="Arial" panose="020B0604020202020204" pitchFamily="34" charset="0"/>
              </a:rPr>
              <a:t>ячейкам, формирование порядка обхода складских ячеек</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Различные стратегии отбора для оптимизации размещения в ячейках </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Механизм упреждающей подпитки ячеек адресного склада </a:t>
            </a:r>
            <a:br>
              <a:rPr lang="ru-RU" altLang="ru-RU" sz="1200" b="0" dirty="0">
                <a:latin typeface="Arial" panose="020B0604020202020204" pitchFamily="34" charset="0"/>
              </a:rPr>
            </a:br>
            <a:r>
              <a:rPr lang="ru-RU" altLang="ru-RU" sz="1200" b="0" dirty="0">
                <a:latin typeface="Arial" panose="020B0604020202020204" pitchFamily="34" charset="0"/>
              </a:rPr>
              <a:t>(помещения) позволяет повысить скорость отбора </a:t>
            </a:r>
            <a:br>
              <a:rPr lang="ru-RU" altLang="ru-RU" sz="1200" b="0" dirty="0">
                <a:latin typeface="Arial" panose="020B0604020202020204" pitchFamily="34" charset="0"/>
              </a:rPr>
            </a:br>
            <a:r>
              <a:rPr lang="ru-RU" altLang="ru-RU" sz="1200" b="0" dirty="0">
                <a:latin typeface="Arial" panose="020B0604020202020204" pitchFamily="34" charset="0"/>
              </a:rPr>
              <a:t>при отгрузке товаров со склада</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Многошаговый процесс инвентаризации товара, включающий </a:t>
            </a:r>
            <a:br>
              <a:rPr lang="ru-RU" altLang="ru-RU" sz="1200" b="0" dirty="0">
                <a:latin typeface="Arial" panose="020B0604020202020204" pitchFamily="34" charset="0"/>
              </a:rPr>
            </a:br>
            <a:r>
              <a:rPr lang="ru-RU" altLang="ru-RU" sz="1200" b="0" dirty="0">
                <a:latin typeface="Arial" panose="020B0604020202020204" pitchFamily="34" charset="0"/>
              </a:rPr>
              <a:t>формирование приказов на инвентаризацию, выдачу распоряжений  на пересчет остатков, раздельное отражение излишков и недостач</a:t>
            </a:r>
          </a:p>
          <a:p>
            <a:pPr marL="180000" indent="-199987" eaLnBrk="1" hangingPunct="1">
              <a:lnSpc>
                <a:spcPct val="90000"/>
              </a:lnSpc>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Оптимизация процесса доставки товаров клиентам, а также процесса доставки товаров при перемещении товаров между складскими помещениями.</a:t>
            </a:r>
          </a:p>
        </p:txBody>
      </p:sp>
      <p:pic>
        <p:nvPicPr>
          <p:cNvPr id="189444" name="Picture 12" descr="59">
            <a:extLst>
              <a:ext uri="{FF2B5EF4-FFF2-40B4-BE49-F238E27FC236}">
                <a16:creationId xmlns="" xmlns:a16="http://schemas.microsoft.com/office/drawing/2014/main" id="{E0007266-9151-07E7-163C-AD5B01799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330" y="2477399"/>
            <a:ext cx="3174837" cy="2399201"/>
          </a:xfrm>
          <a:prstGeom prst="rect">
            <a:avLst/>
          </a:prstGeom>
          <a:noFill/>
          <a:ln w="127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 xmlns:a16="http://schemas.microsoft.com/office/drawing/2014/main" id="{AA5DE4A8-0432-434A-A0AC-753054EB2CCF}"/>
              </a:ext>
            </a:extLst>
          </p:cNvPr>
          <p:cNvSpPr>
            <a:spLocks noGrp="1"/>
          </p:cNvSpPr>
          <p:nvPr>
            <p:ph type="title"/>
          </p:nvPr>
        </p:nvSpPr>
        <p:spPr>
          <a:xfrm>
            <a:off x="1691680" y="204662"/>
            <a:ext cx="7197725" cy="6452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kern="1200" dirty="0">
                <a:solidFill>
                  <a:schemeClr val="tx1"/>
                </a:solidFill>
                <a:latin typeface="Arial" panose="020B0604020202020204" pitchFamily="34" charset="0"/>
                <a:ea typeface="+mn-ea"/>
                <a:cs typeface="Arial" panose="020B0604020202020204" pitchFamily="34" charset="0"/>
              </a:rPr>
              <a:t>Управление складом и запасами</a:t>
            </a:r>
          </a:p>
        </p:txBody>
      </p:sp>
      <p:sp>
        <p:nvSpPr>
          <p:cNvPr id="2" name="TextBox 1"/>
          <p:cNvSpPr txBox="1"/>
          <p:nvPr/>
        </p:nvSpPr>
        <p:spPr>
          <a:xfrm>
            <a:off x="124940" y="1006473"/>
            <a:ext cx="8409604" cy="1036181"/>
          </a:xfrm>
          <a:prstGeom prst="rect">
            <a:avLst/>
          </a:prstGeom>
          <a:noFill/>
        </p:spPr>
        <p:txBody>
          <a:bodyPr wrap="square" rtlCol="0">
            <a:spAutoFit/>
          </a:bodyPr>
          <a:lstStyle/>
          <a:p>
            <a:pPr marL="180000" eaLnBrk="1" hangingPunct="1">
              <a:spcBef>
                <a:spcPts val="400"/>
              </a:spcBef>
              <a:spcAft>
                <a:spcPts val="400"/>
              </a:spcAft>
              <a:buClr>
                <a:srgbClr val="CC0000"/>
              </a:buClr>
              <a:defRPr/>
            </a:pPr>
            <a:r>
              <a:rPr lang="ru-RU" altLang="ru-RU" sz="1200" b="0" dirty="0">
                <a:solidFill>
                  <a:srgbClr val="D20000"/>
                </a:solidFill>
                <a:latin typeface="Arial" panose="020B0604020202020204" pitchFamily="34" charset="0"/>
              </a:rPr>
              <a:t>Возможности для руководителей и специалистов складского хозяйства и служб управления запасами: </a:t>
            </a: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Адресное хранение товаров и материалов позволяет управлять раскладкой по местам хранения при поступлении, сборкой с мест хранения при отгрузке, перемещением и </a:t>
            </a:r>
            <a:r>
              <a:rPr lang="ru-RU" altLang="ru-RU" sz="1200" b="0" dirty="0" err="1">
                <a:latin typeface="Arial" panose="020B0604020202020204" pitchFamily="34" charset="0"/>
              </a:rPr>
              <a:t>разукомплектацией</a:t>
            </a:r>
            <a:endParaRPr lang="ru-RU" altLang="ru-RU" sz="1200" b="0" dirty="0">
              <a:latin typeface="Arial" panose="020B0604020202020204" pitchFamily="34" charset="0"/>
            </a:endParaRPr>
          </a:p>
          <a:p>
            <a:pPr marL="180000" indent="-199987" eaLnBrk="1" hangingPunct="1">
              <a:spcBef>
                <a:spcPts val="400"/>
              </a:spcBef>
              <a:spcAft>
                <a:spcPts val="400"/>
              </a:spcAft>
              <a:buClr>
                <a:srgbClr val="D71920"/>
              </a:buClr>
              <a:buFont typeface="Arial" panose="020B0604020202020204" pitchFamily="34" charset="0"/>
              <a:buChar char="•"/>
              <a:defRPr/>
            </a:pPr>
            <a:r>
              <a:rPr lang="ru-RU" altLang="ru-RU" sz="1200" b="0" dirty="0">
                <a:latin typeface="Arial" panose="020B0604020202020204" pitchFamily="34" charset="0"/>
              </a:rPr>
              <a:t>Автоматический подбор оптимальные места хранения при размещении и сборке</a:t>
            </a:r>
          </a:p>
        </p:txBody>
      </p:sp>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728D833C-2495-0446-99FB-DC972ADF142C}"/>
              </a:ext>
            </a:extLst>
          </p:cNvPr>
          <p:cNvPicPr>
            <a:picLocks noChangeAspect="1"/>
          </p:cNvPicPr>
          <p:nvPr/>
        </p:nvPicPr>
        <p:blipFill rotWithShape="1">
          <a:blip r:embed="rId4">
            <a:extLst>
              <a:ext uri="{28A0092B-C50C-407E-A947-70E740481C1C}">
                <a14:useLocalDpi xmlns:a14="http://schemas.microsoft.com/office/drawing/2010/main" val="0"/>
              </a:ext>
            </a:extLst>
          </a:blip>
          <a:srcRect b="5098"/>
          <a:stretch/>
        </p:blipFill>
        <p:spPr>
          <a:xfrm>
            <a:off x="7107634" y="2080543"/>
            <a:ext cx="1517152" cy="2854562"/>
          </a:xfrm>
          <a:prstGeom prst="rect">
            <a:avLst/>
          </a:prstGeom>
        </p:spPr>
      </p:pic>
      <p:pic>
        <p:nvPicPr>
          <p:cNvPr id="7" name="object 9">
            <a:extLst>
              <a:ext uri="{FF2B5EF4-FFF2-40B4-BE49-F238E27FC236}">
                <a16:creationId xmlns="" xmlns:a16="http://schemas.microsoft.com/office/drawing/2014/main" id="{E1EDFE80-9D97-D24D-86E9-A9C8E1781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180" y="2308267"/>
            <a:ext cx="1224136" cy="24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 xmlns:a16="http://schemas.microsoft.com/office/drawing/2014/main" id="{FC3440CE-38F9-A547-B1FE-2040C6543D38}"/>
              </a:ext>
            </a:extLst>
          </p:cNvPr>
          <p:cNvPicPr>
            <a:picLocks noChangeAspect="1"/>
          </p:cNvPicPr>
          <p:nvPr/>
        </p:nvPicPr>
        <p:blipFill rotWithShape="1">
          <a:blip r:embed="rId6">
            <a:extLst>
              <a:ext uri="{28A0092B-C50C-407E-A947-70E740481C1C}">
                <a14:useLocalDpi xmlns:a14="http://schemas.microsoft.com/office/drawing/2010/main" val="0"/>
              </a:ext>
            </a:extLst>
          </a:blip>
          <a:srcRect b="3917"/>
          <a:stretch/>
        </p:blipFill>
        <p:spPr>
          <a:xfrm>
            <a:off x="5690869" y="1516260"/>
            <a:ext cx="1897986" cy="3505796"/>
          </a:xfrm>
          <a:prstGeom prst="rect">
            <a:avLst/>
          </a:prstGeom>
        </p:spPr>
      </p:pic>
      <p:sp>
        <p:nvSpPr>
          <p:cNvPr id="2" name="object 6">
            <a:extLst>
              <a:ext uri="{FF2B5EF4-FFF2-40B4-BE49-F238E27FC236}">
                <a16:creationId xmlns="" xmlns:a16="http://schemas.microsoft.com/office/drawing/2014/main" id="{F5EA6780-6C86-9842-8F0C-E05E89B4F111}"/>
              </a:ext>
            </a:extLst>
          </p:cNvPr>
          <p:cNvSpPr txBox="1"/>
          <p:nvPr/>
        </p:nvSpPr>
        <p:spPr>
          <a:xfrm>
            <a:off x="258412" y="1361707"/>
            <a:ext cx="3988714" cy="2780671"/>
          </a:xfrm>
          <a:prstGeom prst="rect">
            <a:avLst/>
          </a:prstGeom>
        </p:spPr>
        <p:txBody>
          <a:bodyPr wrap="square" lIns="0" tIns="10579" rIns="0" bIns="0">
            <a:spAutoFit/>
          </a:bodyPr>
          <a:lstStyle/>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Приемка товаров на склад</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Отгрузка товаров со склада</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Перемещение товаров</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Переупаковка товаров</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Работа с </a:t>
            </a:r>
            <a:r>
              <a:rPr lang="ru-RU" sz="1200" b="0" dirty="0">
                <a:solidFill>
                  <a:srgbClr val="D20000"/>
                </a:solidFill>
                <a:latin typeface="Arial" panose="020B0604020202020204" pitchFamily="34" charset="0"/>
              </a:rPr>
              <a:t>адресными и не адресными складами</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Проведение инвентаризации</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Поиск товара на складе</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Просмотр </a:t>
            </a:r>
            <a:r>
              <a:rPr lang="ru-RU" sz="1200" b="0" dirty="0">
                <a:solidFill>
                  <a:srgbClr val="D20000"/>
                </a:solidFill>
                <a:latin typeface="Arial" panose="020B0604020202020204" pitchFamily="34" charset="0"/>
              </a:rPr>
              <a:t>остатков в ячейках</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latin typeface="Arial" panose="020B0604020202020204" pitchFamily="34" charset="0"/>
              </a:rPr>
              <a:t>Блокировка ячеек</a:t>
            </a:r>
          </a:p>
          <a:p>
            <a:pPr marL="180000" indent="-180000">
              <a:spcBef>
                <a:spcPts val="400"/>
              </a:spcBef>
              <a:spcAft>
                <a:spcPts val="400"/>
              </a:spcAft>
              <a:buClr>
                <a:srgbClr val="CC0000"/>
              </a:buClr>
              <a:buSzPct val="60000"/>
              <a:buFont typeface="Arial" panose="020B0604020202020204" pitchFamily="34" charset="0"/>
              <a:buChar char="•"/>
              <a:tabLst>
                <a:tab pos="340028" algn="l"/>
                <a:tab pos="341288" algn="l"/>
              </a:tabLst>
              <a:defRPr/>
            </a:pPr>
            <a:r>
              <a:rPr lang="ru-RU" sz="1200" b="0" dirty="0">
                <a:solidFill>
                  <a:srgbClr val="D20000"/>
                </a:solidFill>
                <a:latin typeface="Arial" panose="020B0604020202020204" pitchFamily="34" charset="0"/>
              </a:rPr>
              <a:t>Работа в автономном режиме</a:t>
            </a:r>
          </a:p>
        </p:txBody>
      </p:sp>
      <p:sp>
        <p:nvSpPr>
          <p:cNvPr id="3" name="Заголовок 1">
            <a:extLst>
              <a:ext uri="{FF2B5EF4-FFF2-40B4-BE49-F238E27FC236}">
                <a16:creationId xmlns="" xmlns:a16="http://schemas.microsoft.com/office/drawing/2014/main" id="{DC88DC80-2BDF-5D40-833E-4ED327D12605}"/>
              </a:ext>
            </a:extLst>
          </p:cNvPr>
          <p:cNvSpPr>
            <a:spLocks/>
          </p:cNvSpPr>
          <p:nvPr/>
        </p:nvSpPr>
        <p:spPr bwMode="auto">
          <a:xfrm>
            <a:off x="1719008" y="195486"/>
            <a:ext cx="7197725" cy="7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dirty="0">
                <a:latin typeface="Arial" panose="020B0604020202020204" pitchFamily="34" charset="0"/>
              </a:rPr>
              <a:t>Мобильное рабочее место кладовщика</a:t>
            </a:r>
          </a:p>
        </p:txBody>
      </p:sp>
      <p:pic>
        <p:nvPicPr>
          <p:cNvPr id="5" name="Picture 5">
            <a:extLst>
              <a:ext uri="{FF2B5EF4-FFF2-40B4-BE49-F238E27FC236}">
                <a16:creationId xmlns="" xmlns:a16="http://schemas.microsoft.com/office/drawing/2014/main" id="{17D8AFCB-AA48-0C4F-A69B-1007A6A1A4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9214" y="21729"/>
            <a:ext cx="4737519" cy="4913376"/>
          </a:xfrm>
          <a:prstGeom prst="rect">
            <a:avLst/>
          </a:prstGeom>
        </p:spPr>
      </p:pic>
    </p:spTree>
    <p:extLst>
      <p:ext uri="{BB962C8B-B14F-4D97-AF65-F5344CB8AC3E}">
        <p14:creationId xmlns:p14="http://schemas.microsoft.com/office/powerpoint/2010/main" val="188185345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a:extLst>
              <a:ext uri="{FF2B5EF4-FFF2-40B4-BE49-F238E27FC236}">
                <a16:creationId xmlns="" xmlns:a16="http://schemas.microsoft.com/office/drawing/2014/main" id="{772A47C1-C23D-1BDE-5E7E-B58C3B150459}"/>
              </a:ext>
            </a:extLst>
          </p:cNvPr>
          <p:cNvSpPr txBox="1">
            <a:spLocks noChangeArrowheads="1"/>
          </p:cNvSpPr>
          <p:nvPr/>
        </p:nvSpPr>
        <p:spPr bwMode="auto">
          <a:xfrm>
            <a:off x="467544" y="3291830"/>
            <a:ext cx="6481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2400" dirty="0"/>
              <a:t>Совместное использование </a:t>
            </a:r>
            <a:br>
              <a:rPr lang="ru-RU" altLang="ru-RU" sz="2400" dirty="0"/>
            </a:br>
            <a:r>
              <a:rPr lang="ru-RU" altLang="ru-RU" sz="2400" dirty="0"/>
              <a:t>с «1С:Документооборот 8 КОРП»</a:t>
            </a:r>
          </a:p>
        </p:txBody>
      </p:sp>
    </p:spTree>
  </p:cSld>
  <p:clrMapOvr>
    <a:masterClrMapping/>
  </p:clrMapOvr>
  <p:transition advTm="6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2">
            <a:extLst>
              <a:ext uri="{FF2B5EF4-FFF2-40B4-BE49-F238E27FC236}">
                <a16:creationId xmlns="" xmlns:a16="http://schemas.microsoft.com/office/drawing/2014/main" id="{5CC66708-AEE0-49DE-B564-982A9D7CBEE1}"/>
              </a:ext>
            </a:extLst>
          </p:cNvPr>
          <p:cNvSpPr/>
          <p:nvPr/>
        </p:nvSpPr>
        <p:spPr>
          <a:xfrm>
            <a:off x="5076056" y="1707653"/>
            <a:ext cx="3958220" cy="3310491"/>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01730" name="Заголовок 1">
            <a:extLst>
              <a:ext uri="{FF2B5EF4-FFF2-40B4-BE49-F238E27FC236}">
                <a16:creationId xmlns="" xmlns:a16="http://schemas.microsoft.com/office/drawing/2014/main" id="{98B27558-87A9-212F-F87A-D90A72BFFEAD}"/>
              </a:ext>
            </a:extLst>
          </p:cNvPr>
          <p:cNvSpPr>
            <a:spLocks noGrp="1"/>
          </p:cNvSpPr>
          <p:nvPr>
            <p:ph type="title" idx="4294967295"/>
          </p:nvPr>
        </p:nvSpPr>
        <p:spPr>
          <a:xfrm>
            <a:off x="1691681" y="195486"/>
            <a:ext cx="7187832" cy="688387"/>
          </a:xfrm>
        </p:spPr>
        <p:txBody>
          <a:bodyPr anchor="t"/>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Интеграция 1С:ERP Управление предприятием 2</a:t>
            </a:r>
            <a:br>
              <a:rPr lang="ru-RU" altLang="ru-RU" sz="1800" b="1" dirty="0">
                <a:solidFill>
                  <a:schemeClr val="tx1"/>
                </a:solidFill>
                <a:latin typeface="Arial" panose="020B0604020202020204" pitchFamily="34" charset="0"/>
                <a:cs typeface="Arial" panose="020B0604020202020204" pitchFamily="34" charset="0"/>
              </a:rPr>
            </a:br>
            <a:r>
              <a:rPr lang="ru-RU" altLang="ru-RU" sz="1800" b="1" dirty="0">
                <a:solidFill>
                  <a:schemeClr val="tx1"/>
                </a:solidFill>
                <a:latin typeface="Arial" panose="020B0604020202020204" pitchFamily="34" charset="0"/>
                <a:cs typeface="Arial" panose="020B0604020202020204" pitchFamily="34" charset="0"/>
              </a:rPr>
              <a:t>с 1С:Документооборот 8 КОРП</a:t>
            </a:r>
          </a:p>
        </p:txBody>
      </p:sp>
      <p:pic>
        <p:nvPicPr>
          <p:cNvPr id="131075" name="Picture 8">
            <a:extLst>
              <a:ext uri="{FF2B5EF4-FFF2-40B4-BE49-F238E27FC236}">
                <a16:creationId xmlns="" xmlns:a16="http://schemas.microsoft.com/office/drawing/2014/main" id="{C645CED0-D566-95E3-A196-651C204E72C0}"/>
              </a:ext>
            </a:extLst>
          </p:cNvPr>
          <p:cNvPicPr>
            <a:picLocks noChangeAspect="1" noChangeArrowheads="1"/>
          </p:cNvPicPr>
          <p:nvPr/>
        </p:nvPicPr>
        <p:blipFill>
          <a:blip r:embed="rId2"/>
          <a:srcRect b="11644"/>
          <a:stretch>
            <a:fillRect/>
          </a:stretch>
        </p:blipFill>
        <p:spPr bwMode="auto">
          <a:xfrm>
            <a:off x="5224376" y="1851670"/>
            <a:ext cx="3598862" cy="3035300"/>
          </a:xfrm>
          <a:prstGeom prst="rect">
            <a:avLst/>
          </a:prstGeom>
          <a:noFill/>
          <a:ln>
            <a:noFill/>
          </a:ln>
          <a:effectLst>
            <a:outerShdw blurRad="50800" dist="38100" dir="8100000" algn="tr" rotWithShape="0">
              <a:prstClr val="black">
                <a:alpha val="40000"/>
              </a:prstClr>
            </a:outerShdw>
          </a:effectLst>
        </p:spPr>
      </p:pic>
      <p:sp>
        <p:nvSpPr>
          <p:cNvPr id="100359" name="Text Box 7">
            <a:extLst>
              <a:ext uri="{FF2B5EF4-FFF2-40B4-BE49-F238E27FC236}">
                <a16:creationId xmlns="" xmlns:a16="http://schemas.microsoft.com/office/drawing/2014/main" id="{438891F3-F718-690D-DFD4-1AE98F130D0A}"/>
              </a:ext>
            </a:extLst>
          </p:cNvPr>
          <p:cNvSpPr txBox="1">
            <a:spLocks noChangeArrowheads="1"/>
          </p:cNvSpPr>
          <p:nvPr/>
        </p:nvSpPr>
        <p:spPr bwMode="auto">
          <a:xfrm>
            <a:off x="167908" y="1122480"/>
            <a:ext cx="8711604" cy="461665"/>
          </a:xfrm>
          <a:prstGeom prst="rect">
            <a:avLst/>
          </a:prstGeom>
          <a:noFill/>
          <a:ln>
            <a:noFill/>
          </a:ln>
          <a:effectLst>
            <a:prstShdw prst="shdw17" dist="17961" dir="2700000">
              <a:schemeClr val="accent1">
                <a:gamma/>
                <a:shade val="60000"/>
                <a:invGamma/>
              </a:schemeClr>
            </a:prstShdw>
          </a:effectLst>
        </p:spPr>
        <p:txBody>
          <a:bodyPr wrap="square">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«1С:Документооборот 8» обеспечивает автоматизацию полного цикла обработки официальных и внутренних документов на предприятии, с поддержкой как электронного, так и бумажного документооборота: </a:t>
            </a:r>
          </a:p>
        </p:txBody>
      </p:sp>
      <p:sp>
        <p:nvSpPr>
          <p:cNvPr id="2" name="Text Box 7">
            <a:extLst>
              <a:ext uri="{FF2B5EF4-FFF2-40B4-BE49-F238E27FC236}">
                <a16:creationId xmlns="" xmlns:a16="http://schemas.microsoft.com/office/drawing/2014/main" id="{84CAEFE2-A236-5137-E64E-F415A84F907F}"/>
              </a:ext>
            </a:extLst>
          </p:cNvPr>
          <p:cNvSpPr txBox="1">
            <a:spLocks noChangeArrowheads="1"/>
          </p:cNvSpPr>
          <p:nvPr/>
        </p:nvSpPr>
        <p:spPr bwMode="auto">
          <a:xfrm>
            <a:off x="167908" y="1584145"/>
            <a:ext cx="4681538" cy="2657138"/>
          </a:xfrm>
          <a:prstGeom prst="rect">
            <a:avLst/>
          </a:prstGeom>
          <a:noFill/>
          <a:ln>
            <a:noFill/>
          </a:ln>
          <a:effectLst>
            <a:prstShdw prst="shdw17" dist="17961" dir="2700000">
              <a:schemeClr val="accent1">
                <a:gamma/>
                <a:shade val="60000"/>
                <a:invGamma/>
              </a:schemeClr>
            </a:prstShdw>
          </a:effectLst>
        </p:spPr>
        <p:txBody>
          <a:bodyPr>
            <a:spAutoFit/>
          </a:bodyPr>
          <a:lstStyle>
            <a:lvl1pPr marL="180975" indent="-180975"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Работа с документами любых типов</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Контроль версий документов, полнотекстовый поиск </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Возможность использования электронной подписи </a:t>
            </a:r>
            <a:br>
              <a:rPr lang="ru-RU" altLang="ru-RU" sz="1200" b="0" dirty="0">
                <a:latin typeface="Arial" panose="020B0604020202020204" pitchFamily="34" charset="0"/>
              </a:rPr>
            </a:br>
            <a:r>
              <a:rPr lang="ru-RU" altLang="ru-RU" sz="1200" b="0" dirty="0">
                <a:latin typeface="Arial" panose="020B0604020202020204" pitchFamily="34" charset="0"/>
              </a:rPr>
              <a:t>и шифрования</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Настройка процессов взаимодействия пользователей</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Управление договорной деятельностью</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Документирование проекта, коммуникация участников</a:t>
            </a:r>
            <a:br>
              <a:rPr lang="ru-RU" altLang="ru-RU" sz="1200" b="0" dirty="0">
                <a:latin typeface="Arial" panose="020B0604020202020204" pitchFamily="34" charset="0"/>
              </a:rPr>
            </a:br>
            <a:r>
              <a:rPr lang="ru-RU" altLang="ru-RU" sz="1200" b="0" dirty="0">
                <a:latin typeface="Arial" panose="020B0604020202020204" pitchFamily="34" charset="0"/>
              </a:rPr>
              <a:t>проекта</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Планирование мероприятий, корпоративная почта и форум </a:t>
            </a:r>
          </a:p>
          <a:p>
            <a:pPr marL="180000" indent="-180000" eaLnBrk="1" hangingPunct="1">
              <a:spcBef>
                <a:spcPts val="400"/>
              </a:spcBef>
              <a:spcAft>
                <a:spcPts val="400"/>
              </a:spcAft>
              <a:buClr>
                <a:srgbClr val="D71920"/>
              </a:buClr>
              <a:buSzPct val="60000"/>
              <a:buFont typeface="Arial" panose="020B0604020202020204" pitchFamily="34" charset="0"/>
              <a:buChar char="•"/>
              <a:tabLst>
                <a:tab pos="340028" algn="l"/>
                <a:tab pos="341288" algn="l"/>
              </a:tabLst>
              <a:defRPr/>
            </a:pPr>
            <a:r>
              <a:rPr lang="ru-RU" altLang="ru-RU" sz="1200" b="0" dirty="0">
                <a:latin typeface="Arial" panose="020B0604020202020204" pitchFamily="34" charset="0"/>
              </a:rPr>
              <a:t>Учет и контроль рабочего времени</a:t>
            </a:r>
          </a:p>
        </p:txBody>
      </p:sp>
    </p:spTree>
  </p:cSld>
  <p:clrMapOvr>
    <a:masterClrMapping/>
  </p:clrMapOvr>
  <p:transition advTm="6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скругленными противолежащими углами 2">
            <a:extLst>
              <a:ext uri="{FF2B5EF4-FFF2-40B4-BE49-F238E27FC236}">
                <a16:creationId xmlns="" xmlns:a16="http://schemas.microsoft.com/office/drawing/2014/main" id="{3691BA40-B0E3-404F-AD44-8B333ECEF273}"/>
              </a:ext>
            </a:extLst>
          </p:cNvPr>
          <p:cNvSpPr/>
          <p:nvPr/>
        </p:nvSpPr>
        <p:spPr>
          <a:xfrm>
            <a:off x="3247773" y="1707655"/>
            <a:ext cx="5759450" cy="2664296"/>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00359" name="Text Box 7">
            <a:extLst>
              <a:ext uri="{FF2B5EF4-FFF2-40B4-BE49-F238E27FC236}">
                <a16:creationId xmlns="" xmlns:a16="http://schemas.microsoft.com/office/drawing/2014/main" id="{7DD7E4AC-2B89-DF2B-0D10-D342E1A83171}"/>
              </a:ext>
            </a:extLst>
          </p:cNvPr>
          <p:cNvSpPr txBox="1">
            <a:spLocks noChangeArrowheads="1"/>
          </p:cNvSpPr>
          <p:nvPr/>
        </p:nvSpPr>
        <p:spPr bwMode="auto">
          <a:xfrm>
            <a:off x="250826" y="1182016"/>
            <a:ext cx="2996948" cy="1569660"/>
          </a:xfrm>
          <a:prstGeom prst="rect">
            <a:avLst/>
          </a:prstGeom>
          <a:noFill/>
          <a:ln>
            <a:noFill/>
          </a:ln>
          <a:effectLst>
            <a:prstShdw prst="shdw17" dist="17961" dir="2700000">
              <a:schemeClr val="accent1">
                <a:gamma/>
                <a:shade val="60000"/>
                <a:invGamma/>
              </a:schemeClr>
            </a:prstShdw>
          </a:effectLst>
        </p:spPr>
        <p:txBody>
          <a:bodyPr wrap="square">
            <a:spAutoFit/>
          </a:bodyPr>
          <a:lstStyle>
            <a:lvl1pPr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eaLnBrk="1" hangingPunct="1">
              <a:spcBef>
                <a:spcPts val="400"/>
              </a:spcBef>
              <a:spcAft>
                <a:spcPts val="400"/>
              </a:spcAft>
              <a:defRPr/>
            </a:pPr>
            <a:r>
              <a:rPr lang="ru-RU" altLang="ru-RU" sz="1200" b="0" dirty="0">
                <a:solidFill>
                  <a:srgbClr val="D45448"/>
                </a:solidFill>
                <a:latin typeface="Arial" panose="020B0604020202020204" pitchFamily="34" charset="0"/>
              </a:rPr>
              <a:t>«1С:Документооборот 8» </a:t>
            </a:r>
            <a:r>
              <a:rPr lang="ru-RU" altLang="ru-RU" sz="1200" b="0" dirty="0">
                <a:latin typeface="Arial" panose="020B0604020202020204" pitchFamily="34" charset="0"/>
              </a:rPr>
              <a:t>помогает не только организовать электронный документооборот, но и наладить управление деловыми процессами, обеспечить контроль исполнения задач, регламентировать управленческую деятельность и повысить ее эффективность</a:t>
            </a:r>
          </a:p>
        </p:txBody>
      </p:sp>
      <p:pic>
        <p:nvPicPr>
          <p:cNvPr id="202756" name="Рисунок 3">
            <a:extLst>
              <a:ext uri="{FF2B5EF4-FFF2-40B4-BE49-F238E27FC236}">
                <a16:creationId xmlns="" xmlns:a16="http://schemas.microsoft.com/office/drawing/2014/main" id="{0B01714C-5F00-E082-F5A9-9D6D60A98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045" y="1779662"/>
            <a:ext cx="5545138"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TextBox 8">
            <a:extLst>
              <a:ext uri="{FF2B5EF4-FFF2-40B4-BE49-F238E27FC236}">
                <a16:creationId xmlns="" xmlns:a16="http://schemas.microsoft.com/office/drawing/2014/main" id="{05A4AF0E-9E39-8ECC-09A5-22EF69147998}"/>
              </a:ext>
            </a:extLst>
          </p:cNvPr>
          <p:cNvSpPr txBox="1">
            <a:spLocks noChangeArrowheads="1"/>
          </p:cNvSpPr>
          <p:nvPr/>
        </p:nvSpPr>
        <p:spPr bwMode="auto">
          <a:xfrm>
            <a:off x="250826" y="2991988"/>
            <a:ext cx="275248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r>
              <a:rPr lang="ru-RU" altLang="ru-RU" sz="1200" b="0" dirty="0">
                <a:solidFill>
                  <a:srgbClr val="D45448"/>
                </a:solidFill>
                <a:latin typeface="Arial" panose="020B0604020202020204" pitchFamily="34" charset="0"/>
              </a:rPr>
              <a:t>1С-Электронный документооборот</a:t>
            </a:r>
          </a:p>
          <a:p>
            <a:r>
              <a:rPr lang="ru-RU" altLang="ru-RU" sz="1200" b="0" dirty="0">
                <a:latin typeface="Arial" panose="020B0604020202020204" pitchFamily="34" charset="0"/>
              </a:rPr>
              <a:t>С помощью встроенного сервиса 1С-ЭДО возможен обмен с контрагентами юридически значимыми первичными документами в электронном виде и подписание договоров, дополнительных соглашений и других документов с применением электронной подписи</a:t>
            </a:r>
          </a:p>
        </p:txBody>
      </p:sp>
      <p:sp>
        <p:nvSpPr>
          <p:cNvPr id="7" name="Заголовок 1">
            <a:extLst>
              <a:ext uri="{FF2B5EF4-FFF2-40B4-BE49-F238E27FC236}">
                <a16:creationId xmlns="" xmlns:a16="http://schemas.microsoft.com/office/drawing/2014/main" id="{0B727D76-1DB7-4FCC-97D1-43E29FCE5B5D}"/>
              </a:ext>
            </a:extLst>
          </p:cNvPr>
          <p:cNvSpPr txBox="1">
            <a:spLocks/>
          </p:cNvSpPr>
          <p:nvPr/>
        </p:nvSpPr>
        <p:spPr bwMode="auto">
          <a:xfrm>
            <a:off x="1691681" y="195486"/>
            <a:ext cx="7187832" cy="6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b="1" kern="0">
                <a:solidFill>
                  <a:schemeClr val="tx1"/>
                </a:solidFill>
                <a:latin typeface="Arial" panose="020B0604020202020204" pitchFamily="34" charset="0"/>
                <a:cs typeface="Arial" panose="020B0604020202020204" pitchFamily="34" charset="0"/>
              </a:rPr>
              <a:t>Интеграция 1С:ERP Управление предприятием 2</a:t>
            </a:r>
            <a:br>
              <a:rPr lang="ru-RU" altLang="ru-RU" sz="1800" b="1" kern="0">
                <a:solidFill>
                  <a:schemeClr val="tx1"/>
                </a:solidFill>
                <a:latin typeface="Arial" panose="020B0604020202020204" pitchFamily="34" charset="0"/>
                <a:cs typeface="Arial" panose="020B0604020202020204" pitchFamily="34" charset="0"/>
              </a:rPr>
            </a:br>
            <a:r>
              <a:rPr lang="ru-RU" altLang="ru-RU" sz="1800" b="1" kern="0">
                <a:solidFill>
                  <a:schemeClr val="tx1"/>
                </a:solidFill>
                <a:latin typeface="Arial" panose="020B0604020202020204" pitchFamily="34" charset="0"/>
                <a:cs typeface="Arial" panose="020B0604020202020204" pitchFamily="34" charset="0"/>
              </a:rPr>
              <a:t>с 1С:Документооборот 8 КОРП</a:t>
            </a:r>
            <a:endParaRPr lang="ru-RU" altLang="ru-RU" sz="1800" b="1" kern="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Tm="6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a:extLst>
              <a:ext uri="{FF2B5EF4-FFF2-40B4-BE49-F238E27FC236}">
                <a16:creationId xmlns="" xmlns:a16="http://schemas.microsoft.com/office/drawing/2014/main" id="{772A47C1-C23D-1BDE-5E7E-B58C3B150459}"/>
              </a:ext>
            </a:extLst>
          </p:cNvPr>
          <p:cNvSpPr txBox="1">
            <a:spLocks noChangeArrowheads="1"/>
          </p:cNvSpPr>
          <p:nvPr/>
        </p:nvSpPr>
        <p:spPr bwMode="auto">
          <a:xfrm>
            <a:off x="971550" y="2571750"/>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Сервисы </a:t>
            </a:r>
            <a:r>
              <a:rPr lang="en-US" altLang="ru-RU" sz="4000" dirty="0"/>
              <a:t>B2B</a:t>
            </a:r>
            <a:endParaRPr lang="ru-RU" altLang="ru-RU" sz="4000" dirty="0"/>
          </a:p>
        </p:txBody>
      </p:sp>
    </p:spTree>
    <p:extLst>
      <p:ext uri="{BB962C8B-B14F-4D97-AF65-F5344CB8AC3E}">
        <p14:creationId xmlns:p14="http://schemas.microsoft.com/office/powerpoint/2010/main" val="4114905123"/>
      </p:ext>
    </p:extLst>
  </p:cSld>
  <p:clrMapOvr>
    <a:masterClrMapping/>
  </p:clrMapOvr>
  <p:transition advTm="6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a:extLst>
              <a:ext uri="{FF2B5EF4-FFF2-40B4-BE49-F238E27FC236}">
                <a16:creationId xmlns="" xmlns:a16="http://schemas.microsoft.com/office/drawing/2014/main" id="{95050DF9-79A4-7C36-0779-47DC6FF1948B}"/>
              </a:ext>
            </a:extLst>
          </p:cNvPr>
          <p:cNvSpPr>
            <a:spLocks noGrp="1"/>
          </p:cNvSpPr>
          <p:nvPr>
            <p:ph type="title" idx="4294967295"/>
          </p:nvPr>
        </p:nvSpPr>
        <p:spPr>
          <a:xfrm>
            <a:off x="1691680" y="195486"/>
            <a:ext cx="7128792" cy="720080"/>
          </a:xfrm>
        </p:spPr>
        <p:txBody>
          <a:bodyPr anchor="ctr" anchorCtr="0"/>
          <a:lstStyle/>
          <a:p>
            <a:pPr algn="ctr" eaLnBrk="1" hangingPunct="1"/>
            <a:r>
              <a:rPr lang="ru-RU" altLang="ru-RU" sz="1800" b="1" dirty="0">
                <a:solidFill>
                  <a:schemeClr val="tx1"/>
                </a:solidFill>
                <a:latin typeface="Arial" panose="020B0604020202020204" pitchFamily="34" charset="0"/>
                <a:cs typeface="Arial" panose="020B0604020202020204" pitchFamily="34" charset="0"/>
              </a:rPr>
              <a:t>Конфигурация 1С:ERP Управление предприятием</a:t>
            </a:r>
          </a:p>
        </p:txBody>
      </p:sp>
      <p:sp>
        <p:nvSpPr>
          <p:cNvPr id="59395" name="Объект 2">
            <a:extLst>
              <a:ext uri="{FF2B5EF4-FFF2-40B4-BE49-F238E27FC236}">
                <a16:creationId xmlns="" xmlns:a16="http://schemas.microsoft.com/office/drawing/2014/main" id="{44937A69-2CE8-E4D5-41D1-40B1763148E1}"/>
              </a:ext>
            </a:extLst>
          </p:cNvPr>
          <p:cNvSpPr>
            <a:spLocks noGrp="1"/>
          </p:cNvSpPr>
          <p:nvPr>
            <p:ph idx="4294967295"/>
          </p:nvPr>
        </p:nvSpPr>
        <p:spPr>
          <a:xfrm>
            <a:off x="971550" y="1419622"/>
            <a:ext cx="3600450" cy="2406650"/>
          </a:xfrm>
        </p:spPr>
        <p:txBody>
          <a:bodyPr wrap="square" lIns="0" numCol="1">
            <a:noAutofit/>
          </a:bodyPr>
          <a:lstStyle/>
          <a:p>
            <a:pPr marL="0" indent="0">
              <a:buNone/>
            </a:pPr>
            <a:r>
              <a:rPr lang="ru-RU" altLang="ru-RU" sz="1400" b="1" dirty="0">
                <a:solidFill>
                  <a:srgbClr val="D20000"/>
                </a:solidFill>
                <a:latin typeface="Arial" panose="020B0604020202020204" pitchFamily="34" charset="0"/>
                <a:cs typeface="Arial" panose="020B0604020202020204" pitchFamily="34" charset="0"/>
              </a:rPr>
              <a:t>«1С:ERP Управление предприятием»</a:t>
            </a:r>
            <a:r>
              <a:rPr lang="ru-RU" altLang="ru-RU" sz="1400" dirty="0">
                <a:latin typeface="Arial" panose="020B0604020202020204" pitchFamily="34" charset="0"/>
                <a:cs typeface="Arial" panose="020B0604020202020204" pitchFamily="34" charset="0"/>
              </a:rPr>
              <a:t> </a:t>
            </a:r>
            <a:r>
              <a:rPr lang="ru-RU" altLang="ru-RU" sz="1100" dirty="0">
                <a:latin typeface="Arial" panose="020B0604020202020204" pitchFamily="34" charset="0"/>
                <a:cs typeface="Arial" panose="020B0604020202020204" pitchFamily="34" charset="0"/>
              </a:rPr>
              <a:t>—</a:t>
            </a:r>
            <a:br>
              <a:rPr lang="ru-RU" altLang="ru-RU" sz="1100" dirty="0">
                <a:latin typeface="Arial" panose="020B0604020202020204" pitchFamily="34" charset="0"/>
                <a:cs typeface="Arial" panose="020B0604020202020204" pitchFamily="34" charset="0"/>
              </a:rPr>
            </a:br>
            <a:r>
              <a:rPr lang="ru-RU" altLang="ru-RU" sz="1200" dirty="0">
                <a:latin typeface="Arial" panose="020B0604020202020204" pitchFamily="34" charset="0"/>
                <a:cs typeface="Arial" panose="020B0604020202020204" pitchFamily="34" charset="0"/>
              </a:rPr>
              <a:t>инновационное и эффективное решение от фирмы «1С» для создания комплексной информационной системы управления любым предприятием.</a:t>
            </a:r>
          </a:p>
          <a:p>
            <a:pPr marL="0" indent="0">
              <a:buNone/>
            </a:pPr>
            <a:endParaRPr lang="ru-RU" altLang="ru-RU" sz="1200" dirty="0">
              <a:latin typeface="Arial" panose="020B0604020202020204" pitchFamily="34" charset="0"/>
              <a:cs typeface="Arial" panose="020B0604020202020204" pitchFamily="34" charset="0"/>
            </a:endParaRPr>
          </a:p>
          <a:p>
            <a:pPr marL="0" indent="0">
              <a:buNone/>
            </a:pPr>
            <a:r>
              <a:rPr lang="ru-RU" altLang="ru-RU" sz="1200" dirty="0">
                <a:latin typeface="Arial" panose="020B0604020202020204" pitchFamily="34" charset="0"/>
                <a:cs typeface="Arial" panose="020B0604020202020204" pitchFamily="34" charset="0"/>
              </a:rPr>
              <a:t>«1C:ERP» позволяет автоматизировать основные бизнес-процессы, контролировать ключевые показатели деятельности предприятия, организовать взаимодействие служб и подразделений, координировать деятельность производственных подразделений, оценивать эффективность деятельности предприятия, отдельных подразделений и персонала.</a:t>
            </a:r>
          </a:p>
        </p:txBody>
      </p:sp>
      <p:sp>
        <p:nvSpPr>
          <p:cNvPr id="5" name="Объект 2">
            <a:extLst>
              <a:ext uri="{FF2B5EF4-FFF2-40B4-BE49-F238E27FC236}">
                <a16:creationId xmlns="" xmlns:a16="http://schemas.microsoft.com/office/drawing/2014/main" id="{9D709134-CE18-B749-A15D-F7E4FEE4EF95}"/>
              </a:ext>
            </a:extLst>
          </p:cNvPr>
          <p:cNvSpPr txBox="1">
            <a:spLocks/>
          </p:cNvSpPr>
          <p:nvPr/>
        </p:nvSpPr>
        <p:spPr bwMode="auto">
          <a:xfrm>
            <a:off x="5148064" y="1419622"/>
            <a:ext cx="352717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179388" indent="-179388" algn="l"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363" indent="-180975" algn="l" rtl="0" eaLnBrk="0" fontAlgn="base" hangingPunct="0">
              <a:spcBef>
                <a:spcPct val="20000"/>
              </a:spcBef>
              <a:spcAft>
                <a:spcPct val="0"/>
              </a:spcAft>
              <a:buClr>
                <a:srgbClr val="C00000"/>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ct val="20000"/>
              </a:spcBef>
              <a:spcAft>
                <a:spcPct val="0"/>
              </a:spcAft>
              <a:buClr>
                <a:srgbClr val="C00000"/>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20725" indent="-180975" algn="l" rtl="0" eaLnBrk="0" fontAlgn="base" hangingPunct="0">
              <a:spcBef>
                <a:spcPct val="20000"/>
              </a:spcBef>
              <a:spcAft>
                <a:spcPct val="0"/>
              </a:spcAft>
              <a:buClr>
                <a:srgbClr val="C00000"/>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900113" indent="-179388" algn="l" rtl="0" eaLnBrk="0" fontAlgn="base" hangingPunct="0">
              <a:spcBef>
                <a:spcPct val="20000"/>
              </a:spcBef>
              <a:spcAft>
                <a:spcPct val="0"/>
              </a:spcAft>
              <a:buClr>
                <a:srgbClr val="C00000"/>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altLang="ru-RU" sz="1400" dirty="0">
                <a:solidFill>
                  <a:srgbClr val="D20000"/>
                </a:solidFill>
              </a:rPr>
              <a:t>«1C:ERP»</a:t>
            </a:r>
            <a:r>
              <a:rPr lang="ru-RU" altLang="ru-RU" sz="1400" dirty="0"/>
              <a:t> </a:t>
            </a:r>
            <a:r>
              <a:rPr lang="ru-RU" altLang="ru-RU" sz="1200" b="0" dirty="0"/>
              <a:t>было создано с учетом лучших мировых и отечественных практик автоматизации крупного и среднего бизнеса, а также при непосредственном участии представителей крупных промышленных предприятий.</a:t>
            </a:r>
            <a:br>
              <a:rPr lang="ru-RU" altLang="ru-RU" sz="1200" b="0" dirty="0"/>
            </a:br>
            <a:r>
              <a:rPr lang="ru-RU" altLang="ru-RU" sz="1200" b="0" dirty="0"/>
              <a:t/>
            </a:r>
            <a:br>
              <a:rPr lang="ru-RU" altLang="ru-RU" sz="1200" b="0" dirty="0"/>
            </a:br>
            <a:r>
              <a:rPr lang="ru-RU" altLang="ru-RU" sz="1200" b="0" dirty="0"/>
              <a:t>Благодаря экспертному подходу к разработке</a:t>
            </a:r>
            <a:br>
              <a:rPr lang="ru-RU" altLang="ru-RU" sz="1200" b="0" dirty="0"/>
            </a:br>
            <a:r>
              <a:rPr lang="ru-RU" altLang="ru-RU" sz="1200" b="0" dirty="0"/>
              <a:t>и поэтапному тестированию «1C:ERP» получило именно те функциональные возможности, которые наиболее востребованы в крупных предприятиях</a:t>
            </a:r>
            <a:br>
              <a:rPr lang="ru-RU" altLang="ru-RU" sz="1200" b="0" dirty="0"/>
            </a:br>
            <a:r>
              <a:rPr lang="ru-RU" altLang="ru-RU" sz="1200" b="0" dirty="0"/>
              <a:t>с различными направлениями деятельности, в том числе с технически сложным </a:t>
            </a:r>
            <a:r>
              <a:rPr lang="ru-RU" altLang="ru-RU" sz="1200" b="0" dirty="0" err="1"/>
              <a:t>многопередельным</a:t>
            </a:r>
            <a:r>
              <a:rPr lang="ru-RU" altLang="ru-RU" sz="1200" b="0" dirty="0"/>
              <a:t> производством.</a:t>
            </a:r>
          </a:p>
        </p:txBody>
      </p:sp>
    </p:spTree>
  </p:cSld>
  <p:clrMapOvr>
    <a:masterClrMapping/>
  </p:clrMapOvr>
  <p:transition advTm="6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Заголовок 1">
            <a:extLst>
              <a:ext uri="{FF2B5EF4-FFF2-40B4-BE49-F238E27FC236}">
                <a16:creationId xmlns="" xmlns:a16="http://schemas.microsoft.com/office/drawing/2014/main" id="{53824F29-507D-4E00-748C-5151D0D2B92B}"/>
              </a:ext>
            </a:extLst>
          </p:cNvPr>
          <p:cNvSpPr>
            <a:spLocks noGrp="1"/>
          </p:cNvSpPr>
          <p:nvPr>
            <p:ph type="title" idx="4294967295"/>
          </p:nvPr>
        </p:nvSpPr>
        <p:spPr>
          <a:xfrm>
            <a:off x="1691680" y="195486"/>
            <a:ext cx="7199668" cy="636089"/>
          </a:xfrm>
        </p:spPr>
        <p:txBody>
          <a:bodyPr anchor="ctr" anchorCtr="0"/>
          <a:lstStyle/>
          <a:p>
            <a:pPr algn="ctr"/>
            <a:r>
              <a:rPr lang="ru-RU" altLang="ru-RU" sz="1800" b="1" dirty="0">
                <a:solidFill>
                  <a:schemeClr val="tx1"/>
                </a:solidFill>
                <a:latin typeface="Arial" panose="020B0604020202020204" pitchFamily="34" charset="0"/>
                <a:cs typeface="Arial" panose="020B0604020202020204" pitchFamily="34" charset="0"/>
              </a:rPr>
              <a:t>Сервисы </a:t>
            </a:r>
            <a:r>
              <a:rPr lang="en-US" altLang="ru-RU" sz="1800" b="1" dirty="0">
                <a:solidFill>
                  <a:schemeClr val="tx1"/>
                </a:solidFill>
                <a:latin typeface="Arial" panose="020B0604020202020204" pitchFamily="34" charset="0"/>
                <a:cs typeface="Arial" panose="020B0604020202020204" pitchFamily="34" charset="0"/>
              </a:rPr>
              <a:t>B2B </a:t>
            </a:r>
            <a:r>
              <a:rPr lang="ru-RU" altLang="ru-RU" sz="1800" b="1" dirty="0">
                <a:solidFill>
                  <a:schemeClr val="tx1"/>
                </a:solidFill>
                <a:latin typeface="Arial" panose="020B0604020202020204" pitchFamily="34" charset="0"/>
                <a:cs typeface="Arial" panose="020B0604020202020204" pitchFamily="34" charset="0"/>
              </a:rPr>
              <a:t>в 1С:ERP</a:t>
            </a:r>
          </a:p>
        </p:txBody>
      </p:sp>
      <p:pic>
        <p:nvPicPr>
          <p:cNvPr id="203779" name="Picture 28">
            <a:extLst>
              <a:ext uri="{FF2B5EF4-FFF2-40B4-BE49-F238E27FC236}">
                <a16:creationId xmlns="" xmlns:a16="http://schemas.microsoft.com/office/drawing/2014/main" id="{D84E7C13-3DFE-8FF7-ECFB-95DD271E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67781"/>
            <a:ext cx="404813" cy="388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3780" name="Прямоугольник 17">
            <a:extLst>
              <a:ext uri="{FF2B5EF4-FFF2-40B4-BE49-F238E27FC236}">
                <a16:creationId xmlns="" xmlns:a16="http://schemas.microsoft.com/office/drawing/2014/main" id="{287E55E0-B2BD-7A9E-D64B-C98EC55AFD36}"/>
              </a:ext>
            </a:extLst>
          </p:cNvPr>
          <p:cNvSpPr>
            <a:spLocks noChangeArrowheads="1"/>
          </p:cNvSpPr>
          <p:nvPr/>
        </p:nvSpPr>
        <p:spPr bwMode="auto">
          <a:xfrm>
            <a:off x="723464" y="967781"/>
            <a:ext cx="8207781"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1С:Контрагент</a:t>
            </a:r>
            <a:r>
              <a:rPr lang="ru-RU" altLang="ru-RU" sz="1000" dirty="0"/>
              <a:t>. </a:t>
            </a:r>
            <a:r>
              <a:rPr lang="ru-RU" altLang="ru-RU" sz="1000" b="0" dirty="0"/>
              <a:t>Быстрая проверка информации о контрагентах, автоматическое заполнение  реквизитов контрагентов</a:t>
            </a:r>
            <a:r>
              <a:rPr lang="en-US" altLang="ru-RU" sz="1000" b="0" dirty="0"/>
              <a:t> </a:t>
            </a:r>
            <a:r>
              <a:rPr lang="ru-RU" altLang="ru-RU" sz="1000" b="0" dirty="0"/>
              <a:t>в различных документах и другие полезные функции</a:t>
            </a:r>
          </a:p>
        </p:txBody>
      </p:sp>
      <p:sp>
        <p:nvSpPr>
          <p:cNvPr id="203781" name="Прямоугольник 18">
            <a:extLst>
              <a:ext uri="{FF2B5EF4-FFF2-40B4-BE49-F238E27FC236}">
                <a16:creationId xmlns="" xmlns:a16="http://schemas.microsoft.com/office/drawing/2014/main" id="{4DBBDB1B-2FD2-3630-8698-626B09994F95}"/>
              </a:ext>
            </a:extLst>
          </p:cNvPr>
          <p:cNvSpPr>
            <a:spLocks noChangeArrowheads="1"/>
          </p:cNvSpPr>
          <p:nvPr/>
        </p:nvSpPr>
        <p:spPr bwMode="auto">
          <a:xfrm>
            <a:off x="719618" y="129163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1СПАРК Риски</a:t>
            </a:r>
            <a:r>
              <a:rPr lang="ru-RU" altLang="ru-RU" sz="1000" dirty="0"/>
              <a:t>. </a:t>
            </a:r>
            <a:r>
              <a:rPr lang="ru-RU" altLang="ru-RU" sz="1000" b="0" dirty="0"/>
              <a:t>Оценка надежности и мониторинг контрагентов для принятия взвешенных решений о сотрудничестве и минимизации налоговых рисков</a:t>
            </a:r>
          </a:p>
        </p:txBody>
      </p:sp>
      <p:sp>
        <p:nvSpPr>
          <p:cNvPr id="203782" name="Прямоугольник 19">
            <a:extLst>
              <a:ext uri="{FF2B5EF4-FFF2-40B4-BE49-F238E27FC236}">
                <a16:creationId xmlns="" xmlns:a16="http://schemas.microsoft.com/office/drawing/2014/main" id="{C4EDDB09-FEEB-380D-C7C4-1A56586145CB}"/>
              </a:ext>
            </a:extLst>
          </p:cNvPr>
          <p:cNvSpPr>
            <a:spLocks noChangeArrowheads="1"/>
          </p:cNvSpPr>
          <p:nvPr/>
        </p:nvSpPr>
        <p:spPr bwMode="auto">
          <a:xfrm>
            <a:off x="719618" y="161548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1С-Отчетность</a:t>
            </a:r>
            <a:r>
              <a:rPr lang="ru-RU" altLang="ru-RU" sz="1000" dirty="0"/>
              <a:t>. </a:t>
            </a:r>
            <a:r>
              <a:rPr lang="ru-RU" altLang="ru-RU" sz="1000" b="0" dirty="0"/>
              <a:t>Быстрая и удобная подготовка и отправка регламентированной отчетности прямо из системы, а также поддержка других видов электронного документооборота с контролирующими органами</a:t>
            </a:r>
          </a:p>
        </p:txBody>
      </p:sp>
      <p:sp>
        <p:nvSpPr>
          <p:cNvPr id="203783" name="Прямоугольник 20">
            <a:extLst>
              <a:ext uri="{FF2B5EF4-FFF2-40B4-BE49-F238E27FC236}">
                <a16:creationId xmlns="" xmlns:a16="http://schemas.microsoft.com/office/drawing/2014/main" id="{006CCA8B-A76A-8F9E-6386-98DD135E7306}"/>
              </a:ext>
            </a:extLst>
          </p:cNvPr>
          <p:cNvSpPr>
            <a:spLocks noChangeArrowheads="1"/>
          </p:cNvSpPr>
          <p:nvPr/>
        </p:nvSpPr>
        <p:spPr bwMode="auto">
          <a:xfrm>
            <a:off x="719618" y="193933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1С:Предприятие через Интернет</a:t>
            </a:r>
            <a:r>
              <a:rPr lang="ru-RU" altLang="ru-RU" sz="1000" dirty="0"/>
              <a:t>. </a:t>
            </a:r>
            <a:r>
              <a:rPr lang="ru-RU" altLang="ru-RU" sz="1000" b="0" dirty="0"/>
              <a:t>«Облачный» сервис фирмы 1С для работы с информационной системой через Интернет,</a:t>
            </a:r>
            <a:r>
              <a:rPr lang="en-US" altLang="ru-RU" sz="1000" b="0" dirty="0"/>
              <a:t> </a:t>
            </a:r>
            <a:r>
              <a:rPr lang="ru-RU" altLang="ru-RU" sz="1000" b="0" dirty="0"/>
              <a:t>который доступен круглосуточно из любой точки мира</a:t>
            </a:r>
          </a:p>
        </p:txBody>
      </p:sp>
      <p:sp>
        <p:nvSpPr>
          <p:cNvPr id="203784" name="Прямоугольник 21">
            <a:extLst>
              <a:ext uri="{FF2B5EF4-FFF2-40B4-BE49-F238E27FC236}">
                <a16:creationId xmlns="" xmlns:a16="http://schemas.microsoft.com/office/drawing/2014/main" id="{557E10DD-5C30-A08A-3F80-6F15C3502847}"/>
              </a:ext>
            </a:extLst>
          </p:cNvPr>
          <p:cNvSpPr>
            <a:spLocks noChangeArrowheads="1"/>
          </p:cNvSpPr>
          <p:nvPr/>
        </p:nvSpPr>
        <p:spPr bwMode="auto">
          <a:xfrm>
            <a:off x="719618" y="2263181"/>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1С:Линк</a:t>
            </a:r>
            <a:r>
              <a:rPr lang="ru-RU" altLang="ru-RU" sz="1000" dirty="0"/>
              <a:t>. </a:t>
            </a:r>
            <a:r>
              <a:rPr lang="ru-RU" altLang="ru-RU" sz="1000" b="0" dirty="0"/>
              <a:t>Простой способ организовать безопасный удаленный доступ через Интернет к рабочим информационным базам установленным на компьютере пользователя</a:t>
            </a:r>
          </a:p>
        </p:txBody>
      </p:sp>
      <p:sp>
        <p:nvSpPr>
          <p:cNvPr id="203785" name="Прямоугольник 22">
            <a:extLst>
              <a:ext uri="{FF2B5EF4-FFF2-40B4-BE49-F238E27FC236}">
                <a16:creationId xmlns="" xmlns:a16="http://schemas.microsoft.com/office/drawing/2014/main" id="{0DB880A4-D29D-82DE-3B3A-28100DE190FC}"/>
              </a:ext>
            </a:extLst>
          </p:cNvPr>
          <p:cNvSpPr>
            <a:spLocks noChangeArrowheads="1"/>
          </p:cNvSpPr>
          <p:nvPr/>
        </p:nvSpPr>
        <p:spPr bwMode="auto">
          <a:xfrm>
            <a:off x="719618" y="25886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1С-Такском</a:t>
            </a:r>
            <a:r>
              <a:rPr lang="ru-RU" altLang="ru-RU" sz="1000" dirty="0"/>
              <a:t>. </a:t>
            </a:r>
            <a:r>
              <a:rPr lang="ru-RU" altLang="ru-RU" sz="1000" b="0" dirty="0"/>
              <a:t>Обмен счетами-фактурами и другими юридически значимыми документами с поставщиками, покупателями и прочими контрагентами в электронной форме прямо из 1С:ERP 2</a:t>
            </a:r>
          </a:p>
        </p:txBody>
      </p:sp>
      <p:sp>
        <p:nvSpPr>
          <p:cNvPr id="203786" name="Прямоугольник 23">
            <a:extLst>
              <a:ext uri="{FF2B5EF4-FFF2-40B4-BE49-F238E27FC236}">
                <a16:creationId xmlns="" xmlns:a16="http://schemas.microsoft.com/office/drawing/2014/main" id="{FA506271-93DE-8EDB-7417-593FF151CE32}"/>
              </a:ext>
            </a:extLst>
          </p:cNvPr>
          <p:cNvSpPr>
            <a:spLocks noChangeArrowheads="1"/>
          </p:cNvSpPr>
          <p:nvPr/>
        </p:nvSpPr>
        <p:spPr bwMode="auto">
          <a:xfrm>
            <a:off x="719618" y="291246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1С:Подпись</a:t>
            </a:r>
            <a:r>
              <a:rPr lang="ru-RU" altLang="ru-RU" sz="1000" dirty="0"/>
              <a:t>. </a:t>
            </a:r>
            <a:r>
              <a:rPr lang="ru-RU" altLang="ru-RU" sz="1000" b="0" dirty="0"/>
              <a:t>Удобный способ получить квалифицированный сертификат электронной подписи для обмена юридически значимыми электронными документами прямо в системе по доступной цене</a:t>
            </a:r>
          </a:p>
        </p:txBody>
      </p:sp>
      <p:sp>
        <p:nvSpPr>
          <p:cNvPr id="203787" name="Прямоугольник 24">
            <a:extLst>
              <a:ext uri="{FF2B5EF4-FFF2-40B4-BE49-F238E27FC236}">
                <a16:creationId xmlns="" xmlns:a16="http://schemas.microsoft.com/office/drawing/2014/main" id="{8B40D545-2FFB-E2BD-F3B2-3756E47B95BF}"/>
              </a:ext>
            </a:extLst>
          </p:cNvPr>
          <p:cNvSpPr>
            <a:spLocks noChangeArrowheads="1"/>
          </p:cNvSpPr>
          <p:nvPr/>
        </p:nvSpPr>
        <p:spPr bwMode="auto">
          <a:xfrm>
            <a:off x="719618" y="3315327"/>
            <a:ext cx="8172862" cy="17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1С:Бизнес-сеть. Торговые предложения</a:t>
            </a:r>
            <a:r>
              <a:rPr lang="ru-RU" altLang="ru-RU" sz="1000" dirty="0"/>
              <a:t>. </a:t>
            </a:r>
            <a:r>
              <a:rPr lang="ru-RU" altLang="ru-RU" sz="1000" b="0" dirty="0"/>
              <a:t>Торговая площадка для поставщиков и покупателей (закупщиков)</a:t>
            </a:r>
          </a:p>
        </p:txBody>
      </p:sp>
      <p:sp>
        <p:nvSpPr>
          <p:cNvPr id="203788" name="Прямоугольник 25">
            <a:extLst>
              <a:ext uri="{FF2B5EF4-FFF2-40B4-BE49-F238E27FC236}">
                <a16:creationId xmlns="" xmlns:a16="http://schemas.microsoft.com/office/drawing/2014/main" id="{2743CFF5-2C86-54A2-9DA9-E88B2DF723A0}"/>
              </a:ext>
            </a:extLst>
          </p:cNvPr>
          <p:cNvSpPr>
            <a:spLocks noChangeArrowheads="1"/>
          </p:cNvSpPr>
          <p:nvPr/>
        </p:nvSpPr>
        <p:spPr bwMode="auto">
          <a:xfrm>
            <a:off x="719618" y="356016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ЭДО без электронной подписи для участников 1С:Бизнес-сеть</a:t>
            </a:r>
            <a:r>
              <a:rPr lang="ru-RU" altLang="ru-RU" sz="1000" dirty="0"/>
              <a:t>. </a:t>
            </a:r>
            <a:r>
              <a:rPr lang="ru-RU" altLang="ru-RU" sz="1000" b="0" dirty="0"/>
              <a:t>Обмен электронными документами без электронной подписи между пользователями</a:t>
            </a:r>
          </a:p>
        </p:txBody>
      </p:sp>
      <p:sp>
        <p:nvSpPr>
          <p:cNvPr id="203789" name="Прямоугольник 26">
            <a:extLst>
              <a:ext uri="{FF2B5EF4-FFF2-40B4-BE49-F238E27FC236}">
                <a16:creationId xmlns="" xmlns:a16="http://schemas.microsoft.com/office/drawing/2014/main" id="{92E0A098-E455-822C-1B9C-5AE80F55A70B}"/>
              </a:ext>
            </a:extLst>
          </p:cNvPr>
          <p:cNvSpPr>
            <a:spLocks noChangeArrowheads="1"/>
          </p:cNvSpPr>
          <p:nvPr/>
        </p:nvSpPr>
        <p:spPr bwMode="auto">
          <a:xfrm>
            <a:off x="719618" y="38840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1С:Сверка</a:t>
            </a:r>
            <a:r>
              <a:rPr lang="ru-RU" altLang="ru-RU" sz="1000" dirty="0"/>
              <a:t>. </a:t>
            </a:r>
            <a:r>
              <a:rPr lang="ru-RU" altLang="ru-RU" sz="1000" b="0" dirty="0"/>
              <a:t>Автоматическая сверка счетов-фактур с контрагентами непосредственно в системе  в любое удобное время </a:t>
            </a:r>
            <a:r>
              <a:rPr lang="en-US" altLang="ru-RU" sz="1000" b="0" dirty="0"/>
              <a:t>—</a:t>
            </a:r>
            <a:r>
              <a:rPr lang="ru-RU" altLang="ru-RU" sz="1000" b="0" dirty="0"/>
              <a:t> как в процессе ведения учета, так и перед отправкой декларации в ФНС</a:t>
            </a:r>
          </a:p>
        </p:txBody>
      </p:sp>
      <p:sp>
        <p:nvSpPr>
          <p:cNvPr id="203790" name="Прямоугольник 27">
            <a:extLst>
              <a:ext uri="{FF2B5EF4-FFF2-40B4-BE49-F238E27FC236}">
                <a16:creationId xmlns="" xmlns:a16="http://schemas.microsoft.com/office/drawing/2014/main" id="{AFCC8080-6C6D-DCB5-9D3D-CFD1A4DF3787}"/>
              </a:ext>
            </a:extLst>
          </p:cNvPr>
          <p:cNvSpPr>
            <a:spLocks noChangeArrowheads="1"/>
          </p:cNvSpPr>
          <p:nvPr/>
        </p:nvSpPr>
        <p:spPr bwMode="auto">
          <a:xfrm>
            <a:off x="707383" y="4207868"/>
            <a:ext cx="8207781"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a:solidFill>
                  <a:srgbClr val="D45448"/>
                </a:solidFill>
              </a:rPr>
              <a:t>1С:ДиректБанк</a:t>
            </a:r>
            <a:r>
              <a:rPr lang="ru-RU" altLang="ru-RU" sz="1000" dirty="0"/>
              <a:t>. </a:t>
            </a:r>
            <a:r>
              <a:rPr lang="ru-RU" altLang="ru-RU" sz="1000" b="0" dirty="0"/>
              <a:t>Прямой обмен электронными документами с банком. Позволяет отправлять платежи в банк и получать выписки по расчетным счетам непосредственно из 1С:ERP 2, без переключения в систему «Клиент-банк»</a:t>
            </a:r>
          </a:p>
        </p:txBody>
      </p:sp>
      <p:sp>
        <p:nvSpPr>
          <p:cNvPr id="203791" name="Прямоугольник 28">
            <a:extLst>
              <a:ext uri="{FF2B5EF4-FFF2-40B4-BE49-F238E27FC236}">
                <a16:creationId xmlns="" xmlns:a16="http://schemas.microsoft.com/office/drawing/2014/main" id="{D990B20C-EBD5-3610-6F79-5C5D1B6447B8}"/>
              </a:ext>
            </a:extLst>
          </p:cNvPr>
          <p:cNvSpPr>
            <a:spLocks noChangeArrowheads="1"/>
          </p:cNvSpPr>
          <p:nvPr/>
        </p:nvSpPr>
        <p:spPr bwMode="auto">
          <a:xfrm>
            <a:off x="719618" y="4531718"/>
            <a:ext cx="8172862" cy="32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0240" tIns="10120" rIns="20240" bIns="10120">
            <a:spAutoFit/>
          </a:bodyPr>
          <a:lstStyle>
            <a:lvl1pPr defTabSz="823913">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defTabSz="823913">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823913">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defTabSz="823913">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defTabSz="823913">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823913"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ru-RU" altLang="ru-RU" sz="1000" dirty="0" smtClean="0">
                <a:solidFill>
                  <a:srgbClr val="D45448"/>
                </a:solidFill>
              </a:rPr>
              <a:t>КП Отраслевой</a:t>
            </a:r>
            <a:r>
              <a:rPr lang="ru-RU" altLang="ru-RU" sz="1000" dirty="0"/>
              <a:t>. </a:t>
            </a:r>
            <a:r>
              <a:rPr lang="ru-RU" altLang="ru-RU" sz="1000" b="0" dirty="0"/>
              <a:t>Сервис, входящий в состав комплексной поддержки 1С:ИТС, который предназначен для сопровождения пользователей определенных отраслевых и специализированных решений.</a:t>
            </a:r>
          </a:p>
        </p:txBody>
      </p:sp>
    </p:spTree>
  </p:cSld>
  <p:clrMapOvr>
    <a:masterClrMapping/>
  </p:clrMapOvr>
  <p:transition advTm="6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 xmlns:a16="http://schemas.microsoft.com/office/drawing/2014/main" id="{7AC1B5D4-ADD5-D780-EB84-988EBA0675D9}"/>
              </a:ext>
            </a:extLst>
          </p:cNvPr>
          <p:cNvSpPr txBox="1">
            <a:spLocks noChangeArrowheads="1"/>
          </p:cNvSpPr>
          <p:nvPr/>
        </p:nvSpPr>
        <p:spPr bwMode="auto">
          <a:xfrm>
            <a:off x="971550" y="2571750"/>
            <a:ext cx="7848600" cy="201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Расширение функциональных возможностей</a:t>
            </a:r>
          </a:p>
        </p:txBody>
      </p:sp>
    </p:spTree>
  </p:cSld>
  <p:clrMapOvr>
    <a:masterClrMapping/>
  </p:clrMapOvr>
  <p:transition advTm="6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4">
            <a:extLst>
              <a:ext uri="{FF2B5EF4-FFF2-40B4-BE49-F238E27FC236}">
                <a16:creationId xmlns="" xmlns:a16="http://schemas.microsoft.com/office/drawing/2014/main" id="{4EFEABFF-8352-77D0-500B-0E9A0E13B912}"/>
              </a:ext>
            </a:extLst>
          </p:cNvPr>
          <p:cNvSpPr>
            <a:spLocks noChangeArrowheads="1"/>
          </p:cNvSpPr>
          <p:nvPr/>
        </p:nvSpPr>
        <p:spPr bwMode="auto">
          <a:xfrm>
            <a:off x="6877050" y="161925"/>
            <a:ext cx="2265363" cy="1409700"/>
          </a:xfrm>
          <a:prstGeom prst="rect">
            <a:avLst/>
          </a:prstGeom>
          <a:noFill/>
          <a:ln>
            <a:noFill/>
          </a:ln>
          <a:effectLst/>
        </p:spPr>
        <p:txBody>
          <a:bodyPr lIns="91420" tIns="45710" rIns="91420" bIns="45710" anchor="ctr">
            <a:spAutoFit/>
          </a:bodyP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a:lnSpc>
                <a:spcPct val="150000"/>
              </a:lnSpc>
              <a:spcBef>
                <a:spcPct val="0"/>
              </a:spcBef>
              <a:buClrTx/>
              <a:buFontTx/>
              <a:buNone/>
              <a:defRPr/>
            </a:pPr>
            <a:endParaRPr lang="en-US" altLang="ru-RU" sz="1983">
              <a:solidFill>
                <a:schemeClr val="bg1"/>
              </a:solidFill>
              <a:latin typeface="Arial" panose="020B0604020202020204" pitchFamily="34" charset="0"/>
            </a:endParaRPr>
          </a:p>
          <a:p>
            <a:pPr algn="ctr">
              <a:lnSpc>
                <a:spcPct val="150000"/>
              </a:lnSpc>
              <a:spcBef>
                <a:spcPct val="0"/>
              </a:spcBef>
              <a:buClrTx/>
              <a:buFontTx/>
              <a:buNone/>
              <a:defRPr/>
            </a:pPr>
            <a:endParaRPr lang="en-US" altLang="ru-RU" sz="1983">
              <a:solidFill>
                <a:schemeClr val="bg1"/>
              </a:solidFill>
              <a:latin typeface="Arial" panose="020B0604020202020204" pitchFamily="34" charset="0"/>
            </a:endParaRPr>
          </a:p>
          <a:p>
            <a:pPr algn="ctr">
              <a:lnSpc>
                <a:spcPct val="150000"/>
              </a:lnSpc>
              <a:spcBef>
                <a:spcPct val="0"/>
              </a:spcBef>
              <a:buClrTx/>
              <a:buFontTx/>
              <a:buNone/>
              <a:defRPr/>
            </a:pPr>
            <a:endParaRPr lang="ru-RU" altLang="ru-RU" sz="1983">
              <a:solidFill>
                <a:schemeClr val="bg1"/>
              </a:solidFill>
              <a:latin typeface="Arial" panose="020B0604020202020204" pitchFamily="34" charset="0"/>
            </a:endParaRPr>
          </a:p>
        </p:txBody>
      </p:sp>
      <p:sp>
        <p:nvSpPr>
          <p:cNvPr id="182274" name="Text Box 82">
            <a:extLst>
              <a:ext uri="{FF2B5EF4-FFF2-40B4-BE49-F238E27FC236}">
                <a16:creationId xmlns="" xmlns:a16="http://schemas.microsoft.com/office/drawing/2014/main" id="{3AA4B1D0-BAD8-4F98-5015-80D7A3648118}"/>
              </a:ext>
            </a:extLst>
          </p:cNvPr>
          <p:cNvSpPr txBox="1">
            <a:spLocks noChangeArrowheads="1"/>
          </p:cNvSpPr>
          <p:nvPr/>
        </p:nvSpPr>
        <p:spPr bwMode="auto">
          <a:xfrm>
            <a:off x="1944564" y="4540538"/>
            <a:ext cx="4124325" cy="432198"/>
          </a:xfrm>
          <a:prstGeom prst="rect">
            <a:avLst/>
          </a:prstGeom>
          <a:noFill/>
          <a:ln w="9525">
            <a:noFill/>
            <a:miter lim="800000"/>
            <a:headEnd/>
            <a:tailEnd/>
          </a:ln>
        </p:spPr>
        <p:txBody>
          <a:bodyPr lIns="359925" tIns="53989" rIns="53989" bIns="53989">
            <a:spAutoFit/>
          </a:bodyPr>
          <a:lstStyle>
            <a:defPPr>
              <a:defRPr lang="ru-RU"/>
            </a:defPPr>
            <a:lvl1pPr marL="144882" indent="-144882">
              <a:buClr>
                <a:srgbClr val="D71920"/>
              </a:buClr>
              <a:buSzPct val="120000"/>
              <a:buFont typeface="Wingdings" pitchFamily="2" charset="2"/>
              <a:buChar char="§"/>
              <a:defRPr sz="1050" b="0">
                <a:solidFill>
                  <a:srgbClr val="3B4D54"/>
                </a:solidFill>
                <a:latin typeface="Arial" panose="020B0604020202020204" pitchFamily="34" charset="0"/>
              </a:defRPr>
            </a:lvl1pPr>
          </a:lstStyle>
          <a:p>
            <a:pPr>
              <a:buFont typeface="Arial" panose="020B0604020202020204" pitchFamily="34" charset="0"/>
              <a:buChar char="•"/>
            </a:pPr>
            <a:r>
              <a:rPr lang="ru-RU" altLang="ru-RU" dirty="0"/>
              <a:t>Управление продажами, закупками, складом и запасами</a:t>
            </a:r>
          </a:p>
          <a:p>
            <a:pPr>
              <a:buFont typeface="Arial" panose="020B0604020202020204" pitchFamily="34" charset="0"/>
              <a:buChar char="•"/>
            </a:pPr>
            <a:r>
              <a:rPr lang="ru-RU" altLang="ru-RU" dirty="0"/>
              <a:t>Управление отношениями с клиентами</a:t>
            </a:r>
          </a:p>
        </p:txBody>
      </p:sp>
      <p:sp>
        <p:nvSpPr>
          <p:cNvPr id="182275" name="Text Box 88">
            <a:extLst>
              <a:ext uri="{FF2B5EF4-FFF2-40B4-BE49-F238E27FC236}">
                <a16:creationId xmlns="" xmlns:a16="http://schemas.microsoft.com/office/drawing/2014/main" id="{531C65DD-EC93-4AEA-7326-E88963523562}"/>
              </a:ext>
            </a:extLst>
          </p:cNvPr>
          <p:cNvSpPr txBox="1">
            <a:spLocks noChangeArrowheads="1"/>
          </p:cNvSpPr>
          <p:nvPr/>
        </p:nvSpPr>
        <p:spPr bwMode="auto">
          <a:xfrm>
            <a:off x="6496595" y="1008980"/>
            <a:ext cx="2563813" cy="1240111"/>
          </a:xfrm>
          <a:prstGeom prst="rect">
            <a:avLst/>
          </a:prstGeom>
          <a:noFill/>
          <a:ln w="9525">
            <a:noFill/>
            <a:miter lim="800000"/>
            <a:headEnd/>
            <a:tailEnd/>
          </a:ln>
        </p:spPr>
        <p:txBody>
          <a:bodyPr lIns="359925" tIns="53989" rIns="53989" bIns="53989">
            <a:spAutoFit/>
          </a:bodyPr>
          <a:lstStyle/>
          <a:p>
            <a:pPr marL="171450" indent="-171450">
              <a:buClr>
                <a:srgbClr val="D71920"/>
              </a:buClr>
              <a:buSzPct val="120000"/>
              <a:buFont typeface="Arial" panose="020B0604020202020204" pitchFamily="34" charset="0"/>
              <a:buChar char="•"/>
              <a:defRPr/>
            </a:pPr>
            <a:r>
              <a:rPr lang="ru-RU" altLang="ru-RU" sz="1050" b="0" dirty="0">
                <a:solidFill>
                  <a:srgbClr val="3B4D54"/>
                </a:solidFill>
                <a:latin typeface="Arial" panose="020B0604020202020204" pitchFamily="34" charset="0"/>
              </a:rPr>
              <a:t>Документооборот</a:t>
            </a:r>
          </a:p>
          <a:p>
            <a:pPr marL="171450" indent="-171450">
              <a:buClr>
                <a:srgbClr val="D71920"/>
              </a:buClr>
              <a:buSzPct val="120000"/>
              <a:buFont typeface="Arial" panose="020B0604020202020204" pitchFamily="34" charset="0"/>
              <a:buChar char="•"/>
              <a:defRPr/>
            </a:pPr>
            <a:r>
              <a:rPr lang="ru-RU" altLang="ru-RU" sz="1050" b="0" dirty="0">
                <a:solidFill>
                  <a:srgbClr val="3B4D54"/>
                </a:solidFill>
                <a:latin typeface="Arial" panose="020B0604020202020204" pitchFamily="34" charset="0"/>
              </a:rPr>
              <a:t>Управление процессами</a:t>
            </a:r>
          </a:p>
          <a:p>
            <a:pPr marL="171450" indent="-171450">
              <a:buClr>
                <a:srgbClr val="D71920"/>
              </a:buClr>
              <a:buSzPct val="120000"/>
              <a:buFont typeface="Arial" panose="020B0604020202020204" pitchFamily="34" charset="0"/>
              <a:buChar char="•"/>
              <a:defRPr/>
            </a:pPr>
            <a:r>
              <a:rPr lang="ru-RU" altLang="ru-RU" sz="1050" b="0" dirty="0">
                <a:solidFill>
                  <a:srgbClr val="3B4D54"/>
                </a:solidFill>
                <a:latin typeface="Arial" panose="020B0604020202020204" pitchFamily="34" charset="0"/>
              </a:rPr>
              <a:t>Планирование и подбор персонала</a:t>
            </a:r>
          </a:p>
          <a:p>
            <a:pPr marL="171450" indent="-171450">
              <a:buClr>
                <a:srgbClr val="D71920"/>
              </a:buClr>
              <a:buSzPct val="120000"/>
              <a:buFont typeface="Arial" panose="020B0604020202020204" pitchFamily="34" charset="0"/>
              <a:buChar char="•"/>
              <a:defRPr/>
            </a:pPr>
            <a:r>
              <a:rPr lang="ru-RU" altLang="ru-RU" sz="1050" b="0" dirty="0">
                <a:solidFill>
                  <a:srgbClr val="3B4D54"/>
                </a:solidFill>
                <a:latin typeface="Arial" panose="020B0604020202020204" pitchFamily="34" charset="0"/>
              </a:rPr>
              <a:t>Оценка, мотивация, </a:t>
            </a:r>
            <a:br>
              <a:rPr lang="ru-RU" altLang="ru-RU" sz="1050" b="0" dirty="0">
                <a:solidFill>
                  <a:srgbClr val="3B4D54"/>
                </a:solidFill>
                <a:latin typeface="Arial" panose="020B0604020202020204" pitchFamily="34" charset="0"/>
              </a:rPr>
            </a:br>
            <a:r>
              <a:rPr lang="ru-RU" altLang="ru-RU" sz="1050" b="0" dirty="0">
                <a:solidFill>
                  <a:srgbClr val="3B4D54"/>
                </a:solidFill>
                <a:latin typeface="Arial" panose="020B0604020202020204" pitchFamily="34" charset="0"/>
              </a:rPr>
              <a:t>обучение сотрудников</a:t>
            </a:r>
          </a:p>
          <a:p>
            <a:pPr marL="171450" indent="-171450">
              <a:buClr>
                <a:srgbClr val="D71920"/>
              </a:buClr>
              <a:buSzPct val="120000"/>
              <a:buFont typeface="Arial" panose="020B0604020202020204" pitchFamily="34" charset="0"/>
              <a:buChar char="•"/>
              <a:defRPr/>
            </a:pPr>
            <a:r>
              <a:rPr lang="ru-RU" altLang="ru-RU" sz="1050" b="0" dirty="0">
                <a:solidFill>
                  <a:srgbClr val="3B4D54"/>
                </a:solidFill>
                <a:latin typeface="Arial" panose="020B0604020202020204" pitchFamily="34" charset="0"/>
              </a:rPr>
              <a:t>Охрана труда</a:t>
            </a:r>
          </a:p>
        </p:txBody>
      </p:sp>
      <p:sp>
        <p:nvSpPr>
          <p:cNvPr id="2" name="Text Box 87">
            <a:extLst>
              <a:ext uri="{FF2B5EF4-FFF2-40B4-BE49-F238E27FC236}">
                <a16:creationId xmlns="" xmlns:a16="http://schemas.microsoft.com/office/drawing/2014/main" id="{DBAD6638-4CC5-8F7F-FAD2-1CFD1059A569}"/>
              </a:ext>
            </a:extLst>
          </p:cNvPr>
          <p:cNvSpPr txBox="1">
            <a:spLocks noChangeArrowheads="1"/>
          </p:cNvSpPr>
          <p:nvPr/>
        </p:nvSpPr>
        <p:spPr bwMode="auto">
          <a:xfrm>
            <a:off x="6467475" y="1462088"/>
            <a:ext cx="298450" cy="658812"/>
          </a:xfrm>
          <a:prstGeom prst="rect">
            <a:avLst/>
          </a:prstGeom>
          <a:noFill/>
          <a:ln>
            <a:noFill/>
          </a:ln>
          <a:effectLst>
            <a:prstShdw prst="shdw17" dist="17961" dir="2700000">
              <a:schemeClr val="accent1">
                <a:gamma/>
                <a:shade val="60000"/>
                <a:invGamma/>
              </a:schemeClr>
            </a:prstShdw>
          </a:effectLst>
        </p:spPr>
        <p:txBody>
          <a:bodyPr lIns="0" tIns="0" rIns="0" bIns="0">
            <a:spAutoFit/>
          </a:bodyPr>
          <a:lstStyle>
            <a:lvl1pPr defTabSz="1152525">
              <a:defRPr sz="2100">
                <a:solidFill>
                  <a:srgbClr val="006600"/>
                </a:solidFill>
                <a:latin typeface="Arial" panose="020B0604020202020204" pitchFamily="34" charset="0"/>
              </a:defRPr>
            </a:lvl1pPr>
            <a:lvl2pPr marL="936625" indent="-360363" defTabSz="1152525">
              <a:defRPr sz="2100">
                <a:solidFill>
                  <a:srgbClr val="006600"/>
                </a:solidFill>
                <a:latin typeface="Arial" panose="020B0604020202020204" pitchFamily="34" charset="0"/>
              </a:defRPr>
            </a:lvl2pPr>
            <a:lvl3pPr marL="1439863" indent="-287338" defTabSz="1152525">
              <a:defRPr sz="2100">
                <a:solidFill>
                  <a:srgbClr val="006600"/>
                </a:solidFill>
                <a:latin typeface="Arial" panose="020B0604020202020204" pitchFamily="34" charset="0"/>
              </a:defRPr>
            </a:lvl3pPr>
            <a:lvl4pPr marL="2016125" indent="-287338" defTabSz="1152525">
              <a:defRPr sz="2100">
                <a:solidFill>
                  <a:srgbClr val="006600"/>
                </a:solidFill>
                <a:latin typeface="Arial" panose="020B0604020202020204" pitchFamily="34" charset="0"/>
              </a:defRPr>
            </a:lvl4pPr>
            <a:lvl5pPr marL="2592388" indent="-287338" defTabSz="1152525">
              <a:defRPr sz="2100">
                <a:solidFill>
                  <a:srgbClr val="006600"/>
                </a:solidFill>
                <a:latin typeface="Arial" panose="020B0604020202020204" pitchFamily="34" charset="0"/>
              </a:defRPr>
            </a:lvl5pPr>
            <a:lvl6pPr marL="3049588" indent="-287338" defTabSz="1152525" eaLnBrk="0" fontAlgn="base" hangingPunct="0">
              <a:spcBef>
                <a:spcPct val="0"/>
              </a:spcBef>
              <a:spcAft>
                <a:spcPct val="0"/>
              </a:spcAft>
              <a:defRPr sz="2100">
                <a:solidFill>
                  <a:srgbClr val="006600"/>
                </a:solidFill>
                <a:latin typeface="Arial" panose="020B0604020202020204" pitchFamily="34" charset="0"/>
              </a:defRPr>
            </a:lvl6pPr>
            <a:lvl7pPr marL="3506788" indent="-287338" defTabSz="1152525" eaLnBrk="0" fontAlgn="base" hangingPunct="0">
              <a:spcBef>
                <a:spcPct val="0"/>
              </a:spcBef>
              <a:spcAft>
                <a:spcPct val="0"/>
              </a:spcAft>
              <a:defRPr sz="2100">
                <a:solidFill>
                  <a:srgbClr val="006600"/>
                </a:solidFill>
                <a:latin typeface="Arial" panose="020B0604020202020204" pitchFamily="34" charset="0"/>
              </a:defRPr>
            </a:lvl7pPr>
            <a:lvl8pPr marL="3963988" indent="-287338" defTabSz="1152525" eaLnBrk="0" fontAlgn="base" hangingPunct="0">
              <a:spcBef>
                <a:spcPct val="0"/>
              </a:spcBef>
              <a:spcAft>
                <a:spcPct val="0"/>
              </a:spcAft>
              <a:defRPr sz="2100">
                <a:solidFill>
                  <a:srgbClr val="006600"/>
                </a:solidFill>
                <a:latin typeface="Arial" panose="020B0604020202020204" pitchFamily="34" charset="0"/>
              </a:defRPr>
            </a:lvl8pPr>
            <a:lvl9pPr marL="4421188" indent="-287338" defTabSz="1152525" eaLnBrk="0" fontAlgn="base" hangingPunct="0">
              <a:spcBef>
                <a:spcPct val="0"/>
              </a:spcBef>
              <a:spcAft>
                <a:spcPct val="0"/>
              </a:spcAft>
              <a:defRPr sz="2100">
                <a:solidFill>
                  <a:srgbClr val="006600"/>
                </a:solidFill>
                <a:latin typeface="Arial" panose="020B0604020202020204" pitchFamily="34" charset="0"/>
              </a:defRPr>
            </a:lvl9pPr>
          </a:lstStyle>
          <a:p>
            <a:pPr>
              <a:spcBef>
                <a:spcPct val="50000"/>
              </a:spcBef>
              <a:defRPr/>
            </a:pPr>
            <a:r>
              <a:rPr lang="ru-RU" altLang="ru-RU" sz="4285" dirty="0">
                <a:solidFill>
                  <a:srgbClr val="D71920"/>
                </a:solidFill>
              </a:rPr>
              <a:t>+</a:t>
            </a:r>
          </a:p>
        </p:txBody>
      </p:sp>
      <p:grpSp>
        <p:nvGrpSpPr>
          <p:cNvPr id="65542" name="Group 34">
            <a:extLst>
              <a:ext uri="{FF2B5EF4-FFF2-40B4-BE49-F238E27FC236}">
                <a16:creationId xmlns="" xmlns:a16="http://schemas.microsoft.com/office/drawing/2014/main" id="{8D81A55F-37EE-7D09-CB0D-3C19441F03FC}"/>
              </a:ext>
            </a:extLst>
          </p:cNvPr>
          <p:cNvGrpSpPr>
            <a:grpSpLocks/>
          </p:cNvGrpSpPr>
          <p:nvPr/>
        </p:nvGrpSpPr>
        <p:grpSpPr bwMode="auto">
          <a:xfrm>
            <a:off x="5497512" y="2357438"/>
            <a:ext cx="3451052" cy="1077914"/>
            <a:chOff x="3448" y="1566"/>
            <a:chExt cx="1897" cy="679"/>
          </a:xfrm>
        </p:grpSpPr>
        <p:sp>
          <p:nvSpPr>
            <p:cNvPr id="182316" name="Text Box 88">
              <a:extLst>
                <a:ext uri="{FF2B5EF4-FFF2-40B4-BE49-F238E27FC236}">
                  <a16:creationId xmlns="" xmlns:a16="http://schemas.microsoft.com/office/drawing/2014/main" id="{47F1910E-62F8-3F41-6375-301B46F6C1B2}"/>
                </a:ext>
              </a:extLst>
            </p:cNvPr>
            <p:cNvSpPr txBox="1">
              <a:spLocks noChangeArrowheads="1"/>
            </p:cNvSpPr>
            <p:nvPr/>
          </p:nvSpPr>
          <p:spPr bwMode="auto">
            <a:xfrm>
              <a:off x="3482" y="1566"/>
              <a:ext cx="1863" cy="679"/>
            </a:xfrm>
            <a:prstGeom prst="rect">
              <a:avLst/>
            </a:prstGeom>
            <a:noFill/>
            <a:ln w="9525">
              <a:noFill/>
              <a:miter lim="800000"/>
              <a:headEnd/>
              <a:tailEnd/>
            </a:ln>
          </p:spPr>
          <p:txBody>
            <a:bodyPr lIns="359925" tIns="53989" rIns="53989" bIns="53989">
              <a:spAutoFit/>
            </a:bodyPr>
            <a:lstStyle>
              <a:defPPr>
                <a:defRPr lang="ru-RU"/>
              </a:defPPr>
              <a:lvl1pPr marL="144882" indent="-144882">
                <a:buClr>
                  <a:srgbClr val="D71920"/>
                </a:buClr>
                <a:buSzPct val="120000"/>
                <a:buFont typeface="Wingdings" pitchFamily="2" charset="2"/>
                <a:buChar char="§"/>
                <a:defRPr sz="1050" b="0">
                  <a:solidFill>
                    <a:srgbClr val="3B4D54"/>
                  </a:solidFill>
                  <a:latin typeface="Arial" panose="020B0604020202020204" pitchFamily="34" charset="0"/>
                </a:defRPr>
              </a:lvl1pPr>
            </a:lstStyle>
            <a:p>
              <a:pPr>
                <a:buFont typeface="Arial" panose="020B0604020202020204" pitchFamily="34" charset="0"/>
                <a:buChar char="•"/>
              </a:pPr>
              <a:r>
                <a:rPr lang="ru-RU" altLang="ru-RU" dirty="0"/>
                <a:t>Бизнес-анализ, </a:t>
              </a:r>
              <a:r>
                <a:rPr lang="en-US" altLang="ru-RU" dirty="0"/>
                <a:t>BSC</a:t>
              </a:r>
              <a:endParaRPr lang="ru-RU" altLang="ru-RU" dirty="0"/>
            </a:p>
            <a:p>
              <a:pPr>
                <a:buFont typeface="Arial" panose="020B0604020202020204" pitchFamily="34" charset="0"/>
                <a:buChar char="•"/>
              </a:pPr>
              <a:r>
                <a:rPr lang="ru-RU" altLang="ru-RU" dirty="0"/>
                <a:t>Корпоративные закупки,</a:t>
              </a:r>
              <a:r>
                <a:rPr lang="en-US" altLang="ru-RU" dirty="0"/>
                <a:t> </a:t>
              </a:r>
              <a:r>
                <a:rPr lang="ru-RU" altLang="ru-RU" dirty="0"/>
                <a:t>налоги, консолидация</a:t>
              </a:r>
            </a:p>
            <a:p>
              <a:pPr>
                <a:buFont typeface="Arial" panose="020B0604020202020204" pitchFamily="34" charset="0"/>
                <a:buChar char="•"/>
              </a:pPr>
              <a:r>
                <a:rPr lang="ru-RU" altLang="ru-RU" dirty="0"/>
                <a:t>Управление инвестиционными проектами </a:t>
              </a:r>
              <a:br>
                <a:rPr lang="ru-RU" altLang="ru-RU" dirty="0"/>
              </a:br>
              <a:r>
                <a:rPr lang="ru-RU" altLang="ru-RU" dirty="0"/>
                <a:t>и рисками</a:t>
              </a:r>
            </a:p>
            <a:p>
              <a:pPr>
                <a:buFont typeface="Arial" panose="020B0604020202020204" pitchFamily="34" charset="0"/>
                <a:buChar char="•"/>
              </a:pPr>
              <a:r>
                <a:rPr lang="ru-RU" altLang="ru-RU" dirty="0"/>
                <a:t>Управление активами и НСИ</a:t>
              </a:r>
            </a:p>
          </p:txBody>
        </p:sp>
        <p:sp>
          <p:nvSpPr>
            <p:cNvPr id="19" name="Text Box 87">
              <a:extLst>
                <a:ext uri="{FF2B5EF4-FFF2-40B4-BE49-F238E27FC236}">
                  <a16:creationId xmlns="" xmlns:a16="http://schemas.microsoft.com/office/drawing/2014/main" id="{C805936C-4170-0333-3EB1-E79AE2974B36}"/>
                </a:ext>
              </a:extLst>
            </p:cNvPr>
            <p:cNvSpPr txBox="1">
              <a:spLocks noChangeArrowheads="1"/>
            </p:cNvSpPr>
            <p:nvPr/>
          </p:nvSpPr>
          <p:spPr bwMode="auto">
            <a:xfrm>
              <a:off x="3448" y="1775"/>
              <a:ext cx="182" cy="415"/>
            </a:xfrm>
            <a:prstGeom prst="rect">
              <a:avLst/>
            </a:prstGeom>
            <a:noFill/>
            <a:ln>
              <a:noFill/>
            </a:ln>
            <a:effectLst>
              <a:prstShdw prst="shdw17" dist="17961" dir="2700000">
                <a:schemeClr val="accent1">
                  <a:gamma/>
                  <a:shade val="60000"/>
                  <a:invGamma/>
                </a:schemeClr>
              </a:prstShdw>
            </a:effectLst>
          </p:spPr>
          <p:txBody>
            <a:bodyPr lIns="0" tIns="0" rIns="0" bIns="0">
              <a:spAutoFit/>
            </a:bodyPr>
            <a:lstStyle>
              <a:lvl1pPr defTabSz="1152525">
                <a:defRPr sz="2100">
                  <a:solidFill>
                    <a:srgbClr val="006600"/>
                  </a:solidFill>
                  <a:latin typeface="Arial" panose="020B0604020202020204" pitchFamily="34" charset="0"/>
                </a:defRPr>
              </a:lvl1pPr>
              <a:lvl2pPr marL="936625" indent="-360363" defTabSz="1152525">
                <a:defRPr sz="2100">
                  <a:solidFill>
                    <a:srgbClr val="006600"/>
                  </a:solidFill>
                  <a:latin typeface="Arial" panose="020B0604020202020204" pitchFamily="34" charset="0"/>
                </a:defRPr>
              </a:lvl2pPr>
              <a:lvl3pPr marL="1439863" indent="-287338" defTabSz="1152525">
                <a:defRPr sz="2100">
                  <a:solidFill>
                    <a:srgbClr val="006600"/>
                  </a:solidFill>
                  <a:latin typeface="Arial" panose="020B0604020202020204" pitchFamily="34" charset="0"/>
                </a:defRPr>
              </a:lvl3pPr>
              <a:lvl4pPr marL="2016125" indent="-287338" defTabSz="1152525">
                <a:defRPr sz="2100">
                  <a:solidFill>
                    <a:srgbClr val="006600"/>
                  </a:solidFill>
                  <a:latin typeface="Arial" panose="020B0604020202020204" pitchFamily="34" charset="0"/>
                </a:defRPr>
              </a:lvl4pPr>
              <a:lvl5pPr marL="2592388" indent="-287338" defTabSz="1152525">
                <a:defRPr sz="2100">
                  <a:solidFill>
                    <a:srgbClr val="006600"/>
                  </a:solidFill>
                  <a:latin typeface="Arial" panose="020B0604020202020204" pitchFamily="34" charset="0"/>
                </a:defRPr>
              </a:lvl5pPr>
              <a:lvl6pPr marL="3049588" indent="-287338" defTabSz="1152525" eaLnBrk="0" fontAlgn="base" hangingPunct="0">
                <a:spcBef>
                  <a:spcPct val="0"/>
                </a:spcBef>
                <a:spcAft>
                  <a:spcPct val="0"/>
                </a:spcAft>
                <a:defRPr sz="2100">
                  <a:solidFill>
                    <a:srgbClr val="006600"/>
                  </a:solidFill>
                  <a:latin typeface="Arial" panose="020B0604020202020204" pitchFamily="34" charset="0"/>
                </a:defRPr>
              </a:lvl6pPr>
              <a:lvl7pPr marL="3506788" indent="-287338" defTabSz="1152525" eaLnBrk="0" fontAlgn="base" hangingPunct="0">
                <a:spcBef>
                  <a:spcPct val="0"/>
                </a:spcBef>
                <a:spcAft>
                  <a:spcPct val="0"/>
                </a:spcAft>
                <a:defRPr sz="2100">
                  <a:solidFill>
                    <a:srgbClr val="006600"/>
                  </a:solidFill>
                  <a:latin typeface="Arial" panose="020B0604020202020204" pitchFamily="34" charset="0"/>
                </a:defRPr>
              </a:lvl7pPr>
              <a:lvl8pPr marL="3963988" indent="-287338" defTabSz="1152525" eaLnBrk="0" fontAlgn="base" hangingPunct="0">
                <a:spcBef>
                  <a:spcPct val="0"/>
                </a:spcBef>
                <a:spcAft>
                  <a:spcPct val="0"/>
                </a:spcAft>
                <a:defRPr sz="2100">
                  <a:solidFill>
                    <a:srgbClr val="006600"/>
                  </a:solidFill>
                  <a:latin typeface="Arial" panose="020B0604020202020204" pitchFamily="34" charset="0"/>
                </a:defRPr>
              </a:lvl8pPr>
              <a:lvl9pPr marL="4421188" indent="-287338" defTabSz="1152525" eaLnBrk="0" fontAlgn="base" hangingPunct="0">
                <a:spcBef>
                  <a:spcPct val="0"/>
                </a:spcBef>
                <a:spcAft>
                  <a:spcPct val="0"/>
                </a:spcAft>
                <a:defRPr sz="2100">
                  <a:solidFill>
                    <a:srgbClr val="006600"/>
                  </a:solidFill>
                  <a:latin typeface="Arial" panose="020B0604020202020204" pitchFamily="34" charset="0"/>
                </a:defRPr>
              </a:lvl9pPr>
            </a:lstStyle>
            <a:p>
              <a:pPr>
                <a:spcBef>
                  <a:spcPct val="50000"/>
                </a:spcBef>
                <a:defRPr/>
              </a:pPr>
              <a:r>
                <a:rPr lang="ru-RU" altLang="ru-RU" sz="4285" dirty="0">
                  <a:solidFill>
                    <a:srgbClr val="D71920"/>
                  </a:solidFill>
                </a:rPr>
                <a:t>+</a:t>
              </a:r>
            </a:p>
          </p:txBody>
        </p:sp>
      </p:grpSp>
      <p:grpSp>
        <p:nvGrpSpPr>
          <p:cNvPr id="65543" name="Group 37">
            <a:extLst>
              <a:ext uri="{FF2B5EF4-FFF2-40B4-BE49-F238E27FC236}">
                <a16:creationId xmlns="" xmlns:a16="http://schemas.microsoft.com/office/drawing/2014/main" id="{83AF779D-B76F-9759-5B39-39DB1E4BB2D0}"/>
              </a:ext>
            </a:extLst>
          </p:cNvPr>
          <p:cNvGrpSpPr>
            <a:grpSpLocks/>
          </p:cNvGrpSpPr>
          <p:nvPr/>
        </p:nvGrpSpPr>
        <p:grpSpPr bwMode="auto">
          <a:xfrm>
            <a:off x="4743341" y="3340101"/>
            <a:ext cx="3112814" cy="660400"/>
            <a:chOff x="3113" y="2109"/>
            <a:chExt cx="1777" cy="416"/>
          </a:xfrm>
        </p:grpSpPr>
        <p:sp>
          <p:nvSpPr>
            <p:cNvPr id="182314" name="Text Box 85">
              <a:extLst>
                <a:ext uri="{FF2B5EF4-FFF2-40B4-BE49-F238E27FC236}">
                  <a16:creationId xmlns="" xmlns:a16="http://schemas.microsoft.com/office/drawing/2014/main" id="{FF725667-0C51-80F4-6182-57C47D7486C7}"/>
                </a:ext>
              </a:extLst>
            </p:cNvPr>
            <p:cNvSpPr txBox="1">
              <a:spLocks noChangeArrowheads="1"/>
            </p:cNvSpPr>
            <p:nvPr/>
          </p:nvSpPr>
          <p:spPr bwMode="auto">
            <a:xfrm>
              <a:off x="3121" y="2142"/>
              <a:ext cx="1769" cy="374"/>
            </a:xfrm>
            <a:prstGeom prst="rect">
              <a:avLst/>
            </a:prstGeom>
            <a:noFill/>
            <a:ln w="9525">
              <a:noFill/>
              <a:miter lim="800000"/>
              <a:headEnd/>
              <a:tailEnd/>
            </a:ln>
          </p:spPr>
          <p:txBody>
            <a:bodyPr lIns="359925" tIns="53989" rIns="53989" bIns="53989">
              <a:spAutoFit/>
            </a:bodyPr>
            <a:lstStyle>
              <a:defPPr>
                <a:defRPr lang="ru-RU"/>
              </a:defPPr>
              <a:lvl1pPr marL="144882" indent="-144882">
                <a:buClr>
                  <a:srgbClr val="D71920"/>
                </a:buClr>
                <a:buSzPct val="120000"/>
                <a:buFont typeface="Wingdings" pitchFamily="2" charset="2"/>
                <a:buChar char="§"/>
                <a:defRPr sz="1050" b="0">
                  <a:solidFill>
                    <a:srgbClr val="3B4D54"/>
                  </a:solidFill>
                  <a:latin typeface="Arial" panose="020B0604020202020204" pitchFamily="34" charset="0"/>
                </a:defRPr>
              </a:lvl1pPr>
            </a:lstStyle>
            <a:p>
              <a:pPr>
                <a:buFont typeface="Arial" panose="020B0604020202020204" pitchFamily="34" charset="0"/>
                <a:buChar char="•"/>
              </a:pPr>
              <a:r>
                <a:rPr lang="ru-RU" altLang="ru-RU" dirty="0"/>
                <a:t>Планирование производства, </a:t>
              </a:r>
              <a:r>
                <a:rPr lang="en-US" altLang="ru-RU" dirty="0"/>
                <a:t>MES</a:t>
              </a:r>
              <a:r>
                <a:rPr lang="ru-RU" altLang="ru-RU" dirty="0"/>
                <a:t> </a:t>
              </a:r>
            </a:p>
            <a:p>
              <a:pPr>
                <a:buFont typeface="Arial" panose="020B0604020202020204" pitchFamily="34" charset="0"/>
                <a:buChar char="•"/>
              </a:pPr>
              <a:r>
                <a:rPr lang="ru-RU" altLang="ru-RU" dirty="0"/>
                <a:t>Организация ремонтов</a:t>
              </a:r>
            </a:p>
            <a:p>
              <a:pPr>
                <a:buFont typeface="Arial" panose="020B0604020202020204" pitchFamily="34" charset="0"/>
                <a:buChar char="•"/>
              </a:pPr>
              <a:r>
                <a:rPr lang="ru-RU" altLang="ru-RU" dirty="0"/>
                <a:t>Бюджетирование, МСФО</a:t>
              </a:r>
            </a:p>
          </p:txBody>
        </p:sp>
        <p:sp>
          <p:nvSpPr>
            <p:cNvPr id="161876" name="Text Box 84">
              <a:extLst>
                <a:ext uri="{FF2B5EF4-FFF2-40B4-BE49-F238E27FC236}">
                  <a16:creationId xmlns="" xmlns:a16="http://schemas.microsoft.com/office/drawing/2014/main" id="{D48D5E27-870E-F3A5-A144-55E3F032D44C}"/>
                </a:ext>
              </a:extLst>
            </p:cNvPr>
            <p:cNvSpPr txBox="1">
              <a:spLocks noChangeArrowheads="1"/>
            </p:cNvSpPr>
            <p:nvPr/>
          </p:nvSpPr>
          <p:spPr bwMode="auto">
            <a:xfrm>
              <a:off x="3113" y="2109"/>
              <a:ext cx="179" cy="416"/>
            </a:xfrm>
            <a:prstGeom prst="rect">
              <a:avLst/>
            </a:prstGeom>
            <a:noFill/>
            <a:ln>
              <a:noFill/>
            </a:ln>
            <a:effectLst>
              <a:prstShdw prst="shdw17" dist="17961" dir="2700000">
                <a:schemeClr val="accent1">
                  <a:gamma/>
                  <a:shade val="60000"/>
                  <a:invGamma/>
                </a:schemeClr>
              </a:prstShdw>
            </a:effectLst>
          </p:spPr>
          <p:txBody>
            <a:bodyPr lIns="0" tIns="0" rIns="0" bIns="0">
              <a:spAutoFit/>
            </a:bodyPr>
            <a:lstStyle>
              <a:lvl1pPr defTabSz="1152525">
                <a:defRPr sz="2100">
                  <a:solidFill>
                    <a:srgbClr val="006600"/>
                  </a:solidFill>
                  <a:latin typeface="Arial" panose="020B0604020202020204" pitchFamily="34" charset="0"/>
                </a:defRPr>
              </a:lvl1pPr>
              <a:lvl2pPr marL="936625" indent="-360363" defTabSz="1152525">
                <a:defRPr sz="2100">
                  <a:solidFill>
                    <a:srgbClr val="006600"/>
                  </a:solidFill>
                  <a:latin typeface="Arial" panose="020B0604020202020204" pitchFamily="34" charset="0"/>
                </a:defRPr>
              </a:lvl2pPr>
              <a:lvl3pPr marL="1439863" indent="-287338" defTabSz="1152525">
                <a:defRPr sz="2100">
                  <a:solidFill>
                    <a:srgbClr val="006600"/>
                  </a:solidFill>
                  <a:latin typeface="Arial" panose="020B0604020202020204" pitchFamily="34" charset="0"/>
                </a:defRPr>
              </a:lvl3pPr>
              <a:lvl4pPr marL="2016125" indent="-287338" defTabSz="1152525">
                <a:defRPr sz="2100">
                  <a:solidFill>
                    <a:srgbClr val="006600"/>
                  </a:solidFill>
                  <a:latin typeface="Arial" panose="020B0604020202020204" pitchFamily="34" charset="0"/>
                </a:defRPr>
              </a:lvl4pPr>
              <a:lvl5pPr marL="2592388" indent="-287338" defTabSz="1152525">
                <a:defRPr sz="2100">
                  <a:solidFill>
                    <a:srgbClr val="006600"/>
                  </a:solidFill>
                  <a:latin typeface="Arial" panose="020B0604020202020204" pitchFamily="34" charset="0"/>
                </a:defRPr>
              </a:lvl5pPr>
              <a:lvl6pPr marL="3049588" indent="-287338" defTabSz="1152525" eaLnBrk="0" fontAlgn="base" hangingPunct="0">
                <a:spcBef>
                  <a:spcPct val="0"/>
                </a:spcBef>
                <a:spcAft>
                  <a:spcPct val="0"/>
                </a:spcAft>
                <a:defRPr sz="2100">
                  <a:solidFill>
                    <a:srgbClr val="006600"/>
                  </a:solidFill>
                  <a:latin typeface="Arial" panose="020B0604020202020204" pitchFamily="34" charset="0"/>
                </a:defRPr>
              </a:lvl6pPr>
              <a:lvl7pPr marL="3506788" indent="-287338" defTabSz="1152525" eaLnBrk="0" fontAlgn="base" hangingPunct="0">
                <a:spcBef>
                  <a:spcPct val="0"/>
                </a:spcBef>
                <a:spcAft>
                  <a:spcPct val="0"/>
                </a:spcAft>
                <a:defRPr sz="2100">
                  <a:solidFill>
                    <a:srgbClr val="006600"/>
                  </a:solidFill>
                  <a:latin typeface="Arial" panose="020B0604020202020204" pitchFamily="34" charset="0"/>
                </a:defRPr>
              </a:lvl7pPr>
              <a:lvl8pPr marL="3963988" indent="-287338" defTabSz="1152525" eaLnBrk="0" fontAlgn="base" hangingPunct="0">
                <a:spcBef>
                  <a:spcPct val="0"/>
                </a:spcBef>
                <a:spcAft>
                  <a:spcPct val="0"/>
                </a:spcAft>
                <a:defRPr sz="2100">
                  <a:solidFill>
                    <a:srgbClr val="006600"/>
                  </a:solidFill>
                  <a:latin typeface="Arial" panose="020B0604020202020204" pitchFamily="34" charset="0"/>
                </a:defRPr>
              </a:lvl8pPr>
              <a:lvl9pPr marL="4421188" indent="-287338" defTabSz="1152525" eaLnBrk="0" fontAlgn="base" hangingPunct="0">
                <a:spcBef>
                  <a:spcPct val="0"/>
                </a:spcBef>
                <a:spcAft>
                  <a:spcPct val="0"/>
                </a:spcAft>
                <a:defRPr sz="2100">
                  <a:solidFill>
                    <a:srgbClr val="006600"/>
                  </a:solidFill>
                  <a:latin typeface="Arial" panose="020B0604020202020204" pitchFamily="34" charset="0"/>
                </a:defRPr>
              </a:lvl9pPr>
            </a:lstStyle>
            <a:p>
              <a:pPr>
                <a:spcBef>
                  <a:spcPct val="50000"/>
                </a:spcBef>
                <a:defRPr/>
              </a:pPr>
              <a:r>
                <a:rPr lang="ru-RU" altLang="ru-RU" sz="4285" dirty="0">
                  <a:solidFill>
                    <a:srgbClr val="D71920"/>
                  </a:solidFill>
                  <a:latin typeface="+mn-lt"/>
                </a:rPr>
                <a:t>+</a:t>
              </a:r>
            </a:p>
          </p:txBody>
        </p:sp>
      </p:grpSp>
      <p:grpSp>
        <p:nvGrpSpPr>
          <p:cNvPr id="65544" name="Group 39">
            <a:extLst>
              <a:ext uri="{FF2B5EF4-FFF2-40B4-BE49-F238E27FC236}">
                <a16:creationId xmlns="" xmlns:a16="http://schemas.microsoft.com/office/drawing/2014/main" id="{6B42F93D-54CE-D14A-B8AF-D9043F59519E}"/>
              </a:ext>
            </a:extLst>
          </p:cNvPr>
          <p:cNvGrpSpPr>
            <a:grpSpLocks/>
          </p:cNvGrpSpPr>
          <p:nvPr/>
        </p:nvGrpSpPr>
        <p:grpSpPr bwMode="auto">
          <a:xfrm>
            <a:off x="3631220" y="3882701"/>
            <a:ext cx="3608760" cy="760861"/>
            <a:chOff x="3140" y="2355"/>
            <a:chExt cx="1737" cy="668"/>
          </a:xfrm>
        </p:grpSpPr>
        <p:sp>
          <p:nvSpPr>
            <p:cNvPr id="182312" name="Text Box 82">
              <a:extLst>
                <a:ext uri="{FF2B5EF4-FFF2-40B4-BE49-F238E27FC236}">
                  <a16:creationId xmlns="" xmlns:a16="http://schemas.microsoft.com/office/drawing/2014/main" id="{69BDF5EF-77B5-5023-468F-CAE09D1F330F}"/>
                </a:ext>
              </a:extLst>
            </p:cNvPr>
            <p:cNvSpPr txBox="1">
              <a:spLocks noChangeArrowheads="1"/>
            </p:cNvSpPr>
            <p:nvPr/>
          </p:nvSpPr>
          <p:spPr bwMode="auto">
            <a:xfrm>
              <a:off x="3199" y="2360"/>
              <a:ext cx="1678" cy="663"/>
            </a:xfrm>
            <a:prstGeom prst="rect">
              <a:avLst/>
            </a:prstGeom>
            <a:noFill/>
            <a:ln w="9525">
              <a:noFill/>
              <a:miter lim="800000"/>
              <a:headEnd/>
              <a:tailEnd/>
            </a:ln>
          </p:spPr>
          <p:txBody>
            <a:bodyPr lIns="359925" tIns="53989" rIns="53989" bIns="53989">
              <a:spAutoFit/>
            </a:bodyPr>
            <a:lstStyle>
              <a:defPPr>
                <a:defRPr lang="ru-RU"/>
              </a:defPPr>
              <a:lvl1pPr marL="144882" indent="-144882">
                <a:buClr>
                  <a:srgbClr val="D71920"/>
                </a:buClr>
                <a:buSzPct val="120000"/>
                <a:buFont typeface="Wingdings" pitchFamily="2" charset="2"/>
                <a:buChar char="§"/>
                <a:defRPr sz="1050" b="0">
                  <a:solidFill>
                    <a:srgbClr val="3B4D54"/>
                  </a:solidFill>
                  <a:latin typeface="Arial" panose="020B0604020202020204" pitchFamily="34" charset="0"/>
                </a:defRPr>
              </a:lvl1pPr>
            </a:lstStyle>
            <a:p>
              <a:pPr>
                <a:buFont typeface="Arial" panose="020B0604020202020204" pitchFamily="34" charset="0"/>
                <a:buChar char="•"/>
              </a:pPr>
              <a:r>
                <a:rPr lang="ru-RU" altLang="ru-RU" dirty="0"/>
                <a:t>Учет производственных процессов</a:t>
              </a:r>
            </a:p>
            <a:p>
              <a:pPr>
                <a:buFont typeface="Arial" panose="020B0604020202020204" pitchFamily="34" charset="0"/>
                <a:buChar char="•"/>
              </a:pPr>
              <a:r>
                <a:rPr lang="ru-RU" altLang="ru-RU" dirty="0"/>
                <a:t>Регламентированный учет по РСБУ</a:t>
              </a:r>
            </a:p>
            <a:p>
              <a:pPr>
                <a:buFont typeface="Arial" panose="020B0604020202020204" pitchFamily="34" charset="0"/>
                <a:buChar char="•"/>
              </a:pPr>
              <a:r>
                <a:rPr lang="ru-RU" altLang="ru-RU" dirty="0"/>
                <a:t>Расчет заработной платы</a:t>
              </a:r>
            </a:p>
            <a:p>
              <a:pPr>
                <a:buFont typeface="Arial" panose="020B0604020202020204" pitchFamily="34" charset="0"/>
                <a:buChar char="•"/>
              </a:pPr>
              <a:r>
                <a:rPr lang="ru-RU" altLang="ru-RU" dirty="0"/>
                <a:t>Управление персоналом</a:t>
              </a:r>
            </a:p>
          </p:txBody>
        </p:sp>
        <p:sp>
          <p:nvSpPr>
            <p:cNvPr id="161873" name="Text Box 81">
              <a:extLst>
                <a:ext uri="{FF2B5EF4-FFF2-40B4-BE49-F238E27FC236}">
                  <a16:creationId xmlns="" xmlns:a16="http://schemas.microsoft.com/office/drawing/2014/main" id="{CAF62113-1525-2EFB-21EE-3CD284FE1227}"/>
                </a:ext>
              </a:extLst>
            </p:cNvPr>
            <p:cNvSpPr txBox="1">
              <a:spLocks noChangeArrowheads="1"/>
            </p:cNvSpPr>
            <p:nvPr/>
          </p:nvSpPr>
          <p:spPr bwMode="auto">
            <a:xfrm>
              <a:off x="3140" y="2355"/>
              <a:ext cx="181" cy="578"/>
            </a:xfrm>
            <a:prstGeom prst="rect">
              <a:avLst/>
            </a:prstGeom>
            <a:noFill/>
            <a:ln>
              <a:noFill/>
            </a:ln>
            <a:effectLst>
              <a:prstShdw prst="shdw17" dist="17961" dir="2700000">
                <a:schemeClr val="accent1">
                  <a:gamma/>
                  <a:shade val="60000"/>
                  <a:invGamma/>
                </a:schemeClr>
              </a:prstShdw>
            </a:effectLst>
          </p:spPr>
          <p:txBody>
            <a:bodyPr lIns="0" tIns="0" rIns="0" bIns="0">
              <a:spAutoFit/>
            </a:bodyPr>
            <a:lstStyle>
              <a:lvl1pPr defTabSz="1152525">
                <a:defRPr sz="2100">
                  <a:solidFill>
                    <a:srgbClr val="006600"/>
                  </a:solidFill>
                  <a:latin typeface="Arial" panose="020B0604020202020204" pitchFamily="34" charset="0"/>
                </a:defRPr>
              </a:lvl1pPr>
              <a:lvl2pPr marL="936625" indent="-360363" defTabSz="1152525">
                <a:defRPr sz="2100">
                  <a:solidFill>
                    <a:srgbClr val="006600"/>
                  </a:solidFill>
                  <a:latin typeface="Arial" panose="020B0604020202020204" pitchFamily="34" charset="0"/>
                </a:defRPr>
              </a:lvl2pPr>
              <a:lvl3pPr marL="1439863" indent="-287338" defTabSz="1152525">
                <a:defRPr sz="2100">
                  <a:solidFill>
                    <a:srgbClr val="006600"/>
                  </a:solidFill>
                  <a:latin typeface="Arial" panose="020B0604020202020204" pitchFamily="34" charset="0"/>
                </a:defRPr>
              </a:lvl3pPr>
              <a:lvl4pPr marL="2016125" indent="-287338" defTabSz="1152525">
                <a:defRPr sz="2100">
                  <a:solidFill>
                    <a:srgbClr val="006600"/>
                  </a:solidFill>
                  <a:latin typeface="Arial" panose="020B0604020202020204" pitchFamily="34" charset="0"/>
                </a:defRPr>
              </a:lvl4pPr>
              <a:lvl5pPr marL="2592388" indent="-287338" defTabSz="1152525">
                <a:defRPr sz="2100">
                  <a:solidFill>
                    <a:srgbClr val="006600"/>
                  </a:solidFill>
                  <a:latin typeface="Arial" panose="020B0604020202020204" pitchFamily="34" charset="0"/>
                </a:defRPr>
              </a:lvl5pPr>
              <a:lvl6pPr marL="3049588" indent="-287338" defTabSz="1152525" eaLnBrk="0" fontAlgn="base" hangingPunct="0">
                <a:spcBef>
                  <a:spcPct val="0"/>
                </a:spcBef>
                <a:spcAft>
                  <a:spcPct val="0"/>
                </a:spcAft>
                <a:defRPr sz="2100">
                  <a:solidFill>
                    <a:srgbClr val="006600"/>
                  </a:solidFill>
                  <a:latin typeface="Arial" panose="020B0604020202020204" pitchFamily="34" charset="0"/>
                </a:defRPr>
              </a:lvl6pPr>
              <a:lvl7pPr marL="3506788" indent="-287338" defTabSz="1152525" eaLnBrk="0" fontAlgn="base" hangingPunct="0">
                <a:spcBef>
                  <a:spcPct val="0"/>
                </a:spcBef>
                <a:spcAft>
                  <a:spcPct val="0"/>
                </a:spcAft>
                <a:defRPr sz="2100">
                  <a:solidFill>
                    <a:srgbClr val="006600"/>
                  </a:solidFill>
                  <a:latin typeface="Arial" panose="020B0604020202020204" pitchFamily="34" charset="0"/>
                </a:defRPr>
              </a:lvl7pPr>
              <a:lvl8pPr marL="3963988" indent="-287338" defTabSz="1152525" eaLnBrk="0" fontAlgn="base" hangingPunct="0">
                <a:spcBef>
                  <a:spcPct val="0"/>
                </a:spcBef>
                <a:spcAft>
                  <a:spcPct val="0"/>
                </a:spcAft>
                <a:defRPr sz="2100">
                  <a:solidFill>
                    <a:srgbClr val="006600"/>
                  </a:solidFill>
                  <a:latin typeface="Arial" panose="020B0604020202020204" pitchFamily="34" charset="0"/>
                </a:defRPr>
              </a:lvl8pPr>
              <a:lvl9pPr marL="4421188" indent="-287338" defTabSz="1152525" eaLnBrk="0" fontAlgn="base" hangingPunct="0">
                <a:spcBef>
                  <a:spcPct val="0"/>
                </a:spcBef>
                <a:spcAft>
                  <a:spcPct val="0"/>
                </a:spcAft>
                <a:defRPr sz="2100">
                  <a:solidFill>
                    <a:srgbClr val="006600"/>
                  </a:solidFill>
                  <a:latin typeface="Arial" panose="020B0604020202020204" pitchFamily="34" charset="0"/>
                </a:defRPr>
              </a:lvl9pPr>
            </a:lstStyle>
            <a:p>
              <a:pPr>
                <a:spcBef>
                  <a:spcPct val="50000"/>
                </a:spcBef>
                <a:defRPr/>
              </a:pPr>
              <a:r>
                <a:rPr lang="ru-RU" altLang="ru-RU" sz="4285" dirty="0">
                  <a:solidFill>
                    <a:srgbClr val="D71920"/>
                  </a:solidFill>
                </a:rPr>
                <a:t>+</a:t>
              </a:r>
            </a:p>
          </p:txBody>
        </p:sp>
      </p:grpSp>
      <p:grpSp>
        <p:nvGrpSpPr>
          <p:cNvPr id="65545" name="Группа 2">
            <a:extLst>
              <a:ext uri="{FF2B5EF4-FFF2-40B4-BE49-F238E27FC236}">
                <a16:creationId xmlns="" xmlns:a16="http://schemas.microsoft.com/office/drawing/2014/main" id="{03490073-6288-F449-416B-BC47E2520D2C}"/>
              </a:ext>
            </a:extLst>
          </p:cNvPr>
          <p:cNvGrpSpPr>
            <a:grpSpLocks/>
          </p:cNvGrpSpPr>
          <p:nvPr/>
        </p:nvGrpSpPr>
        <p:grpSpPr bwMode="auto">
          <a:xfrm>
            <a:off x="2322176" y="207962"/>
            <a:ext cx="4071937" cy="2178050"/>
            <a:chOff x="2925763" y="136525"/>
            <a:chExt cx="5130800" cy="2743200"/>
          </a:xfrm>
        </p:grpSpPr>
        <p:pic>
          <p:nvPicPr>
            <p:cNvPr id="65575" name="Picture 75">
              <a:extLst>
                <a:ext uri="{FF2B5EF4-FFF2-40B4-BE49-F238E27FC236}">
                  <a16:creationId xmlns="" xmlns:a16="http://schemas.microsoft.com/office/drawing/2014/main" id="{B556BDFC-72A2-513A-B27C-8173A403F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763" y="136525"/>
              <a:ext cx="5130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6" name="Рисунок 3">
              <a:extLst>
                <a:ext uri="{FF2B5EF4-FFF2-40B4-BE49-F238E27FC236}">
                  <a16:creationId xmlns="" xmlns:a16="http://schemas.microsoft.com/office/drawing/2014/main" id="{DE37CE4B-8564-2571-3A23-F0B2A1408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147638"/>
              <a:ext cx="5075238"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46" name="Picture 76">
            <a:extLst>
              <a:ext uri="{FF2B5EF4-FFF2-40B4-BE49-F238E27FC236}">
                <a16:creationId xmlns="" xmlns:a16="http://schemas.microsoft.com/office/drawing/2014/main" id="{2D5C5A03-F886-C73B-0520-0024E5D89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963" y="1258888"/>
            <a:ext cx="359886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7" name="Группа 5">
            <a:extLst>
              <a:ext uri="{FF2B5EF4-FFF2-40B4-BE49-F238E27FC236}">
                <a16:creationId xmlns="" xmlns:a16="http://schemas.microsoft.com/office/drawing/2014/main" id="{633B9190-3EDC-48D2-B60A-660427540B75}"/>
              </a:ext>
            </a:extLst>
          </p:cNvPr>
          <p:cNvGrpSpPr>
            <a:grpSpLocks/>
          </p:cNvGrpSpPr>
          <p:nvPr/>
        </p:nvGrpSpPr>
        <p:grpSpPr bwMode="auto">
          <a:xfrm>
            <a:off x="185738" y="1131888"/>
            <a:ext cx="1765300" cy="2752679"/>
            <a:chOff x="161954" y="1256936"/>
            <a:chExt cx="2063240" cy="3623278"/>
          </a:xfrm>
        </p:grpSpPr>
        <p:grpSp>
          <p:nvGrpSpPr>
            <p:cNvPr id="65553" name="Группа 22">
              <a:extLst>
                <a:ext uri="{FF2B5EF4-FFF2-40B4-BE49-F238E27FC236}">
                  <a16:creationId xmlns="" xmlns:a16="http://schemas.microsoft.com/office/drawing/2014/main" id="{07C756CC-702F-3409-191D-155245344348}"/>
                </a:ext>
              </a:extLst>
            </p:cNvPr>
            <p:cNvGrpSpPr>
              <a:grpSpLocks/>
            </p:cNvGrpSpPr>
            <p:nvPr/>
          </p:nvGrpSpPr>
          <p:grpSpPr bwMode="auto">
            <a:xfrm>
              <a:off x="161954" y="3969213"/>
              <a:ext cx="1009355" cy="911001"/>
              <a:chOff x="162134" y="3790348"/>
              <a:chExt cx="1009895" cy="910789"/>
            </a:xfrm>
          </p:grpSpPr>
          <p:sp>
            <p:nvSpPr>
              <p:cNvPr id="182307" name="TextBox 20">
                <a:extLst>
                  <a:ext uri="{FF2B5EF4-FFF2-40B4-BE49-F238E27FC236}">
                    <a16:creationId xmlns="" xmlns:a16="http://schemas.microsoft.com/office/drawing/2014/main" id="{66E283B3-6F7C-4599-6D0D-93837C966222}"/>
                  </a:ext>
                </a:extLst>
              </p:cNvPr>
              <p:cNvSpPr txBox="1">
                <a:spLocks noChangeArrowheads="1"/>
              </p:cNvSpPr>
              <p:nvPr/>
            </p:nvSpPr>
            <p:spPr bwMode="auto">
              <a:xfrm>
                <a:off x="178841" y="4419166"/>
                <a:ext cx="610230" cy="281971"/>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Mobile</a:t>
                </a:r>
                <a:endParaRPr lang="ru-RU" altLang="ru-RU" sz="1000">
                  <a:solidFill>
                    <a:srgbClr val="003366"/>
                  </a:solidFill>
                  <a:latin typeface="Arial" panose="020B0604020202020204" pitchFamily="34" charset="0"/>
                </a:endParaRPr>
              </a:p>
            </p:txBody>
          </p:sp>
          <p:sp>
            <p:nvSpPr>
              <p:cNvPr id="182308" name="TextBox 20">
                <a:extLst>
                  <a:ext uri="{FF2B5EF4-FFF2-40B4-BE49-F238E27FC236}">
                    <a16:creationId xmlns="" xmlns:a16="http://schemas.microsoft.com/office/drawing/2014/main" id="{950FDC51-B5CB-7CA0-F5C2-4874DEA4FA1F}"/>
                  </a:ext>
                </a:extLst>
              </p:cNvPr>
              <p:cNvSpPr txBox="1">
                <a:spLocks noChangeArrowheads="1"/>
              </p:cNvSpPr>
              <p:nvPr/>
            </p:nvSpPr>
            <p:spPr bwMode="auto">
              <a:xfrm>
                <a:off x="171416" y="4112068"/>
                <a:ext cx="757421" cy="281971"/>
              </a:xfrm>
              <a:prstGeom prst="rect">
                <a:avLst/>
              </a:prstGeom>
              <a:noFill/>
              <a:ln w="9525">
                <a:noFill/>
                <a:miter lim="800000"/>
                <a:headEnd/>
                <a:tailEnd/>
              </a:ln>
            </p:spPr>
            <p:txBody>
              <a:bodyPr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Cloud</a:t>
                </a:r>
                <a:endParaRPr lang="ru-RU" altLang="ru-RU" sz="1000">
                  <a:solidFill>
                    <a:srgbClr val="003366"/>
                  </a:solidFill>
                  <a:latin typeface="Arial" panose="020B0604020202020204" pitchFamily="34" charset="0"/>
                </a:endParaRPr>
              </a:p>
            </p:txBody>
          </p:sp>
          <p:sp>
            <p:nvSpPr>
              <p:cNvPr id="182309" name="TextBox 20">
                <a:extLst>
                  <a:ext uri="{FF2B5EF4-FFF2-40B4-BE49-F238E27FC236}">
                    <a16:creationId xmlns="" xmlns:a16="http://schemas.microsoft.com/office/drawing/2014/main" id="{D8CB0C9C-495C-5BAA-2DEB-182AD22F8867}"/>
                  </a:ext>
                </a:extLst>
              </p:cNvPr>
              <p:cNvSpPr txBox="1">
                <a:spLocks noChangeArrowheads="1"/>
              </p:cNvSpPr>
              <p:nvPr/>
            </p:nvSpPr>
            <p:spPr bwMode="auto">
              <a:xfrm>
                <a:off x="162134" y="3790348"/>
                <a:ext cx="1009895" cy="281971"/>
              </a:xfrm>
              <a:prstGeom prst="rect">
                <a:avLst/>
              </a:prstGeom>
              <a:noFill/>
              <a:ln w="9525">
                <a:noFill/>
                <a:miter lim="800000"/>
                <a:headEnd/>
                <a:tailEnd/>
              </a:ln>
            </p:spPr>
            <p:txBody>
              <a:bodyPr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E-Com</a:t>
                </a:r>
                <a:endParaRPr lang="ru-RU" altLang="ru-RU" sz="1000">
                  <a:solidFill>
                    <a:srgbClr val="003366"/>
                  </a:solidFill>
                  <a:latin typeface="Arial" panose="020B0604020202020204" pitchFamily="34" charset="0"/>
                </a:endParaRPr>
              </a:p>
            </p:txBody>
          </p:sp>
        </p:grpSp>
        <p:grpSp>
          <p:nvGrpSpPr>
            <p:cNvPr id="65554" name="Группа 25">
              <a:extLst>
                <a:ext uri="{FF2B5EF4-FFF2-40B4-BE49-F238E27FC236}">
                  <a16:creationId xmlns="" xmlns:a16="http://schemas.microsoft.com/office/drawing/2014/main" id="{B00DB360-90DD-B74B-6367-C6D8297E346D}"/>
                </a:ext>
              </a:extLst>
            </p:cNvPr>
            <p:cNvGrpSpPr>
              <a:grpSpLocks/>
            </p:cNvGrpSpPr>
            <p:nvPr/>
          </p:nvGrpSpPr>
          <p:grpSpPr bwMode="auto">
            <a:xfrm>
              <a:off x="161954" y="3672488"/>
              <a:ext cx="974226" cy="282036"/>
              <a:chOff x="161918" y="3493409"/>
              <a:chExt cx="973982" cy="282300"/>
            </a:xfrm>
          </p:grpSpPr>
          <p:sp>
            <p:nvSpPr>
              <p:cNvPr id="182305" name="TextBox 23">
                <a:extLst>
                  <a:ext uri="{FF2B5EF4-FFF2-40B4-BE49-F238E27FC236}">
                    <a16:creationId xmlns="" xmlns:a16="http://schemas.microsoft.com/office/drawing/2014/main" id="{1342488D-0A23-61CD-F5AD-57408D1D0906}"/>
                  </a:ext>
                </a:extLst>
              </p:cNvPr>
              <p:cNvSpPr txBox="1">
                <a:spLocks noChangeArrowheads="1"/>
              </p:cNvSpPr>
              <p:nvPr/>
            </p:nvSpPr>
            <p:spPr bwMode="auto">
              <a:xfrm>
                <a:off x="161918" y="3493409"/>
                <a:ext cx="647383" cy="282300"/>
              </a:xfrm>
              <a:prstGeom prst="rect">
                <a:avLst/>
              </a:prstGeom>
              <a:noFill/>
              <a:ln w="9525">
                <a:noFill/>
                <a:miter lim="800000"/>
                <a:headEnd/>
                <a:tailEnd/>
              </a:ln>
            </p:spPr>
            <p:txBody>
              <a:bodyPr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IIoT</a:t>
                </a:r>
                <a:endParaRPr lang="ru-RU" altLang="ru-RU" sz="1000">
                  <a:solidFill>
                    <a:srgbClr val="003366"/>
                  </a:solidFill>
                  <a:latin typeface="Arial" panose="020B0604020202020204" pitchFamily="34" charset="0"/>
                </a:endParaRPr>
              </a:p>
            </p:txBody>
          </p:sp>
          <p:sp>
            <p:nvSpPr>
              <p:cNvPr id="182306" name="TextBox 18">
                <a:extLst>
                  <a:ext uri="{FF2B5EF4-FFF2-40B4-BE49-F238E27FC236}">
                    <a16:creationId xmlns="" xmlns:a16="http://schemas.microsoft.com/office/drawing/2014/main" id="{6529C560-53C9-3C3F-BA6F-298D9225B606}"/>
                  </a:ext>
                </a:extLst>
              </p:cNvPr>
              <p:cNvSpPr txBox="1">
                <a:spLocks noChangeArrowheads="1"/>
              </p:cNvSpPr>
              <p:nvPr/>
            </p:nvSpPr>
            <p:spPr bwMode="auto">
              <a:xfrm>
                <a:off x="649773" y="3493409"/>
                <a:ext cx="486127" cy="282300"/>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RFID</a:t>
                </a:r>
                <a:endParaRPr lang="ru-RU" altLang="ru-RU" sz="1000">
                  <a:solidFill>
                    <a:srgbClr val="003366"/>
                  </a:solidFill>
                  <a:latin typeface="Arial" panose="020B0604020202020204" pitchFamily="34" charset="0"/>
                </a:endParaRPr>
              </a:p>
            </p:txBody>
          </p:sp>
        </p:grpSp>
        <p:grpSp>
          <p:nvGrpSpPr>
            <p:cNvPr id="65555" name="Группа 28">
              <a:extLst>
                <a:ext uri="{FF2B5EF4-FFF2-40B4-BE49-F238E27FC236}">
                  <a16:creationId xmlns="" xmlns:a16="http://schemas.microsoft.com/office/drawing/2014/main" id="{F36A5A9A-83EC-7008-6ABF-18559A25BC0C}"/>
                </a:ext>
              </a:extLst>
            </p:cNvPr>
            <p:cNvGrpSpPr>
              <a:grpSpLocks/>
            </p:cNvGrpSpPr>
            <p:nvPr/>
          </p:nvGrpSpPr>
          <p:grpSpPr bwMode="auto">
            <a:xfrm>
              <a:off x="171230" y="1256936"/>
              <a:ext cx="1775647" cy="587116"/>
              <a:chOff x="171350" y="1077910"/>
              <a:chExt cx="1776462" cy="586667"/>
            </a:xfrm>
          </p:grpSpPr>
          <p:sp>
            <p:nvSpPr>
              <p:cNvPr id="182301" name="TextBox 17">
                <a:extLst>
                  <a:ext uri="{FF2B5EF4-FFF2-40B4-BE49-F238E27FC236}">
                    <a16:creationId xmlns="" xmlns:a16="http://schemas.microsoft.com/office/drawing/2014/main" id="{8A52D660-A2E7-70C0-3E64-183D41ED1D69}"/>
                  </a:ext>
                </a:extLst>
              </p:cNvPr>
              <p:cNvSpPr txBox="1">
                <a:spLocks noChangeArrowheads="1"/>
              </p:cNvSpPr>
              <p:nvPr/>
            </p:nvSpPr>
            <p:spPr bwMode="auto">
              <a:xfrm>
                <a:off x="171350" y="1378580"/>
                <a:ext cx="743265" cy="281821"/>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Big Data</a:t>
                </a:r>
                <a:endParaRPr lang="ru-RU" altLang="ru-RU" sz="1000">
                  <a:solidFill>
                    <a:srgbClr val="003366"/>
                  </a:solidFill>
                  <a:latin typeface="Arial" panose="020B0604020202020204" pitchFamily="34" charset="0"/>
                </a:endParaRPr>
              </a:p>
            </p:txBody>
          </p:sp>
          <p:sp>
            <p:nvSpPr>
              <p:cNvPr id="182302" name="TextBox 19">
                <a:extLst>
                  <a:ext uri="{FF2B5EF4-FFF2-40B4-BE49-F238E27FC236}">
                    <a16:creationId xmlns="" xmlns:a16="http://schemas.microsoft.com/office/drawing/2014/main" id="{19689A44-44E0-7060-9456-3F454C8EEFE3}"/>
                  </a:ext>
                </a:extLst>
              </p:cNvPr>
              <p:cNvSpPr txBox="1">
                <a:spLocks noChangeArrowheads="1"/>
              </p:cNvSpPr>
              <p:nvPr/>
            </p:nvSpPr>
            <p:spPr bwMode="auto">
              <a:xfrm>
                <a:off x="962747" y="1382756"/>
                <a:ext cx="985065" cy="281821"/>
              </a:xfrm>
              <a:prstGeom prst="rect">
                <a:avLst/>
              </a:prstGeom>
              <a:noFill/>
              <a:ln w="9525">
                <a:noFill/>
                <a:miter lim="800000"/>
                <a:headEnd/>
                <a:tailEnd/>
              </a:ln>
            </p:spPr>
            <p:txBody>
              <a:bodyPr wrap="none" lIns="57573" tIns="28787" rIns="57573" bIns="28787">
                <a:spAutoFit/>
              </a:bodyPr>
              <a:lstStyle/>
              <a:p>
                <a:pPr algn="r">
                  <a:lnSpc>
                    <a:spcPct val="110000"/>
                  </a:lnSpc>
                  <a:spcBef>
                    <a:spcPct val="50000"/>
                  </a:spcBef>
                  <a:defRPr/>
                </a:pPr>
                <a:r>
                  <a:rPr lang="en-US" altLang="ru-RU" sz="1000">
                    <a:solidFill>
                      <a:srgbClr val="003366"/>
                    </a:solidFill>
                    <a:latin typeface="Arial" panose="020B0604020202020204" pitchFamily="34" charset="0"/>
                  </a:rPr>
                  <a:t>Data Mining</a:t>
                </a:r>
                <a:endParaRPr lang="ru-RU" altLang="ru-RU" sz="1000">
                  <a:solidFill>
                    <a:srgbClr val="003366"/>
                  </a:solidFill>
                  <a:latin typeface="Arial" panose="020B0604020202020204" pitchFamily="34" charset="0"/>
                </a:endParaRPr>
              </a:p>
            </p:txBody>
          </p:sp>
          <p:sp>
            <p:nvSpPr>
              <p:cNvPr id="182303" name="TextBox 20">
                <a:extLst>
                  <a:ext uri="{FF2B5EF4-FFF2-40B4-BE49-F238E27FC236}">
                    <a16:creationId xmlns="" xmlns:a16="http://schemas.microsoft.com/office/drawing/2014/main" id="{E318BE2E-0730-E39F-4273-121D77B1025D}"/>
                  </a:ext>
                </a:extLst>
              </p:cNvPr>
              <p:cNvSpPr txBox="1">
                <a:spLocks noChangeArrowheads="1"/>
              </p:cNvSpPr>
              <p:nvPr/>
            </p:nvSpPr>
            <p:spPr bwMode="auto">
              <a:xfrm>
                <a:off x="507338" y="1077910"/>
                <a:ext cx="1033799" cy="281821"/>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dirty="0">
                    <a:solidFill>
                      <a:srgbClr val="003366"/>
                    </a:solidFill>
                    <a:latin typeface="Arial" panose="020B0604020202020204" pitchFamily="34" charset="0"/>
                  </a:rPr>
                  <a:t>International</a:t>
                </a:r>
                <a:endParaRPr lang="ru-RU" altLang="ru-RU" sz="1000" dirty="0">
                  <a:solidFill>
                    <a:srgbClr val="003366"/>
                  </a:solidFill>
                  <a:latin typeface="Arial" panose="020B0604020202020204" pitchFamily="34" charset="0"/>
                </a:endParaRPr>
              </a:p>
            </p:txBody>
          </p:sp>
          <p:sp>
            <p:nvSpPr>
              <p:cNvPr id="182304" name="TextBox 4">
                <a:extLst>
                  <a:ext uri="{FF2B5EF4-FFF2-40B4-BE49-F238E27FC236}">
                    <a16:creationId xmlns="" xmlns:a16="http://schemas.microsoft.com/office/drawing/2014/main" id="{7B006EF5-505C-9B83-5B8E-8546B51627E1}"/>
                  </a:ext>
                </a:extLst>
              </p:cNvPr>
              <p:cNvSpPr txBox="1">
                <a:spLocks noChangeArrowheads="1"/>
              </p:cNvSpPr>
              <p:nvPr/>
            </p:nvSpPr>
            <p:spPr bwMode="auto">
              <a:xfrm>
                <a:off x="175063" y="1079997"/>
                <a:ext cx="285910" cy="281821"/>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dirty="0">
                    <a:solidFill>
                      <a:srgbClr val="003366"/>
                    </a:solidFill>
                    <a:latin typeface="Arial" panose="020B0604020202020204" pitchFamily="34" charset="0"/>
                  </a:rPr>
                  <a:t>AI</a:t>
                </a:r>
                <a:endParaRPr lang="ru-RU" altLang="ru-RU" sz="1000" dirty="0">
                  <a:solidFill>
                    <a:srgbClr val="003366"/>
                  </a:solidFill>
                  <a:latin typeface="Arial" panose="020B0604020202020204" pitchFamily="34" charset="0"/>
                </a:endParaRPr>
              </a:p>
            </p:txBody>
          </p:sp>
        </p:grpSp>
        <p:grpSp>
          <p:nvGrpSpPr>
            <p:cNvPr id="65556" name="Группа 33">
              <a:extLst>
                <a:ext uri="{FF2B5EF4-FFF2-40B4-BE49-F238E27FC236}">
                  <a16:creationId xmlns="" xmlns:a16="http://schemas.microsoft.com/office/drawing/2014/main" id="{381B804D-D592-A3E0-5666-8DD3E0B54DC8}"/>
                </a:ext>
              </a:extLst>
            </p:cNvPr>
            <p:cNvGrpSpPr>
              <a:grpSpLocks/>
            </p:cNvGrpSpPr>
            <p:nvPr/>
          </p:nvGrpSpPr>
          <p:grpSpPr bwMode="auto">
            <a:xfrm>
              <a:off x="171231" y="1873363"/>
              <a:ext cx="2053963" cy="1122049"/>
              <a:chOff x="171525" y="1694554"/>
              <a:chExt cx="2052210" cy="1121256"/>
            </a:xfrm>
          </p:grpSpPr>
          <p:sp>
            <p:nvSpPr>
              <p:cNvPr id="182296" name="TextBox 21">
                <a:extLst>
                  <a:ext uri="{FF2B5EF4-FFF2-40B4-BE49-F238E27FC236}">
                    <a16:creationId xmlns="" xmlns:a16="http://schemas.microsoft.com/office/drawing/2014/main" id="{A7A46BEA-49BE-536C-A4A6-E0CB5F927864}"/>
                  </a:ext>
                </a:extLst>
              </p:cNvPr>
              <p:cNvSpPr txBox="1">
                <a:spLocks noChangeArrowheads="1"/>
              </p:cNvSpPr>
              <p:nvPr/>
            </p:nvSpPr>
            <p:spPr bwMode="auto">
              <a:xfrm>
                <a:off x="1247363" y="1700819"/>
                <a:ext cx="601895" cy="281837"/>
              </a:xfrm>
              <a:prstGeom prst="rect">
                <a:avLst/>
              </a:prstGeom>
              <a:noFill/>
              <a:ln w="9525">
                <a:noFill/>
                <a:miter lim="800000"/>
                <a:headEnd/>
                <a:tailEnd/>
              </a:ln>
            </p:spPr>
            <p:txBody>
              <a:bodyPr wrap="none" lIns="57573" tIns="28787" rIns="57573" bIns="28787">
                <a:spAutoFit/>
              </a:bodyPr>
              <a:lstStyle/>
              <a:p>
                <a:pPr algn="r">
                  <a:lnSpc>
                    <a:spcPct val="110000"/>
                  </a:lnSpc>
                  <a:spcBef>
                    <a:spcPct val="50000"/>
                  </a:spcBef>
                  <a:defRPr/>
                </a:pPr>
                <a:r>
                  <a:rPr lang="en-US" altLang="ru-RU" sz="1000" dirty="0">
                    <a:solidFill>
                      <a:srgbClr val="003366"/>
                    </a:solidFill>
                    <a:latin typeface="Arial" panose="020B0604020202020204" pitchFamily="34" charset="0"/>
                  </a:rPr>
                  <a:t>AR</a:t>
                </a:r>
                <a:r>
                  <a:rPr lang="ru-RU" altLang="ru-RU" sz="1000" dirty="0">
                    <a:solidFill>
                      <a:srgbClr val="003366"/>
                    </a:solidFill>
                    <a:latin typeface="Arial" panose="020B0604020202020204" pitchFamily="34" charset="0"/>
                  </a:rPr>
                  <a:t>/</a:t>
                </a:r>
                <a:r>
                  <a:rPr lang="en-US" altLang="ru-RU" sz="1000" dirty="0">
                    <a:solidFill>
                      <a:srgbClr val="003366"/>
                    </a:solidFill>
                    <a:latin typeface="Arial" panose="020B0604020202020204" pitchFamily="34" charset="0"/>
                  </a:rPr>
                  <a:t>VR</a:t>
                </a:r>
                <a:endParaRPr lang="ru-RU" altLang="ru-RU" sz="1000" dirty="0">
                  <a:solidFill>
                    <a:srgbClr val="003366"/>
                  </a:solidFill>
                  <a:latin typeface="Arial" panose="020B0604020202020204" pitchFamily="34" charset="0"/>
                </a:endParaRPr>
              </a:p>
            </p:txBody>
          </p:sp>
          <p:sp>
            <p:nvSpPr>
              <p:cNvPr id="182297" name="TextBox 16">
                <a:extLst>
                  <a:ext uri="{FF2B5EF4-FFF2-40B4-BE49-F238E27FC236}">
                    <a16:creationId xmlns="" xmlns:a16="http://schemas.microsoft.com/office/drawing/2014/main" id="{ED8DE8E0-35D9-B95A-EAA3-9023CED242C7}"/>
                  </a:ext>
                </a:extLst>
              </p:cNvPr>
              <p:cNvSpPr txBox="1">
                <a:spLocks noChangeArrowheads="1"/>
              </p:cNvSpPr>
              <p:nvPr/>
            </p:nvSpPr>
            <p:spPr bwMode="auto">
              <a:xfrm>
                <a:off x="184503" y="1694554"/>
                <a:ext cx="931358" cy="281837"/>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Blockchain</a:t>
                </a:r>
                <a:endParaRPr lang="ru-RU" altLang="ru-RU" sz="1000">
                  <a:solidFill>
                    <a:srgbClr val="003366"/>
                  </a:solidFill>
                  <a:latin typeface="Arial" panose="020B0604020202020204" pitchFamily="34" charset="0"/>
                </a:endParaRPr>
              </a:p>
            </p:txBody>
          </p:sp>
          <p:sp>
            <p:nvSpPr>
              <p:cNvPr id="182298" name="TextBox 22">
                <a:extLst>
                  <a:ext uri="{FF2B5EF4-FFF2-40B4-BE49-F238E27FC236}">
                    <a16:creationId xmlns="" xmlns:a16="http://schemas.microsoft.com/office/drawing/2014/main" id="{8E7CCD48-BFCD-831E-DB20-B179CA991573}"/>
                  </a:ext>
                </a:extLst>
              </p:cNvPr>
              <p:cNvSpPr txBox="1">
                <a:spLocks noChangeArrowheads="1"/>
              </p:cNvSpPr>
              <p:nvPr/>
            </p:nvSpPr>
            <p:spPr bwMode="auto">
              <a:xfrm>
                <a:off x="171525" y="2533973"/>
                <a:ext cx="974413" cy="281837"/>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Digital Twin</a:t>
                </a:r>
                <a:endParaRPr lang="ru-RU" altLang="ru-RU" sz="1000">
                  <a:solidFill>
                    <a:srgbClr val="003366"/>
                  </a:solidFill>
                  <a:latin typeface="Arial" panose="020B0604020202020204" pitchFamily="34" charset="0"/>
                </a:endParaRPr>
              </a:p>
            </p:txBody>
          </p:sp>
          <p:sp>
            <p:nvSpPr>
              <p:cNvPr id="182299" name="TextBox 38">
                <a:extLst>
                  <a:ext uri="{FF2B5EF4-FFF2-40B4-BE49-F238E27FC236}">
                    <a16:creationId xmlns="" xmlns:a16="http://schemas.microsoft.com/office/drawing/2014/main" id="{64D9710B-705A-17FC-2C44-A9B455946248}"/>
                  </a:ext>
                </a:extLst>
              </p:cNvPr>
              <p:cNvSpPr txBox="1">
                <a:spLocks noChangeArrowheads="1"/>
              </p:cNvSpPr>
              <p:nvPr/>
            </p:nvSpPr>
            <p:spPr bwMode="auto">
              <a:xfrm>
                <a:off x="178940" y="1978536"/>
                <a:ext cx="2044795" cy="281837"/>
              </a:xfrm>
              <a:prstGeom prst="rect">
                <a:avLst/>
              </a:prstGeom>
              <a:noFill/>
              <a:ln w="9525">
                <a:noFill/>
                <a:miter lim="800000"/>
                <a:headEnd/>
                <a:tailEnd/>
              </a:ln>
            </p:spPr>
            <p:txBody>
              <a:bodyPr lIns="57573" tIns="28787" rIns="57573" bIns="28787">
                <a:spAutoFit/>
              </a:bodyPr>
              <a:lstStyle/>
              <a:p>
                <a:pPr>
                  <a:lnSpc>
                    <a:spcPct val="110000"/>
                  </a:lnSpc>
                  <a:spcBef>
                    <a:spcPct val="50000"/>
                  </a:spcBef>
                  <a:defRPr/>
                </a:pPr>
                <a:r>
                  <a:rPr lang="en-US" altLang="ru-RU" sz="1000" dirty="0">
                    <a:solidFill>
                      <a:srgbClr val="003366"/>
                    </a:solidFill>
                    <a:latin typeface="Arial" panose="020B0604020202020204" pitchFamily="34" charset="0"/>
                  </a:rPr>
                  <a:t>Predictive Analytics</a:t>
                </a:r>
                <a:endParaRPr lang="ru-RU" altLang="ru-RU" sz="1000" dirty="0">
                  <a:solidFill>
                    <a:srgbClr val="003366"/>
                  </a:solidFill>
                  <a:latin typeface="Arial" panose="020B0604020202020204" pitchFamily="34" charset="0"/>
                </a:endParaRPr>
              </a:p>
            </p:txBody>
          </p:sp>
          <p:sp>
            <p:nvSpPr>
              <p:cNvPr id="182300" name="TextBox 16">
                <a:extLst>
                  <a:ext uri="{FF2B5EF4-FFF2-40B4-BE49-F238E27FC236}">
                    <a16:creationId xmlns="" xmlns:a16="http://schemas.microsoft.com/office/drawing/2014/main" id="{D0B811CF-35B8-7E9B-C2A8-E6B097FB0A8A}"/>
                  </a:ext>
                </a:extLst>
              </p:cNvPr>
              <p:cNvSpPr txBox="1">
                <a:spLocks noChangeArrowheads="1"/>
              </p:cNvSpPr>
              <p:nvPr/>
            </p:nvSpPr>
            <p:spPr bwMode="auto">
              <a:xfrm>
                <a:off x="177087" y="2252079"/>
                <a:ext cx="410955" cy="281837"/>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BIM</a:t>
                </a:r>
                <a:endParaRPr lang="ru-RU" altLang="ru-RU" sz="1000">
                  <a:solidFill>
                    <a:srgbClr val="003366"/>
                  </a:solidFill>
                  <a:latin typeface="Arial" panose="020B0604020202020204" pitchFamily="34" charset="0"/>
                </a:endParaRPr>
              </a:p>
            </p:txBody>
          </p:sp>
        </p:grpSp>
        <p:grpSp>
          <p:nvGrpSpPr>
            <p:cNvPr id="65557" name="Группа 38">
              <a:extLst>
                <a:ext uri="{FF2B5EF4-FFF2-40B4-BE49-F238E27FC236}">
                  <a16:creationId xmlns="" xmlns:a16="http://schemas.microsoft.com/office/drawing/2014/main" id="{C5EEA8F4-511C-FE93-E3CE-0D512147257F}"/>
                </a:ext>
              </a:extLst>
            </p:cNvPr>
            <p:cNvGrpSpPr>
              <a:grpSpLocks/>
            </p:cNvGrpSpPr>
            <p:nvPr/>
          </p:nvGrpSpPr>
          <p:grpSpPr bwMode="auto">
            <a:xfrm>
              <a:off x="173087" y="3016368"/>
              <a:ext cx="840350" cy="630996"/>
              <a:chOff x="173283" y="2837302"/>
              <a:chExt cx="839189" cy="631058"/>
            </a:xfrm>
          </p:grpSpPr>
          <p:sp>
            <p:nvSpPr>
              <p:cNvPr id="182293" name="TextBox 18">
                <a:extLst>
                  <a:ext uri="{FF2B5EF4-FFF2-40B4-BE49-F238E27FC236}">
                    <a16:creationId xmlns="" xmlns:a16="http://schemas.microsoft.com/office/drawing/2014/main" id="{56338EC1-39BD-B04C-05BB-90248DDAFF56}"/>
                  </a:ext>
                </a:extLst>
              </p:cNvPr>
              <p:cNvSpPr txBox="1">
                <a:spLocks noChangeArrowheads="1"/>
              </p:cNvSpPr>
              <p:nvPr/>
            </p:nvSpPr>
            <p:spPr bwMode="auto">
              <a:xfrm>
                <a:off x="656881" y="3186296"/>
                <a:ext cx="352738" cy="282064"/>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ML</a:t>
                </a:r>
                <a:endParaRPr lang="ru-RU" altLang="ru-RU" sz="1000">
                  <a:solidFill>
                    <a:srgbClr val="003366"/>
                  </a:solidFill>
                  <a:latin typeface="Arial" panose="020B0604020202020204" pitchFamily="34" charset="0"/>
                </a:endParaRPr>
              </a:p>
            </p:txBody>
          </p:sp>
          <p:sp>
            <p:nvSpPr>
              <p:cNvPr id="182294" name="Прямоугольник 37">
                <a:extLst>
                  <a:ext uri="{FF2B5EF4-FFF2-40B4-BE49-F238E27FC236}">
                    <a16:creationId xmlns="" xmlns:a16="http://schemas.microsoft.com/office/drawing/2014/main" id="{54B305AD-F034-3B4A-1AEB-F161A6167A3D}"/>
                  </a:ext>
                </a:extLst>
              </p:cNvPr>
              <p:cNvSpPr>
                <a:spLocks noChangeArrowheads="1"/>
              </p:cNvSpPr>
              <p:nvPr/>
            </p:nvSpPr>
            <p:spPr bwMode="auto">
              <a:xfrm>
                <a:off x="173283" y="2837302"/>
                <a:ext cx="839189" cy="282064"/>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Data Lake</a:t>
                </a:r>
              </a:p>
            </p:txBody>
          </p:sp>
          <p:sp>
            <p:nvSpPr>
              <p:cNvPr id="182295" name="Прямоугольник 39">
                <a:extLst>
                  <a:ext uri="{FF2B5EF4-FFF2-40B4-BE49-F238E27FC236}">
                    <a16:creationId xmlns="" xmlns:a16="http://schemas.microsoft.com/office/drawing/2014/main" id="{167BA86E-35CC-BB4F-1711-9AEE9217BF60}"/>
                  </a:ext>
                </a:extLst>
              </p:cNvPr>
              <p:cNvSpPr>
                <a:spLocks noChangeArrowheads="1"/>
              </p:cNvSpPr>
              <p:nvPr/>
            </p:nvSpPr>
            <p:spPr bwMode="auto">
              <a:xfrm>
                <a:off x="178841" y="3171668"/>
                <a:ext cx="384545" cy="282064"/>
              </a:xfrm>
              <a:prstGeom prst="rect">
                <a:avLst/>
              </a:prstGeom>
              <a:noFill/>
              <a:ln w="9525">
                <a:noFill/>
                <a:miter lim="800000"/>
                <a:headEnd/>
                <a:tailEnd/>
              </a:ln>
            </p:spPr>
            <p:txBody>
              <a:bodyPr wrap="none" lIns="57573" tIns="28787" rIns="57573" bIns="28787">
                <a:spAutoFit/>
              </a:bodyPr>
              <a:lstStyle/>
              <a:p>
                <a:pPr>
                  <a:lnSpc>
                    <a:spcPct val="110000"/>
                  </a:lnSpc>
                  <a:spcBef>
                    <a:spcPct val="50000"/>
                  </a:spcBef>
                  <a:defRPr/>
                </a:pPr>
                <a:r>
                  <a:rPr lang="en-US" altLang="ru-RU" sz="1000">
                    <a:solidFill>
                      <a:srgbClr val="003366"/>
                    </a:solidFill>
                    <a:latin typeface="Arial" panose="020B0604020202020204" pitchFamily="34" charset="0"/>
                  </a:rPr>
                  <a:t>EDI</a:t>
                </a:r>
                <a:endParaRPr lang="ru-RU" altLang="ru-RU" sz="1000">
                  <a:solidFill>
                    <a:srgbClr val="003366"/>
                  </a:solidFill>
                  <a:latin typeface="Arial" panose="020B0604020202020204" pitchFamily="34" charset="0"/>
                </a:endParaRPr>
              </a:p>
            </p:txBody>
          </p:sp>
        </p:grpSp>
      </p:grpSp>
      <p:pic>
        <p:nvPicPr>
          <p:cNvPr id="65548" name="Picture 77">
            <a:extLst>
              <a:ext uri="{FF2B5EF4-FFF2-40B4-BE49-F238E27FC236}">
                <a16:creationId xmlns="" xmlns:a16="http://schemas.microsoft.com/office/drawing/2014/main" id="{777C49A2-C5D9-5B01-3DAE-22D809F46E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2141538"/>
            <a:ext cx="3282950"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78">
            <a:extLst>
              <a:ext uri="{FF2B5EF4-FFF2-40B4-BE49-F238E27FC236}">
                <a16:creationId xmlns="" xmlns:a16="http://schemas.microsoft.com/office/drawing/2014/main" id="{BFB68FFC-0449-3A40-78E1-88474B66F6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631" y="3101515"/>
            <a:ext cx="2514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79">
            <a:extLst>
              <a:ext uri="{FF2B5EF4-FFF2-40B4-BE49-F238E27FC236}">
                <a16:creationId xmlns="" xmlns:a16="http://schemas.microsoft.com/office/drawing/2014/main" id="{824373CE-66B3-483A-F990-02020DE29E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904" y="3670300"/>
            <a:ext cx="1727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 xmlns:a16="http://schemas.microsoft.com/office/drawing/2014/main" id="{742ED6ED-9706-FCD9-0377-0A91A6F180BF}"/>
              </a:ext>
            </a:extLst>
          </p:cNvPr>
          <p:cNvSpPr txBox="1"/>
          <p:nvPr/>
        </p:nvSpPr>
        <p:spPr bwMode="auto">
          <a:xfrm>
            <a:off x="1916113" y="1363663"/>
            <a:ext cx="2592387" cy="287337"/>
          </a:xfrm>
          <a:prstGeom prst="rect">
            <a:avLst/>
          </a:prstGeom>
          <a:solidFill>
            <a:schemeClr val="bg1"/>
          </a:solidFill>
          <a:ln>
            <a:noFill/>
          </a:ln>
        </p:spPr>
        <p:txBody>
          <a:bodyPr wrap="none">
            <a:spAutoFit/>
          </a:bodyPr>
          <a:lstStyle/>
          <a:p>
            <a:pPr>
              <a:defRPr/>
            </a:pPr>
            <a:r>
              <a:rPr lang="ru-RU" sz="1270" b="0" dirty="0">
                <a:solidFill>
                  <a:schemeClr val="tx1">
                    <a:lumMod val="75000"/>
                    <a:lumOff val="25000"/>
                  </a:schemeClr>
                </a:solidFill>
                <a:latin typeface="Arial" panose="020B0604020202020204" pitchFamily="34" charset="0"/>
                <a:cs typeface="+mn-cs"/>
              </a:rPr>
              <a:t>1</a:t>
            </a:r>
            <a:r>
              <a:rPr lang="en-US" sz="1270" b="0" dirty="0">
                <a:solidFill>
                  <a:schemeClr val="tx1">
                    <a:lumMod val="75000"/>
                    <a:lumOff val="25000"/>
                  </a:schemeClr>
                </a:solidFill>
                <a:latin typeface="Arial" panose="020B0604020202020204" pitchFamily="34" charset="0"/>
                <a:cs typeface="+mn-cs"/>
              </a:rPr>
              <a:t>C:ERP. </a:t>
            </a:r>
            <a:r>
              <a:rPr lang="ru-RU" sz="1270" b="0" dirty="0">
                <a:solidFill>
                  <a:schemeClr val="tx1">
                    <a:lumMod val="75000"/>
                    <a:lumOff val="25000"/>
                  </a:schemeClr>
                </a:solidFill>
                <a:latin typeface="Arial" panose="020B0604020202020204" pitchFamily="34" charset="0"/>
                <a:cs typeface="+mn-cs"/>
              </a:rPr>
              <a:t>Управление холдингом</a:t>
            </a:r>
          </a:p>
        </p:txBody>
      </p:sp>
      <p:sp>
        <p:nvSpPr>
          <p:cNvPr id="65552" name="Заголовок 2">
            <a:extLst>
              <a:ext uri="{FF2B5EF4-FFF2-40B4-BE49-F238E27FC236}">
                <a16:creationId xmlns="" xmlns:a16="http://schemas.microsoft.com/office/drawing/2014/main" id="{D1EC8BEA-9A18-6BEA-752F-FEB8AE89219F}"/>
              </a:ext>
            </a:extLst>
          </p:cNvPr>
          <p:cNvSpPr txBox="1">
            <a:spLocks noChangeArrowheads="1"/>
          </p:cNvSpPr>
          <p:nvPr/>
        </p:nvSpPr>
        <p:spPr bwMode="auto">
          <a:xfrm>
            <a:off x="5843146" y="4395539"/>
            <a:ext cx="3098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r>
              <a:rPr lang="ru-RU" altLang="ru-RU" sz="1400" dirty="0">
                <a:solidFill>
                  <a:srgbClr val="D71920"/>
                </a:solidFill>
                <a:latin typeface="Arial" panose="020B0604020202020204" pitchFamily="34" charset="0"/>
              </a:rPr>
              <a:t>Линейка </a:t>
            </a:r>
            <a:r>
              <a:rPr lang="en-US" altLang="ru-RU" sz="1400" dirty="0">
                <a:solidFill>
                  <a:srgbClr val="D71920"/>
                </a:solidFill>
                <a:latin typeface="Arial" panose="020B0604020202020204" pitchFamily="34" charset="0"/>
              </a:rPr>
              <a:t/>
            </a:r>
            <a:br>
              <a:rPr lang="en-US" altLang="ru-RU" sz="1400" dirty="0">
                <a:solidFill>
                  <a:srgbClr val="D71920"/>
                </a:solidFill>
                <a:latin typeface="Arial" panose="020B0604020202020204" pitchFamily="34" charset="0"/>
              </a:rPr>
            </a:br>
            <a:r>
              <a:rPr lang="ru-RU" altLang="ru-RU" sz="1400" dirty="0">
                <a:solidFill>
                  <a:srgbClr val="D71920"/>
                </a:solidFill>
                <a:latin typeface="Arial" panose="020B0604020202020204" pitchFamily="34" charset="0"/>
              </a:rPr>
              <a:t>типовых решений</a:t>
            </a:r>
            <a:r>
              <a:rPr lang="en-US" altLang="ru-RU" sz="1400" dirty="0">
                <a:solidFill>
                  <a:srgbClr val="D71920"/>
                </a:solidFill>
                <a:latin typeface="Arial" panose="020B0604020202020204" pitchFamily="34" charset="0"/>
              </a:rPr>
              <a:t> 1C</a:t>
            </a:r>
            <a:endParaRPr lang="ru-RU" altLang="ru-RU" sz="1400" dirty="0">
              <a:solidFill>
                <a:srgbClr val="D71920"/>
              </a:solidFill>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BDD8C556-6B33-8129-CC29-815FF17BFC70}"/>
              </a:ext>
            </a:extLst>
          </p:cNvPr>
          <p:cNvSpPr txBox="1">
            <a:spLocks noChangeArrowheads="1"/>
          </p:cNvSpPr>
          <p:nvPr/>
        </p:nvSpPr>
        <p:spPr bwMode="auto">
          <a:xfrm>
            <a:off x="4578350" y="1371600"/>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cs typeface="Arial" charset="0"/>
              </a:rPr>
              <a:t/>
            </a:r>
            <a:br>
              <a:rPr lang="ru-RU" altLang="ru-RU" sz="1905" b="0">
                <a:solidFill>
                  <a:schemeClr val="tx1"/>
                </a:solidFill>
                <a:cs typeface="Arial" charset="0"/>
              </a:rPr>
            </a:br>
            <a:endParaRPr lang="en-US" altLang="ru-RU" sz="1905" b="0">
              <a:solidFill>
                <a:schemeClr val="tx1"/>
              </a:solidFill>
              <a:cs typeface="Arial" charset="0"/>
            </a:endParaRPr>
          </a:p>
          <a:p>
            <a:pPr algn="ctr">
              <a:defRPr/>
            </a:pPr>
            <a:endParaRPr lang="ru-RU" altLang="ru-RU" sz="1905" b="0">
              <a:solidFill>
                <a:schemeClr val="tx1"/>
              </a:solidFill>
              <a:cs typeface="Arial" charset="0"/>
            </a:endParaRPr>
          </a:p>
        </p:txBody>
      </p:sp>
      <p:sp>
        <p:nvSpPr>
          <p:cNvPr id="12291" name="Заголовок 1">
            <a:extLst>
              <a:ext uri="{FF2B5EF4-FFF2-40B4-BE49-F238E27FC236}">
                <a16:creationId xmlns="" xmlns:a16="http://schemas.microsoft.com/office/drawing/2014/main" id="{747C0064-9FEB-068B-7137-098C993FCB28}"/>
              </a:ext>
            </a:extLst>
          </p:cNvPr>
          <p:cNvSpPr>
            <a:spLocks noGrp="1" noChangeArrowheads="1"/>
          </p:cNvSpPr>
          <p:nvPr>
            <p:ph type="title" idx="4294967295"/>
          </p:nvPr>
        </p:nvSpPr>
        <p:spPr>
          <a:xfrm>
            <a:off x="1691680" y="267494"/>
            <a:ext cx="7200900" cy="683281"/>
          </a:xfrm>
        </p:spPr>
        <p:txBody>
          <a:bodyPr/>
          <a:lstStyle/>
          <a:p>
            <a:pPr algn="ctr">
              <a:defRPr/>
            </a:pPr>
            <a:r>
              <a:rPr lang="ru-RU" altLang="ru-RU" sz="1800" b="1" dirty="0">
                <a:solidFill>
                  <a:srgbClr val="D71920"/>
                </a:solidFill>
                <a:latin typeface="Arial" panose="020B0604020202020204" pitchFamily="34" charset="0"/>
                <a:cs typeface="Arial" panose="020B0604020202020204" pitchFamily="34" charset="0"/>
              </a:rPr>
              <a:t>Цифровизация управления на 3-х уровнях </a:t>
            </a:r>
            <a:r>
              <a:rPr lang="ru-RU" altLang="ru-RU" sz="1800" b="1" dirty="0">
                <a:latin typeface="Arial" panose="020B0604020202020204" pitchFamily="34" charset="0"/>
                <a:cs typeface="Arial" panose="020B0604020202020204" pitchFamily="34" charset="0"/>
              </a:rPr>
              <a:t>в едином</a:t>
            </a:r>
            <a:br>
              <a:rPr lang="ru-RU" altLang="ru-RU" sz="1800" b="1" dirty="0">
                <a:latin typeface="Arial" panose="020B0604020202020204" pitchFamily="34" charset="0"/>
                <a:cs typeface="Arial" panose="020B0604020202020204" pitchFamily="34" charset="0"/>
              </a:rPr>
            </a:br>
            <a:r>
              <a:rPr lang="ru-RU" altLang="ru-RU" sz="1800" b="1" dirty="0">
                <a:latin typeface="Arial" panose="020B0604020202020204" pitchFamily="34" charset="0"/>
                <a:cs typeface="Arial" panose="020B0604020202020204" pitchFamily="34" charset="0"/>
              </a:rPr>
              <a:t>продукте класса ERP</a:t>
            </a:r>
            <a:r>
              <a:rPr lang="ru-RU" altLang="ru-RU" sz="1800" b="1" dirty="0" smtClean="0">
                <a:latin typeface="Arial" panose="020B0604020202020204" pitchFamily="34" charset="0"/>
                <a:cs typeface="Arial" panose="020B0604020202020204" pitchFamily="34" charset="0"/>
              </a:rPr>
              <a:t>+</a:t>
            </a:r>
            <a:br>
              <a:rPr lang="ru-RU" altLang="ru-RU" sz="1800" b="1" dirty="0" smtClean="0">
                <a:latin typeface="Arial" panose="020B0604020202020204" pitchFamily="34" charset="0"/>
                <a:cs typeface="Arial" panose="020B0604020202020204" pitchFamily="34" charset="0"/>
              </a:rPr>
            </a:br>
            <a:r>
              <a:rPr lang="ru-RU" altLang="ru-RU" sz="1800" b="1" dirty="0" smtClean="0">
                <a:latin typeface="Arial" panose="020B0604020202020204" pitchFamily="34" charset="0"/>
                <a:cs typeface="Arial" panose="020B0604020202020204" pitchFamily="34" charset="0"/>
              </a:rPr>
              <a:t>1С</a:t>
            </a:r>
            <a:r>
              <a:rPr lang="en-US" altLang="ru-RU" sz="1800" b="1" dirty="0">
                <a:latin typeface="Arial" panose="020B0604020202020204" pitchFamily="34" charset="0"/>
                <a:cs typeface="Arial" panose="020B0604020202020204" pitchFamily="34" charset="0"/>
              </a:rPr>
              <a:t>:ERP</a:t>
            </a:r>
            <a:r>
              <a:rPr lang="ru-RU" altLang="ru-RU" sz="1800" b="1" dirty="0">
                <a:latin typeface="Arial" panose="020B0604020202020204" pitchFamily="34" charset="0"/>
                <a:cs typeface="Arial" panose="020B0604020202020204" pitchFamily="34" charset="0"/>
              </a:rPr>
              <a:t>.</a:t>
            </a:r>
            <a:r>
              <a:rPr lang="en-US" altLang="ru-RU" sz="1800" b="1" dirty="0">
                <a:latin typeface="Arial" panose="020B0604020202020204" pitchFamily="34" charset="0"/>
                <a:cs typeface="Arial" panose="020B0604020202020204" pitchFamily="34" charset="0"/>
              </a:rPr>
              <a:t> </a:t>
            </a:r>
            <a:r>
              <a:rPr lang="ru-RU" altLang="ru-RU" sz="1800" b="1" dirty="0">
                <a:latin typeface="Arial" panose="020B0604020202020204" pitchFamily="34" charset="0"/>
                <a:cs typeface="Arial" panose="020B0604020202020204" pitchFamily="34" charset="0"/>
              </a:rPr>
              <a:t>Управление холдингом</a:t>
            </a:r>
          </a:p>
        </p:txBody>
      </p:sp>
      <p:pic>
        <p:nvPicPr>
          <p:cNvPr id="67588" name="Рисунок 4">
            <a:extLst>
              <a:ext uri="{FF2B5EF4-FFF2-40B4-BE49-F238E27FC236}">
                <a16:creationId xmlns="" xmlns:a16="http://schemas.microsoft.com/office/drawing/2014/main" id="{71CACF49-3B4C-D91C-EADC-EECD81C169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83" y="1059582"/>
            <a:ext cx="7654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7">
            <a:extLst>
              <a:ext uri="{FF2B5EF4-FFF2-40B4-BE49-F238E27FC236}">
                <a16:creationId xmlns="" xmlns:a16="http://schemas.microsoft.com/office/drawing/2014/main" id="{F285D685-2067-2210-35D4-4578A37FDF8F}"/>
              </a:ext>
            </a:extLst>
          </p:cNvPr>
          <p:cNvSpPr txBox="1">
            <a:spLocks noChangeArrowheads="1"/>
          </p:cNvSpPr>
          <p:nvPr/>
        </p:nvSpPr>
        <p:spPr bwMode="auto">
          <a:xfrm>
            <a:off x="1524395" y="4279118"/>
            <a:ext cx="6431981" cy="52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tabLst>
                <a:tab pos="180975" algn="l"/>
              </a:tabLst>
              <a:defRPr b="1">
                <a:solidFill>
                  <a:schemeClr val="tx1"/>
                </a:solidFill>
                <a:latin typeface="Calibri" panose="020F0502020204030204" pitchFamily="34" charset="0"/>
                <a:cs typeface="Arial" panose="020B0604020202020204" pitchFamily="34" charset="0"/>
              </a:defRPr>
            </a:lvl1pPr>
            <a:lvl2pPr marL="742950" indent="-285750">
              <a:tabLst>
                <a:tab pos="180975" algn="l"/>
              </a:tabLst>
              <a:defRPr b="1">
                <a:solidFill>
                  <a:schemeClr val="tx1"/>
                </a:solidFill>
                <a:latin typeface="Calibri" panose="020F0502020204030204" pitchFamily="34" charset="0"/>
                <a:cs typeface="Arial" panose="020B0604020202020204" pitchFamily="34" charset="0"/>
              </a:defRPr>
            </a:lvl2pPr>
            <a:lvl3pPr marL="1143000" indent="-228600">
              <a:tabLst>
                <a:tab pos="180975" algn="l"/>
              </a:tabLst>
              <a:defRPr b="1">
                <a:solidFill>
                  <a:schemeClr val="tx1"/>
                </a:solidFill>
                <a:latin typeface="Calibri" panose="020F0502020204030204" pitchFamily="34" charset="0"/>
                <a:cs typeface="Arial" panose="020B0604020202020204" pitchFamily="34" charset="0"/>
              </a:defRPr>
            </a:lvl3pPr>
            <a:lvl4pPr marL="1600200" indent="-228600">
              <a:tabLst>
                <a:tab pos="180975" algn="l"/>
              </a:tabLst>
              <a:defRPr b="1">
                <a:solidFill>
                  <a:schemeClr val="tx1"/>
                </a:solidFill>
                <a:latin typeface="Calibri" panose="020F0502020204030204" pitchFamily="34" charset="0"/>
                <a:cs typeface="Arial" panose="020B0604020202020204" pitchFamily="34" charset="0"/>
              </a:defRPr>
            </a:lvl4pPr>
            <a:lvl5pPr marL="2057400" indent="-228600">
              <a:tabLst>
                <a:tab pos="180975" algn="l"/>
              </a:tabLst>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180975" algn="l"/>
              </a:tabLst>
              <a:defRPr b="1">
                <a:solidFill>
                  <a:schemeClr val="tx1"/>
                </a:solidFill>
                <a:latin typeface="Calibri" panose="020F0502020204030204" pitchFamily="34" charset="0"/>
                <a:cs typeface="Arial" panose="020B0604020202020204" pitchFamily="34" charset="0"/>
              </a:defRPr>
            </a:lvl9pPr>
          </a:lstStyle>
          <a:p>
            <a:pPr algn="just">
              <a:lnSpc>
                <a:spcPct val="120000"/>
              </a:lnSpc>
              <a:spcBef>
                <a:spcPts val="450"/>
              </a:spcBef>
            </a:pP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Функциональные возможности HCM и CRM в «1С:ERP. Управление холдингом» представлены в базовом виде,</a:t>
            </a:r>
            <a:r>
              <a:rPr lang="en-US" altLang="ru-RU" sz="900" b="0" dirty="0">
                <a:solidFill>
                  <a:srgbClr val="3B4D54"/>
                </a:solidFill>
                <a:latin typeface="Arial" panose="020B0604020202020204" pitchFamily="34" charset="0"/>
              </a:rPr>
              <a:t>           </a:t>
            </a:r>
            <a:br>
              <a:rPr lang="en-US" altLang="ru-RU" sz="900" b="0" dirty="0">
                <a:solidFill>
                  <a:srgbClr val="3B4D54"/>
                </a:solidFill>
                <a:latin typeface="Arial" panose="020B0604020202020204" pitchFamily="34" charset="0"/>
              </a:rPr>
            </a:b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расширенные</a:t>
            </a: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возможности</a:t>
            </a: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доступны при совместном использовании с программными продуктами «1С:Зарплата</a:t>
            </a:r>
            <a:r>
              <a:rPr lang="en-US" altLang="ru-RU" sz="900" b="0" dirty="0">
                <a:solidFill>
                  <a:srgbClr val="3B4D54"/>
                </a:solidFill>
                <a:latin typeface="Arial" panose="020B0604020202020204" pitchFamily="34" charset="0"/>
              </a:rPr>
              <a:t/>
            </a:r>
            <a:br>
              <a:rPr lang="en-US" altLang="ru-RU" sz="900" b="0" dirty="0">
                <a:solidFill>
                  <a:srgbClr val="3B4D54"/>
                </a:solidFill>
                <a:latin typeface="Arial" panose="020B0604020202020204" pitchFamily="34" charset="0"/>
              </a:rPr>
            </a:br>
            <a:r>
              <a:rPr lang="en-US" altLang="ru-RU" sz="900" b="0" dirty="0">
                <a:solidFill>
                  <a:srgbClr val="3B4D54"/>
                </a:solidFill>
                <a:latin typeface="Arial" panose="020B0604020202020204" pitchFamily="34" charset="0"/>
              </a:rPr>
              <a:t>   </a:t>
            </a:r>
            <a:r>
              <a:rPr lang="ru-RU" altLang="ru-RU" sz="900" b="0" dirty="0">
                <a:solidFill>
                  <a:srgbClr val="3B4D54"/>
                </a:solidFill>
                <a:latin typeface="Arial" panose="020B0604020202020204" pitchFamily="34" charset="0"/>
              </a:rPr>
              <a:t>и управление персоналом КОРП» и «1С:CRM КОРП».</a:t>
            </a:r>
            <a:endParaRPr lang="ru-RU" altLang="ru-RU" sz="1900" b="0" dirty="0">
              <a:solidFill>
                <a:srgbClr val="3B4D54"/>
              </a:solidFill>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TextBox 4">
            <a:extLst>
              <a:ext uri="{FF2B5EF4-FFF2-40B4-BE49-F238E27FC236}">
                <a16:creationId xmlns="" xmlns:a16="http://schemas.microsoft.com/office/drawing/2014/main" id="{7E347FE9-0F8B-252C-2CEB-F14A70A594B4}"/>
              </a:ext>
            </a:extLst>
          </p:cNvPr>
          <p:cNvSpPr txBox="1">
            <a:spLocks noChangeArrowheads="1"/>
          </p:cNvSpPr>
          <p:nvPr/>
        </p:nvSpPr>
        <p:spPr bwMode="auto">
          <a:xfrm>
            <a:off x="1691680" y="163248"/>
            <a:ext cx="7148265" cy="68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1800">
                <a:latin typeface="Arial" panose="020B0604020202020204" pitchFamily="34" charset="0"/>
                <a:ea typeface="+mj-ea"/>
              </a:defRPr>
            </a:lvl1pPr>
            <a:lvl2pPr>
              <a:defRPr sz="2800">
                <a:solidFill>
                  <a:schemeClr val="tx2"/>
                </a:solidFill>
                <a:latin typeface="Futura PT Demi" pitchFamily="34" charset="0"/>
              </a:defRPr>
            </a:lvl2pPr>
            <a:lvl3pPr>
              <a:defRPr sz="2800">
                <a:solidFill>
                  <a:schemeClr val="tx2"/>
                </a:solidFill>
                <a:latin typeface="Futura PT Demi" pitchFamily="34" charset="0"/>
              </a:defRPr>
            </a:lvl3pPr>
            <a:lvl4pPr>
              <a:defRPr sz="2800">
                <a:solidFill>
                  <a:schemeClr val="tx2"/>
                </a:solidFill>
                <a:latin typeface="Futura PT Demi" pitchFamily="34" charset="0"/>
              </a:defRPr>
            </a:lvl4pPr>
            <a:lvl5pPr>
              <a:defRPr sz="2800">
                <a:solidFill>
                  <a:schemeClr val="tx2"/>
                </a:solidFill>
                <a:latin typeface="Futura PT Demi" pitchFamily="34" charset="0"/>
              </a:defRPr>
            </a:lvl5pPr>
            <a:lvl6pPr marL="457200" eaLnBrk="0" fontAlgn="base" hangingPunct="0">
              <a:spcBef>
                <a:spcPct val="0"/>
              </a:spcBef>
              <a:spcAft>
                <a:spcPct val="0"/>
              </a:spcAft>
              <a:defRPr sz="2800">
                <a:solidFill>
                  <a:schemeClr val="tx2"/>
                </a:solidFill>
                <a:latin typeface="Futura PT Demi" pitchFamily="34" charset="0"/>
              </a:defRPr>
            </a:lvl6pPr>
            <a:lvl7pPr marL="914400" eaLnBrk="0" fontAlgn="base" hangingPunct="0">
              <a:spcBef>
                <a:spcPct val="0"/>
              </a:spcBef>
              <a:spcAft>
                <a:spcPct val="0"/>
              </a:spcAft>
              <a:defRPr sz="2800">
                <a:solidFill>
                  <a:schemeClr val="tx2"/>
                </a:solidFill>
                <a:latin typeface="Futura PT Demi" pitchFamily="34" charset="0"/>
              </a:defRPr>
            </a:lvl7pPr>
            <a:lvl8pPr marL="1371600" eaLnBrk="0" fontAlgn="base" hangingPunct="0">
              <a:spcBef>
                <a:spcPct val="0"/>
              </a:spcBef>
              <a:spcAft>
                <a:spcPct val="0"/>
              </a:spcAft>
              <a:defRPr sz="2800">
                <a:solidFill>
                  <a:schemeClr val="tx2"/>
                </a:solidFill>
                <a:latin typeface="Futura PT Demi" pitchFamily="34" charset="0"/>
              </a:defRPr>
            </a:lvl8pPr>
            <a:lvl9pPr marL="1828800" eaLnBrk="0" fontAlgn="base" hangingPunct="0">
              <a:spcBef>
                <a:spcPct val="0"/>
              </a:spcBef>
              <a:spcAft>
                <a:spcPct val="0"/>
              </a:spcAft>
              <a:defRPr sz="2800">
                <a:solidFill>
                  <a:schemeClr val="tx2"/>
                </a:solidFill>
                <a:latin typeface="Futura PT Demi" pitchFamily="34" charset="0"/>
              </a:defRPr>
            </a:lvl9pPr>
          </a:lstStyle>
          <a:p>
            <a:r>
              <a:rPr lang="ru-RU" altLang="ru-RU" dirty="0"/>
              <a:t>Корпоративные функции в 1С:</a:t>
            </a:r>
            <a:r>
              <a:rPr lang="en-US" altLang="ru-RU" dirty="0"/>
              <a:t>ERP</a:t>
            </a:r>
            <a:r>
              <a:rPr lang="ru-RU" altLang="ru-RU" dirty="0"/>
              <a:t>.Управление холдингом</a:t>
            </a:r>
          </a:p>
        </p:txBody>
      </p:sp>
      <p:pic>
        <p:nvPicPr>
          <p:cNvPr id="69635" name="Picture 2">
            <a:extLst>
              <a:ext uri="{FF2B5EF4-FFF2-40B4-BE49-F238E27FC236}">
                <a16:creationId xmlns="" xmlns:a16="http://schemas.microsoft.com/office/drawing/2014/main" id="{91FF3FAC-3839-E437-E68D-A4B404F0F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81" y="1070575"/>
            <a:ext cx="1455332" cy="56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a:extLst>
              <a:ext uri="{FF2B5EF4-FFF2-40B4-BE49-F238E27FC236}">
                <a16:creationId xmlns="" xmlns:a16="http://schemas.microsoft.com/office/drawing/2014/main" id="{31CDD97D-F677-21CF-3294-D3233F4125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89" y="1566863"/>
            <a:ext cx="1916307" cy="2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a:extLst>
              <a:ext uri="{FF2B5EF4-FFF2-40B4-BE49-F238E27FC236}">
                <a16:creationId xmlns="" xmlns:a16="http://schemas.microsoft.com/office/drawing/2014/main" id="{314C3197-8551-8357-E053-D7C5E17E526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181" y="2245165"/>
            <a:ext cx="12715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4">
            <a:extLst>
              <a:ext uri="{FF2B5EF4-FFF2-40B4-BE49-F238E27FC236}">
                <a16:creationId xmlns="" xmlns:a16="http://schemas.microsoft.com/office/drawing/2014/main" id="{7A7FCEA2-A8C8-C047-DC9A-A41B586EF2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42" y="2806393"/>
            <a:ext cx="1382799" cy="7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6">
            <a:extLst>
              <a:ext uri="{FF2B5EF4-FFF2-40B4-BE49-F238E27FC236}">
                <a16:creationId xmlns="" xmlns:a16="http://schemas.microsoft.com/office/drawing/2014/main" id="{CCF258A1-86BD-6839-E061-C9BAD59195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660" y="2672556"/>
            <a:ext cx="1374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8">
            <a:extLst>
              <a:ext uri="{FF2B5EF4-FFF2-40B4-BE49-F238E27FC236}">
                <a16:creationId xmlns="" xmlns:a16="http://schemas.microsoft.com/office/drawing/2014/main" id="{C78411DB-72CC-79E9-B37F-F7E2902C05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250" y="1916218"/>
            <a:ext cx="11874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
            <a:extLst>
              <a:ext uri="{FF2B5EF4-FFF2-40B4-BE49-F238E27FC236}">
                <a16:creationId xmlns="" xmlns:a16="http://schemas.microsoft.com/office/drawing/2014/main" id="{DB363FE7-86FB-02D1-700B-FE5AACE1DC3F}"/>
              </a:ext>
            </a:extLst>
          </p:cNvPr>
          <p:cNvSpPr txBox="1">
            <a:spLocks noChangeArrowheads="1"/>
          </p:cNvSpPr>
          <p:nvPr/>
        </p:nvSpPr>
        <p:spPr bwMode="auto">
          <a:xfrm>
            <a:off x="1724523" y="1143269"/>
            <a:ext cx="1572268" cy="461665"/>
          </a:xfrm>
          <a:prstGeom prst="rect">
            <a:avLst/>
          </a:prstGeom>
          <a:noFill/>
          <a:ln w="9525">
            <a:noFill/>
            <a:miter lim="800000"/>
            <a:headEnd/>
            <a:tailEnd/>
          </a:ln>
        </p:spPr>
        <p:txBody>
          <a:bodyPr wrap="square">
            <a:spAutoFit/>
          </a:bodyPr>
          <a:lstStyle/>
          <a:p>
            <a:pPr>
              <a:defRPr/>
            </a:pPr>
            <a:r>
              <a:rPr lang="ru-RU" sz="1200" b="0" dirty="0">
                <a:solidFill>
                  <a:srgbClr val="333399"/>
                </a:solidFill>
                <a:latin typeface="Arial" panose="020B0604020202020204" pitchFamily="34" charset="0"/>
              </a:rPr>
              <a:t>С учетом проектного опыта:</a:t>
            </a:r>
          </a:p>
        </p:txBody>
      </p:sp>
      <p:pic>
        <p:nvPicPr>
          <p:cNvPr id="69643" name="Рисунок 51">
            <a:extLst>
              <a:ext uri="{FF2B5EF4-FFF2-40B4-BE49-F238E27FC236}">
                <a16:creationId xmlns="" xmlns:a16="http://schemas.microsoft.com/office/drawing/2014/main" id="{4AFF636B-5FAF-94A8-0762-B9F158B5E7F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6444" y="1112838"/>
            <a:ext cx="10858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 xmlns:a16="http://schemas.microsoft.com/office/drawing/2014/main" id="{812EC640-3A50-85A6-A473-93DBFA2567BF}"/>
              </a:ext>
            </a:extLst>
          </p:cNvPr>
          <p:cNvSpPr txBox="1"/>
          <p:nvPr/>
        </p:nvSpPr>
        <p:spPr>
          <a:xfrm>
            <a:off x="7848357" y="1250950"/>
            <a:ext cx="981075" cy="680310"/>
          </a:xfrm>
          <a:prstGeom prst="rect">
            <a:avLst/>
          </a:prstGeom>
          <a:noFill/>
        </p:spPr>
        <p:txBody>
          <a:bodyPr lIns="68576" tIns="34288" rIns="68576" bIns="34288">
            <a:spAutoFit/>
          </a:bodyPr>
          <a:lstStyle/>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Цифровизация бизнеса на </a:t>
            </a:r>
            <a:endParaRPr lang="en-US" altLang="ru-RU" sz="794" b="0" dirty="0">
              <a:solidFill>
                <a:schemeClr val="accent5">
                  <a:lumMod val="25000"/>
                </a:schemeClr>
              </a:solidFill>
              <a:latin typeface="Arial" panose="020B0604020202020204" pitchFamily="34" charset="0"/>
            </a:endParaRPr>
          </a:p>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3-х уровнях </a:t>
            </a:r>
            <a:endParaRPr lang="en-US" altLang="ru-RU" sz="794" b="0" dirty="0">
              <a:solidFill>
                <a:schemeClr val="accent5">
                  <a:lumMod val="25000"/>
                </a:schemeClr>
              </a:solidFill>
              <a:latin typeface="Arial" panose="020B0604020202020204" pitchFamily="34" charset="0"/>
            </a:endParaRPr>
          </a:p>
          <a:p>
            <a:pPr algn="ctr" defTabSz="685755" eaLnBrk="1" fontAlgn="auto" hangingPunct="1">
              <a:spcBef>
                <a:spcPts val="0"/>
              </a:spcBef>
              <a:spcAft>
                <a:spcPts val="0"/>
              </a:spcAft>
              <a:defRPr/>
            </a:pPr>
            <a:r>
              <a:rPr lang="ru-RU" altLang="ru-RU" sz="794" b="0" dirty="0">
                <a:solidFill>
                  <a:schemeClr val="accent5">
                    <a:lumMod val="25000"/>
                  </a:schemeClr>
                </a:solidFill>
                <a:latin typeface="Arial" panose="020B0604020202020204" pitchFamily="34" charset="0"/>
              </a:rPr>
              <a:t>в едином продукте</a:t>
            </a:r>
            <a:endParaRPr lang="ru-RU" sz="794" b="0" dirty="0">
              <a:solidFill>
                <a:schemeClr val="accent5">
                  <a:lumMod val="25000"/>
                </a:schemeClr>
              </a:solidFill>
              <a:latin typeface="Arial" panose="020B0604020202020204" pitchFamily="34" charset="0"/>
            </a:endParaRPr>
          </a:p>
        </p:txBody>
      </p:sp>
      <p:sp>
        <p:nvSpPr>
          <p:cNvPr id="54" name="Text Box 6">
            <a:extLst>
              <a:ext uri="{FF2B5EF4-FFF2-40B4-BE49-F238E27FC236}">
                <a16:creationId xmlns="" xmlns:a16="http://schemas.microsoft.com/office/drawing/2014/main" id="{936A46D7-FA80-6FA2-0C6E-7DF04107D2ED}"/>
              </a:ext>
            </a:extLst>
          </p:cNvPr>
          <p:cNvSpPr txBox="1">
            <a:spLocks noChangeArrowheads="1"/>
          </p:cNvSpPr>
          <p:nvPr/>
        </p:nvSpPr>
        <p:spPr bwMode="auto">
          <a:xfrm>
            <a:off x="4179441" y="1971675"/>
            <a:ext cx="146050" cy="971550"/>
          </a:xfrm>
          <a:prstGeom prst="rect">
            <a:avLst/>
          </a:prstGeom>
          <a:noFill/>
          <a:ln>
            <a:noFill/>
          </a:ln>
          <a:effectLst>
            <a:prstShdw prst="shdw17" dist="17961" dir="2700000">
              <a:srgbClr val="708688"/>
            </a:prstShdw>
          </a:effec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1905" b="0">
                <a:solidFill>
                  <a:schemeClr val="tx1"/>
                </a:solidFill>
              </a:rPr>
              <a:t/>
            </a:r>
            <a:br>
              <a:rPr lang="ru-RU" altLang="ru-RU" sz="1905" b="0">
                <a:solidFill>
                  <a:schemeClr val="tx1"/>
                </a:solidFill>
              </a:rPr>
            </a:br>
            <a:endParaRPr lang="en-US" altLang="ru-RU" sz="1905" b="0">
              <a:solidFill>
                <a:schemeClr val="tx1"/>
              </a:solidFill>
            </a:endParaRPr>
          </a:p>
          <a:p>
            <a:pPr algn="ctr">
              <a:defRPr/>
            </a:pPr>
            <a:endParaRPr lang="ru-RU" altLang="ru-RU" sz="1905" b="0">
              <a:solidFill>
                <a:schemeClr val="tx1"/>
              </a:solidFill>
            </a:endParaRPr>
          </a:p>
        </p:txBody>
      </p:sp>
      <p:sp>
        <p:nvSpPr>
          <p:cNvPr id="55" name="AutoShape 15">
            <a:extLst>
              <a:ext uri="{FF2B5EF4-FFF2-40B4-BE49-F238E27FC236}">
                <a16:creationId xmlns="" xmlns:a16="http://schemas.microsoft.com/office/drawing/2014/main" id="{D213D2C8-69BC-5A85-23F9-A49B5F3B8F35}"/>
              </a:ext>
            </a:extLst>
          </p:cNvPr>
          <p:cNvSpPr>
            <a:spLocks noChangeArrowheads="1"/>
          </p:cNvSpPr>
          <p:nvPr/>
        </p:nvSpPr>
        <p:spPr bwMode="auto">
          <a:xfrm>
            <a:off x="3960366" y="1103313"/>
            <a:ext cx="1071562" cy="442912"/>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Мониторинг </a:t>
            </a:r>
            <a:r>
              <a:rPr lang="en-US" altLang="ru-RU" sz="794" b="0" dirty="0">
                <a:solidFill>
                  <a:schemeClr val="bg1"/>
                </a:solidFill>
                <a:latin typeface="Arial" panose="020B0604020202020204" pitchFamily="34" charset="0"/>
              </a:rPr>
              <a:t> </a:t>
            </a:r>
            <a:r>
              <a:rPr lang="ru-RU" altLang="ru-RU" sz="794" b="0" dirty="0">
                <a:solidFill>
                  <a:schemeClr val="bg1"/>
                </a:solidFill>
                <a:latin typeface="Arial" panose="020B0604020202020204" pitchFamily="34" charset="0"/>
              </a:rPr>
              <a:t>Бизнес-анализ         и </a:t>
            </a:r>
            <a:r>
              <a:rPr lang="en-US" altLang="ru-RU" sz="794" b="0" dirty="0">
                <a:solidFill>
                  <a:schemeClr val="bg1"/>
                </a:solidFill>
                <a:latin typeface="Arial" panose="020B0604020202020204" pitchFamily="34" charset="0"/>
              </a:rPr>
              <a:t>BSC</a:t>
            </a:r>
          </a:p>
        </p:txBody>
      </p:sp>
      <p:sp>
        <p:nvSpPr>
          <p:cNvPr id="56" name="AutoShape 22">
            <a:extLst>
              <a:ext uri="{FF2B5EF4-FFF2-40B4-BE49-F238E27FC236}">
                <a16:creationId xmlns="" xmlns:a16="http://schemas.microsoft.com/office/drawing/2014/main" id="{9C154792-8C2A-FA60-9B57-C9C8D1707055}"/>
              </a:ext>
            </a:extLst>
          </p:cNvPr>
          <p:cNvSpPr>
            <a:spLocks noChangeArrowheads="1"/>
          </p:cNvSpPr>
          <p:nvPr/>
        </p:nvSpPr>
        <p:spPr bwMode="auto">
          <a:xfrm>
            <a:off x="1744216" y="3005138"/>
            <a:ext cx="1071562" cy="434975"/>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endParaRPr lang="ru-RU" altLang="ru-RU" sz="794" b="0" dirty="0">
              <a:latin typeface="Arial" panose="020B0604020202020204" pitchFamily="34" charset="0"/>
            </a:endParaRPr>
          </a:p>
          <a:p>
            <a:pPr>
              <a:spcBef>
                <a:spcPts val="0"/>
              </a:spcBef>
              <a:defRPr/>
            </a:pPr>
            <a:r>
              <a:rPr lang="ru-RU" altLang="ru-RU" sz="794" b="0" dirty="0">
                <a:latin typeface="Arial" panose="020B0604020202020204" pitchFamily="34" charset="0"/>
              </a:rPr>
              <a:t>Управление</a:t>
            </a:r>
            <a:r>
              <a:rPr lang="ru-RU" altLang="ru-RU" sz="754" b="0" dirty="0">
                <a:latin typeface="Arial" panose="020B0604020202020204" pitchFamily="34" charset="0"/>
              </a:rPr>
              <a:t> договорами</a:t>
            </a:r>
            <a:endParaRPr lang="ru-RU" altLang="ru-RU" sz="794" b="0" dirty="0">
              <a:latin typeface="Arial" panose="020B0604020202020204" pitchFamily="34" charset="0"/>
            </a:endParaRPr>
          </a:p>
        </p:txBody>
      </p:sp>
      <p:sp>
        <p:nvSpPr>
          <p:cNvPr id="57" name="AutoShape 53">
            <a:extLst>
              <a:ext uri="{FF2B5EF4-FFF2-40B4-BE49-F238E27FC236}">
                <a16:creationId xmlns="" xmlns:a16="http://schemas.microsoft.com/office/drawing/2014/main" id="{0BA9E472-6F6A-C5B3-EF0A-A92A7CF6A0C2}"/>
              </a:ext>
            </a:extLst>
          </p:cNvPr>
          <p:cNvSpPr>
            <a:spLocks noChangeArrowheads="1"/>
          </p:cNvSpPr>
          <p:nvPr/>
        </p:nvSpPr>
        <p:spPr bwMode="auto">
          <a:xfrm>
            <a:off x="561528" y="3943350"/>
            <a:ext cx="7632700" cy="196850"/>
          </a:xfrm>
          <a:prstGeom prst="flowChartProcess">
            <a:avLst/>
          </a:prstGeom>
          <a:solidFill>
            <a:srgbClr val="F98739">
              <a:alpha val="74901"/>
            </a:srgbClr>
          </a:solidFill>
          <a:ln w="9525">
            <a:solidFill>
              <a:srgbClr val="DEA90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spcBef>
                <a:spcPct val="50000"/>
              </a:spcBef>
              <a:defRPr/>
            </a:pPr>
            <a:r>
              <a:rPr lang="ru-RU" altLang="ru-RU" sz="794" b="0">
                <a:solidFill>
                  <a:schemeClr val="tx1"/>
                </a:solidFill>
              </a:rPr>
              <a:t>Платформа «1С:Предприятие 8.3»</a:t>
            </a:r>
          </a:p>
        </p:txBody>
      </p:sp>
      <p:sp>
        <p:nvSpPr>
          <p:cNvPr id="58" name="AutoShape 15">
            <a:extLst>
              <a:ext uri="{FF2B5EF4-FFF2-40B4-BE49-F238E27FC236}">
                <a16:creationId xmlns="" xmlns:a16="http://schemas.microsoft.com/office/drawing/2014/main" id="{9F6E3171-94BD-1849-F305-0D17343F8236}"/>
              </a:ext>
            </a:extLst>
          </p:cNvPr>
          <p:cNvSpPr>
            <a:spLocks noChangeArrowheads="1"/>
          </p:cNvSpPr>
          <p:nvPr/>
        </p:nvSpPr>
        <p:spPr bwMode="auto">
          <a:xfrm>
            <a:off x="3352353" y="1562100"/>
            <a:ext cx="1071563" cy="442913"/>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Управление рисками и мероприятиями</a:t>
            </a:r>
          </a:p>
        </p:txBody>
      </p:sp>
      <p:sp>
        <p:nvSpPr>
          <p:cNvPr id="59" name="AutoShape 15">
            <a:extLst>
              <a:ext uri="{FF2B5EF4-FFF2-40B4-BE49-F238E27FC236}">
                <a16:creationId xmlns="" xmlns:a16="http://schemas.microsoft.com/office/drawing/2014/main" id="{77E98BE2-FBB6-CC9B-457F-A2F2B6443AD3}"/>
              </a:ext>
            </a:extLst>
          </p:cNvPr>
          <p:cNvSpPr>
            <a:spLocks noChangeArrowheads="1"/>
          </p:cNvSpPr>
          <p:nvPr/>
        </p:nvSpPr>
        <p:spPr bwMode="auto">
          <a:xfrm>
            <a:off x="2842766" y="2049463"/>
            <a:ext cx="1073150" cy="442912"/>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chemeClr val="bg1"/>
              </a:solidFill>
              <a:latin typeface="Arial" panose="020B0604020202020204" pitchFamily="34" charset="0"/>
            </a:endParaRPr>
          </a:p>
          <a:p>
            <a:pPr>
              <a:spcBef>
                <a:spcPts val="0"/>
              </a:spcBef>
              <a:defRPr/>
            </a:pPr>
            <a:r>
              <a:rPr lang="ru-RU" altLang="ru-RU" sz="794" b="0" dirty="0">
                <a:solidFill>
                  <a:schemeClr val="bg1"/>
                </a:solidFill>
                <a:latin typeface="Arial" panose="020B0604020202020204" pitchFamily="34" charset="0"/>
              </a:rPr>
              <a:t>Корпоративная налоговая функция</a:t>
            </a:r>
          </a:p>
        </p:txBody>
      </p:sp>
      <p:sp>
        <p:nvSpPr>
          <p:cNvPr id="60" name="AutoShape 15">
            <a:extLst>
              <a:ext uri="{FF2B5EF4-FFF2-40B4-BE49-F238E27FC236}">
                <a16:creationId xmlns="" xmlns:a16="http://schemas.microsoft.com/office/drawing/2014/main" id="{7512B117-64F0-E863-A1D2-0466FE72B4BE}"/>
              </a:ext>
            </a:extLst>
          </p:cNvPr>
          <p:cNvSpPr>
            <a:spLocks noChangeArrowheads="1"/>
          </p:cNvSpPr>
          <p:nvPr/>
        </p:nvSpPr>
        <p:spPr bwMode="auto">
          <a:xfrm>
            <a:off x="4471541" y="1562100"/>
            <a:ext cx="1073150" cy="442913"/>
          </a:xfrm>
          <a:prstGeom prst="flowChartProcess">
            <a:avLst/>
          </a:prstGeom>
          <a:solidFill>
            <a:srgbClr val="4CA2AE"/>
          </a:solidFill>
          <a:ln>
            <a:noFill/>
          </a:ln>
          <a:effectLst/>
        </p:spPr>
        <p:txBody>
          <a:bodyPr lIns="71425" tIns="37141" rIns="71425" bIns="37141" anchor="ctr">
            <a:spAutoFit/>
          </a:bodyPr>
          <a:lstStyle/>
          <a:p>
            <a:pPr>
              <a:spcBef>
                <a:spcPct val="50000"/>
              </a:spcBef>
              <a:defRPr/>
            </a:pPr>
            <a:r>
              <a:rPr lang="ru-RU" altLang="ru-RU" sz="794" b="0" dirty="0">
                <a:solidFill>
                  <a:schemeClr val="bg1"/>
                </a:solidFill>
                <a:latin typeface="Arial" panose="020B0604020202020204" pitchFamily="34" charset="0"/>
              </a:rPr>
              <a:t>Управление инвестиционными проектами</a:t>
            </a:r>
          </a:p>
        </p:txBody>
      </p:sp>
      <p:sp>
        <p:nvSpPr>
          <p:cNvPr id="61" name="AutoShape 15">
            <a:extLst>
              <a:ext uri="{FF2B5EF4-FFF2-40B4-BE49-F238E27FC236}">
                <a16:creationId xmlns="" xmlns:a16="http://schemas.microsoft.com/office/drawing/2014/main" id="{F4A03F81-F7AE-AD86-77FE-B1006CCB2950}"/>
              </a:ext>
            </a:extLst>
          </p:cNvPr>
          <p:cNvSpPr>
            <a:spLocks noChangeArrowheads="1"/>
          </p:cNvSpPr>
          <p:nvPr/>
        </p:nvSpPr>
        <p:spPr bwMode="auto">
          <a:xfrm>
            <a:off x="3957191" y="2047875"/>
            <a:ext cx="1073150" cy="441325"/>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rgbClr val="3B4D54"/>
              </a:solidFill>
              <a:latin typeface="Arial" panose="020B0604020202020204" pitchFamily="34" charset="0"/>
            </a:endParaRPr>
          </a:p>
          <a:p>
            <a:pPr>
              <a:spcBef>
                <a:spcPts val="0"/>
              </a:spcBef>
              <a:defRPr/>
            </a:pPr>
            <a:r>
              <a:rPr lang="ru-RU" altLang="ru-RU" sz="794" b="0" dirty="0">
                <a:solidFill>
                  <a:schemeClr val="accent3"/>
                </a:solidFill>
                <a:latin typeface="Arial" panose="020B0604020202020204" pitchFamily="34" charset="0"/>
              </a:rPr>
              <a:t>Корпоративное бюджетирование</a:t>
            </a:r>
            <a:r>
              <a:rPr lang="en-US" altLang="ru-RU" sz="794" b="0" dirty="0">
                <a:solidFill>
                  <a:schemeClr val="accent3"/>
                </a:solidFill>
                <a:latin typeface="Arial" panose="020B0604020202020204" pitchFamily="34" charset="0"/>
              </a:rPr>
              <a:t>      </a:t>
            </a:r>
          </a:p>
        </p:txBody>
      </p:sp>
      <p:sp>
        <p:nvSpPr>
          <p:cNvPr id="62" name="AutoShape 15">
            <a:extLst>
              <a:ext uri="{FF2B5EF4-FFF2-40B4-BE49-F238E27FC236}">
                <a16:creationId xmlns="" xmlns:a16="http://schemas.microsoft.com/office/drawing/2014/main" id="{73CCCFED-BBFF-EBAA-4BF0-3DAA18C5CD29}"/>
              </a:ext>
            </a:extLst>
          </p:cNvPr>
          <p:cNvSpPr>
            <a:spLocks noChangeArrowheads="1"/>
          </p:cNvSpPr>
          <p:nvPr/>
        </p:nvSpPr>
        <p:spPr bwMode="auto">
          <a:xfrm>
            <a:off x="4496941" y="2546641"/>
            <a:ext cx="1071562" cy="407406"/>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20" b="0" dirty="0">
                <a:latin typeface="Arial" panose="020B0604020202020204" pitchFamily="34" charset="0"/>
              </a:rPr>
              <a:t>Учет и консолидированная отчетность по</a:t>
            </a:r>
            <a:r>
              <a:rPr lang="en-US" altLang="ru-RU" sz="720" b="0" dirty="0">
                <a:latin typeface="Arial" panose="020B0604020202020204" pitchFamily="34" charset="0"/>
              </a:rPr>
              <a:t> </a:t>
            </a:r>
            <a:r>
              <a:rPr lang="ru-RU" altLang="ru-RU" sz="720" b="0" dirty="0">
                <a:latin typeface="Arial" panose="020B0604020202020204" pitchFamily="34" charset="0"/>
              </a:rPr>
              <a:t>МСФО</a:t>
            </a:r>
          </a:p>
        </p:txBody>
      </p:sp>
      <p:sp>
        <p:nvSpPr>
          <p:cNvPr id="63" name="AutoShape 15">
            <a:extLst>
              <a:ext uri="{FF2B5EF4-FFF2-40B4-BE49-F238E27FC236}">
                <a16:creationId xmlns="" xmlns:a16="http://schemas.microsoft.com/office/drawing/2014/main" id="{E7281111-53DB-BBC4-28CC-F07B298DF7AA}"/>
              </a:ext>
            </a:extLst>
          </p:cNvPr>
          <p:cNvSpPr>
            <a:spLocks noChangeArrowheads="1"/>
          </p:cNvSpPr>
          <p:nvPr/>
        </p:nvSpPr>
        <p:spPr bwMode="auto">
          <a:xfrm>
            <a:off x="2223641" y="2528888"/>
            <a:ext cx="1073150"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endParaRPr lang="ru-RU" altLang="ru-RU" sz="794" b="0" dirty="0">
              <a:latin typeface="Arial" panose="020B0604020202020204" pitchFamily="34" charset="0"/>
            </a:endParaRPr>
          </a:p>
          <a:p>
            <a:pPr>
              <a:spcBef>
                <a:spcPts val="0"/>
              </a:spcBef>
              <a:defRPr/>
            </a:pPr>
            <a:r>
              <a:rPr lang="ru-RU" altLang="ru-RU" sz="794" b="0" dirty="0">
                <a:latin typeface="Arial" panose="020B0604020202020204" pitchFamily="34" charset="0"/>
              </a:rPr>
              <a:t>Корпоративные закупки</a:t>
            </a:r>
          </a:p>
        </p:txBody>
      </p:sp>
      <p:sp>
        <p:nvSpPr>
          <p:cNvPr id="64" name="AutoShape 15">
            <a:extLst>
              <a:ext uri="{FF2B5EF4-FFF2-40B4-BE49-F238E27FC236}">
                <a16:creationId xmlns="" xmlns:a16="http://schemas.microsoft.com/office/drawing/2014/main" id="{F2010699-643A-54F9-8BA7-EDB58346AB96}"/>
              </a:ext>
            </a:extLst>
          </p:cNvPr>
          <p:cNvSpPr>
            <a:spLocks noChangeArrowheads="1"/>
          </p:cNvSpPr>
          <p:nvPr/>
        </p:nvSpPr>
        <p:spPr bwMode="auto">
          <a:xfrm>
            <a:off x="5073203" y="2043113"/>
            <a:ext cx="1071563" cy="441325"/>
          </a:xfrm>
          <a:prstGeom prst="flowChartProcess">
            <a:avLst/>
          </a:prstGeom>
          <a:solidFill>
            <a:srgbClr val="4CA2AE"/>
          </a:solidFill>
          <a:ln>
            <a:noFill/>
          </a:ln>
          <a:effectLst/>
        </p:spPr>
        <p:txBody>
          <a:bodyPr lIns="71425" tIns="37141" rIns="71425" bIns="37141" anchor="ctr">
            <a:spAutoFit/>
          </a:bodyPr>
          <a:lstStyle/>
          <a:p>
            <a:pPr>
              <a:spcBef>
                <a:spcPts val="0"/>
              </a:spcBef>
              <a:defRPr/>
            </a:pPr>
            <a:endParaRPr lang="ru-RU" altLang="ru-RU" sz="794" b="0" dirty="0">
              <a:solidFill>
                <a:schemeClr val="bg1"/>
              </a:solidFill>
              <a:latin typeface="Arial" panose="020B0604020202020204" pitchFamily="34" charset="0"/>
            </a:endParaRPr>
          </a:p>
          <a:p>
            <a:pPr>
              <a:spcBef>
                <a:spcPts val="0"/>
              </a:spcBef>
              <a:defRPr/>
            </a:pPr>
            <a:r>
              <a:rPr lang="ru-RU" altLang="ru-RU" sz="794" b="0" dirty="0">
                <a:solidFill>
                  <a:schemeClr val="bg1"/>
                </a:solidFill>
                <a:latin typeface="Arial" panose="020B0604020202020204" pitchFamily="34" charset="0"/>
              </a:rPr>
              <a:t>Корпоративное казначейство</a:t>
            </a:r>
            <a:r>
              <a:rPr lang="en-US" altLang="ru-RU" sz="794" b="0" dirty="0">
                <a:solidFill>
                  <a:schemeClr val="bg1"/>
                </a:solidFill>
                <a:latin typeface="Arial" panose="020B0604020202020204" pitchFamily="34" charset="0"/>
              </a:rPr>
              <a:t>1</a:t>
            </a:r>
            <a:endParaRPr lang="ru-RU" altLang="ru-RU" sz="794" b="0" dirty="0">
              <a:solidFill>
                <a:schemeClr val="bg1"/>
              </a:solidFill>
              <a:latin typeface="Arial" panose="020B0604020202020204" pitchFamily="34" charset="0"/>
            </a:endParaRPr>
          </a:p>
        </p:txBody>
      </p:sp>
      <p:sp>
        <p:nvSpPr>
          <p:cNvPr id="65" name="AutoShape 15">
            <a:extLst>
              <a:ext uri="{FF2B5EF4-FFF2-40B4-BE49-F238E27FC236}">
                <a16:creationId xmlns="" xmlns:a16="http://schemas.microsoft.com/office/drawing/2014/main" id="{D314E3CA-F403-854F-3048-86A5C0514056}"/>
              </a:ext>
            </a:extLst>
          </p:cNvPr>
          <p:cNvSpPr>
            <a:spLocks noChangeArrowheads="1"/>
          </p:cNvSpPr>
          <p:nvPr/>
        </p:nvSpPr>
        <p:spPr bwMode="auto">
          <a:xfrm>
            <a:off x="5627241" y="2528888"/>
            <a:ext cx="1071562"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94" b="0" dirty="0">
                <a:latin typeface="Arial" panose="020B0604020202020204" pitchFamily="34" charset="0"/>
              </a:rPr>
              <a:t>Интеграция с         </a:t>
            </a:r>
            <a:r>
              <a:rPr lang="en-US" altLang="ru-RU" sz="794" b="0" dirty="0">
                <a:latin typeface="Arial" panose="020B0604020202020204" pitchFamily="34" charset="0"/>
              </a:rPr>
              <a:t>BI</a:t>
            </a:r>
            <a:r>
              <a:rPr lang="ru-RU" altLang="ru-RU" sz="794" b="0" dirty="0">
                <a:latin typeface="Arial" panose="020B0604020202020204" pitchFamily="34" charset="0"/>
              </a:rPr>
              <a:t>-системой «1С:Аналитика»</a:t>
            </a:r>
          </a:p>
        </p:txBody>
      </p:sp>
      <p:sp>
        <p:nvSpPr>
          <p:cNvPr id="67" name="AutoShape 22">
            <a:extLst>
              <a:ext uri="{FF2B5EF4-FFF2-40B4-BE49-F238E27FC236}">
                <a16:creationId xmlns="" xmlns:a16="http://schemas.microsoft.com/office/drawing/2014/main" id="{E8722A13-E065-E8B7-574C-555918FCDE23}"/>
              </a:ext>
            </a:extLst>
          </p:cNvPr>
          <p:cNvSpPr>
            <a:spLocks noChangeArrowheads="1"/>
          </p:cNvSpPr>
          <p:nvPr/>
        </p:nvSpPr>
        <p:spPr bwMode="auto">
          <a:xfrm>
            <a:off x="2842766" y="3001963"/>
            <a:ext cx="1073150"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персоналом и расчет  ЗП</a:t>
            </a:r>
          </a:p>
        </p:txBody>
      </p:sp>
      <p:sp>
        <p:nvSpPr>
          <p:cNvPr id="68" name="AutoShape 22">
            <a:extLst>
              <a:ext uri="{FF2B5EF4-FFF2-40B4-BE49-F238E27FC236}">
                <a16:creationId xmlns="" xmlns:a16="http://schemas.microsoft.com/office/drawing/2014/main" id="{BB7F584B-8461-7100-ABC5-2647FE036B69}"/>
              </a:ext>
            </a:extLst>
          </p:cNvPr>
          <p:cNvSpPr>
            <a:spLocks noChangeArrowheads="1"/>
          </p:cNvSpPr>
          <p:nvPr/>
        </p:nvSpPr>
        <p:spPr bwMode="auto">
          <a:xfrm>
            <a:off x="3960366" y="3001963"/>
            <a:ext cx="1071562"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0"/>
              </a:spcBef>
              <a:defRPr/>
            </a:pPr>
            <a:endParaRPr lang="ru-RU" altLang="ru-RU" sz="794" b="0" dirty="0">
              <a:solidFill>
                <a:schemeClr val="tx1"/>
              </a:solidFill>
            </a:endParaRPr>
          </a:p>
          <a:p>
            <a:pPr>
              <a:spcBef>
                <a:spcPts val="0"/>
              </a:spcBef>
              <a:defRPr/>
            </a:pPr>
            <a:r>
              <a:rPr lang="ru-RU" altLang="ru-RU" sz="794" b="0" dirty="0">
                <a:solidFill>
                  <a:schemeClr val="tx1"/>
                </a:solidFill>
              </a:rPr>
              <a:t>Бухгалтерский и налоговый учет</a:t>
            </a:r>
          </a:p>
        </p:txBody>
      </p:sp>
      <p:sp>
        <p:nvSpPr>
          <p:cNvPr id="69" name="AutoShape 22">
            <a:extLst>
              <a:ext uri="{FF2B5EF4-FFF2-40B4-BE49-F238E27FC236}">
                <a16:creationId xmlns="" xmlns:a16="http://schemas.microsoft.com/office/drawing/2014/main" id="{3AC33F78-AF21-10AC-E139-D6987F957D2B}"/>
              </a:ext>
            </a:extLst>
          </p:cNvPr>
          <p:cNvSpPr>
            <a:spLocks noChangeArrowheads="1"/>
          </p:cNvSpPr>
          <p:nvPr/>
        </p:nvSpPr>
        <p:spPr bwMode="auto">
          <a:xfrm>
            <a:off x="5073203" y="3001963"/>
            <a:ext cx="1071563"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Электронный документооборот </a:t>
            </a:r>
            <a:r>
              <a:rPr lang="en-US" altLang="ru-RU" sz="794" b="0" dirty="0">
                <a:solidFill>
                  <a:schemeClr val="tx1"/>
                </a:solidFill>
              </a:rPr>
              <a:t>B2B </a:t>
            </a:r>
            <a:r>
              <a:rPr lang="ru-RU" altLang="ru-RU" sz="794" b="0" dirty="0">
                <a:solidFill>
                  <a:schemeClr val="tx1"/>
                </a:solidFill>
              </a:rPr>
              <a:t>и</a:t>
            </a:r>
            <a:r>
              <a:rPr lang="en-US" altLang="ru-RU" sz="794" b="0" dirty="0">
                <a:solidFill>
                  <a:schemeClr val="tx1"/>
                </a:solidFill>
              </a:rPr>
              <a:t> B2G</a:t>
            </a:r>
            <a:r>
              <a:rPr lang="ru-RU" altLang="ru-RU" sz="794" b="0" dirty="0">
                <a:solidFill>
                  <a:srgbClr val="D7F5D7"/>
                </a:solidFill>
              </a:rPr>
              <a:t>1</a:t>
            </a:r>
          </a:p>
        </p:txBody>
      </p:sp>
      <p:sp>
        <p:nvSpPr>
          <p:cNvPr id="71" name="AutoShape 22">
            <a:extLst>
              <a:ext uri="{FF2B5EF4-FFF2-40B4-BE49-F238E27FC236}">
                <a16:creationId xmlns="" xmlns:a16="http://schemas.microsoft.com/office/drawing/2014/main" id="{80307548-773D-65AF-A318-8C11E546F3FA}"/>
              </a:ext>
            </a:extLst>
          </p:cNvPr>
          <p:cNvSpPr>
            <a:spLocks noChangeArrowheads="1"/>
          </p:cNvSpPr>
          <p:nvPr/>
        </p:nvSpPr>
        <p:spPr bwMode="auto">
          <a:xfrm>
            <a:off x="6171753" y="3001963"/>
            <a:ext cx="1071563" cy="441325"/>
          </a:xfrm>
          <a:prstGeom prst="flowChartProcess">
            <a:avLst/>
          </a:prstGeom>
          <a:solidFill>
            <a:srgbClr val="E8FFE5"/>
          </a:solidFill>
          <a:ln w="9525">
            <a:solidFill>
              <a:srgbClr val="92D050"/>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взаимоотношениями с контрагентами</a:t>
            </a:r>
            <a:endParaRPr lang="ru-RU" altLang="ru-RU" sz="794" b="0" dirty="0">
              <a:solidFill>
                <a:srgbClr val="D7F5D7"/>
              </a:solidFill>
            </a:endParaRPr>
          </a:p>
        </p:txBody>
      </p:sp>
      <p:sp>
        <p:nvSpPr>
          <p:cNvPr id="72" name="AutoShape 22">
            <a:extLst>
              <a:ext uri="{FF2B5EF4-FFF2-40B4-BE49-F238E27FC236}">
                <a16:creationId xmlns="" xmlns:a16="http://schemas.microsoft.com/office/drawing/2014/main" id="{45D714D0-4BE9-B262-FD8D-E4ACE19A87A1}"/>
              </a:ext>
            </a:extLst>
          </p:cNvPr>
          <p:cNvSpPr>
            <a:spLocks noChangeArrowheads="1"/>
          </p:cNvSpPr>
          <p:nvPr/>
        </p:nvSpPr>
        <p:spPr bwMode="auto">
          <a:xfrm>
            <a:off x="4328666" y="3473450"/>
            <a:ext cx="1073150"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Управление затратами и расчет себестоимости</a:t>
            </a:r>
            <a:endParaRPr lang="ru-RU" altLang="ru-RU" sz="794" b="0">
              <a:solidFill>
                <a:srgbClr val="FFCE33"/>
              </a:solidFill>
            </a:endParaRPr>
          </a:p>
        </p:txBody>
      </p:sp>
      <p:sp>
        <p:nvSpPr>
          <p:cNvPr id="73" name="AutoShape 22">
            <a:extLst>
              <a:ext uri="{FF2B5EF4-FFF2-40B4-BE49-F238E27FC236}">
                <a16:creationId xmlns="" xmlns:a16="http://schemas.microsoft.com/office/drawing/2014/main" id="{50DE76D0-642F-9885-8D36-E52C4EF0F939}"/>
              </a:ext>
            </a:extLst>
          </p:cNvPr>
          <p:cNvSpPr>
            <a:spLocks noChangeArrowheads="1"/>
          </p:cNvSpPr>
          <p:nvPr/>
        </p:nvSpPr>
        <p:spPr bwMode="auto">
          <a:xfrm>
            <a:off x="5435153" y="3473450"/>
            <a:ext cx="1071563"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Организация ремонтов                  </a:t>
            </a:r>
            <a:r>
              <a:rPr lang="ru-RU" altLang="ru-RU" sz="794" b="0">
                <a:solidFill>
                  <a:srgbClr val="FFDC6D"/>
                </a:solidFill>
              </a:rPr>
              <a:t>1</a:t>
            </a:r>
          </a:p>
        </p:txBody>
      </p:sp>
      <p:sp>
        <p:nvSpPr>
          <p:cNvPr id="74" name="AutoShape 22">
            <a:extLst>
              <a:ext uri="{FF2B5EF4-FFF2-40B4-BE49-F238E27FC236}">
                <a16:creationId xmlns="" xmlns:a16="http://schemas.microsoft.com/office/drawing/2014/main" id="{886A433D-0F4B-35BF-F603-EA38CE1BB1FE}"/>
              </a:ext>
            </a:extLst>
          </p:cNvPr>
          <p:cNvSpPr>
            <a:spLocks noChangeArrowheads="1"/>
          </p:cNvSpPr>
          <p:nvPr/>
        </p:nvSpPr>
        <p:spPr bwMode="auto">
          <a:xfrm>
            <a:off x="6549578" y="3473450"/>
            <a:ext cx="1071563"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ts val="0"/>
              </a:spcBef>
              <a:defRPr/>
            </a:pPr>
            <a:r>
              <a:rPr lang="ru-RU" altLang="ru-RU" sz="794" b="0" dirty="0">
                <a:solidFill>
                  <a:schemeClr val="tx1"/>
                </a:solidFill>
              </a:rPr>
              <a:t>Управление продажами</a:t>
            </a:r>
          </a:p>
          <a:p>
            <a:pPr>
              <a:spcBef>
                <a:spcPts val="0"/>
              </a:spcBef>
              <a:defRPr/>
            </a:pPr>
            <a:endParaRPr lang="ru-RU" altLang="ru-RU" sz="794" b="0" dirty="0">
              <a:solidFill>
                <a:srgbClr val="FFDC6D"/>
              </a:solidFill>
            </a:endParaRPr>
          </a:p>
        </p:txBody>
      </p:sp>
      <p:sp>
        <p:nvSpPr>
          <p:cNvPr id="75" name="AutoShape 22">
            <a:extLst>
              <a:ext uri="{FF2B5EF4-FFF2-40B4-BE49-F238E27FC236}">
                <a16:creationId xmlns="" xmlns:a16="http://schemas.microsoft.com/office/drawing/2014/main" id="{46BB590D-8CCE-DCF3-CA87-EB0D129B6789}"/>
              </a:ext>
            </a:extLst>
          </p:cNvPr>
          <p:cNvSpPr>
            <a:spLocks noChangeArrowheads="1"/>
          </p:cNvSpPr>
          <p:nvPr/>
        </p:nvSpPr>
        <p:spPr bwMode="auto">
          <a:xfrm>
            <a:off x="3353941" y="2528888"/>
            <a:ext cx="1073150" cy="442912"/>
          </a:xfrm>
          <a:prstGeom prst="flowChartProcess">
            <a:avLst/>
          </a:prstGeom>
          <a:solidFill>
            <a:srgbClr val="E8FFE5"/>
          </a:solidFill>
          <a:ln>
            <a:solidFill>
              <a:srgbClr val="92D050"/>
            </a:solidFill>
          </a:ln>
          <a:effectLst/>
        </p:spPr>
        <p:txBody>
          <a:bodyPr lIns="71425" tIns="37141" rIns="71425" bIns="37141" anchor="ctr">
            <a:spAutoFit/>
          </a:bodyPr>
          <a:lstStyle/>
          <a:p>
            <a:pPr>
              <a:spcBef>
                <a:spcPts val="0"/>
              </a:spcBef>
              <a:defRPr/>
            </a:pPr>
            <a:r>
              <a:rPr lang="ru-RU" altLang="ru-RU" sz="794" b="0" dirty="0">
                <a:latin typeface="Arial" panose="020B0604020202020204" pitchFamily="34" charset="0"/>
              </a:rPr>
              <a:t>Интеграция и управление    мастер-данными</a:t>
            </a:r>
          </a:p>
        </p:txBody>
      </p:sp>
      <p:sp>
        <p:nvSpPr>
          <p:cNvPr id="76" name="AutoShape 22">
            <a:extLst>
              <a:ext uri="{FF2B5EF4-FFF2-40B4-BE49-F238E27FC236}">
                <a16:creationId xmlns="" xmlns:a16="http://schemas.microsoft.com/office/drawing/2014/main" id="{17930D75-0497-5161-FC5E-8C1F2C5EE572}"/>
              </a:ext>
            </a:extLst>
          </p:cNvPr>
          <p:cNvSpPr>
            <a:spLocks noChangeArrowheads="1"/>
          </p:cNvSpPr>
          <p:nvPr/>
        </p:nvSpPr>
        <p:spPr bwMode="auto">
          <a:xfrm>
            <a:off x="1045716" y="3473450"/>
            <a:ext cx="1071562"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a:solidFill>
                  <a:schemeClr val="tx1"/>
                </a:solidFill>
              </a:rPr>
              <a:t>Управление закупками                 </a:t>
            </a:r>
            <a:r>
              <a:rPr lang="ru-RU" altLang="ru-RU" sz="794" b="0">
                <a:solidFill>
                  <a:srgbClr val="FFDC6D"/>
                </a:solidFill>
              </a:rPr>
              <a:t>1</a:t>
            </a:r>
          </a:p>
        </p:txBody>
      </p:sp>
      <p:sp>
        <p:nvSpPr>
          <p:cNvPr id="77" name="AutoShape 22">
            <a:extLst>
              <a:ext uri="{FF2B5EF4-FFF2-40B4-BE49-F238E27FC236}">
                <a16:creationId xmlns="" xmlns:a16="http://schemas.microsoft.com/office/drawing/2014/main" id="{398D32D5-B517-094B-9597-A0EE1D8F8F57}"/>
              </a:ext>
            </a:extLst>
          </p:cNvPr>
          <p:cNvSpPr>
            <a:spLocks noChangeArrowheads="1"/>
          </p:cNvSpPr>
          <p:nvPr/>
        </p:nvSpPr>
        <p:spPr bwMode="auto">
          <a:xfrm>
            <a:off x="2160141" y="3472737"/>
            <a:ext cx="1071562" cy="444339"/>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800" b="0" dirty="0">
                <a:solidFill>
                  <a:schemeClr val="tx1"/>
                </a:solidFill>
              </a:rPr>
              <a:t>Складское хоз-во и управление запасами</a:t>
            </a:r>
          </a:p>
        </p:txBody>
      </p:sp>
      <p:sp>
        <p:nvSpPr>
          <p:cNvPr id="78" name="AutoShape 22">
            <a:extLst>
              <a:ext uri="{FF2B5EF4-FFF2-40B4-BE49-F238E27FC236}">
                <a16:creationId xmlns="" xmlns:a16="http://schemas.microsoft.com/office/drawing/2014/main" id="{1A23D826-A268-7185-7C33-ABD69CC5B4F7}"/>
              </a:ext>
            </a:extLst>
          </p:cNvPr>
          <p:cNvSpPr>
            <a:spLocks noChangeArrowheads="1"/>
          </p:cNvSpPr>
          <p:nvPr/>
        </p:nvSpPr>
        <p:spPr bwMode="auto">
          <a:xfrm>
            <a:off x="3269803" y="3473450"/>
            <a:ext cx="1030288" cy="442913"/>
          </a:xfrm>
          <a:prstGeom prst="flowChartProcess">
            <a:avLst/>
          </a:prstGeom>
          <a:solidFill>
            <a:srgbClr val="FFD13F">
              <a:alpha val="74901"/>
            </a:srgbClr>
          </a:solidFill>
          <a:ln w="9525">
            <a:solidFill>
              <a:srgbClr val="FFCE33"/>
            </a:solidFill>
            <a:miter lim="800000"/>
            <a:headEnd/>
            <a:tailEnd/>
          </a:ln>
        </p:spPr>
        <p:txBody>
          <a:bodyPr lIns="71425" tIns="37141" rIns="71425" bIns="37141" anchor="ct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spcBef>
                <a:spcPct val="50000"/>
              </a:spcBef>
              <a:defRPr/>
            </a:pPr>
            <a:r>
              <a:rPr lang="ru-RU" altLang="ru-RU" sz="794" b="0" dirty="0">
                <a:solidFill>
                  <a:schemeClr val="tx1"/>
                </a:solidFill>
              </a:rPr>
              <a:t>Управление производством, планирование</a:t>
            </a:r>
            <a:endParaRPr lang="ru-RU" altLang="ru-RU" sz="794" b="0" dirty="0">
              <a:solidFill>
                <a:srgbClr val="FFCE33"/>
              </a:solidFill>
            </a:endParaRPr>
          </a:p>
        </p:txBody>
      </p:sp>
      <p:pic>
        <p:nvPicPr>
          <p:cNvPr id="79" name="Picture 65" descr="иконки_06">
            <a:extLst>
              <a:ext uri="{FF2B5EF4-FFF2-40B4-BE49-F238E27FC236}">
                <a16:creationId xmlns="" xmlns:a16="http://schemas.microsoft.com/office/drawing/2014/main" id="{2D463AEE-2A0A-5B0B-965A-9E9341259122}"/>
              </a:ext>
            </a:extLst>
          </p:cNvPr>
          <p:cNvPicPr>
            <a:picLocks noChangeAspect="1" noChangeArrowheads="1"/>
          </p:cNvPicPr>
          <p:nvPr/>
        </p:nvPicPr>
        <p:blipFill>
          <a:blip r:embed="rId11"/>
          <a:srcRect/>
          <a:stretch>
            <a:fillRect/>
          </a:stretch>
        </p:blipFill>
        <p:spPr bwMode="auto">
          <a:xfrm>
            <a:off x="4706491" y="1112838"/>
            <a:ext cx="244475" cy="250825"/>
          </a:xfrm>
          <a:prstGeom prst="rect">
            <a:avLst/>
          </a:prstGeom>
          <a:solidFill>
            <a:srgbClr val="4CA2AE"/>
          </a:solidFill>
          <a:ln>
            <a:noFill/>
          </a:ln>
        </p:spPr>
      </p:pic>
      <p:pic>
        <p:nvPicPr>
          <p:cNvPr id="80" name="Picture 66" descr="иконки_04">
            <a:extLst>
              <a:ext uri="{FF2B5EF4-FFF2-40B4-BE49-F238E27FC236}">
                <a16:creationId xmlns="" xmlns:a16="http://schemas.microsoft.com/office/drawing/2014/main" id="{A8A606C5-4504-67D1-4304-69758A688057}"/>
              </a:ext>
            </a:extLst>
          </p:cNvPr>
          <p:cNvPicPr>
            <a:picLocks noChangeAspect="1" noChangeArrowheads="1"/>
          </p:cNvPicPr>
          <p:nvPr/>
        </p:nvPicPr>
        <p:blipFill>
          <a:blip r:embed="rId12"/>
          <a:srcRect/>
          <a:stretch>
            <a:fillRect/>
          </a:stretch>
        </p:blipFill>
        <p:spPr bwMode="auto">
          <a:xfrm>
            <a:off x="4177853" y="1576388"/>
            <a:ext cx="246063" cy="238125"/>
          </a:xfrm>
          <a:prstGeom prst="rect">
            <a:avLst/>
          </a:prstGeom>
          <a:solidFill>
            <a:srgbClr val="4CA2AE"/>
          </a:solidFill>
          <a:ln>
            <a:noFill/>
          </a:ln>
        </p:spPr>
      </p:pic>
      <p:pic>
        <p:nvPicPr>
          <p:cNvPr id="81" name="Picture 67" descr="иконки_05">
            <a:extLst>
              <a:ext uri="{FF2B5EF4-FFF2-40B4-BE49-F238E27FC236}">
                <a16:creationId xmlns="" xmlns:a16="http://schemas.microsoft.com/office/drawing/2014/main" id="{1D578251-7E4E-076E-913A-F4E5DBDB231D}"/>
              </a:ext>
            </a:extLst>
          </p:cNvPr>
          <p:cNvPicPr>
            <a:picLocks noChangeAspect="1" noChangeArrowheads="1"/>
          </p:cNvPicPr>
          <p:nvPr/>
        </p:nvPicPr>
        <p:blipFill>
          <a:blip r:embed="rId13"/>
          <a:srcRect/>
          <a:stretch>
            <a:fillRect/>
          </a:stretch>
        </p:blipFill>
        <p:spPr bwMode="auto">
          <a:xfrm>
            <a:off x="3652391" y="2054225"/>
            <a:ext cx="250825" cy="247650"/>
          </a:xfrm>
          <a:prstGeom prst="rect">
            <a:avLst/>
          </a:prstGeom>
          <a:solidFill>
            <a:srgbClr val="4CA2AE"/>
          </a:solidFill>
          <a:ln>
            <a:noFill/>
          </a:ln>
        </p:spPr>
      </p:pic>
      <p:pic>
        <p:nvPicPr>
          <p:cNvPr id="82" name="Picture 61" descr="иконки_01">
            <a:extLst>
              <a:ext uri="{FF2B5EF4-FFF2-40B4-BE49-F238E27FC236}">
                <a16:creationId xmlns="" xmlns:a16="http://schemas.microsoft.com/office/drawing/2014/main" id="{16FF8F6F-D8B8-D698-3EBA-2A7C0E88997A}"/>
              </a:ext>
            </a:extLst>
          </p:cNvPr>
          <p:cNvPicPr>
            <a:picLocks noChangeAspect="1" noChangeArrowheads="1"/>
          </p:cNvPicPr>
          <p:nvPr/>
        </p:nvPicPr>
        <p:blipFill>
          <a:blip r:embed="rId14"/>
          <a:srcRect/>
          <a:stretch>
            <a:fillRect/>
          </a:stretch>
        </p:blipFill>
        <p:spPr bwMode="auto">
          <a:xfrm>
            <a:off x="5290691" y="1566863"/>
            <a:ext cx="254000" cy="239712"/>
          </a:xfrm>
          <a:prstGeom prst="rect">
            <a:avLst/>
          </a:prstGeom>
          <a:solidFill>
            <a:srgbClr val="4CA2AE"/>
          </a:solidFill>
          <a:ln>
            <a:noFill/>
          </a:ln>
        </p:spPr>
      </p:pic>
      <p:pic>
        <p:nvPicPr>
          <p:cNvPr id="83" name="Picture 64" descr="иконки_07">
            <a:extLst>
              <a:ext uri="{FF2B5EF4-FFF2-40B4-BE49-F238E27FC236}">
                <a16:creationId xmlns="" xmlns:a16="http://schemas.microsoft.com/office/drawing/2014/main" id="{50F8761F-C593-23E2-2524-0DC909DACB51}"/>
              </a:ext>
            </a:extLst>
          </p:cNvPr>
          <p:cNvPicPr>
            <a:picLocks noChangeAspect="1" noChangeArrowheads="1"/>
          </p:cNvPicPr>
          <p:nvPr/>
        </p:nvPicPr>
        <p:blipFill>
          <a:blip r:embed="rId15"/>
          <a:srcRect/>
          <a:stretch>
            <a:fillRect/>
          </a:stretch>
        </p:blipFill>
        <p:spPr bwMode="auto">
          <a:xfrm>
            <a:off x="5868506" y="2049463"/>
            <a:ext cx="263525" cy="268288"/>
          </a:xfrm>
          <a:prstGeom prst="rect">
            <a:avLst/>
          </a:prstGeom>
          <a:solidFill>
            <a:srgbClr val="4CA2AE"/>
          </a:solidFill>
          <a:ln>
            <a:noFill/>
          </a:ln>
        </p:spPr>
      </p:pic>
      <p:pic>
        <p:nvPicPr>
          <p:cNvPr id="69673" name="Picture 63" descr="иконки_03">
            <a:extLst>
              <a:ext uri="{FF2B5EF4-FFF2-40B4-BE49-F238E27FC236}">
                <a16:creationId xmlns="" xmlns:a16="http://schemas.microsoft.com/office/drawing/2014/main" id="{B9062210-5028-247F-EA84-7572BE6A22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33266" y="2563813"/>
            <a:ext cx="236537" cy="230187"/>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4" name="Picture 61" descr="иконки_01">
            <a:extLst>
              <a:ext uri="{FF2B5EF4-FFF2-40B4-BE49-F238E27FC236}">
                <a16:creationId xmlns="" xmlns:a16="http://schemas.microsoft.com/office/drawing/2014/main" id="{FB390FB9-6008-E007-0D96-EE2C8758E0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90691" y="2543175"/>
            <a:ext cx="254000" cy="238125"/>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5" name="Picture 62" descr="иконки_02">
            <a:extLst>
              <a:ext uri="{FF2B5EF4-FFF2-40B4-BE49-F238E27FC236}">
                <a16:creationId xmlns="" xmlns:a16="http://schemas.microsoft.com/office/drawing/2014/main" id="{BE1A442C-C6BD-DB4E-AAED-1791389C89E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82616" y="2549525"/>
            <a:ext cx="238125" cy="236538"/>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9676" name="Picture 68" descr="иконки_09">
            <a:extLst>
              <a:ext uri="{FF2B5EF4-FFF2-40B4-BE49-F238E27FC236}">
                <a16:creationId xmlns="" xmlns:a16="http://schemas.microsoft.com/office/drawing/2014/main" id="{1AA32AF8-A405-8AC3-91EB-2C645836FA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06703" y="2540000"/>
            <a:ext cx="263525" cy="265113"/>
          </a:xfrm>
          <a:prstGeom prst="rect">
            <a:avLst/>
          </a:prstGeom>
          <a:solidFill>
            <a:srgbClr val="E8FFE5"/>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 name="Picture 66" descr="иконки_04">
            <a:extLst>
              <a:ext uri="{FF2B5EF4-FFF2-40B4-BE49-F238E27FC236}">
                <a16:creationId xmlns="" xmlns:a16="http://schemas.microsoft.com/office/drawing/2014/main" id="{C49588ED-EC81-F42B-34F2-EE5BC1D0429A}"/>
              </a:ext>
            </a:extLst>
          </p:cNvPr>
          <p:cNvPicPr>
            <a:picLocks noChangeAspect="1" noChangeArrowheads="1"/>
          </p:cNvPicPr>
          <p:nvPr/>
        </p:nvPicPr>
        <p:blipFill>
          <a:blip r:embed="rId12"/>
          <a:srcRect/>
          <a:stretch>
            <a:fillRect/>
          </a:stretch>
        </p:blipFill>
        <p:spPr bwMode="auto">
          <a:xfrm>
            <a:off x="4768403" y="2051050"/>
            <a:ext cx="246063" cy="239713"/>
          </a:xfrm>
          <a:prstGeom prst="rect">
            <a:avLst/>
          </a:prstGeom>
          <a:solidFill>
            <a:srgbClr val="4CA2AE"/>
          </a:solidFill>
          <a:ln>
            <a:noFill/>
          </a:ln>
        </p:spPr>
      </p:pic>
      <p:sp>
        <p:nvSpPr>
          <p:cNvPr id="95" name="Левая фигурная скобка 94">
            <a:extLst>
              <a:ext uri="{FF2B5EF4-FFF2-40B4-BE49-F238E27FC236}">
                <a16:creationId xmlns="" xmlns:a16="http://schemas.microsoft.com/office/drawing/2014/main" id="{DF8E8377-7699-9FDB-EF31-7F97F507FC07}"/>
              </a:ext>
            </a:extLst>
          </p:cNvPr>
          <p:cNvSpPr/>
          <p:nvPr/>
        </p:nvSpPr>
        <p:spPr>
          <a:xfrm rot="10800000">
            <a:off x="6176516" y="1104900"/>
            <a:ext cx="300037" cy="1363663"/>
          </a:xfrm>
          <a:prstGeom prst="lef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6" name="Левая фигурная скобка 95">
            <a:extLst>
              <a:ext uri="{FF2B5EF4-FFF2-40B4-BE49-F238E27FC236}">
                <a16:creationId xmlns="" xmlns:a16="http://schemas.microsoft.com/office/drawing/2014/main" id="{D814EFEF-3EB7-EF7D-D3FC-83064BE58B76}"/>
              </a:ext>
            </a:extLst>
          </p:cNvPr>
          <p:cNvSpPr/>
          <p:nvPr/>
        </p:nvSpPr>
        <p:spPr>
          <a:xfrm rot="10800000">
            <a:off x="7213153" y="2489200"/>
            <a:ext cx="300038" cy="966788"/>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7" name="Левая фигурная скобка 96">
            <a:extLst>
              <a:ext uri="{FF2B5EF4-FFF2-40B4-BE49-F238E27FC236}">
                <a16:creationId xmlns="" xmlns:a16="http://schemas.microsoft.com/office/drawing/2014/main" id="{EF21AC55-20A4-C339-CC66-ED252B5E6E7B}"/>
              </a:ext>
            </a:extLst>
          </p:cNvPr>
          <p:cNvSpPr/>
          <p:nvPr/>
        </p:nvSpPr>
        <p:spPr>
          <a:xfrm rot="10800000">
            <a:off x="7613203" y="3440113"/>
            <a:ext cx="300038" cy="474662"/>
          </a:xfrm>
          <a:prstGeom prst="leftBrace">
            <a:avLst/>
          </a:prstGeom>
          <a:ln w="28575">
            <a:solidFill>
              <a:srgbClr val="CC9900"/>
            </a:solidFill>
          </a:ln>
        </p:spPr>
        <p:style>
          <a:lnRef idx="1">
            <a:schemeClr val="accent1"/>
          </a:lnRef>
          <a:fillRef idx="0">
            <a:schemeClr val="accent1"/>
          </a:fillRef>
          <a:effectRef idx="0">
            <a:schemeClr val="accent1"/>
          </a:effectRef>
          <a:fontRef idx="minor">
            <a:schemeClr val="tx1"/>
          </a:fontRef>
        </p:style>
        <p:txBody>
          <a:bodyPr lIns="68576" tIns="34288" rIns="68576" bIns="34288" anchor="ctr"/>
          <a:lstStyle/>
          <a:p>
            <a:pPr algn="ctr" defTabSz="685755" eaLnBrk="1" fontAlgn="auto" hangingPunct="1">
              <a:spcBef>
                <a:spcPts val="0"/>
              </a:spcBef>
              <a:spcAft>
                <a:spcPts val="0"/>
              </a:spcAft>
              <a:defRPr/>
            </a:pPr>
            <a:endParaRPr lang="ru-RU" sz="1111" b="0" dirty="0">
              <a:solidFill>
                <a:prstClr val="black"/>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 xmlns:a16="http://schemas.microsoft.com/office/drawing/2014/main" id="{54981E67-C90E-CE35-8FB2-49F67D1BC4F2}"/>
              </a:ext>
            </a:extLst>
          </p:cNvPr>
          <p:cNvSpPr txBox="1"/>
          <p:nvPr/>
        </p:nvSpPr>
        <p:spPr>
          <a:xfrm>
            <a:off x="6587678" y="1417638"/>
            <a:ext cx="608013" cy="669410"/>
          </a:xfrm>
          <a:prstGeom prst="rect">
            <a:avLst/>
          </a:prstGeom>
          <a:noFill/>
        </p:spPr>
        <p:txBody>
          <a:bodyPr lIns="68576" tIns="34288" rIns="68576" bIns="34288">
            <a:spAutoFit/>
          </a:bodyPr>
          <a:lstStyle/>
          <a:p>
            <a:pPr defTabSz="685755" eaLnBrk="1" fontAlgn="auto" hangingPunct="1">
              <a:spcBef>
                <a:spcPts val="0"/>
              </a:spcBef>
              <a:spcAft>
                <a:spcPts val="0"/>
              </a:spcAft>
              <a:defRPr/>
            </a:pPr>
            <a:r>
              <a:rPr lang="en-US" sz="1300" b="0" dirty="0">
                <a:solidFill>
                  <a:srgbClr val="2A6468"/>
                </a:solidFill>
                <a:latin typeface="Arial" panose="020B0604020202020204" pitchFamily="34" charset="0"/>
              </a:rPr>
              <a:t>CPM</a:t>
            </a:r>
            <a:r>
              <a:rPr lang="ru-RU" sz="1300" b="0" dirty="0">
                <a:solidFill>
                  <a:srgbClr val="2A6468"/>
                </a:solidFill>
                <a:latin typeface="Arial" panose="020B0604020202020204" pitchFamily="34" charset="0"/>
              </a:rPr>
              <a:t>,</a:t>
            </a:r>
            <a:r>
              <a:rPr lang="en-US" sz="1300" b="0" dirty="0">
                <a:solidFill>
                  <a:srgbClr val="2A6468"/>
                </a:solidFill>
                <a:latin typeface="Arial" panose="020B0604020202020204" pitchFamily="34" charset="0"/>
              </a:rPr>
              <a:t> BSC</a:t>
            </a:r>
            <a:r>
              <a:rPr lang="ru-RU" sz="1300" b="0" dirty="0">
                <a:solidFill>
                  <a:srgbClr val="2A6468"/>
                </a:solidFill>
                <a:latin typeface="Arial" panose="020B0604020202020204" pitchFamily="34" charset="0"/>
              </a:rPr>
              <a:t>,</a:t>
            </a:r>
          </a:p>
          <a:p>
            <a:pPr defTabSz="685755" eaLnBrk="1" fontAlgn="auto" hangingPunct="1">
              <a:spcBef>
                <a:spcPts val="0"/>
              </a:spcBef>
              <a:spcAft>
                <a:spcPts val="0"/>
              </a:spcAft>
              <a:defRPr/>
            </a:pPr>
            <a:r>
              <a:rPr lang="en-US" sz="1300" b="0" dirty="0">
                <a:solidFill>
                  <a:srgbClr val="2A6468"/>
                </a:solidFill>
                <a:latin typeface="Arial" panose="020B0604020202020204" pitchFamily="34" charset="0"/>
              </a:rPr>
              <a:t>KPI</a:t>
            </a:r>
            <a:endParaRPr lang="ru-RU" sz="1300" b="0" dirty="0">
              <a:solidFill>
                <a:srgbClr val="2A6468"/>
              </a:solidFill>
              <a:latin typeface="Arial" panose="020B0604020202020204" pitchFamily="34" charset="0"/>
            </a:endParaRPr>
          </a:p>
        </p:txBody>
      </p:sp>
      <p:sp>
        <p:nvSpPr>
          <p:cNvPr id="99" name="TextBox 98">
            <a:extLst>
              <a:ext uri="{FF2B5EF4-FFF2-40B4-BE49-F238E27FC236}">
                <a16:creationId xmlns="" xmlns:a16="http://schemas.microsoft.com/office/drawing/2014/main" id="{FAA8577E-D3EA-1AD6-0EC2-54A8D39EA285}"/>
              </a:ext>
            </a:extLst>
          </p:cNvPr>
          <p:cNvSpPr txBox="1"/>
          <p:nvPr/>
        </p:nvSpPr>
        <p:spPr>
          <a:xfrm>
            <a:off x="7605266" y="2614613"/>
            <a:ext cx="701675" cy="669410"/>
          </a:xfrm>
          <a:prstGeom prst="rect">
            <a:avLst/>
          </a:prstGeom>
          <a:noFill/>
        </p:spPr>
        <p:txBody>
          <a:bodyPr lIns="68576" tIns="34288" rIns="68576" bIns="34288">
            <a:spAutoFit/>
          </a:bodyPr>
          <a:lstStyle>
            <a:defPPr>
              <a:defRPr lang="en-US"/>
            </a:defPPr>
            <a:lvl1pPr defTabSz="864107" eaLnBrk="1" fontAlgn="auto" hangingPunct="1">
              <a:spcBef>
                <a:spcPts val="0"/>
              </a:spcBef>
              <a:spcAft>
                <a:spcPts val="0"/>
              </a:spcAft>
              <a:defRPr sz="1800" b="0">
                <a:solidFill>
                  <a:schemeClr val="accent1">
                    <a:lumMod val="50000"/>
                  </a:schemeClr>
                </a:solidFill>
                <a:latin typeface="Franklin Gothic Medium" panose="020B0603020102020204" pitchFamily="34" charset="0"/>
              </a:defRPr>
            </a:lvl1pPr>
          </a:lstStyle>
          <a:p>
            <a:pPr>
              <a:defRPr/>
            </a:pPr>
            <a:r>
              <a:rPr lang="en-US" sz="1300" dirty="0">
                <a:solidFill>
                  <a:srgbClr val="5A8B25"/>
                </a:solidFill>
                <a:latin typeface="Arial" panose="020B0604020202020204" pitchFamily="34" charset="0"/>
              </a:rPr>
              <a:t>ERP, </a:t>
            </a:r>
          </a:p>
          <a:p>
            <a:pPr>
              <a:defRPr/>
            </a:pPr>
            <a:r>
              <a:rPr lang="en-US" sz="1300" dirty="0">
                <a:solidFill>
                  <a:srgbClr val="5A8B25"/>
                </a:solidFill>
                <a:latin typeface="Arial" panose="020B0604020202020204" pitchFamily="34" charset="0"/>
              </a:rPr>
              <a:t>HCM,</a:t>
            </a:r>
            <a:endParaRPr lang="ru-RU" sz="1300" dirty="0">
              <a:solidFill>
                <a:srgbClr val="5A8B25"/>
              </a:solidFill>
              <a:latin typeface="Arial" panose="020B0604020202020204" pitchFamily="34" charset="0"/>
            </a:endParaRPr>
          </a:p>
          <a:p>
            <a:pPr>
              <a:defRPr/>
            </a:pPr>
            <a:r>
              <a:rPr lang="en-US" sz="1300" dirty="0">
                <a:solidFill>
                  <a:srgbClr val="5A8B25"/>
                </a:solidFill>
                <a:latin typeface="Arial" panose="020B0604020202020204" pitchFamily="34" charset="0"/>
              </a:rPr>
              <a:t>CRM</a:t>
            </a:r>
            <a:endParaRPr lang="ru-RU" sz="1300" dirty="0">
              <a:solidFill>
                <a:srgbClr val="5A8B25"/>
              </a:solidFill>
              <a:latin typeface="Arial" panose="020B0604020202020204" pitchFamily="34" charset="0"/>
            </a:endParaRPr>
          </a:p>
        </p:txBody>
      </p:sp>
      <p:sp>
        <p:nvSpPr>
          <p:cNvPr id="100" name="TextBox 99">
            <a:extLst>
              <a:ext uri="{FF2B5EF4-FFF2-40B4-BE49-F238E27FC236}">
                <a16:creationId xmlns="" xmlns:a16="http://schemas.microsoft.com/office/drawing/2014/main" id="{C6848ED0-983E-0C9F-14B3-86C165FEC411}"/>
              </a:ext>
            </a:extLst>
          </p:cNvPr>
          <p:cNvSpPr txBox="1"/>
          <p:nvPr/>
        </p:nvSpPr>
        <p:spPr>
          <a:xfrm>
            <a:off x="8013253" y="3282950"/>
            <a:ext cx="695325" cy="669410"/>
          </a:xfrm>
          <a:prstGeom prst="rect">
            <a:avLst/>
          </a:prstGeom>
          <a:noFill/>
        </p:spPr>
        <p:txBody>
          <a:bodyPr lIns="68576" tIns="34288" rIns="68576" bIns="34288">
            <a:spAutoFit/>
          </a:bodyPr>
          <a:lstStyle>
            <a:defPPr>
              <a:defRPr lang="en-US"/>
            </a:defPPr>
            <a:lvl1pPr defTabSz="864107" eaLnBrk="1" fontAlgn="auto" hangingPunct="1">
              <a:spcBef>
                <a:spcPts val="0"/>
              </a:spcBef>
              <a:spcAft>
                <a:spcPts val="0"/>
              </a:spcAft>
              <a:defRPr sz="1800" b="0">
                <a:solidFill>
                  <a:srgbClr val="5A8B25"/>
                </a:solidFill>
                <a:latin typeface="Franklin Gothic Medium" panose="020B0603020102020204" pitchFamily="34" charset="0"/>
              </a:defRPr>
            </a:lvl1pPr>
          </a:lstStyle>
          <a:p>
            <a:pPr>
              <a:defRPr/>
            </a:pPr>
            <a:r>
              <a:rPr lang="en-US" sz="1300" dirty="0">
                <a:solidFill>
                  <a:srgbClr val="A27800"/>
                </a:solidFill>
                <a:latin typeface="Arial" panose="020B0604020202020204" pitchFamily="34" charset="0"/>
              </a:rPr>
              <a:t>MES, WMS, EAM</a:t>
            </a:r>
            <a:endParaRPr lang="ru-RU" sz="1300" dirty="0">
              <a:solidFill>
                <a:srgbClr val="A27800"/>
              </a:solidFill>
              <a:latin typeface="Arial" panose="020B0604020202020204" pitchFamily="34" charset="0"/>
            </a:endParaRPr>
          </a:p>
        </p:txBody>
      </p:sp>
      <p:sp>
        <p:nvSpPr>
          <p:cNvPr id="66" name="Text Box 6">
            <a:extLst>
              <a:ext uri="{FF2B5EF4-FFF2-40B4-BE49-F238E27FC236}">
                <a16:creationId xmlns="" xmlns:a16="http://schemas.microsoft.com/office/drawing/2014/main" id="{12429203-3F74-FC3D-A5AB-B7F23DE3EA1F}"/>
              </a:ext>
            </a:extLst>
          </p:cNvPr>
          <p:cNvSpPr txBox="1">
            <a:spLocks noChangeArrowheads="1"/>
          </p:cNvSpPr>
          <p:nvPr/>
        </p:nvSpPr>
        <p:spPr bwMode="auto">
          <a:xfrm>
            <a:off x="255590" y="4187033"/>
            <a:ext cx="8713786" cy="830997"/>
          </a:xfrm>
          <a:prstGeom prst="rect">
            <a:avLst/>
          </a:prstGeom>
          <a:noFill/>
          <a:ln>
            <a:noFill/>
          </a:ln>
          <a:effectLst>
            <a:prstShdw prst="shdw17" dist="17961" dir="2700000">
              <a:schemeClr val="accent1">
                <a:gamma/>
                <a:shade val="60000"/>
                <a:invGamma/>
              </a:schemeClr>
            </a:prstShdw>
          </a:effectLst>
        </p:spPr>
        <p:txBody>
          <a:bodyPr wrap="square">
            <a:spAutoFit/>
          </a:bodyPr>
          <a:lstStyle/>
          <a:p>
            <a:pPr algn="just" eaLnBrk="1" hangingPunct="1">
              <a:defRPr/>
            </a:pPr>
            <a:r>
              <a:rPr lang="ru-RU" altLang="ru-RU" sz="1200" b="0" dirty="0">
                <a:solidFill>
                  <a:srgbClr val="FF0000"/>
                </a:solidFill>
                <a:latin typeface="Arial" panose="020B0604020202020204" pitchFamily="34" charset="0"/>
              </a:rPr>
              <a:t>«1С:</a:t>
            </a:r>
            <a:r>
              <a:rPr lang="en-US" altLang="ru-RU" sz="1200" b="0" dirty="0">
                <a:solidFill>
                  <a:srgbClr val="FF0000"/>
                </a:solidFill>
                <a:latin typeface="Arial" panose="020B0604020202020204" pitchFamily="34" charset="0"/>
              </a:rPr>
              <a:t>ERP</a:t>
            </a:r>
            <a:r>
              <a:rPr lang="ru-RU" altLang="ru-RU" sz="1200" b="0" dirty="0">
                <a:solidFill>
                  <a:srgbClr val="FF0000"/>
                </a:solidFill>
                <a:latin typeface="Arial" panose="020B0604020202020204" pitchFamily="34" charset="0"/>
              </a:rPr>
              <a:t>. Управление холдингом» </a:t>
            </a:r>
            <a:r>
              <a:rPr lang="ru-RU" altLang="ru-RU" sz="1200" b="0" dirty="0">
                <a:latin typeface="Arial" panose="020B0604020202020204" pitchFamily="34" charset="0"/>
              </a:rPr>
              <a:t>разработана для автоматизации в одной базе сложного производства, корпоративных финансов и закупок.</a:t>
            </a:r>
            <a:r>
              <a:rPr lang="en-US" altLang="ru-RU" sz="1200" b="0" dirty="0">
                <a:latin typeface="Arial" panose="020B0604020202020204" pitchFamily="34" charset="0"/>
              </a:rPr>
              <a:t> </a:t>
            </a:r>
            <a:r>
              <a:rPr lang="ru-RU" altLang="ru-RU" sz="1200" b="0" dirty="0">
                <a:latin typeface="Arial" panose="020B0604020202020204" pitchFamily="34" charset="0"/>
              </a:rPr>
              <a:t>Подходит для комплексной автоматизации управляющих компаний, общих центров обслуживания, крупных </a:t>
            </a:r>
            <a:r>
              <a:rPr lang="ru-RU" altLang="ru-RU" sz="1200" b="0" dirty="0" err="1">
                <a:latin typeface="Arial" panose="020B0604020202020204" pitchFamily="34" charset="0"/>
              </a:rPr>
              <a:t>монокомпаний</a:t>
            </a:r>
            <a:r>
              <a:rPr lang="ru-RU" altLang="ru-RU" sz="1200" b="0" dirty="0">
                <a:latin typeface="Arial" panose="020B0604020202020204" pitchFamily="34" charset="0"/>
              </a:rPr>
              <a:t> и дочерних обществ крупных холдингов.</a:t>
            </a:r>
          </a:p>
          <a:p>
            <a:pPr algn="just" eaLnBrk="1" hangingPunct="1">
              <a:defRPr/>
            </a:pPr>
            <a:r>
              <a:rPr lang="ru-RU" altLang="ru-RU" sz="1200" b="0" dirty="0">
                <a:latin typeface="Arial" panose="020B0604020202020204" pitchFamily="34" charset="0"/>
              </a:rPr>
              <a:t>Особенно рекомендуется субъектам 275 ФЗ и 223 ФЗ</a:t>
            </a:r>
          </a:p>
        </p:txBody>
      </p:sp>
      <p:pic>
        <p:nvPicPr>
          <p:cNvPr id="10242" name="Picture 2" descr="https://logos-download.com/wp-content/uploads/2019/01/Abrau-Durso_Logo_ful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4075" y="2050034"/>
            <a:ext cx="521853" cy="45296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advTm="6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Text Box 6">
            <a:extLst>
              <a:ext uri="{FF2B5EF4-FFF2-40B4-BE49-F238E27FC236}">
                <a16:creationId xmlns="" xmlns:a16="http://schemas.microsoft.com/office/drawing/2014/main" id="{0D837076-52BB-8C15-B0F5-44165ACADDF4}"/>
              </a:ext>
            </a:extLst>
          </p:cNvPr>
          <p:cNvSpPr txBox="1">
            <a:spLocks noChangeArrowheads="1"/>
          </p:cNvSpPr>
          <p:nvPr/>
        </p:nvSpPr>
        <p:spPr bwMode="auto">
          <a:xfrm>
            <a:off x="4765675" y="1471613"/>
            <a:ext cx="184150" cy="9715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charset="0"/>
              </a:defRPr>
            </a:lvl1pPr>
            <a:lvl2pPr marL="742950" indent="-285750">
              <a:defRPr sz="2100">
                <a:solidFill>
                  <a:srgbClr val="006600"/>
                </a:solidFill>
                <a:latin typeface="Arial" charset="0"/>
              </a:defRPr>
            </a:lvl2pPr>
            <a:lvl3pPr marL="1143000" indent="-228600">
              <a:defRPr sz="2100">
                <a:solidFill>
                  <a:srgbClr val="006600"/>
                </a:solidFill>
                <a:latin typeface="Arial" charset="0"/>
              </a:defRPr>
            </a:lvl3pPr>
            <a:lvl4pPr marL="1600200" indent="-228600">
              <a:defRPr sz="2100">
                <a:solidFill>
                  <a:srgbClr val="006600"/>
                </a:solidFill>
                <a:latin typeface="Arial" charset="0"/>
              </a:defRPr>
            </a:lvl4pPr>
            <a:lvl5pPr marL="2057400" indent="-228600">
              <a:defRPr sz="2100">
                <a:solidFill>
                  <a:srgbClr val="006600"/>
                </a:solidFill>
                <a:latin typeface="Arial" charset="0"/>
              </a:defRPr>
            </a:lvl5pPr>
            <a:lvl6pPr marL="2514600" indent="-228600" eaLnBrk="0" fontAlgn="base" hangingPunct="0">
              <a:spcBef>
                <a:spcPct val="0"/>
              </a:spcBef>
              <a:spcAft>
                <a:spcPct val="0"/>
              </a:spcAft>
              <a:defRPr sz="2100">
                <a:solidFill>
                  <a:srgbClr val="006600"/>
                </a:solidFill>
                <a:latin typeface="Arial" charset="0"/>
              </a:defRPr>
            </a:lvl6pPr>
            <a:lvl7pPr marL="2971800" indent="-228600" eaLnBrk="0" fontAlgn="base" hangingPunct="0">
              <a:spcBef>
                <a:spcPct val="0"/>
              </a:spcBef>
              <a:spcAft>
                <a:spcPct val="0"/>
              </a:spcAft>
              <a:defRPr sz="2100">
                <a:solidFill>
                  <a:srgbClr val="006600"/>
                </a:solidFill>
                <a:latin typeface="Arial" charset="0"/>
              </a:defRPr>
            </a:lvl7pPr>
            <a:lvl8pPr marL="3429000" indent="-228600" eaLnBrk="0" fontAlgn="base" hangingPunct="0">
              <a:spcBef>
                <a:spcPct val="0"/>
              </a:spcBef>
              <a:spcAft>
                <a:spcPct val="0"/>
              </a:spcAft>
              <a:defRPr sz="2100">
                <a:solidFill>
                  <a:srgbClr val="006600"/>
                </a:solidFill>
                <a:latin typeface="Arial" charset="0"/>
              </a:defRPr>
            </a:lvl8pPr>
            <a:lvl9pPr marL="3886200" indent="-228600" eaLnBrk="0" fontAlgn="base" hangingPunct="0">
              <a:spcBef>
                <a:spcPct val="0"/>
              </a:spcBef>
              <a:spcAft>
                <a:spcPct val="0"/>
              </a:spcAft>
              <a:defRPr sz="2100">
                <a:solidFill>
                  <a:srgbClr val="006600"/>
                </a:solidFill>
                <a:latin typeface="Arial" charset="0"/>
              </a:defRPr>
            </a:lvl9pPr>
          </a:lstStyle>
          <a:p>
            <a:pPr algn="ctr">
              <a:defRPr/>
            </a:pPr>
            <a:r>
              <a:rPr lang="ru-RU" altLang="ru-RU" sz="1905" b="0">
                <a:solidFill>
                  <a:schemeClr val="tx1"/>
                </a:solidFill>
                <a:latin typeface="Arial" panose="020B0604020202020204" pitchFamily="34" charset="0"/>
              </a:rPr>
              <a:t/>
            </a:r>
            <a:br>
              <a:rPr lang="ru-RU" altLang="ru-RU" sz="1905" b="0">
                <a:solidFill>
                  <a:schemeClr val="tx1"/>
                </a:solidFill>
                <a:latin typeface="Arial" panose="020B0604020202020204" pitchFamily="34" charset="0"/>
              </a:rPr>
            </a:br>
            <a:endParaRPr lang="en-US" altLang="ru-RU" sz="1905" b="0">
              <a:solidFill>
                <a:schemeClr val="tx1"/>
              </a:solidFill>
              <a:latin typeface="Arial" panose="020B0604020202020204" pitchFamily="34" charset="0"/>
            </a:endParaRPr>
          </a:p>
          <a:p>
            <a:pPr algn="ctr">
              <a:defRPr/>
            </a:pPr>
            <a:endParaRPr lang="ru-RU" altLang="ru-RU" sz="1905" b="0">
              <a:solidFill>
                <a:schemeClr val="tx1"/>
              </a:solidFill>
              <a:latin typeface="Arial" panose="020B0604020202020204" pitchFamily="34" charset="0"/>
            </a:endParaRPr>
          </a:p>
        </p:txBody>
      </p:sp>
      <p:sp>
        <p:nvSpPr>
          <p:cNvPr id="71683" name="Заголовок 1">
            <a:extLst>
              <a:ext uri="{FF2B5EF4-FFF2-40B4-BE49-F238E27FC236}">
                <a16:creationId xmlns="" xmlns:a16="http://schemas.microsoft.com/office/drawing/2014/main" id="{29ADF6E1-DC29-DE5B-1092-110BB4B7F33A}"/>
              </a:ext>
            </a:extLst>
          </p:cNvPr>
          <p:cNvSpPr>
            <a:spLocks noGrp="1"/>
          </p:cNvSpPr>
          <p:nvPr>
            <p:ph type="title"/>
          </p:nvPr>
        </p:nvSpPr>
        <p:spPr>
          <a:xfrm>
            <a:off x="1696495" y="197658"/>
            <a:ext cx="7220272" cy="7179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kern="1200" dirty="0">
                <a:solidFill>
                  <a:schemeClr val="tx1"/>
                </a:solidFill>
              </a:rPr>
              <a:t>Больше, чем </a:t>
            </a:r>
            <a:r>
              <a:rPr lang="en-US" altLang="ru-RU" kern="1200" dirty="0">
                <a:solidFill>
                  <a:schemeClr val="tx1"/>
                </a:solidFill>
              </a:rPr>
              <a:t>ERP</a:t>
            </a:r>
            <a:r>
              <a:rPr lang="ru-RU" altLang="ru-RU" kern="1200" dirty="0">
                <a:solidFill>
                  <a:schemeClr val="tx1"/>
                </a:solidFill>
              </a:rPr>
              <a:t>! Больше, чем </a:t>
            </a:r>
            <a:r>
              <a:rPr lang="en-US" altLang="ru-RU" kern="1200" dirty="0">
                <a:solidFill>
                  <a:schemeClr val="tx1"/>
                </a:solidFill>
              </a:rPr>
              <a:t>CPM</a:t>
            </a:r>
            <a:r>
              <a:rPr lang="ru-RU" altLang="ru-RU" kern="1200" dirty="0">
                <a:solidFill>
                  <a:schemeClr val="tx1"/>
                </a:solidFill>
              </a:rPr>
              <a:t>!</a:t>
            </a:r>
          </a:p>
        </p:txBody>
      </p:sp>
      <p:sp>
        <p:nvSpPr>
          <p:cNvPr id="19460" name="Oval 7">
            <a:extLst>
              <a:ext uri="{FF2B5EF4-FFF2-40B4-BE49-F238E27FC236}">
                <a16:creationId xmlns="" xmlns:a16="http://schemas.microsoft.com/office/drawing/2014/main" id="{2C983F2F-1C5A-6F78-7E9C-866E9374A3F8}"/>
              </a:ext>
            </a:extLst>
          </p:cNvPr>
          <p:cNvSpPr>
            <a:spLocks noChangeArrowheads="1"/>
          </p:cNvSpPr>
          <p:nvPr/>
        </p:nvSpPr>
        <p:spPr bwMode="auto">
          <a:xfrm>
            <a:off x="3405188" y="1836738"/>
            <a:ext cx="1890712" cy="1892300"/>
          </a:xfrm>
          <a:prstGeom prst="ellipse">
            <a:avLst/>
          </a:prstGeom>
          <a:noFill/>
          <a:ln w="25400" algn="ctr">
            <a:solidFill>
              <a:srgbClr val="800000"/>
            </a:solidFill>
            <a:miter lim="800000"/>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gn="ctr" rtl="1">
              <a:lnSpc>
                <a:spcPct val="110000"/>
              </a:lnSpc>
              <a:spcBef>
                <a:spcPct val="0"/>
              </a:spcBef>
              <a:buClrTx/>
              <a:buFontTx/>
              <a:buNone/>
              <a:defRPr/>
            </a:pPr>
            <a:endParaRPr lang="ar-SA" altLang="ru-RU" sz="1667">
              <a:solidFill>
                <a:srgbClr val="FFFFFF"/>
              </a:solidFill>
              <a:latin typeface="Arial" panose="020B0604020202020204" pitchFamily="34" charset="0"/>
            </a:endParaRPr>
          </a:p>
        </p:txBody>
      </p:sp>
      <p:sp>
        <p:nvSpPr>
          <p:cNvPr id="19461" name="Двойная стрелка влево/вправо 36">
            <a:extLst>
              <a:ext uri="{FF2B5EF4-FFF2-40B4-BE49-F238E27FC236}">
                <a16:creationId xmlns="" xmlns:a16="http://schemas.microsoft.com/office/drawing/2014/main" id="{A1D798BA-1DEF-C41F-2FEE-671EE9B72039}"/>
              </a:ext>
            </a:extLst>
          </p:cNvPr>
          <p:cNvSpPr>
            <a:spLocks noChangeArrowheads="1"/>
          </p:cNvSpPr>
          <p:nvPr/>
        </p:nvSpPr>
        <p:spPr bwMode="auto">
          <a:xfrm rot="18925229">
            <a:off x="3449638" y="3386138"/>
            <a:ext cx="161925" cy="109537"/>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2" name="Двойная стрелка влево/вправо 35">
            <a:extLst>
              <a:ext uri="{FF2B5EF4-FFF2-40B4-BE49-F238E27FC236}">
                <a16:creationId xmlns="" xmlns:a16="http://schemas.microsoft.com/office/drawing/2014/main" id="{2CE39A42-10F9-498B-44E3-CCFB20D92E9F}"/>
              </a:ext>
            </a:extLst>
          </p:cNvPr>
          <p:cNvSpPr>
            <a:spLocks noChangeArrowheads="1"/>
          </p:cNvSpPr>
          <p:nvPr/>
        </p:nvSpPr>
        <p:spPr bwMode="auto">
          <a:xfrm>
            <a:off x="3289300" y="2819400"/>
            <a:ext cx="161925" cy="109538"/>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3" name="Двойная стрелка влево/вправо 38">
            <a:extLst>
              <a:ext uri="{FF2B5EF4-FFF2-40B4-BE49-F238E27FC236}">
                <a16:creationId xmlns="" xmlns:a16="http://schemas.microsoft.com/office/drawing/2014/main" id="{0E32A123-A24A-8606-8A52-8A260AB67569}"/>
              </a:ext>
            </a:extLst>
          </p:cNvPr>
          <p:cNvSpPr>
            <a:spLocks noChangeArrowheads="1"/>
          </p:cNvSpPr>
          <p:nvPr/>
        </p:nvSpPr>
        <p:spPr bwMode="auto">
          <a:xfrm rot="3328963">
            <a:off x="4703762" y="3651251"/>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64" name="Двойная стрелка влево/вправо 39">
            <a:extLst>
              <a:ext uri="{FF2B5EF4-FFF2-40B4-BE49-F238E27FC236}">
                <a16:creationId xmlns="" xmlns:a16="http://schemas.microsoft.com/office/drawing/2014/main" id="{E156050C-1D2C-8568-8DAC-46DDFDE9C2E5}"/>
              </a:ext>
            </a:extLst>
          </p:cNvPr>
          <p:cNvSpPr>
            <a:spLocks noChangeArrowheads="1"/>
          </p:cNvSpPr>
          <p:nvPr/>
        </p:nvSpPr>
        <p:spPr bwMode="auto">
          <a:xfrm rot="1780164">
            <a:off x="5260975" y="3216275"/>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689" name="TextBox 76">
            <a:extLst>
              <a:ext uri="{FF2B5EF4-FFF2-40B4-BE49-F238E27FC236}">
                <a16:creationId xmlns="" xmlns:a16="http://schemas.microsoft.com/office/drawing/2014/main" id="{7B731592-0786-F091-DFF7-F0E82BEB4C48}"/>
              </a:ext>
            </a:extLst>
          </p:cNvPr>
          <p:cNvSpPr txBox="1">
            <a:spLocks noChangeArrowheads="1"/>
          </p:cNvSpPr>
          <p:nvPr/>
        </p:nvSpPr>
        <p:spPr bwMode="auto">
          <a:xfrm>
            <a:off x="5927725" y="1576388"/>
            <a:ext cx="2241550"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Корпоративное казначейство</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Контроль, централизация</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r>
            <a:b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оптимизация денежных потоков</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71690" name="TextBox 77">
            <a:extLst>
              <a:ext uri="{FF2B5EF4-FFF2-40B4-BE49-F238E27FC236}">
                <a16:creationId xmlns="" xmlns:a16="http://schemas.microsoft.com/office/drawing/2014/main" id="{8792C6FF-1072-E641-4675-227C13AE22EF}"/>
              </a:ext>
            </a:extLst>
          </p:cNvPr>
          <p:cNvSpPr txBox="1">
            <a:spLocks noChangeArrowheads="1"/>
          </p:cNvSpPr>
          <p:nvPr/>
        </p:nvSpPr>
        <p:spPr bwMode="auto">
          <a:xfrm>
            <a:off x="312738" y="1671638"/>
            <a:ext cx="25352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Управление корпоративными налогами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lnSpc>
                <a:spcPct val="110000"/>
              </a:lnSpc>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налоговых рисков</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на уровне холдинга</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19469" name="Двойная стрелка влево/вправо 34">
            <a:extLst>
              <a:ext uri="{FF2B5EF4-FFF2-40B4-BE49-F238E27FC236}">
                <a16:creationId xmlns="" xmlns:a16="http://schemas.microsoft.com/office/drawing/2014/main" id="{6790A61B-D235-5F98-A8B6-9DEFCA71B446}"/>
              </a:ext>
            </a:extLst>
          </p:cNvPr>
          <p:cNvSpPr>
            <a:spLocks noChangeArrowheads="1"/>
          </p:cNvSpPr>
          <p:nvPr/>
        </p:nvSpPr>
        <p:spPr bwMode="auto">
          <a:xfrm rot="10800000">
            <a:off x="5308600" y="2605088"/>
            <a:ext cx="163513"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grpSp>
        <p:nvGrpSpPr>
          <p:cNvPr id="71692" name="Группа 7">
            <a:extLst>
              <a:ext uri="{FF2B5EF4-FFF2-40B4-BE49-F238E27FC236}">
                <a16:creationId xmlns="" xmlns:a16="http://schemas.microsoft.com/office/drawing/2014/main" id="{CBB92FEA-DC3E-3920-08A3-78C4F1BB1CE2}"/>
              </a:ext>
            </a:extLst>
          </p:cNvPr>
          <p:cNvGrpSpPr>
            <a:grpSpLocks/>
          </p:cNvGrpSpPr>
          <p:nvPr/>
        </p:nvGrpSpPr>
        <p:grpSpPr bwMode="auto">
          <a:xfrm>
            <a:off x="5371256" y="4228351"/>
            <a:ext cx="685800" cy="685800"/>
            <a:chOff x="4021336" y="5738664"/>
            <a:chExt cx="792585" cy="777056"/>
          </a:xfrm>
        </p:grpSpPr>
        <p:sp>
          <p:nvSpPr>
            <p:cNvPr id="19496" name="Блок-схема: магнитный диск 41">
              <a:extLst>
                <a:ext uri="{FF2B5EF4-FFF2-40B4-BE49-F238E27FC236}">
                  <a16:creationId xmlns="" xmlns:a16="http://schemas.microsoft.com/office/drawing/2014/main" id="{57830AB3-6137-BE90-19DF-15DA7B7B086D}"/>
                </a:ext>
              </a:extLst>
            </p:cNvPr>
            <p:cNvSpPr>
              <a:spLocks noChangeArrowheads="1"/>
            </p:cNvSpPr>
            <p:nvPr/>
          </p:nvSpPr>
          <p:spPr bwMode="auto">
            <a:xfrm>
              <a:off x="4333233" y="5916740"/>
              <a:ext cx="326574" cy="217647"/>
            </a:xfrm>
            <a:prstGeom prst="flowChartMagneticDisk">
              <a:avLst/>
            </a:prstGeom>
            <a:no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7" name="Блок-схема: магнитный диск 4">
              <a:extLst>
                <a:ext uri="{FF2B5EF4-FFF2-40B4-BE49-F238E27FC236}">
                  <a16:creationId xmlns="" xmlns:a16="http://schemas.microsoft.com/office/drawing/2014/main" id="{E00F670A-0263-F467-7D8C-E1BC86B24F7F}"/>
                </a:ext>
              </a:extLst>
            </p:cNvPr>
            <p:cNvSpPr>
              <a:spLocks noChangeArrowheads="1"/>
            </p:cNvSpPr>
            <p:nvPr/>
          </p:nvSpPr>
          <p:spPr bwMode="auto">
            <a:xfrm>
              <a:off x="4116740" y="6015670"/>
              <a:ext cx="330244" cy="257220"/>
            </a:xfrm>
            <a:prstGeom prst="flowChartMagneticDisk">
              <a:avLst/>
            </a:prstGeom>
            <a:solidFill>
              <a:schemeClr val="bg1"/>
            </a:solid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8" name="Блок-схема: магнитный диск 40">
              <a:extLst>
                <a:ext uri="{FF2B5EF4-FFF2-40B4-BE49-F238E27FC236}">
                  <a16:creationId xmlns="" xmlns:a16="http://schemas.microsoft.com/office/drawing/2014/main" id="{04E2EBB8-7DD1-36E7-9DA0-5D437698AAE4}"/>
                </a:ext>
              </a:extLst>
            </p:cNvPr>
            <p:cNvSpPr>
              <a:spLocks noChangeArrowheads="1"/>
            </p:cNvSpPr>
            <p:nvPr/>
          </p:nvSpPr>
          <p:spPr bwMode="auto">
            <a:xfrm>
              <a:off x="4303878" y="6121796"/>
              <a:ext cx="365103" cy="248226"/>
            </a:xfrm>
            <a:prstGeom prst="flowChartMagneticDisk">
              <a:avLst/>
            </a:prstGeom>
            <a:solidFill>
              <a:schemeClr val="bg1"/>
            </a:solid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99" name="Овал 5">
              <a:extLst>
                <a:ext uri="{FF2B5EF4-FFF2-40B4-BE49-F238E27FC236}">
                  <a16:creationId xmlns="" xmlns:a16="http://schemas.microsoft.com/office/drawing/2014/main" id="{BD5327F4-406F-B3B0-6A2F-58DFE83C5F61}"/>
                </a:ext>
              </a:extLst>
            </p:cNvPr>
            <p:cNvSpPr>
              <a:spLocks noChangeArrowheads="1"/>
            </p:cNvSpPr>
            <p:nvPr/>
          </p:nvSpPr>
          <p:spPr bwMode="auto">
            <a:xfrm>
              <a:off x="4021336" y="5738664"/>
              <a:ext cx="792585" cy="777056"/>
            </a:xfrm>
            <a:prstGeom prst="ellipse">
              <a:avLst/>
            </a:prstGeom>
            <a:noFill/>
            <a:ln w="19050" algn="ctr">
              <a:solidFill>
                <a:srgbClr val="003366"/>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grpSp>
      <p:sp>
        <p:nvSpPr>
          <p:cNvPr id="71693" name="TextBox 77">
            <a:extLst>
              <a:ext uri="{FF2B5EF4-FFF2-40B4-BE49-F238E27FC236}">
                <a16:creationId xmlns="" xmlns:a16="http://schemas.microsoft.com/office/drawing/2014/main" id="{0CB651E7-A6BF-F92B-83C6-981E1C378AB5}"/>
              </a:ext>
            </a:extLst>
          </p:cNvPr>
          <p:cNvSpPr txBox="1">
            <a:spLocks noChangeArrowheads="1"/>
          </p:cNvSpPr>
          <p:nvPr/>
        </p:nvSpPr>
        <p:spPr bwMode="auto">
          <a:xfrm>
            <a:off x="6184900" y="4614637"/>
            <a:ext cx="2000250" cy="1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ts val="238"/>
              </a:spcAft>
            </a:pPr>
            <a:r>
              <a:rPr lang="ru-RU" altLang="ru-RU" sz="900" b="0" dirty="0">
                <a:solidFill>
                  <a:srgbClr val="D45448"/>
                </a:solidFill>
                <a:latin typeface="Arial" panose="020B0604020202020204" pitchFamily="34" charset="0"/>
                <a:ea typeface="Open Sans" panose="020B0606030504020204" pitchFamily="34" charset="0"/>
                <a:cs typeface="Open Sans" panose="020B0606030504020204" pitchFamily="34" charset="0"/>
              </a:rPr>
              <a:t>Внешние учетные системы</a:t>
            </a:r>
            <a:endParaRPr lang="en-US" altLang="ru-RU" sz="900" b="0" dirty="0">
              <a:solidFill>
                <a:srgbClr val="D45448"/>
              </a:solidFill>
              <a:latin typeface="Arial" panose="020B0604020202020204" pitchFamily="34" charset="0"/>
              <a:ea typeface="Open Sans" panose="020B0606030504020204" pitchFamily="34" charset="0"/>
              <a:cs typeface="Open Sans" panose="020B0606030504020204" pitchFamily="34" charset="0"/>
            </a:endParaRPr>
          </a:p>
        </p:txBody>
      </p:sp>
      <p:sp>
        <p:nvSpPr>
          <p:cNvPr id="39950" name="TextBox 78">
            <a:extLst>
              <a:ext uri="{FF2B5EF4-FFF2-40B4-BE49-F238E27FC236}">
                <a16:creationId xmlns="" xmlns:a16="http://schemas.microsoft.com/office/drawing/2014/main" id="{2E15F435-EC8E-33F2-46A7-8A39195034BD}"/>
              </a:ext>
            </a:extLst>
          </p:cNvPr>
          <p:cNvSpPr txBox="1">
            <a:spLocks noChangeArrowheads="1"/>
          </p:cNvSpPr>
          <p:nvPr/>
        </p:nvSpPr>
        <p:spPr bwMode="auto">
          <a:xfrm>
            <a:off x="3606800" y="1952625"/>
            <a:ext cx="1487488" cy="585788"/>
          </a:xfrm>
          <a:prstGeom prst="rect">
            <a:avLst/>
          </a:prstGeom>
          <a:noFill/>
          <a:ln w="9525">
            <a:noFill/>
            <a:miter lim="800000"/>
            <a:headEnd/>
            <a:tailEnd/>
          </a:ln>
        </p:spPr>
        <p:txBody>
          <a:bodyPr lIns="0" tIns="0" rIns="0" bIns="0">
            <a:spAutoFit/>
          </a:bodyPr>
          <a:lstStyle/>
          <a:p>
            <a:pPr algn="ctr">
              <a:defRPr/>
            </a:pPr>
            <a:r>
              <a:rPr lang="ru-RU" altLang="ru-RU" sz="1270" dirty="0">
                <a:solidFill>
                  <a:srgbClr val="333399"/>
                </a:solidFill>
                <a:latin typeface="Arial" panose="020B0604020202020204" pitchFamily="34" charset="0"/>
                <a:ea typeface="Open Sans"/>
              </a:rPr>
              <a:t>1С:ERP</a:t>
            </a:r>
          </a:p>
          <a:p>
            <a:pPr algn="ctr">
              <a:defRPr/>
            </a:pPr>
            <a:r>
              <a:rPr lang="ru-RU" altLang="ru-RU" sz="1270" dirty="0">
                <a:solidFill>
                  <a:srgbClr val="333399"/>
                </a:solidFill>
                <a:latin typeface="Arial" panose="020B0604020202020204" pitchFamily="34" charset="0"/>
                <a:ea typeface="Open Sans"/>
              </a:rPr>
              <a:t>Управление</a:t>
            </a:r>
          </a:p>
          <a:p>
            <a:pPr algn="ctr">
              <a:defRPr/>
            </a:pPr>
            <a:r>
              <a:rPr lang="ru-RU" altLang="ru-RU" sz="1270" dirty="0">
                <a:solidFill>
                  <a:srgbClr val="333399"/>
                </a:solidFill>
                <a:latin typeface="Arial" panose="020B0604020202020204" pitchFamily="34" charset="0"/>
                <a:ea typeface="Open Sans"/>
              </a:rPr>
              <a:t>предприятием</a:t>
            </a:r>
            <a:endParaRPr lang="en-US" altLang="ru-RU" sz="794" dirty="0">
              <a:solidFill>
                <a:srgbClr val="333399"/>
              </a:solidFill>
              <a:latin typeface="Arial" panose="020B0604020202020204" pitchFamily="34" charset="0"/>
            </a:endParaRPr>
          </a:p>
        </p:txBody>
      </p:sp>
      <p:sp>
        <p:nvSpPr>
          <p:cNvPr id="19473" name="Двойная стрелка влево/вправо 3">
            <a:extLst>
              <a:ext uri="{FF2B5EF4-FFF2-40B4-BE49-F238E27FC236}">
                <a16:creationId xmlns="" xmlns:a16="http://schemas.microsoft.com/office/drawing/2014/main" id="{364A3303-F34D-6D73-35A7-8A2C2500AE34}"/>
              </a:ext>
            </a:extLst>
          </p:cNvPr>
          <p:cNvSpPr>
            <a:spLocks noChangeArrowheads="1"/>
          </p:cNvSpPr>
          <p:nvPr/>
        </p:nvSpPr>
        <p:spPr bwMode="auto">
          <a:xfrm rot="2291448">
            <a:off x="3417888" y="2211388"/>
            <a:ext cx="161925" cy="107950"/>
          </a:xfrm>
          <a:prstGeom prst="leftRightArrow">
            <a:avLst>
              <a:gd name="adj1" fmla="val 50000"/>
              <a:gd name="adj2" fmla="val 49979"/>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19479" name="Двойная стрелка влево/вправо 33">
            <a:extLst>
              <a:ext uri="{FF2B5EF4-FFF2-40B4-BE49-F238E27FC236}">
                <a16:creationId xmlns="" xmlns:a16="http://schemas.microsoft.com/office/drawing/2014/main" id="{58889CA3-C56C-AE80-2187-69FD629C1FF3}"/>
              </a:ext>
            </a:extLst>
          </p:cNvPr>
          <p:cNvSpPr>
            <a:spLocks noChangeArrowheads="1"/>
          </p:cNvSpPr>
          <p:nvPr/>
        </p:nvSpPr>
        <p:spPr bwMode="auto">
          <a:xfrm rot="8424272">
            <a:off x="5114925" y="2101850"/>
            <a:ext cx="163513" cy="107950"/>
          </a:xfrm>
          <a:prstGeom prst="leftRightArrow">
            <a:avLst>
              <a:gd name="adj1" fmla="val 50000"/>
              <a:gd name="adj2" fmla="val 50367"/>
            </a:avLst>
          </a:prstGeom>
          <a:noFill/>
          <a:ln w="19050" algn="ctr">
            <a:solidFill>
              <a:srgbClr val="D20000"/>
            </a:solidFill>
            <a:round/>
            <a:headEnd/>
            <a:tailEnd/>
          </a:ln>
        </p:spPr>
        <p:txBody>
          <a:bodyPr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697" name="Text Box 51">
            <a:extLst>
              <a:ext uri="{FF2B5EF4-FFF2-40B4-BE49-F238E27FC236}">
                <a16:creationId xmlns="" xmlns:a16="http://schemas.microsoft.com/office/drawing/2014/main" id="{DE293F6E-D98C-32CB-6FDA-7B027B7D4B5D}"/>
              </a:ext>
            </a:extLst>
          </p:cNvPr>
          <p:cNvSpPr txBox="1">
            <a:spLocks noChangeArrowheads="1"/>
          </p:cNvSpPr>
          <p:nvPr/>
        </p:nvSpPr>
        <p:spPr bwMode="auto">
          <a:xfrm>
            <a:off x="5196681" y="759618"/>
            <a:ext cx="20828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Бизнес-анализ и </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BSC</a:t>
            </a:r>
            <a:endPar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Поддержка принятия решений</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Стратегические факторы успеха</a:t>
            </a:r>
          </a:p>
        </p:txBody>
      </p:sp>
      <p:sp>
        <p:nvSpPr>
          <p:cNvPr id="71698" name="Text Box 52">
            <a:extLst>
              <a:ext uri="{FF2B5EF4-FFF2-40B4-BE49-F238E27FC236}">
                <a16:creationId xmlns="" xmlns:a16="http://schemas.microsoft.com/office/drawing/2014/main" id="{5623D3D3-E7B3-875C-ADDC-FCEC2E832BD9}"/>
              </a:ext>
            </a:extLst>
          </p:cNvPr>
          <p:cNvSpPr txBox="1">
            <a:spLocks noChangeArrowheads="1"/>
          </p:cNvSpPr>
          <p:nvPr/>
        </p:nvSpPr>
        <p:spPr bwMode="auto">
          <a:xfrm>
            <a:off x="536575" y="717550"/>
            <a:ext cx="3090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Бюджетирование операций</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 проектов</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Эффективный</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r>
            <a:b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бюджетный контроль</a:t>
            </a:r>
          </a:p>
          <a:p>
            <a:pPr algn="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OPEX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САРЕХ</a:t>
            </a:r>
          </a:p>
        </p:txBody>
      </p:sp>
      <p:sp>
        <p:nvSpPr>
          <p:cNvPr id="71699" name="TextBox 64">
            <a:extLst>
              <a:ext uri="{FF2B5EF4-FFF2-40B4-BE49-F238E27FC236}">
                <a16:creationId xmlns="" xmlns:a16="http://schemas.microsoft.com/office/drawing/2014/main" id="{436AE46E-2ACB-0C4D-AAFC-8A3A26E0E233}"/>
              </a:ext>
            </a:extLst>
          </p:cNvPr>
          <p:cNvSpPr txBox="1">
            <a:spLocks noChangeArrowheads="1"/>
          </p:cNvSpPr>
          <p:nvPr/>
        </p:nvSpPr>
        <p:spPr bwMode="auto">
          <a:xfrm>
            <a:off x="6228038" y="2293496"/>
            <a:ext cx="247491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Управление договорами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Финансовые и коммерческие сделки</a:t>
            </a: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Управление процентными и валютными кредитными рисками</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71700" name="TextBox 77">
            <a:extLst>
              <a:ext uri="{FF2B5EF4-FFF2-40B4-BE49-F238E27FC236}">
                <a16:creationId xmlns="" xmlns:a16="http://schemas.microsoft.com/office/drawing/2014/main" id="{A4B4A5FC-FBE6-E67E-9278-541161CF5F69}"/>
              </a:ext>
            </a:extLst>
          </p:cNvPr>
          <p:cNvSpPr txBox="1">
            <a:spLocks noChangeArrowheads="1"/>
          </p:cNvSpPr>
          <p:nvPr/>
        </p:nvSpPr>
        <p:spPr bwMode="auto">
          <a:xfrm>
            <a:off x="6184900" y="3945430"/>
            <a:ext cx="265462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Интеграция с внешними источниками и управление НСИ</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Снижение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TCO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в </a:t>
            </a:r>
            <a:r>
              <a:rPr lang="ru-RU" altLang="ru-RU" sz="900" b="0" dirty="0" err="1">
                <a:solidFill>
                  <a:srgbClr val="263136"/>
                </a:solidFill>
                <a:latin typeface="Arial" panose="020B0604020202020204" pitchFamily="34" charset="0"/>
                <a:ea typeface="Open Sans" panose="020B0606030504020204" pitchFamily="34" charset="0"/>
                <a:cs typeface="Open Sans" panose="020B0606030504020204" pitchFamily="34" charset="0"/>
              </a:rPr>
              <a:t>крос</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c</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-системных </a:t>
            </a:r>
            <a:b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b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и распределенных ИТ архитектурах</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pic>
        <p:nvPicPr>
          <p:cNvPr id="71701" name="Picture 61" descr="иконки_01">
            <a:extLst>
              <a:ext uri="{FF2B5EF4-FFF2-40B4-BE49-F238E27FC236}">
                <a16:creationId xmlns="" xmlns:a16="http://schemas.microsoft.com/office/drawing/2014/main" id="{52D26096-C383-240F-0A54-24FC6AE7A0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163" y="1147763"/>
            <a:ext cx="69691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62" descr="иконки_02">
            <a:extLst>
              <a:ext uri="{FF2B5EF4-FFF2-40B4-BE49-F238E27FC236}">
                <a16:creationId xmlns="" xmlns:a16="http://schemas.microsoft.com/office/drawing/2014/main" id="{1901D90E-E7B6-6B0F-0458-AA4C7570D0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313" y="2541588"/>
            <a:ext cx="6619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Picture 63" descr="иконки_03">
            <a:extLst>
              <a:ext uri="{FF2B5EF4-FFF2-40B4-BE49-F238E27FC236}">
                <a16:creationId xmlns="" xmlns:a16="http://schemas.microsoft.com/office/drawing/2014/main" id="{C23FE44C-549A-17A1-1105-654926F7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6713" y="3163888"/>
            <a:ext cx="6731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4" name="Picture 64" descr="иконки_07">
            <a:extLst>
              <a:ext uri="{FF2B5EF4-FFF2-40B4-BE49-F238E27FC236}">
                <a16:creationId xmlns="" xmlns:a16="http://schemas.microsoft.com/office/drawing/2014/main" id="{331AE47F-77E1-EB5B-C1D4-A521061729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6688" y="1628775"/>
            <a:ext cx="6445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5" name="Picture 65" descr="иконки_06">
            <a:extLst>
              <a:ext uri="{FF2B5EF4-FFF2-40B4-BE49-F238E27FC236}">
                <a16:creationId xmlns="" xmlns:a16="http://schemas.microsoft.com/office/drawing/2014/main" id="{AC484C8E-3A07-8D36-0AB5-4C765194A6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7563" y="1204913"/>
            <a:ext cx="633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6" name="Picture 66" descr="иконки_04">
            <a:extLst>
              <a:ext uri="{FF2B5EF4-FFF2-40B4-BE49-F238E27FC236}">
                <a16:creationId xmlns="" xmlns:a16="http://schemas.microsoft.com/office/drawing/2014/main" id="{2C9186CE-1388-13EF-29F4-5671A639C1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625" y="2328863"/>
            <a:ext cx="6762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7" name="Picture 67" descr="иконки_05">
            <a:extLst>
              <a:ext uri="{FF2B5EF4-FFF2-40B4-BE49-F238E27FC236}">
                <a16:creationId xmlns="" xmlns:a16="http://schemas.microsoft.com/office/drawing/2014/main" id="{CE759D07-BDF1-0E19-EFAE-731C0A0D00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9563" y="1671638"/>
            <a:ext cx="6683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8" name="Picture 68" descr="иконки_09">
            <a:extLst>
              <a:ext uri="{FF2B5EF4-FFF2-40B4-BE49-F238E27FC236}">
                <a16:creationId xmlns="" xmlns:a16="http://schemas.microsoft.com/office/drawing/2014/main" id="{8C62E09A-3FA1-2BDD-312F-673028DF71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9463" y="3765550"/>
            <a:ext cx="65722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3" name="Двойная стрелка влево/вправо 46">
            <a:extLst>
              <a:ext uri="{FF2B5EF4-FFF2-40B4-BE49-F238E27FC236}">
                <a16:creationId xmlns="" xmlns:a16="http://schemas.microsoft.com/office/drawing/2014/main" id="{EBE325F6-A3E9-A09D-4773-2A70EEB305F4}"/>
              </a:ext>
            </a:extLst>
          </p:cNvPr>
          <p:cNvSpPr>
            <a:spLocks noChangeArrowheads="1"/>
          </p:cNvSpPr>
          <p:nvPr/>
        </p:nvSpPr>
        <p:spPr bwMode="auto">
          <a:xfrm rot="13708728">
            <a:off x="5156612" y="4264866"/>
            <a:ext cx="300038" cy="96837"/>
          </a:xfrm>
          <a:prstGeom prst="leftRightArrow">
            <a:avLst>
              <a:gd name="adj1" fmla="val 50000"/>
              <a:gd name="adj2" fmla="val 86202"/>
            </a:avLst>
          </a:prstGeom>
          <a:noFill/>
          <a:ln w="19050" algn="ctr">
            <a:solidFill>
              <a:srgbClr val="003366"/>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pic>
        <p:nvPicPr>
          <p:cNvPr id="71710" name="Picture 55" descr="КОНТРОЛЛИНГ">
            <a:extLst>
              <a:ext uri="{FF2B5EF4-FFF2-40B4-BE49-F238E27FC236}">
                <a16:creationId xmlns="" xmlns:a16="http://schemas.microsoft.com/office/drawing/2014/main" id="{EEB23BD4-39D8-8A65-691A-08B9B708B7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8425" y="2617788"/>
            <a:ext cx="885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1" name="TextBox 77">
            <a:extLst>
              <a:ext uri="{FF2B5EF4-FFF2-40B4-BE49-F238E27FC236}">
                <a16:creationId xmlns="" xmlns:a16="http://schemas.microsoft.com/office/drawing/2014/main" id="{299D680D-FFD5-BCAB-DE73-0E3A3F377315}"/>
              </a:ext>
            </a:extLst>
          </p:cNvPr>
          <p:cNvSpPr txBox="1">
            <a:spLocks noChangeArrowheads="1"/>
          </p:cNvSpPr>
          <p:nvPr/>
        </p:nvSpPr>
        <p:spPr bwMode="auto">
          <a:xfrm>
            <a:off x="269975" y="3422564"/>
            <a:ext cx="2606675"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Консолидированная отчетность</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Портал сверки внутригрупповых операций</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Консолидация данных</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49" name="Двойная стрелка влево/вправо 34">
            <a:extLst>
              <a:ext uri="{FF2B5EF4-FFF2-40B4-BE49-F238E27FC236}">
                <a16:creationId xmlns="" xmlns:a16="http://schemas.microsoft.com/office/drawing/2014/main" id="{754C4CD7-B882-34AB-E574-FCFCB002A87E}"/>
              </a:ext>
            </a:extLst>
          </p:cNvPr>
          <p:cNvSpPr>
            <a:spLocks noChangeArrowheads="1"/>
          </p:cNvSpPr>
          <p:nvPr/>
        </p:nvSpPr>
        <p:spPr bwMode="auto">
          <a:xfrm rot="17512328">
            <a:off x="4721225" y="1863726"/>
            <a:ext cx="161925"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713" name="TextBox 77">
            <a:extLst>
              <a:ext uri="{FF2B5EF4-FFF2-40B4-BE49-F238E27FC236}">
                <a16:creationId xmlns="" xmlns:a16="http://schemas.microsoft.com/office/drawing/2014/main" id="{42679359-B5F4-A2D3-0336-007C93459E42}"/>
              </a:ext>
            </a:extLst>
          </p:cNvPr>
          <p:cNvSpPr txBox="1">
            <a:spLocks noChangeArrowheads="1"/>
          </p:cNvSpPr>
          <p:nvPr/>
        </p:nvSpPr>
        <p:spPr bwMode="auto">
          <a:xfrm>
            <a:off x="1505743" y="4143179"/>
            <a:ext cx="2905125"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ct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Подсистема коммуникаций</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Коммуникации внутри компании </a:t>
            </a: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(маршруты согласования, напоминания)</a:t>
            </a:r>
          </a:p>
          <a:p>
            <a:pPr algn="ct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Типовые </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B2B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сервисы, ЕИС, ЭТП</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52" name="Двойная стрелка влево/вправо 37">
            <a:extLst>
              <a:ext uri="{FF2B5EF4-FFF2-40B4-BE49-F238E27FC236}">
                <a16:creationId xmlns="" xmlns:a16="http://schemas.microsoft.com/office/drawing/2014/main" id="{2DB833F5-C83D-FF8D-CF76-9E0A6D33339C}"/>
              </a:ext>
            </a:extLst>
          </p:cNvPr>
          <p:cNvSpPr>
            <a:spLocks noChangeArrowheads="1"/>
          </p:cNvSpPr>
          <p:nvPr/>
        </p:nvSpPr>
        <p:spPr bwMode="auto">
          <a:xfrm rot="6678154">
            <a:off x="3970337" y="3694113"/>
            <a:ext cx="163513" cy="109538"/>
          </a:xfrm>
          <a:prstGeom prst="leftRightArrow">
            <a:avLst>
              <a:gd name="adj1" fmla="val 50000"/>
              <a:gd name="adj2" fmla="val 49787"/>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53" name="Двойная стрелка влево/вправо 34">
            <a:extLst>
              <a:ext uri="{FF2B5EF4-FFF2-40B4-BE49-F238E27FC236}">
                <a16:creationId xmlns="" xmlns:a16="http://schemas.microsoft.com/office/drawing/2014/main" id="{00EA5F81-801C-A78E-FC39-B9608E13BA78}"/>
              </a:ext>
            </a:extLst>
          </p:cNvPr>
          <p:cNvSpPr>
            <a:spLocks noChangeArrowheads="1"/>
          </p:cNvSpPr>
          <p:nvPr/>
        </p:nvSpPr>
        <p:spPr bwMode="auto">
          <a:xfrm rot="14224326">
            <a:off x="3979862" y="1824038"/>
            <a:ext cx="161925" cy="107950"/>
          </a:xfrm>
          <a:prstGeom prst="leftRightArrow">
            <a:avLst>
              <a:gd name="adj1" fmla="val 50000"/>
              <a:gd name="adj2" fmla="val 49979"/>
            </a:avLst>
          </a:prstGeom>
          <a:noFill/>
          <a:ln w="19050" algn="ctr">
            <a:solidFill>
              <a:srgbClr val="D20000"/>
            </a:solidFill>
            <a:round/>
            <a:headEnd/>
            <a:tailEnd/>
          </a:ln>
        </p:spPr>
        <p:txBody>
          <a:bodyPr rot="10800000" anchor="ctr"/>
          <a:lstStyle>
            <a:lvl1pPr>
              <a:spcBef>
                <a:spcPct val="20000"/>
              </a:spcBef>
              <a:buClr>
                <a:srgbClr val="CC0000"/>
              </a:buClr>
              <a:buChar char="•"/>
              <a:defRPr sz="2100">
                <a:solidFill>
                  <a:schemeClr val="tx1"/>
                </a:solidFill>
                <a:latin typeface="Futura PT Demi" pitchFamily="34" charset="0"/>
              </a:defRPr>
            </a:lvl1pPr>
            <a:lvl2pPr marL="742950" indent="-285750">
              <a:spcBef>
                <a:spcPct val="20000"/>
              </a:spcBef>
              <a:buClr>
                <a:srgbClr val="CC0000"/>
              </a:buClr>
              <a:buChar char="•"/>
              <a:defRPr sz="1700">
                <a:solidFill>
                  <a:schemeClr val="tx1"/>
                </a:solidFill>
                <a:latin typeface="Futura PT Demi" pitchFamily="34" charset="0"/>
              </a:defRPr>
            </a:lvl2pPr>
            <a:lvl3pPr marL="1143000" indent="-228600">
              <a:spcBef>
                <a:spcPct val="20000"/>
              </a:spcBef>
              <a:buClr>
                <a:srgbClr val="CC0000"/>
              </a:buClr>
              <a:buChar char="•"/>
              <a:defRPr sz="1600">
                <a:solidFill>
                  <a:schemeClr val="tx1"/>
                </a:solidFill>
                <a:latin typeface="Futura PT Demi" pitchFamily="34" charset="0"/>
              </a:defRPr>
            </a:lvl3pPr>
            <a:lvl4pPr marL="1600200" indent="-228600">
              <a:spcBef>
                <a:spcPct val="20000"/>
              </a:spcBef>
              <a:buClr>
                <a:srgbClr val="CC0000"/>
              </a:buClr>
              <a:buChar char="•"/>
              <a:defRPr sz="1400">
                <a:solidFill>
                  <a:schemeClr val="tx1"/>
                </a:solidFill>
                <a:latin typeface="Futura PT Demi" pitchFamily="34" charset="0"/>
              </a:defRPr>
            </a:lvl4pPr>
            <a:lvl5pPr marL="2057400" indent="-228600">
              <a:spcBef>
                <a:spcPct val="20000"/>
              </a:spcBef>
              <a:buClr>
                <a:srgbClr val="CC0000"/>
              </a:buClr>
              <a:buChar char="•"/>
              <a:defRPr sz="13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itchFamily="34" charset="0"/>
              </a:defRPr>
            </a:lvl9pPr>
          </a:lstStyle>
          <a:p>
            <a:pPr>
              <a:lnSpc>
                <a:spcPct val="110000"/>
              </a:lnSpc>
              <a:spcBef>
                <a:spcPct val="50000"/>
              </a:spcBef>
              <a:buClrTx/>
              <a:buFontTx/>
              <a:buNone/>
              <a:defRPr/>
            </a:pPr>
            <a:endParaRPr lang="ru-RU" altLang="ru-RU" sz="1667">
              <a:solidFill>
                <a:srgbClr val="000000"/>
              </a:solidFill>
              <a:latin typeface="Arial" panose="020B0604020202020204" pitchFamily="34" charset="0"/>
            </a:endParaRPr>
          </a:p>
        </p:txBody>
      </p:sp>
      <p:sp>
        <p:nvSpPr>
          <p:cNvPr id="71716" name="TextBox 64">
            <a:extLst>
              <a:ext uri="{FF2B5EF4-FFF2-40B4-BE49-F238E27FC236}">
                <a16:creationId xmlns="" xmlns:a16="http://schemas.microsoft.com/office/drawing/2014/main" id="{81A0EFB6-8735-C916-81D9-C82CD25CFE41}"/>
              </a:ext>
            </a:extLst>
          </p:cNvPr>
          <p:cNvSpPr txBox="1">
            <a:spLocks noChangeArrowheads="1"/>
          </p:cNvSpPr>
          <p:nvPr/>
        </p:nvSpPr>
        <p:spPr bwMode="auto">
          <a:xfrm>
            <a:off x="95250" y="2590800"/>
            <a:ext cx="2444750"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gn="r">
              <a:lnSpc>
                <a:spcPct val="110000"/>
              </a:lnSpc>
              <a:spcAft>
                <a:spcPct val="50000"/>
              </a:spcAft>
            </a:pP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МСФО</a:t>
            </a:r>
            <a:r>
              <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rPr>
              <a:t>и управленческая отчетность</a:t>
            </a:r>
            <a:endParaRPr lang="en-US" altLang="ru-RU" sz="900" b="0" dirty="0">
              <a:solidFill>
                <a:srgbClr val="333399"/>
              </a:solidFill>
              <a:latin typeface="Arial" panose="020B0604020202020204" pitchFamily="34" charset="0"/>
              <a:ea typeface="Open Sans" panose="020B0606030504020204" pitchFamily="34" charset="0"/>
              <a:cs typeface="Open Sans" panose="020B0606030504020204" pitchFamily="34" charset="0"/>
            </a:endParaRP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Принятие инвестиционных решений</a:t>
            </a:r>
          </a:p>
          <a:p>
            <a:pPr algn="r">
              <a:lnSpc>
                <a:spcPct val="110000"/>
              </a:lnSpc>
              <a:buSzPct val="60000"/>
            </a:pP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Привлечение</a:t>
            </a:r>
            <a:r>
              <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 </a:t>
            </a:r>
            <a:r>
              <a:rPr lang="ru-RU"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rPr>
              <a:t>финансирования</a:t>
            </a:r>
            <a:endParaRPr lang="en-US" altLang="ru-RU" sz="900" b="0" dirty="0">
              <a:solidFill>
                <a:srgbClr val="263136"/>
              </a:solidFill>
              <a:latin typeface="Arial" panose="020B0604020202020204" pitchFamily="34" charset="0"/>
              <a:ea typeface="Open Sans" panose="020B0606030504020204" pitchFamily="34" charset="0"/>
              <a:cs typeface="Open Sans" panose="020B0606030504020204" pitchFamily="34" charset="0"/>
            </a:endParaRPr>
          </a:p>
        </p:txBody>
      </p:sp>
      <p:sp>
        <p:nvSpPr>
          <p:cNvPr id="4" name="Блок-схема: узел 3">
            <a:extLst>
              <a:ext uri="{FF2B5EF4-FFF2-40B4-BE49-F238E27FC236}">
                <a16:creationId xmlns="" xmlns:a16="http://schemas.microsoft.com/office/drawing/2014/main" id="{0084F998-9AB0-F740-3051-DBF3E31ED9D4}"/>
              </a:ext>
            </a:extLst>
          </p:cNvPr>
          <p:cNvSpPr/>
          <p:nvPr/>
        </p:nvSpPr>
        <p:spPr bwMode="auto">
          <a:xfrm>
            <a:off x="3724275" y="3844925"/>
            <a:ext cx="527050" cy="503238"/>
          </a:xfrm>
          <a:prstGeom prst="flowChartConnector">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lIns="71425" tIns="37141" rIns="71425" bIns="37141">
            <a:spAutoFit/>
          </a:bodyPr>
          <a:lstStyle/>
          <a:p>
            <a:pPr marL="302362" indent="-302362">
              <a:lnSpc>
                <a:spcPct val="85000"/>
              </a:lnSpc>
              <a:spcBef>
                <a:spcPct val="50000"/>
              </a:spcBef>
              <a:buSzPct val="120000"/>
              <a:buFontTx/>
              <a:buBlip>
                <a:blip r:embed="rId13"/>
              </a:buBlip>
              <a:defRPr/>
            </a:pPr>
            <a:endParaRPr lang="ru-RU" b="0">
              <a:solidFill>
                <a:srgbClr val="006600"/>
              </a:solidFill>
              <a:latin typeface="Arial" panose="020B0604020202020204" pitchFamily="34" charset="0"/>
              <a:cs typeface="Arial" panose="020B0604020202020204" pitchFamily="34" charset="0"/>
            </a:endParaRPr>
          </a:p>
        </p:txBody>
      </p:sp>
      <p:sp>
        <p:nvSpPr>
          <p:cNvPr id="58" name="Блок-схема: узел 57">
            <a:extLst>
              <a:ext uri="{FF2B5EF4-FFF2-40B4-BE49-F238E27FC236}">
                <a16:creationId xmlns="" xmlns:a16="http://schemas.microsoft.com/office/drawing/2014/main" id="{B21FFEE7-8774-15D0-76ED-F1E9BDF64BED}"/>
              </a:ext>
            </a:extLst>
          </p:cNvPr>
          <p:cNvSpPr/>
          <p:nvPr/>
        </p:nvSpPr>
        <p:spPr bwMode="auto">
          <a:xfrm>
            <a:off x="2973388" y="3387725"/>
            <a:ext cx="519112" cy="439738"/>
          </a:xfrm>
          <a:prstGeom prst="flowChartConnector">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lIns="71425" tIns="37141" rIns="71425" bIns="37141">
            <a:spAutoFit/>
          </a:bodyPr>
          <a:lstStyle/>
          <a:p>
            <a:pPr marL="302362" indent="-302362">
              <a:lnSpc>
                <a:spcPct val="85000"/>
              </a:lnSpc>
              <a:spcBef>
                <a:spcPct val="50000"/>
              </a:spcBef>
              <a:buSzPct val="120000"/>
              <a:buFontTx/>
              <a:buBlip>
                <a:blip r:embed="rId13"/>
              </a:buBlip>
              <a:defRPr/>
            </a:pPr>
            <a:endParaRPr lang="ru-RU" b="0">
              <a:solidFill>
                <a:srgbClr val="006600"/>
              </a:solidFill>
              <a:latin typeface="Arial" panose="020B0604020202020204" pitchFamily="34" charset="0"/>
              <a:cs typeface="Arial" panose="020B0604020202020204" pitchFamily="34" charset="0"/>
            </a:endParaRPr>
          </a:p>
        </p:txBody>
      </p:sp>
      <p:sp>
        <p:nvSpPr>
          <p:cNvPr id="71719" name="Блок-схема: узел 4">
            <a:extLst>
              <a:ext uri="{FF2B5EF4-FFF2-40B4-BE49-F238E27FC236}">
                <a16:creationId xmlns="" xmlns:a16="http://schemas.microsoft.com/office/drawing/2014/main" id="{DA18A544-5B21-866B-C1D5-0199C08A82B7}"/>
              </a:ext>
            </a:extLst>
          </p:cNvPr>
          <p:cNvSpPr>
            <a:spLocks noChangeArrowheads="1"/>
          </p:cNvSpPr>
          <p:nvPr/>
        </p:nvSpPr>
        <p:spPr bwMode="auto">
          <a:xfrm>
            <a:off x="3205163" y="3446463"/>
            <a:ext cx="69850" cy="84137"/>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0" name="Блок-схема: узел 58">
            <a:extLst>
              <a:ext uri="{FF2B5EF4-FFF2-40B4-BE49-F238E27FC236}">
                <a16:creationId xmlns="" xmlns:a16="http://schemas.microsoft.com/office/drawing/2014/main" id="{8CF8B7B0-89B9-F520-D236-179C2832E77D}"/>
              </a:ext>
            </a:extLst>
          </p:cNvPr>
          <p:cNvSpPr>
            <a:spLocks noChangeArrowheads="1"/>
          </p:cNvSpPr>
          <p:nvPr/>
        </p:nvSpPr>
        <p:spPr bwMode="auto">
          <a:xfrm>
            <a:off x="3354388" y="3649663"/>
            <a:ext cx="80962" cy="95250"/>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1" name="Блок-схема: узел 59">
            <a:extLst>
              <a:ext uri="{FF2B5EF4-FFF2-40B4-BE49-F238E27FC236}">
                <a16:creationId xmlns="" xmlns:a16="http://schemas.microsoft.com/office/drawing/2014/main" id="{9C971EB0-C192-F167-EDE3-8621725B380A}"/>
              </a:ext>
            </a:extLst>
          </p:cNvPr>
          <p:cNvSpPr>
            <a:spLocks noChangeArrowheads="1"/>
          </p:cNvSpPr>
          <p:nvPr/>
        </p:nvSpPr>
        <p:spPr bwMode="auto">
          <a:xfrm>
            <a:off x="3028950" y="3600450"/>
            <a:ext cx="87313" cy="95250"/>
          </a:xfrm>
          <a:prstGeom prst="flowChartConnector">
            <a:avLst/>
          </a:prstGeom>
          <a:solidFill>
            <a:srgbClr val="C00000">
              <a:alpha val="74901"/>
            </a:srgbClr>
          </a:solidFill>
          <a:ln w="28575" algn="ctr">
            <a:solidFill>
              <a:srgbClr val="C0000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cxnSp>
        <p:nvCxnSpPr>
          <p:cNvPr id="71722" name="Прямая соединительная линия 8">
            <a:extLst>
              <a:ext uri="{FF2B5EF4-FFF2-40B4-BE49-F238E27FC236}">
                <a16:creationId xmlns="" xmlns:a16="http://schemas.microsoft.com/office/drawing/2014/main" id="{700991EF-07A1-A24E-A8AB-B3B8F5544594}"/>
              </a:ext>
            </a:extLst>
          </p:cNvPr>
          <p:cNvCxnSpPr>
            <a:cxnSpLocks noChangeShapeType="1"/>
            <a:stCxn id="71719" idx="4"/>
            <a:endCxn id="71720" idx="1"/>
          </p:cNvCxnSpPr>
          <p:nvPr/>
        </p:nvCxnSpPr>
        <p:spPr bwMode="auto">
          <a:xfrm>
            <a:off x="3240088" y="3530600"/>
            <a:ext cx="127000" cy="13335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1723" name="Прямая соединительная линия 13">
            <a:extLst>
              <a:ext uri="{FF2B5EF4-FFF2-40B4-BE49-F238E27FC236}">
                <a16:creationId xmlns="" xmlns:a16="http://schemas.microsoft.com/office/drawing/2014/main" id="{60312126-8316-4274-0F40-D7E8E0C50084}"/>
              </a:ext>
            </a:extLst>
          </p:cNvPr>
          <p:cNvCxnSpPr>
            <a:cxnSpLocks noChangeShapeType="1"/>
            <a:stCxn id="71719" idx="2"/>
            <a:endCxn id="71721" idx="0"/>
          </p:cNvCxnSpPr>
          <p:nvPr/>
        </p:nvCxnSpPr>
        <p:spPr bwMode="auto">
          <a:xfrm flipH="1">
            <a:off x="3073400" y="3489325"/>
            <a:ext cx="131763" cy="111125"/>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1724" name="Прямая соединительная линия 15">
            <a:extLst>
              <a:ext uri="{FF2B5EF4-FFF2-40B4-BE49-F238E27FC236}">
                <a16:creationId xmlns="" xmlns:a16="http://schemas.microsoft.com/office/drawing/2014/main" id="{FDA9B00E-60F9-97F8-4950-1497E60FD1E9}"/>
              </a:ext>
            </a:extLst>
          </p:cNvPr>
          <p:cNvCxnSpPr>
            <a:cxnSpLocks noChangeShapeType="1"/>
            <a:stCxn id="71721" idx="6"/>
            <a:endCxn id="71720" idx="2"/>
          </p:cNvCxnSpPr>
          <p:nvPr/>
        </p:nvCxnSpPr>
        <p:spPr bwMode="auto">
          <a:xfrm>
            <a:off x="3116263" y="3648075"/>
            <a:ext cx="238125" cy="49213"/>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1725" name="Прямоугольник 16">
            <a:extLst>
              <a:ext uri="{FF2B5EF4-FFF2-40B4-BE49-F238E27FC236}">
                <a16:creationId xmlns="" xmlns:a16="http://schemas.microsoft.com/office/drawing/2014/main" id="{70B1FAF7-34FE-027D-0CC2-F517BC0C9264}"/>
              </a:ext>
            </a:extLst>
          </p:cNvPr>
          <p:cNvSpPr>
            <a:spLocks noChangeArrowheads="1"/>
          </p:cNvSpPr>
          <p:nvPr/>
        </p:nvSpPr>
        <p:spPr bwMode="auto">
          <a:xfrm>
            <a:off x="3829050" y="3937000"/>
            <a:ext cx="320675" cy="312738"/>
          </a:xfrm>
          <a:prstGeom prst="rect">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6" name="Прямоугольник 17">
            <a:extLst>
              <a:ext uri="{FF2B5EF4-FFF2-40B4-BE49-F238E27FC236}">
                <a16:creationId xmlns="" xmlns:a16="http://schemas.microsoft.com/office/drawing/2014/main" id="{6BF814BD-D42F-7503-F294-6AF8ED9E14F0}"/>
              </a:ext>
            </a:extLst>
          </p:cNvPr>
          <p:cNvSpPr>
            <a:spLocks noChangeArrowheads="1"/>
          </p:cNvSpPr>
          <p:nvPr/>
        </p:nvSpPr>
        <p:spPr bwMode="auto">
          <a:xfrm>
            <a:off x="3989388" y="3937000"/>
            <a:ext cx="77787" cy="98425"/>
          </a:xfrm>
          <a:prstGeom prst="rect">
            <a:avLst/>
          </a:prstGeom>
          <a:noFill/>
          <a:ln w="9525">
            <a:solidFill>
              <a:srgbClr val="D71920"/>
            </a:solidFill>
            <a:miter lim="800000"/>
            <a:headEnd/>
            <a:tailEnd/>
          </a:ln>
          <a:extLst>
            <a:ext uri="{909E8E84-426E-40DD-AFC4-6F175D3DCCD1}">
              <a14:hiddenFill xmlns:a14="http://schemas.microsoft.com/office/drawing/2010/main">
                <a:solidFill>
                  <a:srgbClr val="FFFFFF"/>
                </a:solidFill>
              </a14:hiddenFill>
            </a:ext>
          </a:extLst>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7" name="Блок-схема: узел 72">
            <a:extLst>
              <a:ext uri="{FF2B5EF4-FFF2-40B4-BE49-F238E27FC236}">
                <a16:creationId xmlns="" xmlns:a16="http://schemas.microsoft.com/office/drawing/2014/main" id="{752BE719-290D-3890-C4F2-168D70B699BD}"/>
              </a:ext>
            </a:extLst>
          </p:cNvPr>
          <p:cNvSpPr>
            <a:spLocks noChangeArrowheads="1"/>
          </p:cNvSpPr>
          <p:nvPr/>
        </p:nvSpPr>
        <p:spPr bwMode="auto">
          <a:xfrm>
            <a:off x="3876675" y="4064000"/>
            <a:ext cx="79375" cy="80963"/>
          </a:xfrm>
          <a:prstGeom prst="flowChartConnector">
            <a:avLst/>
          </a:prstGeom>
          <a:solidFill>
            <a:srgbClr val="D71920"/>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8" name="Блок-схема: узел 72">
            <a:extLst>
              <a:ext uri="{FF2B5EF4-FFF2-40B4-BE49-F238E27FC236}">
                <a16:creationId xmlns="" xmlns:a16="http://schemas.microsoft.com/office/drawing/2014/main" id="{31CD1E98-475D-86E1-52E1-9B93EAA9E666}"/>
              </a:ext>
            </a:extLst>
          </p:cNvPr>
          <p:cNvSpPr>
            <a:spLocks noChangeArrowheads="1"/>
          </p:cNvSpPr>
          <p:nvPr/>
        </p:nvSpPr>
        <p:spPr bwMode="auto">
          <a:xfrm>
            <a:off x="4033838" y="4056063"/>
            <a:ext cx="79375" cy="82550"/>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29" name="Блок-схема: узел 72">
            <a:extLst>
              <a:ext uri="{FF2B5EF4-FFF2-40B4-BE49-F238E27FC236}">
                <a16:creationId xmlns="" xmlns:a16="http://schemas.microsoft.com/office/drawing/2014/main" id="{65DE97AD-BD3E-789A-6C1F-C48402B06BD8}"/>
              </a:ext>
            </a:extLst>
          </p:cNvPr>
          <p:cNvSpPr>
            <a:spLocks noChangeArrowheads="1"/>
          </p:cNvSpPr>
          <p:nvPr/>
        </p:nvSpPr>
        <p:spPr bwMode="auto">
          <a:xfrm>
            <a:off x="4040188" y="4159250"/>
            <a:ext cx="80962" cy="80963"/>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30" name="Блок-схема: узел 72">
            <a:extLst>
              <a:ext uri="{FF2B5EF4-FFF2-40B4-BE49-F238E27FC236}">
                <a16:creationId xmlns="" xmlns:a16="http://schemas.microsoft.com/office/drawing/2014/main" id="{485D1C03-60C2-00FD-CC90-47FFD8B0CCB7}"/>
              </a:ext>
            </a:extLst>
          </p:cNvPr>
          <p:cNvSpPr>
            <a:spLocks noChangeArrowheads="1"/>
          </p:cNvSpPr>
          <p:nvPr/>
        </p:nvSpPr>
        <p:spPr bwMode="auto">
          <a:xfrm>
            <a:off x="3887788" y="4159250"/>
            <a:ext cx="80962" cy="80963"/>
          </a:xfrm>
          <a:prstGeom prst="flowChartConnector">
            <a:avLst/>
          </a:prstGeom>
          <a:solidFill>
            <a:schemeClr val="bg1"/>
          </a:solidFill>
          <a:ln w="9525" algn="ctr">
            <a:solidFill>
              <a:srgbClr val="D71920"/>
            </a:solidFill>
            <a:round/>
            <a:headEnd/>
            <a:tailEnd/>
          </a:ln>
        </p:spPr>
        <p:txBody>
          <a:bodyPr lIns="71425" tIns="37141" rIns="71425" bIns="37141">
            <a:spAutoFit/>
          </a:bodyPr>
          <a:lstStyle>
            <a:lvl1pPr marL="301625" indent="-301625">
              <a:defRPr b="1">
                <a:solidFill>
                  <a:schemeClr val="tx1"/>
                </a:solidFill>
                <a:latin typeface="Calibri" panose="020F0502020204030204" pitchFamily="34" charset="0"/>
                <a:cs typeface="Arial" panose="020B0604020202020204" pitchFamily="34" charset="0"/>
              </a:defRPr>
            </a:lvl1pPr>
            <a:lvl2pPr marL="742950" indent="-285750">
              <a:defRPr b="1">
                <a:solidFill>
                  <a:schemeClr val="tx1"/>
                </a:solidFill>
                <a:latin typeface="Calibri" panose="020F0502020204030204" pitchFamily="34" charset="0"/>
                <a:cs typeface="Arial" panose="020B0604020202020204" pitchFamily="34" charset="0"/>
              </a:defRPr>
            </a:lvl2pPr>
            <a:lvl3pPr marL="1143000" indent="-228600">
              <a:defRPr b="1">
                <a:solidFill>
                  <a:schemeClr val="tx1"/>
                </a:solidFill>
                <a:latin typeface="Calibri" panose="020F0502020204030204" pitchFamily="34" charset="0"/>
                <a:cs typeface="Arial" panose="020B0604020202020204" pitchFamily="34" charset="0"/>
              </a:defRPr>
            </a:lvl3pPr>
            <a:lvl4pPr marL="1600200" indent="-228600">
              <a:defRPr b="1">
                <a:solidFill>
                  <a:schemeClr val="tx1"/>
                </a:solidFill>
                <a:latin typeface="Calibri" panose="020F0502020204030204" pitchFamily="34" charset="0"/>
                <a:cs typeface="Arial" panose="020B0604020202020204" pitchFamily="34" charset="0"/>
              </a:defRPr>
            </a:lvl4pPr>
            <a:lvl5pPr marL="2057400" indent="-22860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a:lnSpc>
                <a:spcPct val="85000"/>
              </a:lnSpc>
              <a:spcBef>
                <a:spcPct val="50000"/>
              </a:spcBef>
              <a:buSzPct val="120000"/>
              <a:buFontTx/>
              <a:buBlip>
                <a:blip r:embed="rId13"/>
              </a:buBlip>
            </a:pPr>
            <a:endParaRPr lang="ru-RU" altLang="ru-RU" b="0">
              <a:latin typeface="Arial" panose="020B0604020202020204" pitchFamily="34" charset="0"/>
            </a:endParaRPr>
          </a:p>
        </p:txBody>
      </p:sp>
      <p:sp>
        <p:nvSpPr>
          <p:cNvPr id="71731" name="TextBox 66">
            <a:extLst>
              <a:ext uri="{FF2B5EF4-FFF2-40B4-BE49-F238E27FC236}">
                <a16:creationId xmlns="" xmlns:a16="http://schemas.microsoft.com/office/drawing/2014/main" id="{EC145468-35AD-A2EF-70C5-BCA243EA8AA7}"/>
              </a:ext>
            </a:extLst>
          </p:cNvPr>
          <p:cNvSpPr txBox="1">
            <a:spLocks noChangeArrowheads="1"/>
          </p:cNvSpPr>
          <p:nvPr/>
        </p:nvSpPr>
        <p:spPr bwMode="auto">
          <a:xfrm>
            <a:off x="6275662" y="3135735"/>
            <a:ext cx="237966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nSpc>
                <a:spcPct val="110000"/>
              </a:lnSpc>
              <a:spcBef>
                <a:spcPct val="0"/>
              </a:spcBef>
              <a:spcAft>
                <a:spcPct val="50000"/>
              </a:spcAft>
              <a:buClrTx/>
              <a:buFontTx/>
              <a:buNone/>
            </a:pPr>
            <a:r>
              <a:rPr lang="ru-RU" altLang="ru-RU" sz="900" b="0" dirty="0">
                <a:solidFill>
                  <a:srgbClr val="333399"/>
                </a:solidFill>
                <a:ea typeface="Open Sans" panose="020B0606030504020204" pitchFamily="34" charset="0"/>
                <a:cs typeface="Open Sans" panose="020B0606030504020204" pitchFamily="34" charset="0"/>
              </a:rPr>
              <a:t>Централизованное</a:t>
            </a:r>
            <a:r>
              <a:rPr lang="en-US" altLang="ru-RU" sz="900" b="0" dirty="0">
                <a:solidFill>
                  <a:srgbClr val="333399"/>
                </a:solidFill>
                <a:ea typeface="Open Sans" panose="020B0606030504020204" pitchFamily="34" charset="0"/>
                <a:cs typeface="Open Sans" panose="020B0606030504020204" pitchFamily="34" charset="0"/>
              </a:rPr>
              <a:t/>
            </a:r>
            <a:br>
              <a:rPr lang="en-US" altLang="ru-RU" sz="900" b="0" dirty="0">
                <a:solidFill>
                  <a:srgbClr val="333399"/>
                </a:solidFill>
                <a:ea typeface="Open Sans" panose="020B0606030504020204" pitchFamily="34" charset="0"/>
                <a:cs typeface="Open Sans" panose="020B0606030504020204" pitchFamily="34" charset="0"/>
              </a:rPr>
            </a:br>
            <a:r>
              <a:rPr lang="ru-RU" altLang="ru-RU" sz="900" b="0" dirty="0">
                <a:solidFill>
                  <a:srgbClr val="333399"/>
                </a:solidFill>
                <a:ea typeface="Open Sans" panose="020B0606030504020204" pitchFamily="34" charset="0"/>
                <a:cs typeface="Open Sans" panose="020B0606030504020204" pitchFamily="34" charset="0"/>
              </a:rPr>
              <a:t>управление закупками</a:t>
            </a:r>
          </a:p>
          <a:p>
            <a:pPr>
              <a:lnSpc>
                <a:spcPct val="110000"/>
              </a:lnSpc>
              <a:spcBef>
                <a:spcPct val="0"/>
              </a:spcBef>
              <a:buClrTx/>
              <a:buSzPct val="60000"/>
              <a:buFontTx/>
              <a:buNone/>
            </a:pPr>
            <a:r>
              <a:rPr lang="ru-RU" altLang="ru-RU" sz="900" b="0" dirty="0">
                <a:solidFill>
                  <a:srgbClr val="263136"/>
                </a:solidFill>
                <a:ea typeface="Open Sans" panose="020B0606030504020204" pitchFamily="34" charset="0"/>
                <a:cs typeface="Open Sans" panose="020B0606030504020204" pitchFamily="34" charset="0"/>
              </a:rPr>
              <a:t>Экономия на масштабах</a:t>
            </a:r>
            <a:endParaRPr lang="en-US" altLang="ru-RU" sz="900" b="0" dirty="0">
              <a:solidFill>
                <a:srgbClr val="263136"/>
              </a:solidFill>
              <a:ea typeface="Open Sans" panose="020B0606030504020204" pitchFamily="34" charset="0"/>
              <a:cs typeface="Open Sans" panose="020B0606030504020204" pitchFamily="34" charset="0"/>
            </a:endParaRPr>
          </a:p>
          <a:p>
            <a:pPr>
              <a:lnSpc>
                <a:spcPct val="110000"/>
              </a:lnSpc>
              <a:spcBef>
                <a:spcPct val="0"/>
              </a:spcBef>
              <a:buClrTx/>
              <a:buSzPct val="60000"/>
              <a:buFontTx/>
              <a:buNone/>
            </a:pPr>
            <a:r>
              <a:rPr lang="ru-RU" altLang="ru-RU" sz="900" b="0" dirty="0">
                <a:solidFill>
                  <a:srgbClr val="263136"/>
                </a:solidFill>
                <a:ea typeface="Open Sans" panose="020B0606030504020204" pitchFamily="34" charset="0"/>
                <a:cs typeface="Open Sans" panose="020B0606030504020204" pitchFamily="34" charset="0"/>
              </a:rPr>
              <a:t>Контроль и централизация</a:t>
            </a:r>
            <a:r>
              <a:rPr lang="en-US" altLang="ru-RU" sz="900" b="0" dirty="0">
                <a:solidFill>
                  <a:srgbClr val="263136"/>
                </a:solidFill>
                <a:ea typeface="Open Sans" panose="020B0606030504020204" pitchFamily="34" charset="0"/>
                <a:cs typeface="Open Sans" panose="020B0606030504020204" pitchFamily="34" charset="0"/>
              </a:rPr>
              <a:t> </a:t>
            </a:r>
            <a:r>
              <a:rPr lang="ru-RU" altLang="ru-RU" sz="900" b="0" dirty="0">
                <a:solidFill>
                  <a:srgbClr val="263136"/>
                </a:solidFill>
                <a:ea typeface="Open Sans" panose="020B0606030504020204" pitchFamily="34" charset="0"/>
                <a:cs typeface="Open Sans" panose="020B0606030504020204" pitchFamily="34" charset="0"/>
              </a:rPr>
              <a:t>закупок</a:t>
            </a:r>
            <a:endParaRPr lang="en-US" altLang="ru-RU" sz="900" b="0" dirty="0">
              <a:solidFill>
                <a:srgbClr val="263136"/>
              </a:solidFill>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 xmlns:a16="http://schemas.microsoft.com/office/drawing/2014/main" id="{9CA96C5F-CC39-9511-DE17-D07EC24F85EF}"/>
              </a:ext>
            </a:extLst>
          </p:cNvPr>
          <p:cNvSpPr>
            <a:spLocks noGrp="1"/>
          </p:cNvSpPr>
          <p:nvPr>
            <p:ph type="title" idx="4294967295"/>
          </p:nvPr>
        </p:nvSpPr>
        <p:spPr>
          <a:xfrm>
            <a:off x="1619250" y="209550"/>
            <a:ext cx="7200900" cy="654050"/>
          </a:xfrm>
        </p:spPr>
        <p:txBody>
          <a:bodyPr wrap="square">
            <a:spAutoFit/>
          </a:bodyPr>
          <a:lstStyle/>
          <a:p>
            <a:pPr algn="ctr"/>
            <a:r>
              <a:rPr lang="ru-RU" altLang="ru-RU" sz="1800" b="1" dirty="0">
                <a:solidFill>
                  <a:schemeClr val="tx1"/>
                </a:solidFill>
                <a:latin typeface="Arial" panose="020B0604020202020204" pitchFamily="34" charset="0"/>
                <a:cs typeface="Arial" panose="020B0604020202020204" pitchFamily="34" charset="0"/>
              </a:rPr>
              <a:t>1С:КОРПОРАЦИЯ – комплекс решений для цифровизации управления бизнесом, для замещения зарубежных систем</a:t>
            </a:r>
          </a:p>
        </p:txBody>
      </p:sp>
      <p:pic>
        <p:nvPicPr>
          <p:cNvPr id="73731" name="Picture 4">
            <a:extLst>
              <a:ext uri="{FF2B5EF4-FFF2-40B4-BE49-F238E27FC236}">
                <a16:creationId xmlns="" xmlns:a16="http://schemas.microsoft.com/office/drawing/2014/main" id="{2345C3A1-8613-9A0E-963F-2A32BD6AE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120900"/>
            <a:ext cx="7246937"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73733" name="Picture 10">
            <a:extLst>
              <a:ext uri="{FF2B5EF4-FFF2-40B4-BE49-F238E27FC236}">
                <a16:creationId xmlns="" xmlns:a16="http://schemas.microsoft.com/office/drawing/2014/main" id="{9D48448C-BA4B-E3BA-F04B-B581F96BA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089" y="1409165"/>
            <a:ext cx="1513234" cy="40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4">
            <a:extLst>
              <a:ext uri="{FF2B5EF4-FFF2-40B4-BE49-F238E27FC236}">
                <a16:creationId xmlns="" xmlns:a16="http://schemas.microsoft.com/office/drawing/2014/main" id="{103DBBFD-31DD-553C-0DD6-EDC3075DDE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3425" y="3378200"/>
            <a:ext cx="5492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34">
            <a:extLst>
              <a:ext uri="{FF2B5EF4-FFF2-40B4-BE49-F238E27FC236}">
                <a16:creationId xmlns="" xmlns:a16="http://schemas.microsoft.com/office/drawing/2014/main" id="{D1535725-57ED-50B5-8716-B74247A56C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7207" y="2490264"/>
            <a:ext cx="1427631" cy="50099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4">
            <a:extLst>
              <a:ext uri="{FF2B5EF4-FFF2-40B4-BE49-F238E27FC236}">
                <a16:creationId xmlns="" xmlns:a16="http://schemas.microsoft.com/office/drawing/2014/main" id="{E69A9F74-C1D7-AB07-1FBC-8B4C1F5BF3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552" y="1067690"/>
            <a:ext cx="1326386" cy="55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6">
            <a:extLst>
              <a:ext uri="{FF2B5EF4-FFF2-40B4-BE49-F238E27FC236}">
                <a16:creationId xmlns="" xmlns:a16="http://schemas.microsoft.com/office/drawing/2014/main" id="{F6397CDD-BE72-B969-C644-EEFF0D975D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2475" y="4270375"/>
            <a:ext cx="5492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62" descr="kdv_2x_2x">
            <a:extLst>
              <a:ext uri="{FF2B5EF4-FFF2-40B4-BE49-F238E27FC236}">
                <a16:creationId xmlns="" xmlns:a16="http://schemas.microsoft.com/office/drawing/2014/main" id="{058C1E76-A78B-3732-67FF-2916789C0C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2562" y="4257541"/>
            <a:ext cx="604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58" descr="nortec-500x300">
            <a:extLst>
              <a:ext uri="{FF2B5EF4-FFF2-40B4-BE49-F238E27FC236}">
                <a16:creationId xmlns="" xmlns:a16="http://schemas.microsoft.com/office/drawing/2014/main" id="{971A33A4-A47B-6D4E-AE4D-9EEFA0CDB5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6374" y="778492"/>
            <a:ext cx="13081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52" descr="d71569f85a6bc84c0ab00295124b840b_14323_400_400_tr">
            <a:extLst>
              <a:ext uri="{FF2B5EF4-FFF2-40B4-BE49-F238E27FC236}">
                <a16:creationId xmlns="" xmlns:a16="http://schemas.microsoft.com/office/drawing/2014/main" id="{ECEE6712-CCF2-98E2-EDE7-B39C5EA8ED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088" y="3315408"/>
            <a:ext cx="943963" cy="57103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7" descr="лого-трансмашхолдинг">
            <a:extLst>
              <a:ext uri="{FF2B5EF4-FFF2-40B4-BE49-F238E27FC236}">
                <a16:creationId xmlns="" xmlns:a16="http://schemas.microsoft.com/office/drawing/2014/main" id="{543AF546-7A9D-9E9D-4E7B-270B7758478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018" y="1150354"/>
            <a:ext cx="1008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8">
            <a:extLst>
              <a:ext uri="{FF2B5EF4-FFF2-40B4-BE49-F238E27FC236}">
                <a16:creationId xmlns="" xmlns:a16="http://schemas.microsoft.com/office/drawing/2014/main" id="{BB523EAB-904A-4D3E-9329-592A599FD5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738" y="2466567"/>
            <a:ext cx="1157676" cy="643154"/>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a:extLst>
              <a:ext uri="{FF2B5EF4-FFF2-40B4-BE49-F238E27FC236}">
                <a16:creationId xmlns="" xmlns:a16="http://schemas.microsoft.com/office/drawing/2014/main" id="{F1B1352A-9F38-42B1-B9F3-839BA2ED204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6081" y="1378160"/>
            <a:ext cx="2092978" cy="643154"/>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a:extLst>
              <a:ext uri="{FF2B5EF4-FFF2-40B4-BE49-F238E27FC236}">
                <a16:creationId xmlns="" xmlns:a16="http://schemas.microsoft.com/office/drawing/2014/main" id="{863755D2-49B0-4162-B75B-26FB2259B1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58208" y="911439"/>
            <a:ext cx="2843808" cy="425452"/>
          </a:xfrm>
          <a:prstGeom prst="rect">
            <a:avLst/>
          </a:prstGeom>
          <a:noFill/>
          <a:extLst>
            <a:ext uri="{909E8E84-426E-40DD-AFC4-6F175D3DCCD1}">
              <a14:hiddenFill xmlns:a14="http://schemas.microsoft.com/office/drawing/2010/main">
                <a:solidFill>
                  <a:srgbClr val="FFFFFF"/>
                </a:solidFill>
              </a14:hiddenFill>
            </a:ext>
          </a:extLst>
        </p:spPr>
      </p:pic>
      <p:pic>
        <p:nvPicPr>
          <p:cNvPr id="10276" name="Picture 36">
            <a:extLst>
              <a:ext uri="{FF2B5EF4-FFF2-40B4-BE49-F238E27FC236}">
                <a16:creationId xmlns="" xmlns:a16="http://schemas.microsoft.com/office/drawing/2014/main" id="{DA2372E8-4D49-42BD-8AA9-7296670BF9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60574" y="1911302"/>
            <a:ext cx="1198563" cy="493808"/>
          </a:xfrm>
          <a:prstGeom prst="rect">
            <a:avLst/>
          </a:prstGeom>
          <a:noFill/>
          <a:extLst>
            <a:ext uri="{909E8E84-426E-40DD-AFC4-6F175D3DCCD1}">
              <a14:hiddenFill xmlns:a14="http://schemas.microsoft.com/office/drawing/2010/main">
                <a:solidFill>
                  <a:srgbClr val="FFFFFF"/>
                </a:solidFill>
              </a14:hiddenFill>
            </a:ext>
          </a:extLst>
        </p:spPr>
      </p:pic>
      <p:pic>
        <p:nvPicPr>
          <p:cNvPr id="10282" name="Picture 42">
            <a:extLst>
              <a:ext uri="{FF2B5EF4-FFF2-40B4-BE49-F238E27FC236}">
                <a16:creationId xmlns="" xmlns:a16="http://schemas.microsoft.com/office/drawing/2014/main" id="{E41E8342-EEBA-4C83-9985-1B796ACBBFE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44812" y="2609200"/>
            <a:ext cx="943963" cy="555624"/>
          </a:xfrm>
          <a:prstGeom prst="rect">
            <a:avLst/>
          </a:prstGeom>
          <a:noFill/>
          <a:extLst>
            <a:ext uri="{909E8E84-426E-40DD-AFC4-6F175D3DCCD1}">
              <a14:hiddenFill xmlns:a14="http://schemas.microsoft.com/office/drawing/2010/main">
                <a:solidFill>
                  <a:srgbClr val="FFFFFF"/>
                </a:solidFill>
              </a14:hiddenFill>
            </a:ext>
          </a:extLst>
        </p:spPr>
      </p:pic>
      <p:pic>
        <p:nvPicPr>
          <p:cNvPr id="10286" name="Picture 46">
            <a:extLst>
              <a:ext uri="{FF2B5EF4-FFF2-40B4-BE49-F238E27FC236}">
                <a16:creationId xmlns="" xmlns:a16="http://schemas.microsoft.com/office/drawing/2014/main" id="{230DE2B9-76C2-4945-8CE1-EDD227E6B48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46840" y="1024725"/>
            <a:ext cx="1773154" cy="1773154"/>
          </a:xfrm>
          <a:prstGeom prst="rect">
            <a:avLst/>
          </a:prstGeom>
          <a:noFill/>
          <a:extLst>
            <a:ext uri="{909E8E84-426E-40DD-AFC4-6F175D3DCCD1}">
              <a14:hiddenFill xmlns:a14="http://schemas.microsoft.com/office/drawing/2010/main">
                <a:solidFill>
                  <a:srgbClr val="FFFFFF"/>
                </a:solidFill>
              </a14:hiddenFill>
            </a:ext>
          </a:extLst>
        </p:spPr>
      </p:pic>
      <p:pic>
        <p:nvPicPr>
          <p:cNvPr id="10292" name="Picture 52">
            <a:extLst>
              <a:ext uri="{FF2B5EF4-FFF2-40B4-BE49-F238E27FC236}">
                <a16:creationId xmlns="" xmlns:a16="http://schemas.microsoft.com/office/drawing/2014/main" id="{85F5181C-EB63-4935-95B0-D7EB847F6C5C}"/>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49199"/>
          <a:stretch/>
        </p:blipFill>
        <p:spPr bwMode="auto">
          <a:xfrm>
            <a:off x="247661" y="1939362"/>
            <a:ext cx="1277106" cy="303776"/>
          </a:xfrm>
          <a:prstGeom prst="rect">
            <a:avLst/>
          </a:prstGeom>
          <a:noFill/>
          <a:extLst>
            <a:ext uri="{909E8E84-426E-40DD-AFC4-6F175D3DCCD1}">
              <a14:hiddenFill xmlns:a14="http://schemas.microsoft.com/office/drawing/2010/main">
                <a:solidFill>
                  <a:srgbClr val="FFFFFF"/>
                </a:solidFill>
              </a14:hiddenFill>
            </a:ext>
          </a:extLst>
        </p:spPr>
      </p:pic>
      <p:pic>
        <p:nvPicPr>
          <p:cNvPr id="10294" name="Picture 54">
            <a:extLst>
              <a:ext uri="{FF2B5EF4-FFF2-40B4-BE49-F238E27FC236}">
                <a16:creationId xmlns="" xmlns:a16="http://schemas.microsoft.com/office/drawing/2014/main" id="{5C2C7C66-D411-43B9-8E46-B5AF24E131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01012" y="2537234"/>
            <a:ext cx="86481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0296" name="Picture 56">
            <a:extLst>
              <a:ext uri="{FF2B5EF4-FFF2-40B4-BE49-F238E27FC236}">
                <a16:creationId xmlns="" xmlns:a16="http://schemas.microsoft.com/office/drawing/2014/main" id="{16D5CC65-8CA4-46D3-B05B-7EB89B94E27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32595" y="2069836"/>
            <a:ext cx="1301346" cy="396731"/>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Заголовок 2">
            <a:extLst>
              <a:ext uri="{FF2B5EF4-FFF2-40B4-BE49-F238E27FC236}">
                <a16:creationId xmlns="" xmlns:a16="http://schemas.microsoft.com/office/drawing/2014/main" id="{C810EE60-718E-5000-516E-0A4DC08A728F}"/>
              </a:ext>
            </a:extLst>
          </p:cNvPr>
          <p:cNvSpPr>
            <a:spLocks noGrp="1"/>
          </p:cNvSpPr>
          <p:nvPr>
            <p:ph type="title" idx="4294967295"/>
          </p:nvPr>
        </p:nvSpPr>
        <p:spPr>
          <a:xfrm>
            <a:off x="1691680" y="195486"/>
            <a:ext cx="7200900" cy="646331"/>
          </a:xfrm>
        </p:spPr>
        <p:txBody>
          <a:bodyPr lIns="72000" tIns="0" rIns="0" bIns="0" anchor="ctr" anchorCtr="0"/>
          <a:lstStyle/>
          <a:p>
            <a:pPr algn="ctr"/>
            <a:r>
              <a:rPr lang="ru-RU" altLang="ru-RU" sz="1800" b="1" dirty="0">
                <a:solidFill>
                  <a:schemeClr val="tx1"/>
                </a:solidFill>
                <a:latin typeface="Arial" panose="020B0604020202020204" pitchFamily="34" charset="0"/>
                <a:cs typeface="Arial" panose="020B0604020202020204" pitchFamily="34" charset="0"/>
              </a:rPr>
              <a:t>Назначение продуктов, входящих в состав 1С:Корпорации</a:t>
            </a:r>
          </a:p>
        </p:txBody>
      </p:sp>
      <p:sp>
        <p:nvSpPr>
          <p:cNvPr id="75779" name="Объект 3">
            <a:extLst>
              <a:ext uri="{FF2B5EF4-FFF2-40B4-BE49-F238E27FC236}">
                <a16:creationId xmlns="" xmlns:a16="http://schemas.microsoft.com/office/drawing/2014/main" id="{D5CA5871-4E2B-ABE8-5765-8CED0FFAF31E}"/>
              </a:ext>
            </a:extLst>
          </p:cNvPr>
          <p:cNvSpPr>
            <a:spLocks noGrp="1"/>
          </p:cNvSpPr>
          <p:nvPr>
            <p:ph idx="4294967295"/>
          </p:nvPr>
        </p:nvSpPr>
        <p:spPr>
          <a:xfrm>
            <a:off x="395537" y="915566"/>
            <a:ext cx="8208912" cy="646331"/>
          </a:xfrm>
        </p:spPr>
        <p:txBody>
          <a:bodyPr wrap="square">
            <a:spAutoFit/>
          </a:bodyPr>
          <a:lstStyle/>
          <a:p>
            <a:pPr marL="0" indent="0" algn="ctr" eaLnBrk="1" hangingPunct="1">
              <a:spcBef>
                <a:spcPct val="50000"/>
              </a:spcBef>
              <a:buFont typeface="Arial" panose="020B0604020202020204" pitchFamily="34" charset="0"/>
              <a:buNone/>
            </a:pPr>
            <a:r>
              <a:rPr lang="ru-RU" altLang="ru-RU" sz="1200" b="1" dirty="0">
                <a:latin typeface="Arial" panose="020B0604020202020204" pitchFamily="34" charset="0"/>
                <a:cs typeface="Arial" panose="020B0604020202020204" pitchFamily="34" charset="0"/>
              </a:rPr>
              <a:t>Выпуск «</a:t>
            </a:r>
            <a:r>
              <a:rPr lang="ru-RU" altLang="ru-RU" sz="1200" b="1" dirty="0">
                <a:solidFill>
                  <a:srgbClr val="C00000"/>
                </a:solidFill>
                <a:latin typeface="Arial" panose="020B0604020202020204" pitchFamily="34" charset="0"/>
                <a:cs typeface="Arial" panose="020B0604020202020204" pitchFamily="34" charset="0"/>
              </a:rPr>
              <a:t>1С:Корпорации</a:t>
            </a:r>
            <a:r>
              <a:rPr lang="ru-RU" altLang="ru-RU" sz="1200" b="1" dirty="0">
                <a:latin typeface="Arial" panose="020B0604020202020204" pitchFamily="34" charset="0"/>
                <a:cs typeface="Arial" panose="020B0604020202020204" pitchFamily="34" charset="0"/>
              </a:rPr>
              <a:t>» — комплекса флагманских продуктов фирмы «1С» обусловлен постоянным ростом числа организаций, использующих одновременно несколько решений на единой технологической платформе «1С:Предприятие 8.3» </a:t>
            </a:r>
          </a:p>
        </p:txBody>
      </p:sp>
      <p:sp>
        <p:nvSpPr>
          <p:cNvPr id="52229" name="Text Box 5">
            <a:extLst>
              <a:ext uri="{FF2B5EF4-FFF2-40B4-BE49-F238E27FC236}">
                <a16:creationId xmlns="" xmlns:a16="http://schemas.microsoft.com/office/drawing/2014/main" id="{64440A54-080E-422A-E81E-CB304DA3101A}"/>
              </a:ext>
            </a:extLst>
          </p:cNvPr>
          <p:cNvSpPr txBox="1">
            <a:spLocks noChangeArrowheads="1"/>
          </p:cNvSpPr>
          <p:nvPr/>
        </p:nvSpPr>
        <p:spPr bwMode="auto">
          <a:xfrm>
            <a:off x="190599" y="1559962"/>
            <a:ext cx="8762802" cy="3313112"/>
          </a:xfrm>
          <a:prstGeom prst="rect">
            <a:avLst/>
          </a:prstGeom>
          <a:noFill/>
          <a:ln>
            <a:noFill/>
          </a:ln>
          <a:effectLst>
            <a:prstShdw prst="shdw17" dist="17961" dir="2700000">
              <a:schemeClr val="accent1">
                <a:gamma/>
                <a:shade val="60000"/>
                <a:invGamma/>
              </a:schemeClr>
            </a:prstShdw>
          </a:effectLst>
        </p:spPr>
        <p:txBody>
          <a:bodyPr wrap="square" lIns="0" rIns="0" numCol="2">
            <a:noAutofit/>
          </a:bodyPr>
          <a:lstStyle>
            <a:lvl1pPr marL="177800" indent="-177800" eaLnBrk="0" hangingPunct="0">
              <a:defRPr b="1">
                <a:solidFill>
                  <a:schemeClr val="tx1"/>
                </a:solidFill>
                <a:latin typeface="Calibri" panose="020F0502020204030204" pitchFamily="34" charset="0"/>
                <a:cs typeface="Arial" panose="020B0604020202020204" pitchFamily="34" charset="0"/>
              </a:defRPr>
            </a:lvl1pPr>
            <a:lvl2pPr marL="742950" indent="-285750" eaLnBrk="0" hangingPunct="0">
              <a:defRPr b="1">
                <a:solidFill>
                  <a:schemeClr val="tx1"/>
                </a:solidFill>
                <a:latin typeface="Calibri" panose="020F0502020204030204" pitchFamily="34" charset="0"/>
                <a:cs typeface="Arial" panose="020B0604020202020204" pitchFamily="34" charset="0"/>
              </a:defRPr>
            </a:lvl2pPr>
            <a:lvl3pPr marL="1143000" indent="-228600" eaLnBrk="0" hangingPunct="0">
              <a:defRPr b="1">
                <a:solidFill>
                  <a:schemeClr val="tx1"/>
                </a:solidFill>
                <a:latin typeface="Calibri" panose="020F0502020204030204" pitchFamily="34" charset="0"/>
                <a:cs typeface="Arial" panose="020B0604020202020204" pitchFamily="34" charset="0"/>
              </a:defRPr>
            </a:lvl3pPr>
            <a:lvl4pPr marL="1600200" indent="-228600" eaLnBrk="0" hangingPunct="0">
              <a:defRPr b="1">
                <a:solidFill>
                  <a:schemeClr val="tx1"/>
                </a:solidFill>
                <a:latin typeface="Calibri" panose="020F0502020204030204" pitchFamily="34" charset="0"/>
                <a:cs typeface="Arial" panose="020B0604020202020204" pitchFamily="34" charset="0"/>
              </a:defRPr>
            </a:lvl4pPr>
            <a:lvl5pPr marL="2057400" indent="-228600" eaLnBrk="0" hangingPunct="0">
              <a:defRPr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alibri" panose="020F0502020204030204" pitchFamily="34" charset="0"/>
                <a:cs typeface="Arial" panose="020B0604020202020204" pitchFamily="34" charset="0"/>
              </a:defRPr>
            </a:lvl9pPr>
          </a:lstStyle>
          <a:p>
            <a:pPr marL="180000" indent="-180000">
              <a:spcBef>
                <a:spcPts val="400"/>
              </a:spcBef>
              <a:spcAft>
                <a:spcPts val="3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rPr>
              <a:t>«1С:ERP. Управление холдингом»</a:t>
            </a:r>
            <a:r>
              <a:rPr lang="ru-RU" altLang="ru-RU" sz="1200" b="0" dirty="0">
                <a:latin typeface="Arial" panose="020B0604020202020204" pitchFamily="34" charset="0"/>
              </a:rPr>
              <a:t> – наиболее комплексное решение в линейке бизнес-приложений системы</a:t>
            </a:r>
            <a:r>
              <a:rPr lang="en-US" altLang="ru-RU" sz="1200" b="0" dirty="0">
                <a:latin typeface="Arial" panose="020B0604020202020204" pitchFamily="34" charset="0"/>
              </a:rPr>
              <a:t> </a:t>
            </a:r>
            <a:r>
              <a:rPr lang="ru-RU" altLang="ru-RU" sz="1200" b="0" dirty="0">
                <a:latin typeface="Arial" panose="020B0604020202020204" pitchFamily="34" charset="0"/>
              </a:rPr>
              <a:t>«1С:Предприятие 8», объединяющее в едином продукте автоматизацию трех уровней управления: управление</a:t>
            </a:r>
            <a:r>
              <a:rPr lang="en-US" altLang="ru-RU" sz="1200" b="0" dirty="0">
                <a:latin typeface="Arial" panose="020B0604020202020204" pitchFamily="34" charset="0"/>
              </a:rPr>
              <a:t> </a:t>
            </a:r>
            <a:r>
              <a:rPr lang="ru-RU" altLang="ru-RU" sz="1200" b="0" dirty="0">
                <a:latin typeface="Arial" panose="020B0604020202020204" pitchFamily="34" charset="0"/>
              </a:rPr>
              <a:t>эффективностью группы компаний (CPM), управление ресурсами предприятий (ERP), управление производством</a:t>
            </a:r>
            <a:r>
              <a:rPr lang="en-US" altLang="ru-RU" sz="1200" b="0" dirty="0">
                <a:latin typeface="Arial" panose="020B0604020202020204" pitchFamily="34" charset="0"/>
              </a:rPr>
              <a:t> </a:t>
            </a:r>
            <a:r>
              <a:rPr lang="ru-RU" altLang="ru-RU" sz="1200" b="0" dirty="0">
                <a:latin typeface="Arial" panose="020B0604020202020204" pitchFamily="34" charset="0"/>
              </a:rPr>
              <a:t>на уровне цеха (MES)</a:t>
            </a:r>
            <a:endParaRPr lang="en-US" altLang="ru-RU" sz="1200" b="0" dirty="0">
              <a:latin typeface="Arial" panose="020B0604020202020204" pitchFamily="34" charset="0"/>
            </a:endParaRPr>
          </a:p>
          <a:p>
            <a:pPr marL="180000" indent="-180000">
              <a:spcBef>
                <a:spcPts val="400"/>
              </a:spcBef>
              <a:spcAft>
                <a:spcPts val="3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rPr>
              <a:t>«1С:Управление холдингом»</a:t>
            </a:r>
            <a:r>
              <a:rPr lang="ru-RU" altLang="ru-RU" sz="1200" b="0" dirty="0">
                <a:latin typeface="Arial" panose="020B0604020202020204" pitchFamily="34" charset="0"/>
              </a:rPr>
              <a:t> – комплексное решение класса CPM (</a:t>
            </a:r>
            <a:r>
              <a:rPr lang="ru-RU" altLang="ru-RU" sz="1200" b="0" dirty="0" err="1">
                <a:latin typeface="Arial" panose="020B0604020202020204" pitchFamily="34" charset="0"/>
              </a:rPr>
              <a:t>Corporate</a:t>
            </a:r>
            <a:r>
              <a:rPr lang="ru-RU" altLang="ru-RU" sz="1200" b="0" dirty="0">
                <a:latin typeface="Arial" panose="020B0604020202020204" pitchFamily="34" charset="0"/>
              </a:rPr>
              <a:t> </a:t>
            </a:r>
            <a:r>
              <a:rPr lang="ru-RU" altLang="ru-RU" sz="1200" b="0" dirty="0" err="1">
                <a:latin typeface="Arial" panose="020B0604020202020204" pitchFamily="34" charset="0"/>
              </a:rPr>
              <a:t>Performance</a:t>
            </a:r>
            <a:r>
              <a:rPr lang="ru-RU" altLang="ru-RU" sz="1200" b="0" dirty="0">
                <a:latin typeface="Arial" panose="020B0604020202020204" pitchFamily="34" charset="0"/>
              </a:rPr>
              <a:t> </a:t>
            </a:r>
            <a:r>
              <a:rPr lang="ru-RU" altLang="ru-RU" sz="1200" b="0" dirty="0" err="1">
                <a:latin typeface="Arial" panose="020B0604020202020204" pitchFamily="34" charset="0"/>
              </a:rPr>
              <a:t>Management</a:t>
            </a:r>
            <a:r>
              <a:rPr lang="ru-RU" altLang="ru-RU" sz="1200" b="0" dirty="0">
                <a:latin typeface="Arial" panose="020B0604020202020204" pitchFamily="34" charset="0"/>
              </a:rPr>
              <a:t> – управление эффективностью холдинга), предназначенное для автоматизации широкого спектра задач, связанных с учетом, планированием и контролем эффективности холдингов различного масштаба</a:t>
            </a:r>
            <a:endParaRPr lang="en-US" altLang="ru-RU" sz="1200" b="0" dirty="0">
              <a:latin typeface="Arial" panose="020B0604020202020204" pitchFamily="34" charset="0"/>
            </a:endParaRPr>
          </a:p>
          <a:p>
            <a:pPr marL="180000" indent="-180000">
              <a:spcBef>
                <a:spcPts val="400"/>
              </a:spcBef>
              <a:spcAft>
                <a:spcPts val="3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rPr>
              <a:t>«1С:ERP Управление предприятием»</a:t>
            </a:r>
            <a:r>
              <a:rPr lang="ru-RU" altLang="ru-RU" sz="1200" b="0" dirty="0">
                <a:latin typeface="Arial" panose="020B0604020202020204" pitchFamily="34" charset="0"/>
              </a:rPr>
              <a:t> – инновационное решение для построения комплексных информационных</a:t>
            </a:r>
            <a:r>
              <a:rPr lang="en-US" altLang="ru-RU" sz="1200" b="0" dirty="0">
                <a:latin typeface="Arial" panose="020B0604020202020204" pitchFamily="34" charset="0"/>
              </a:rPr>
              <a:t> </a:t>
            </a:r>
            <a:r>
              <a:rPr lang="ru-RU" altLang="ru-RU" sz="1200" b="0" dirty="0">
                <a:latin typeface="Arial" panose="020B0604020202020204" pitchFamily="34" charset="0"/>
              </a:rPr>
              <a:t>систем управления деятельностью многопрофильных предприятий, в том числе с технически сложным </a:t>
            </a:r>
            <a:r>
              <a:rPr lang="ru-RU" altLang="ru-RU" sz="1200" b="0" dirty="0" err="1">
                <a:latin typeface="Arial" panose="020B0604020202020204" pitchFamily="34" charset="0"/>
              </a:rPr>
              <a:t>многопередельным</a:t>
            </a:r>
            <a:r>
              <a:rPr lang="ru-RU" altLang="ru-RU" sz="1200" b="0" dirty="0">
                <a:latin typeface="Arial" panose="020B0604020202020204" pitchFamily="34" charset="0"/>
              </a:rPr>
              <a:t> производством, с учетом лучших практик автоматизации крупного и среднего бизнеса</a:t>
            </a:r>
          </a:p>
          <a:p>
            <a:pPr marL="180000" indent="-180000">
              <a:spcBef>
                <a:spcPts val="400"/>
              </a:spcBef>
              <a:spcAft>
                <a:spcPts val="3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rPr>
              <a:t>«1С:Документооборот 8 КОРП»</a:t>
            </a:r>
            <a:r>
              <a:rPr lang="ru-RU" altLang="ru-RU" sz="1200" b="0" dirty="0">
                <a:latin typeface="Arial" panose="020B0604020202020204" pitchFamily="34" charset="0"/>
              </a:rPr>
              <a:t> в комплексе решает задачи автоматизации учета документов, взаимодействия сотрудников, контроля и анализа исполнительской дисциплины на коммерческих предприятиях со сложной</a:t>
            </a:r>
            <a:r>
              <a:rPr lang="en-US" altLang="ru-RU" sz="1200" b="0" dirty="0">
                <a:latin typeface="Arial" panose="020B0604020202020204" pitchFamily="34" charset="0"/>
              </a:rPr>
              <a:t> </a:t>
            </a:r>
            <a:r>
              <a:rPr lang="ru-RU" altLang="ru-RU" sz="1200" b="0" dirty="0">
                <a:latin typeface="Arial" panose="020B0604020202020204" pitchFamily="34" charset="0"/>
              </a:rPr>
              <a:t>организационной структурой или сложным документооборотом</a:t>
            </a:r>
          </a:p>
          <a:p>
            <a:pPr marL="180000" indent="-180000">
              <a:spcBef>
                <a:spcPts val="400"/>
              </a:spcBef>
              <a:spcAft>
                <a:spcPts val="300"/>
              </a:spcAft>
              <a:buClr>
                <a:srgbClr val="D20000"/>
              </a:buClr>
              <a:buFont typeface="Arial" panose="020B0604020202020204" pitchFamily="34" charset="0"/>
              <a:buChar char="•"/>
              <a:defRPr/>
            </a:pPr>
            <a:r>
              <a:rPr lang="ru-RU" altLang="ru-RU" sz="1200" dirty="0">
                <a:solidFill>
                  <a:srgbClr val="D20000"/>
                </a:solidFill>
                <a:latin typeface="Arial" panose="020B0604020202020204" pitchFamily="34" charset="0"/>
              </a:rPr>
              <a:t>«1С:Зарплата и управление персоналом 8 КОРП»</a:t>
            </a:r>
            <a:r>
              <a:rPr lang="ru-RU" altLang="ru-RU" sz="1200" b="0" dirty="0">
                <a:latin typeface="Arial" panose="020B0604020202020204" pitchFamily="34" charset="0"/>
              </a:rPr>
              <a:t> обеспечивает автоматизацию задач по всем направлениям работы с персоналом: кадровый учет, расчет заработной платы и управление персоналом на предприятиях различного масштаба в соответствии с законодательством Российской Федерации. Программа ориентирована в первую очередь на крупные компании, корпорации и холдинги, активно внедряющие HR-технологии</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Заголовок 1">
            <a:extLst>
              <a:ext uri="{FF2B5EF4-FFF2-40B4-BE49-F238E27FC236}">
                <a16:creationId xmlns="" xmlns:a16="http://schemas.microsoft.com/office/drawing/2014/main" id="{7103F37C-D7D5-9385-CBBC-7E5505056EF0}"/>
              </a:ext>
            </a:extLst>
          </p:cNvPr>
          <p:cNvSpPr>
            <a:spLocks noGrp="1"/>
          </p:cNvSpPr>
          <p:nvPr>
            <p:ph type="title" idx="4294967295"/>
          </p:nvPr>
        </p:nvSpPr>
        <p:spPr>
          <a:xfrm>
            <a:off x="1691680" y="195486"/>
            <a:ext cx="7200899" cy="720080"/>
          </a:xfrm>
        </p:spPr>
        <p:txBody>
          <a:bodyPr wrap="square" lIns="0" tIns="0" rIns="0" bIns="0" anchor="ctr" anchorCtr="0">
            <a:noAutofit/>
          </a:bodyPr>
          <a:lstStyle/>
          <a:p>
            <a:pPr algn="ctr">
              <a:spcAft>
                <a:spcPct val="5000"/>
              </a:spcAft>
            </a:pPr>
            <a:r>
              <a:rPr lang="ru-RU" altLang="ru-RU" sz="1800" b="1" dirty="0">
                <a:solidFill>
                  <a:schemeClr val="tx1"/>
                </a:solidFill>
                <a:latin typeface="Arial" panose="020B0604020202020204" pitchFamily="34" charset="0"/>
                <a:cs typeface="Arial" panose="020B0604020202020204" pitchFamily="34" charset="0"/>
              </a:rPr>
              <a:t>Плюсы выбора 1С:Корпорации</a:t>
            </a:r>
          </a:p>
        </p:txBody>
      </p:sp>
      <p:sp>
        <p:nvSpPr>
          <p:cNvPr id="76803" name="Text Box 5">
            <a:extLst>
              <a:ext uri="{FF2B5EF4-FFF2-40B4-BE49-F238E27FC236}">
                <a16:creationId xmlns="" xmlns:a16="http://schemas.microsoft.com/office/drawing/2014/main" id="{9A806226-99BC-CC2A-417E-3D72AFF0BD2C}"/>
              </a:ext>
            </a:extLst>
          </p:cNvPr>
          <p:cNvSpPr txBox="1">
            <a:spLocks noChangeArrowheads="1"/>
          </p:cNvSpPr>
          <p:nvPr/>
        </p:nvSpPr>
        <p:spPr bwMode="auto">
          <a:xfrm>
            <a:off x="250824" y="1347614"/>
            <a:ext cx="8569325" cy="2472472"/>
          </a:xfrm>
          <a:prstGeom prst="rect">
            <a:avLst/>
          </a:prstGeom>
          <a:noFill/>
          <a:ln>
            <a:noFill/>
          </a:ln>
          <a:effectLst>
            <a:prstShdw prst="shdw17" dist="17961" dir="2700000">
              <a:srgbClr val="95884F"/>
            </a:prstShdw>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Lst>
        </p:spPr>
        <p:txBody>
          <a:bodyPr wrap="square" lIns="0" tIns="0" rIns="0" bIns="0" numCol="2">
            <a:spAutoFit/>
          </a:bodyPr>
          <a:lstStyle>
            <a:lvl1pPr marL="180975" indent="-180975">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ts val="400"/>
              </a:spcBef>
              <a:spcAft>
                <a:spcPts val="400"/>
              </a:spcAft>
            </a:pPr>
            <a:r>
              <a:rPr lang="ru-RU" altLang="ru-RU" sz="1200" b="0" dirty="0"/>
              <a:t>В комплекс включены типовые </a:t>
            </a:r>
            <a:r>
              <a:rPr lang="ru-RU" altLang="ru-RU" sz="1200" b="0" dirty="0">
                <a:solidFill>
                  <a:srgbClr val="C00000"/>
                </a:solidFill>
              </a:rPr>
              <a:t>решения, широко используемые совместно </a:t>
            </a:r>
            <a:r>
              <a:rPr lang="ru-RU" altLang="ru-RU" sz="1200" b="0" dirty="0"/>
              <a:t>для автоматизации </a:t>
            </a:r>
            <a:r>
              <a:rPr lang="ru-RU" altLang="ru-RU" sz="1200" b="0" dirty="0">
                <a:solidFill>
                  <a:srgbClr val="C00000"/>
                </a:solidFill>
              </a:rPr>
              <a:t>крупных предприятий, групп компаний</a:t>
            </a:r>
            <a:r>
              <a:rPr lang="en-US" altLang="ru-RU" sz="1200" b="0" dirty="0">
                <a:solidFill>
                  <a:srgbClr val="C00000"/>
                </a:solidFill>
              </a:rPr>
              <a:t/>
            </a:r>
            <a:br>
              <a:rPr lang="en-US" altLang="ru-RU" sz="1200" b="0" dirty="0">
                <a:solidFill>
                  <a:srgbClr val="C00000"/>
                </a:solidFill>
              </a:rPr>
            </a:br>
            <a:r>
              <a:rPr lang="ru-RU" altLang="ru-RU" sz="1200" b="0" dirty="0"/>
              <a:t>и холдингов, </a:t>
            </a:r>
            <a:r>
              <a:rPr lang="ru-RU" altLang="ru-RU" sz="1200" b="0" dirty="0">
                <a:solidFill>
                  <a:srgbClr val="C00000"/>
                </a:solidFill>
              </a:rPr>
              <a:t>проверенные на масштабных внедрениях</a:t>
            </a:r>
          </a:p>
          <a:p>
            <a:pPr>
              <a:spcBef>
                <a:spcPts val="400"/>
              </a:spcBef>
              <a:spcAft>
                <a:spcPts val="400"/>
              </a:spcAft>
            </a:pPr>
            <a:r>
              <a:rPr lang="ru-RU" altLang="ru-RU" sz="1200" b="0" dirty="0"/>
              <a:t>«1С:Корпорация» всего на 5% дороже, чем «</a:t>
            </a:r>
            <a:r>
              <a:rPr lang="en-US" altLang="ru-RU" sz="1200" b="0" dirty="0"/>
              <a:t>1</a:t>
            </a:r>
            <a:r>
              <a:rPr lang="ru-RU" altLang="ru-RU" sz="1200" b="0" dirty="0"/>
              <a:t>С:</a:t>
            </a:r>
            <a:r>
              <a:rPr lang="en-US" altLang="ru-RU" sz="1200" b="0" dirty="0"/>
              <a:t>ERP</a:t>
            </a:r>
            <a:r>
              <a:rPr lang="ru-RU" altLang="ru-RU" sz="1200" b="0" dirty="0"/>
              <a:t>. Управление холдингом», но при этом предоставляет право </a:t>
            </a:r>
            <a:r>
              <a:rPr lang="ru-RU" altLang="ru-RU" sz="1200" b="0" dirty="0">
                <a:solidFill>
                  <a:srgbClr val="C00000"/>
                </a:solidFill>
              </a:rPr>
              <a:t>использовать и обновлять</a:t>
            </a:r>
            <a:r>
              <a:rPr lang="en-US" altLang="ru-RU" sz="1200" b="0" dirty="0">
                <a:solidFill>
                  <a:srgbClr val="C00000"/>
                </a:solidFill>
              </a:rPr>
              <a:t/>
            </a:r>
            <a:br>
              <a:rPr lang="en-US" altLang="ru-RU" sz="1200" b="0" dirty="0">
                <a:solidFill>
                  <a:srgbClr val="C00000"/>
                </a:solidFill>
              </a:rPr>
            </a:br>
            <a:r>
              <a:rPr lang="ru-RU" altLang="ru-RU" sz="1200" b="0" dirty="0"/>
              <a:t>не только </a:t>
            </a:r>
            <a:r>
              <a:rPr lang="en-US" altLang="ru-RU" sz="1200" b="0" dirty="0">
                <a:solidFill>
                  <a:srgbClr val="C00000"/>
                </a:solidFill>
              </a:rPr>
              <a:t>ERP</a:t>
            </a:r>
            <a:r>
              <a:rPr lang="ru-RU" altLang="ru-RU" sz="1200" b="0" dirty="0">
                <a:solidFill>
                  <a:srgbClr val="C00000"/>
                </a:solidFill>
              </a:rPr>
              <a:t>.УХ</a:t>
            </a:r>
            <a:r>
              <a:rPr lang="ru-RU" altLang="ru-RU" sz="1200" b="0" dirty="0"/>
              <a:t>, но и по-отдельности </a:t>
            </a:r>
            <a:r>
              <a:rPr lang="en-US" altLang="ru-RU" sz="1200" b="0" dirty="0">
                <a:solidFill>
                  <a:srgbClr val="C00000"/>
                </a:solidFill>
              </a:rPr>
              <a:t>ERP</a:t>
            </a:r>
            <a:br>
              <a:rPr lang="en-US" altLang="ru-RU" sz="1200" b="0" dirty="0">
                <a:solidFill>
                  <a:srgbClr val="C00000"/>
                </a:solidFill>
              </a:rPr>
            </a:br>
            <a:r>
              <a:rPr lang="ru-RU" altLang="ru-RU" sz="1200" b="0" dirty="0"/>
              <a:t>и </a:t>
            </a:r>
            <a:r>
              <a:rPr lang="ru-RU" altLang="ru-RU" sz="1200" b="0" dirty="0">
                <a:solidFill>
                  <a:srgbClr val="C00000"/>
                </a:solidFill>
              </a:rPr>
              <a:t>УХ </a:t>
            </a:r>
            <a:r>
              <a:rPr lang="ru-RU" altLang="ru-RU" sz="1200" b="0" dirty="0"/>
              <a:t>сразу после выхода новых релизов,</a:t>
            </a:r>
            <a:r>
              <a:rPr lang="en-US" altLang="ru-RU" sz="1200" b="0" dirty="0"/>
              <a:t/>
            </a:r>
            <a:br>
              <a:rPr lang="en-US" altLang="ru-RU" sz="1200" b="0" dirty="0"/>
            </a:br>
            <a:r>
              <a:rPr lang="ru-RU" altLang="ru-RU" sz="1200" b="0" dirty="0">
                <a:solidFill>
                  <a:srgbClr val="C00000"/>
                </a:solidFill>
              </a:rPr>
              <a:t>ДО КОРП, ЗУП КОРП </a:t>
            </a:r>
            <a:r>
              <a:rPr lang="ru-RU" altLang="ru-RU" sz="1200" b="0" dirty="0"/>
              <a:t>и</a:t>
            </a:r>
            <a:r>
              <a:rPr lang="ru-RU" altLang="ru-RU" sz="1200" b="0" dirty="0">
                <a:solidFill>
                  <a:srgbClr val="C00000"/>
                </a:solidFill>
              </a:rPr>
              <a:t> БП КОРП</a:t>
            </a:r>
            <a:endParaRPr lang="en-US" altLang="ru-RU" sz="1200" b="0" dirty="0"/>
          </a:p>
          <a:p>
            <a:pPr>
              <a:spcBef>
                <a:spcPts val="400"/>
              </a:spcBef>
              <a:spcAft>
                <a:spcPts val="400"/>
              </a:spcAft>
            </a:pPr>
            <a:r>
              <a:rPr lang="ru-RU" altLang="ru-RU" sz="1200" b="0" dirty="0"/>
              <a:t>Можно </a:t>
            </a:r>
            <a:r>
              <a:rPr lang="ru-RU" altLang="ru-RU" sz="1200" b="0" dirty="0">
                <a:solidFill>
                  <a:srgbClr val="C00000"/>
                </a:solidFill>
              </a:rPr>
              <a:t>выгодно приобрести полный набор </a:t>
            </a:r>
            <a:r>
              <a:rPr lang="ru-RU" altLang="ru-RU" sz="1200" b="0" dirty="0"/>
              <a:t>основных решений и </a:t>
            </a:r>
            <a:r>
              <a:rPr lang="ru-RU" altLang="ru-RU" sz="1200" b="0" dirty="0">
                <a:solidFill>
                  <a:srgbClr val="C00000"/>
                </a:solidFill>
              </a:rPr>
              <a:t>использовать их по ходу проекта</a:t>
            </a:r>
          </a:p>
          <a:p>
            <a:pPr>
              <a:spcBef>
                <a:spcPts val="400"/>
              </a:spcBef>
              <a:spcAft>
                <a:spcPts val="400"/>
              </a:spcAft>
            </a:pPr>
            <a:r>
              <a:rPr lang="ru-RU" altLang="ru-RU" sz="1200" b="0" dirty="0"/>
              <a:t>Можно зачесть по апгрейду стоимость ранее приобретенного решения «1С», даже </a:t>
            </a:r>
            <a:r>
              <a:rPr lang="en-US" altLang="ru-RU" sz="1200" b="0" dirty="0"/>
              <a:t>ERP.</a:t>
            </a:r>
            <a:r>
              <a:rPr lang="ru-RU" altLang="ru-RU" sz="1200" b="0" dirty="0"/>
              <a:t>УХ</a:t>
            </a:r>
          </a:p>
          <a:p>
            <a:pPr>
              <a:spcBef>
                <a:spcPts val="400"/>
              </a:spcBef>
              <a:spcAft>
                <a:spcPts val="400"/>
              </a:spcAft>
            </a:pPr>
            <a:r>
              <a:rPr lang="ru-RU" altLang="ru-RU" sz="1200" b="0" dirty="0">
                <a:solidFill>
                  <a:srgbClr val="C00000"/>
                </a:solidFill>
              </a:rPr>
              <a:t>Уникальная возможность +1 год к сроку поддержки сданных в апгрейд продуктов </a:t>
            </a:r>
            <a:r>
              <a:rPr lang="ru-RU" altLang="ru-RU" sz="1200" b="0" dirty="0"/>
              <a:t>– до конца текущего (на момент апгрейда) года, плюс один год,</a:t>
            </a:r>
            <a:r>
              <a:rPr lang="en-US" altLang="ru-RU" sz="1200" b="0" dirty="0"/>
              <a:t/>
            </a:r>
            <a:br>
              <a:rPr lang="en-US" altLang="ru-RU" sz="1200" b="0" dirty="0"/>
            </a:br>
            <a:r>
              <a:rPr lang="ru-RU" altLang="ru-RU" sz="1200" b="0" dirty="0"/>
              <a:t>с возможностью сдачи годовой отчетности</a:t>
            </a:r>
          </a:p>
          <a:p>
            <a:pPr>
              <a:spcBef>
                <a:spcPts val="400"/>
              </a:spcBef>
              <a:spcAft>
                <a:spcPts val="400"/>
              </a:spcAft>
            </a:pPr>
            <a:r>
              <a:rPr lang="ru-RU" altLang="ru-RU" sz="1200" b="0" dirty="0">
                <a:solidFill>
                  <a:srgbClr val="C00000"/>
                </a:solidFill>
              </a:rPr>
              <a:t>Для корпоративной поставки «1С:Корпорации» – уникальная возможность апгрейда с зачетом стоимости всех ранее приобретенных продуктов «1С»</a:t>
            </a:r>
          </a:p>
          <a:p>
            <a:pPr>
              <a:spcBef>
                <a:spcPts val="400"/>
              </a:spcBef>
              <a:spcAft>
                <a:spcPts val="400"/>
              </a:spcAft>
            </a:pPr>
            <a:r>
              <a:rPr lang="ru-RU" altLang="ru-RU" sz="1200" b="0" dirty="0"/>
              <a:t>Подробнее про «1С:Корпорацию»: </a:t>
            </a:r>
            <a:r>
              <a:rPr lang="en-US" altLang="ru-RU" sz="1200" b="0" dirty="0">
                <a:solidFill>
                  <a:srgbClr val="0099FF"/>
                </a:solidFill>
                <a:hlinkClick r:id="rId3">
                  <a:extLst>
                    <a:ext uri="{A12FA001-AC4F-418D-AE19-62706E023703}">
                      <ahyp:hlinkClr xmlns="" xmlns:ahyp="http://schemas.microsoft.com/office/drawing/2018/hyperlinkcolor" val="tx"/>
                    </a:ext>
                  </a:extLst>
                </a:hlinkClick>
              </a:rPr>
              <a:t>http://v8.1c.ru/corporation/</a:t>
            </a:r>
            <a:r>
              <a:rPr lang="ru-RU" altLang="ru-RU" sz="1200" b="0" dirty="0">
                <a:solidFill>
                  <a:srgbClr val="0099FF"/>
                </a:solidFill>
              </a:rPr>
              <a:t> </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a:extLst>
              <a:ext uri="{FF2B5EF4-FFF2-40B4-BE49-F238E27FC236}">
                <a16:creationId xmlns="" xmlns:a16="http://schemas.microsoft.com/office/drawing/2014/main" id="{3F48EEE0-BF08-AED8-3A3E-154BC79A7D11}"/>
              </a:ext>
            </a:extLst>
          </p:cNvPr>
          <p:cNvSpPr txBox="1">
            <a:spLocks noChangeArrowheads="1"/>
          </p:cNvSpPr>
          <p:nvPr/>
        </p:nvSpPr>
        <p:spPr bwMode="auto">
          <a:xfrm>
            <a:off x="960860" y="2571750"/>
            <a:ext cx="78592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00000"/>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lr>
                <a:srgbClr val="C00000"/>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C00000"/>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ru-RU" altLang="ru-RU" sz="4000" dirty="0"/>
              <a:t>Цифровые технологии</a:t>
            </a:r>
          </a:p>
        </p:txBody>
      </p:sp>
    </p:spTree>
  </p:cSld>
  <p:clrMapOvr>
    <a:masterClrMapping/>
  </p:clrMapOvr>
  <p:transition advTm="6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Прямая со стрелкой 16">
            <a:extLst>
              <a:ext uri="{FF2B5EF4-FFF2-40B4-BE49-F238E27FC236}">
                <a16:creationId xmlns="" xmlns:a16="http://schemas.microsoft.com/office/drawing/2014/main" id="{5DF27658-D82B-2745-8DE6-D8D1FB3ADD45}"/>
              </a:ext>
            </a:extLst>
          </p:cNvPr>
          <p:cNvCxnSpPr>
            <a:cxnSpLocks noChangeShapeType="1"/>
          </p:cNvCxnSpPr>
          <p:nvPr/>
        </p:nvCxnSpPr>
        <p:spPr bwMode="auto">
          <a:xfrm flipV="1">
            <a:off x="989247" y="1314450"/>
            <a:ext cx="0" cy="3257550"/>
          </a:xfrm>
          <a:prstGeom prst="straightConnector1">
            <a:avLst/>
          </a:prstGeom>
          <a:noFill/>
          <a:ln w="25400" algn="ctr">
            <a:solidFill>
              <a:srgbClr val="493B39"/>
            </a:solidFill>
            <a:round/>
            <a:headEnd/>
            <a:tailEnd type="triangle" w="med" len="med"/>
          </a:ln>
          <a:extLst>
            <a:ext uri="{909E8E84-426E-40DD-AFC4-6F175D3DCCD1}">
              <a14:hiddenFill xmlns:a14="http://schemas.microsoft.com/office/drawing/2010/main">
                <a:noFill/>
              </a14:hiddenFill>
            </a:ext>
          </a:extLst>
        </p:spPr>
      </p:cxnSp>
      <p:cxnSp>
        <p:nvCxnSpPr>
          <p:cNvPr id="60419" name="Прямая со стрелкой 40">
            <a:extLst>
              <a:ext uri="{FF2B5EF4-FFF2-40B4-BE49-F238E27FC236}">
                <a16:creationId xmlns="" xmlns:a16="http://schemas.microsoft.com/office/drawing/2014/main" id="{FE2E927D-7D14-C546-1D41-0AE747C660CC}"/>
              </a:ext>
            </a:extLst>
          </p:cNvPr>
          <p:cNvCxnSpPr>
            <a:cxnSpLocks noChangeShapeType="1"/>
          </p:cNvCxnSpPr>
          <p:nvPr/>
        </p:nvCxnSpPr>
        <p:spPr bwMode="auto">
          <a:xfrm flipV="1">
            <a:off x="989247" y="4540250"/>
            <a:ext cx="4857750" cy="31750"/>
          </a:xfrm>
          <a:prstGeom prst="straightConnector1">
            <a:avLst/>
          </a:prstGeom>
          <a:noFill/>
          <a:ln w="25400" algn="ctr">
            <a:solidFill>
              <a:srgbClr val="493B39"/>
            </a:solidFill>
            <a:round/>
            <a:headEnd/>
            <a:tailEnd type="triangle" w="med" len="med"/>
          </a:ln>
          <a:extLst>
            <a:ext uri="{909E8E84-426E-40DD-AFC4-6F175D3DCCD1}">
              <a14:hiddenFill xmlns:a14="http://schemas.microsoft.com/office/drawing/2010/main">
                <a:noFill/>
              </a14:hiddenFill>
            </a:ext>
          </a:extLst>
        </p:spPr>
      </p:cxnSp>
      <p:sp>
        <p:nvSpPr>
          <p:cNvPr id="4" name="Прямоугольник 42">
            <a:extLst>
              <a:ext uri="{FF2B5EF4-FFF2-40B4-BE49-F238E27FC236}">
                <a16:creationId xmlns="" xmlns:a16="http://schemas.microsoft.com/office/drawing/2014/main" id="{4DC6715A-4B00-EB7F-3F97-8223F695D709}"/>
              </a:ext>
            </a:extLst>
          </p:cNvPr>
          <p:cNvSpPr>
            <a:spLocks noChangeArrowheads="1"/>
          </p:cNvSpPr>
          <p:nvPr/>
        </p:nvSpPr>
        <p:spPr bwMode="auto">
          <a:xfrm>
            <a:off x="1095610" y="468630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1999</a:t>
            </a:r>
          </a:p>
        </p:txBody>
      </p:sp>
      <p:sp>
        <p:nvSpPr>
          <p:cNvPr id="5" name="Прямоугольник 43">
            <a:extLst>
              <a:ext uri="{FF2B5EF4-FFF2-40B4-BE49-F238E27FC236}">
                <a16:creationId xmlns="" xmlns:a16="http://schemas.microsoft.com/office/drawing/2014/main" id="{C9F5641D-BED1-A2C4-E7F3-55610D5A3458}"/>
              </a:ext>
            </a:extLst>
          </p:cNvPr>
          <p:cNvSpPr>
            <a:spLocks noChangeArrowheads="1"/>
          </p:cNvSpPr>
          <p:nvPr/>
        </p:nvSpPr>
        <p:spPr bwMode="auto">
          <a:xfrm>
            <a:off x="5205647" y="4662488"/>
            <a:ext cx="685800" cy="287771"/>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270" b="0" dirty="0">
                <a:solidFill>
                  <a:srgbClr val="3D312F"/>
                </a:solidFill>
                <a:latin typeface="Arial" panose="020B0604020202020204" pitchFamily="34" charset="0"/>
                <a:cs typeface="Arial" panose="020B0604020202020204" pitchFamily="34" charset="0"/>
              </a:rPr>
              <a:t>Время</a:t>
            </a:r>
          </a:p>
        </p:txBody>
      </p:sp>
      <p:grpSp>
        <p:nvGrpSpPr>
          <p:cNvPr id="6" name="Группа 5">
            <a:extLst>
              <a:ext uri="{FF2B5EF4-FFF2-40B4-BE49-F238E27FC236}">
                <a16:creationId xmlns="" xmlns:a16="http://schemas.microsoft.com/office/drawing/2014/main" id="{A5B86EFA-F2B2-6906-A7E1-19F7CAA46E94}"/>
              </a:ext>
            </a:extLst>
          </p:cNvPr>
          <p:cNvGrpSpPr>
            <a:grpSpLocks/>
          </p:cNvGrpSpPr>
          <p:nvPr/>
        </p:nvGrpSpPr>
        <p:grpSpPr bwMode="auto">
          <a:xfrm>
            <a:off x="976342" y="3381810"/>
            <a:ext cx="1162050" cy="1034615"/>
            <a:chOff x="415111" y="4260700"/>
            <a:chExt cx="1465300" cy="1303660"/>
          </a:xfrm>
        </p:grpSpPr>
        <p:sp>
          <p:nvSpPr>
            <p:cNvPr id="7" name="Прямоугольник 6">
              <a:extLst>
                <a:ext uri="{FF2B5EF4-FFF2-40B4-BE49-F238E27FC236}">
                  <a16:creationId xmlns="" xmlns:a16="http://schemas.microsoft.com/office/drawing/2014/main" id="{E8E370F0-F359-5118-881E-C675DF4797A9}"/>
                </a:ext>
              </a:extLst>
            </p:cNvPr>
            <p:cNvSpPr/>
            <p:nvPr/>
          </p:nvSpPr>
          <p:spPr>
            <a:xfrm>
              <a:off x="415111" y="4260700"/>
              <a:ext cx="1465300" cy="962663"/>
            </a:xfrm>
            <a:prstGeom prst="rect">
              <a:avLst/>
            </a:prstGeom>
            <a:ln>
              <a:noFill/>
            </a:ln>
          </p:spPr>
          <p:txBody>
            <a:bodyPr wrap="square">
              <a:spAutoFit/>
            </a:bodyPr>
            <a:lstStyle/>
            <a:p>
              <a:pPr defTabSz="725668">
                <a:defRPr/>
              </a:pPr>
              <a:r>
                <a:rPr lang="ru-RU" sz="873" b="0" dirty="0">
                  <a:solidFill>
                    <a:srgbClr val="D45448"/>
                  </a:solidFill>
                  <a:latin typeface="Arial" panose="020B0604020202020204" pitchFamily="34" charset="0"/>
                </a:rPr>
                <a:t>16.08.1999</a:t>
              </a:r>
            </a:p>
            <a:p>
              <a:pPr defTabSz="725668">
                <a:defRPr/>
              </a:pPr>
              <a:r>
                <a:rPr lang="ru-RU" sz="873" b="0" dirty="0">
                  <a:solidFill>
                    <a:srgbClr val="3D312F"/>
                  </a:solidFill>
                  <a:latin typeface="Arial" panose="020B0604020202020204" pitchFamily="34" charset="0"/>
                </a:rPr>
                <a:t>Выпуск 1С:Производство</a:t>
              </a:r>
              <a:br>
                <a:rPr lang="ru-RU" sz="873" b="0" dirty="0">
                  <a:solidFill>
                    <a:srgbClr val="3D312F"/>
                  </a:solidFill>
                  <a:latin typeface="Arial" panose="020B0604020202020204" pitchFamily="34" charset="0"/>
                </a:rPr>
              </a:br>
              <a:r>
                <a:rPr lang="ru-RU" sz="873" b="0" dirty="0">
                  <a:solidFill>
                    <a:srgbClr val="3D312F"/>
                  </a:solidFill>
                  <a:latin typeface="Arial" panose="020B0604020202020204" pitchFamily="34" charset="0"/>
                </a:rPr>
                <a:t>+Услуги</a:t>
              </a:r>
              <a:br>
                <a:rPr lang="ru-RU" sz="873" b="0" dirty="0">
                  <a:solidFill>
                    <a:srgbClr val="3D312F"/>
                  </a:solidFill>
                  <a:latin typeface="Arial" panose="020B0604020202020204" pitchFamily="34" charset="0"/>
                </a:rPr>
              </a:br>
              <a:r>
                <a:rPr lang="ru-RU" sz="873" b="0" dirty="0">
                  <a:solidFill>
                    <a:srgbClr val="3D312F"/>
                  </a:solidFill>
                  <a:latin typeface="Arial" panose="020B0604020202020204" pitchFamily="34" charset="0"/>
                </a:rPr>
                <a:t>+Бухгалтерия</a:t>
              </a:r>
            </a:p>
          </p:txBody>
        </p:sp>
        <p:sp>
          <p:nvSpPr>
            <p:cNvPr id="8" name="Скругленный прямоугольник 23">
              <a:extLst>
                <a:ext uri="{FF2B5EF4-FFF2-40B4-BE49-F238E27FC236}">
                  <a16:creationId xmlns="" xmlns:a16="http://schemas.microsoft.com/office/drawing/2014/main" id="{2D2958F8-5D20-3A15-69C0-57F793761AB0}"/>
                </a:ext>
              </a:extLst>
            </p:cNvPr>
            <p:cNvSpPr/>
            <p:nvPr/>
          </p:nvSpPr>
          <p:spPr bwMode="auto">
            <a:xfrm>
              <a:off x="595529" y="5256311"/>
              <a:ext cx="772685" cy="308049"/>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23 000</a:t>
              </a:r>
            </a:p>
          </p:txBody>
        </p:sp>
      </p:grpSp>
      <p:sp>
        <p:nvSpPr>
          <p:cNvPr id="9" name="Прямоугольник 47">
            <a:extLst>
              <a:ext uri="{FF2B5EF4-FFF2-40B4-BE49-F238E27FC236}">
                <a16:creationId xmlns="" xmlns:a16="http://schemas.microsoft.com/office/drawing/2014/main" id="{BBE2AE3D-3978-DE2B-2EA9-FA5AE8E946AA}"/>
              </a:ext>
            </a:extLst>
          </p:cNvPr>
          <p:cNvSpPr>
            <a:spLocks noChangeArrowheads="1"/>
          </p:cNvSpPr>
          <p:nvPr/>
        </p:nvSpPr>
        <p:spPr bwMode="auto">
          <a:xfrm>
            <a:off x="2189397" y="468630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2004</a:t>
            </a:r>
          </a:p>
        </p:txBody>
      </p:sp>
      <p:grpSp>
        <p:nvGrpSpPr>
          <p:cNvPr id="10" name="Группа 9">
            <a:extLst>
              <a:ext uri="{FF2B5EF4-FFF2-40B4-BE49-F238E27FC236}">
                <a16:creationId xmlns="" xmlns:a16="http://schemas.microsoft.com/office/drawing/2014/main" id="{80EE4427-DB8D-FF67-6F29-7BF9FE7C4178}"/>
              </a:ext>
            </a:extLst>
          </p:cNvPr>
          <p:cNvGrpSpPr>
            <a:grpSpLocks/>
          </p:cNvGrpSpPr>
          <p:nvPr/>
        </p:nvGrpSpPr>
        <p:grpSpPr bwMode="auto">
          <a:xfrm>
            <a:off x="1917438" y="2770188"/>
            <a:ext cx="1212677" cy="1022350"/>
            <a:chOff x="1601545" y="3489093"/>
            <a:chExt cx="1528386" cy="1290292"/>
          </a:xfrm>
        </p:grpSpPr>
        <p:sp>
          <p:nvSpPr>
            <p:cNvPr id="11" name="Прямоугольник 10">
              <a:extLst>
                <a:ext uri="{FF2B5EF4-FFF2-40B4-BE49-F238E27FC236}">
                  <a16:creationId xmlns="" xmlns:a16="http://schemas.microsoft.com/office/drawing/2014/main" id="{15752F38-981A-5344-6A17-9BF704F7B20E}"/>
                </a:ext>
              </a:extLst>
            </p:cNvPr>
            <p:cNvSpPr/>
            <p:nvPr/>
          </p:nvSpPr>
          <p:spPr>
            <a:xfrm>
              <a:off x="1601545" y="3489093"/>
              <a:ext cx="1528386" cy="963711"/>
            </a:xfrm>
            <a:prstGeom prst="rect">
              <a:avLst/>
            </a:prstGeom>
            <a:ln>
              <a:noFill/>
            </a:ln>
          </p:spPr>
          <p:txBody>
            <a:bodyPr wrap="square">
              <a:spAutoFit/>
            </a:bodyPr>
            <a:lstStyle/>
            <a:p>
              <a:pPr defTabSz="725668">
                <a:defRPr/>
              </a:pPr>
              <a:r>
                <a:rPr lang="ru-RU" sz="873" b="0" dirty="0">
                  <a:solidFill>
                    <a:srgbClr val="D45448"/>
                  </a:solidFill>
                  <a:latin typeface="Arial" panose="020B0604020202020204" pitchFamily="34" charset="0"/>
                </a:rPr>
                <a:t>31.08.2004</a:t>
              </a:r>
            </a:p>
            <a:p>
              <a:pPr defTabSz="725668">
                <a:defRPr/>
              </a:pPr>
              <a:r>
                <a:rPr lang="ru-RU" sz="873" b="0" dirty="0">
                  <a:solidFill>
                    <a:srgbClr val="3D312F"/>
                  </a:solidFill>
                  <a:latin typeface="Arial" panose="020B0604020202020204" pitchFamily="34" charset="0"/>
                </a:rPr>
                <a:t>Выпуск 1С:Управление производственным предприятием</a:t>
              </a:r>
            </a:p>
          </p:txBody>
        </p:sp>
        <p:sp>
          <p:nvSpPr>
            <p:cNvPr id="12" name="Скругленный прямоугольник 49">
              <a:extLst>
                <a:ext uri="{FF2B5EF4-FFF2-40B4-BE49-F238E27FC236}">
                  <a16:creationId xmlns="" xmlns:a16="http://schemas.microsoft.com/office/drawing/2014/main" id="{3372B77A-F7CB-9C03-0664-9F462AFDF84E}"/>
                </a:ext>
              </a:extLst>
            </p:cNvPr>
            <p:cNvSpPr/>
            <p:nvPr/>
          </p:nvSpPr>
          <p:spPr bwMode="auto">
            <a:xfrm>
              <a:off x="1842267" y="4470837"/>
              <a:ext cx="786310" cy="308548"/>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r>
                <a:rPr lang="ru-RU" sz="952" dirty="0">
                  <a:solidFill>
                    <a:schemeClr val="bg1"/>
                  </a:solidFill>
                  <a:latin typeface="Arial" panose="020B0604020202020204" pitchFamily="34" charset="0"/>
                  <a:cs typeface="Arial" panose="020B0604020202020204" pitchFamily="34" charset="0"/>
                </a:rPr>
                <a:t>284 000</a:t>
              </a:r>
            </a:p>
          </p:txBody>
        </p:sp>
      </p:grpSp>
      <p:sp>
        <p:nvSpPr>
          <p:cNvPr id="13" name="Прямоугольник 50">
            <a:extLst>
              <a:ext uri="{FF2B5EF4-FFF2-40B4-BE49-F238E27FC236}">
                <a16:creationId xmlns="" xmlns:a16="http://schemas.microsoft.com/office/drawing/2014/main" id="{79347EF9-3001-F35B-3C27-6588E67A6A06}"/>
              </a:ext>
            </a:extLst>
          </p:cNvPr>
          <p:cNvSpPr>
            <a:spLocks noChangeArrowheads="1"/>
          </p:cNvSpPr>
          <p:nvPr/>
        </p:nvSpPr>
        <p:spPr bwMode="auto">
          <a:xfrm>
            <a:off x="3218097" y="4681538"/>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2013</a:t>
            </a:r>
          </a:p>
        </p:txBody>
      </p:sp>
      <p:grpSp>
        <p:nvGrpSpPr>
          <p:cNvPr id="14" name="Группа 13">
            <a:extLst>
              <a:ext uri="{FF2B5EF4-FFF2-40B4-BE49-F238E27FC236}">
                <a16:creationId xmlns="" xmlns:a16="http://schemas.microsoft.com/office/drawing/2014/main" id="{45B95C7C-A6C0-B12D-249D-AF02BDE37D43}"/>
              </a:ext>
            </a:extLst>
          </p:cNvPr>
          <p:cNvGrpSpPr>
            <a:grpSpLocks/>
          </p:cNvGrpSpPr>
          <p:nvPr/>
        </p:nvGrpSpPr>
        <p:grpSpPr bwMode="auto">
          <a:xfrm>
            <a:off x="3046647" y="2628900"/>
            <a:ext cx="857250" cy="783370"/>
            <a:chOff x="3024188" y="3311525"/>
            <a:chExt cx="1081087" cy="987824"/>
          </a:xfrm>
        </p:grpSpPr>
        <p:sp>
          <p:nvSpPr>
            <p:cNvPr id="15" name="Прямоугольник 14">
              <a:extLst>
                <a:ext uri="{FF2B5EF4-FFF2-40B4-BE49-F238E27FC236}">
                  <a16:creationId xmlns="" xmlns:a16="http://schemas.microsoft.com/office/drawing/2014/main" id="{8871B222-BE23-4CAA-4FED-A301F8FE5448}"/>
                </a:ext>
              </a:extLst>
            </p:cNvPr>
            <p:cNvSpPr/>
            <p:nvPr/>
          </p:nvSpPr>
          <p:spPr>
            <a:xfrm>
              <a:off x="3024188" y="3311525"/>
              <a:ext cx="1081087" cy="624570"/>
            </a:xfrm>
            <a:prstGeom prst="rect">
              <a:avLst/>
            </a:prstGeom>
            <a:ln>
              <a:noFill/>
            </a:ln>
          </p:spPr>
          <p:txBody>
            <a:bodyPr wrap="square">
              <a:spAutoFit/>
            </a:bodyPr>
            <a:lstStyle/>
            <a:p>
              <a:pPr defTabSz="725668"/>
              <a:r>
                <a:rPr lang="ru-RU" sz="873" b="0" dirty="0">
                  <a:solidFill>
                    <a:srgbClr val="D45448"/>
                  </a:solidFill>
                  <a:latin typeface="Arial" panose="020B0604020202020204" pitchFamily="34" charset="0"/>
                  <a:cs typeface="Arial" panose="020B0604020202020204" pitchFamily="34" charset="0"/>
                </a:rPr>
                <a:t>27.12.2013</a:t>
              </a:r>
            </a:p>
            <a:p>
              <a:pPr defTabSz="725668"/>
              <a:r>
                <a:rPr lang="ru-RU" sz="873" b="0" dirty="0">
                  <a:solidFill>
                    <a:srgbClr val="3D312F"/>
                  </a:solidFill>
                  <a:latin typeface="Arial" panose="020B0604020202020204" pitchFamily="34" charset="0"/>
                  <a:cs typeface="Arial" panose="020B0604020202020204" pitchFamily="34" charset="0"/>
                </a:rPr>
                <a:t>Выпуск 1С:</a:t>
              </a:r>
              <a:r>
                <a:rPr lang="en-US" sz="873" b="0" dirty="0">
                  <a:solidFill>
                    <a:srgbClr val="3D312F"/>
                  </a:solidFill>
                  <a:latin typeface="Arial" panose="020B0604020202020204" pitchFamily="34" charset="0"/>
                  <a:cs typeface="Arial" panose="020B0604020202020204" pitchFamily="34" charset="0"/>
                </a:rPr>
                <a:t>ERP 2.0</a:t>
              </a:r>
              <a:endParaRPr lang="ru-RU" sz="873" b="0" dirty="0">
                <a:solidFill>
                  <a:srgbClr val="3D312F"/>
                </a:solidFill>
                <a:latin typeface="Arial" panose="020B0604020202020204" pitchFamily="34" charset="0"/>
                <a:cs typeface="Arial" panose="020B0604020202020204" pitchFamily="34" charset="0"/>
              </a:endParaRPr>
            </a:p>
          </p:txBody>
        </p:sp>
        <p:sp>
          <p:nvSpPr>
            <p:cNvPr id="16" name="Скругленный прямоугольник 52">
              <a:extLst>
                <a:ext uri="{FF2B5EF4-FFF2-40B4-BE49-F238E27FC236}">
                  <a16:creationId xmlns="" xmlns:a16="http://schemas.microsoft.com/office/drawing/2014/main" id="{C41683AD-DD38-0837-75E7-1B88038C68C3}"/>
                </a:ext>
              </a:extLst>
            </p:cNvPr>
            <p:cNvSpPr/>
            <p:nvPr/>
          </p:nvSpPr>
          <p:spPr bwMode="auto">
            <a:xfrm>
              <a:off x="3096260" y="3966123"/>
              <a:ext cx="936942" cy="333226"/>
            </a:xfrm>
            <a:prstGeom prst="roundRect">
              <a:avLst/>
            </a:prstGeom>
            <a:solidFill>
              <a:srgbClr val="333399"/>
            </a:solidFill>
            <a:ln>
              <a:noFill/>
            </a:ln>
          </p:spPr>
          <p:txBody>
            <a:bodyPr wrap="square">
              <a:spAutoFit/>
            </a:bodyPr>
            <a:lstStyle/>
            <a:p>
              <a:pPr defTabSz="725668"/>
              <a:r>
                <a:rPr lang="en-US" sz="873" dirty="0">
                  <a:solidFill>
                    <a:schemeClr val="bg1"/>
                  </a:solidFill>
                  <a:latin typeface="Arial" panose="020B0604020202020204" pitchFamily="34" charset="0"/>
                  <a:cs typeface="Arial" panose="020B0604020202020204" pitchFamily="34" charset="0"/>
                </a:rPr>
                <a:t>1 425</a:t>
              </a:r>
              <a:r>
                <a:rPr lang="ru-RU" sz="873"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rPr>
                <a:t>000</a:t>
              </a:r>
            </a:p>
          </p:txBody>
        </p:sp>
      </p:grpSp>
      <p:sp>
        <p:nvSpPr>
          <p:cNvPr id="17" name="Прямоугольник 53">
            <a:extLst>
              <a:ext uri="{FF2B5EF4-FFF2-40B4-BE49-F238E27FC236}">
                <a16:creationId xmlns="" xmlns:a16="http://schemas.microsoft.com/office/drawing/2014/main" id="{59A87B93-C9D5-2ECF-D313-A7DFDE20C88E}"/>
              </a:ext>
            </a:extLst>
          </p:cNvPr>
          <p:cNvSpPr>
            <a:spLocks noChangeArrowheads="1"/>
          </p:cNvSpPr>
          <p:nvPr/>
        </p:nvSpPr>
        <p:spPr bwMode="auto">
          <a:xfrm>
            <a:off x="4246797" y="4679950"/>
            <a:ext cx="514350" cy="263525"/>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11" b="0" dirty="0">
                <a:solidFill>
                  <a:srgbClr val="3D312F"/>
                </a:solidFill>
                <a:latin typeface="Arial" panose="020B0604020202020204" pitchFamily="34" charset="0"/>
                <a:cs typeface="Arial" panose="020B0604020202020204" pitchFamily="34" charset="0"/>
              </a:rPr>
              <a:t>20</a:t>
            </a:r>
            <a:r>
              <a:rPr lang="en-US" altLang="ru-RU" sz="1111" b="0" dirty="0">
                <a:solidFill>
                  <a:srgbClr val="3D312F"/>
                </a:solidFill>
                <a:latin typeface="Arial" panose="020B0604020202020204" pitchFamily="34" charset="0"/>
                <a:cs typeface="Arial" panose="020B0604020202020204" pitchFamily="34" charset="0"/>
              </a:rPr>
              <a:t>2</a:t>
            </a:r>
            <a:r>
              <a:rPr lang="ru-RU" altLang="ru-RU" sz="1111" b="0" dirty="0">
                <a:solidFill>
                  <a:srgbClr val="3D312F"/>
                </a:solidFill>
                <a:latin typeface="Arial" panose="020B0604020202020204" pitchFamily="34" charset="0"/>
                <a:cs typeface="Arial" panose="020B0604020202020204" pitchFamily="34" charset="0"/>
              </a:rPr>
              <a:t>3</a:t>
            </a:r>
          </a:p>
        </p:txBody>
      </p:sp>
      <p:grpSp>
        <p:nvGrpSpPr>
          <p:cNvPr id="18" name="Группа 17">
            <a:extLst>
              <a:ext uri="{FF2B5EF4-FFF2-40B4-BE49-F238E27FC236}">
                <a16:creationId xmlns="" xmlns:a16="http://schemas.microsoft.com/office/drawing/2014/main" id="{75B8669F-787B-C9F8-D606-EFAADF3CE756}"/>
              </a:ext>
            </a:extLst>
          </p:cNvPr>
          <p:cNvGrpSpPr>
            <a:grpSpLocks/>
          </p:cNvGrpSpPr>
          <p:nvPr/>
        </p:nvGrpSpPr>
        <p:grpSpPr bwMode="auto">
          <a:xfrm>
            <a:off x="3978510" y="2439988"/>
            <a:ext cx="2103933" cy="246062"/>
            <a:chOff x="4198938" y="3074988"/>
            <a:chExt cx="2354262" cy="308829"/>
          </a:xfrm>
        </p:grpSpPr>
        <p:sp>
          <p:nvSpPr>
            <p:cNvPr id="19" name="Скругленный прямоугольник 56">
              <a:extLst>
                <a:ext uri="{FF2B5EF4-FFF2-40B4-BE49-F238E27FC236}">
                  <a16:creationId xmlns="" xmlns:a16="http://schemas.microsoft.com/office/drawing/2014/main" id="{A5C48F8F-64E8-130D-393B-3DA1DCC8F33D}"/>
                </a:ext>
              </a:extLst>
            </p:cNvPr>
            <p:cNvSpPr/>
            <p:nvPr/>
          </p:nvSpPr>
          <p:spPr bwMode="auto">
            <a:xfrm>
              <a:off x="4198938" y="3074988"/>
              <a:ext cx="904101" cy="308829"/>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9</a:t>
              </a:r>
              <a:r>
                <a:rPr lang="en-US" sz="952"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cs typeface="Arial" panose="020B0604020202020204" pitchFamily="34" charset="0"/>
                </a:rPr>
                <a:t>840 000</a:t>
              </a:r>
            </a:p>
          </p:txBody>
        </p:sp>
        <p:sp>
          <p:nvSpPr>
            <p:cNvPr id="20" name="Прямоугольник 19">
              <a:extLst>
                <a:ext uri="{FF2B5EF4-FFF2-40B4-BE49-F238E27FC236}">
                  <a16:creationId xmlns="" xmlns:a16="http://schemas.microsoft.com/office/drawing/2014/main" id="{33F8BEC0-5DC9-7A7E-42E3-9F6DCA301CD1}"/>
                </a:ext>
              </a:extLst>
            </p:cNvPr>
            <p:cNvSpPr/>
            <p:nvPr/>
          </p:nvSpPr>
          <p:spPr>
            <a:xfrm>
              <a:off x="5171046" y="3094909"/>
              <a:ext cx="1382154" cy="284484"/>
            </a:xfrm>
            <a:prstGeom prst="rect">
              <a:avLst/>
            </a:prstGeom>
            <a:ln>
              <a:noFill/>
            </a:ln>
          </p:spPr>
          <p:txBody>
            <a:bodyPr>
              <a:spAutoFit/>
            </a:bodyPr>
            <a:lstStyle/>
            <a:p>
              <a:pPr defTabSz="725668">
                <a:defRPr/>
              </a:pPr>
              <a:r>
                <a:rPr lang="ru-RU" sz="873" b="0" dirty="0">
                  <a:solidFill>
                    <a:srgbClr val="3D312F"/>
                  </a:solidFill>
                  <a:latin typeface="Arial" panose="020B0604020202020204" pitchFamily="34" charset="0"/>
                </a:rPr>
                <a:t>1С:КОРПОРАЦИЯ</a:t>
              </a:r>
            </a:p>
          </p:txBody>
        </p:sp>
      </p:grpSp>
      <p:grpSp>
        <p:nvGrpSpPr>
          <p:cNvPr id="21" name="Группа 20">
            <a:extLst>
              <a:ext uri="{FF2B5EF4-FFF2-40B4-BE49-F238E27FC236}">
                <a16:creationId xmlns="" xmlns:a16="http://schemas.microsoft.com/office/drawing/2014/main" id="{48F997A5-F04C-52AA-54B1-871104038A3F}"/>
              </a:ext>
            </a:extLst>
          </p:cNvPr>
          <p:cNvGrpSpPr>
            <a:grpSpLocks/>
          </p:cNvGrpSpPr>
          <p:nvPr/>
        </p:nvGrpSpPr>
        <p:grpSpPr bwMode="auto">
          <a:xfrm>
            <a:off x="3592557" y="1396834"/>
            <a:ext cx="2464296" cy="958893"/>
            <a:chOff x="3712640" y="1743069"/>
            <a:chExt cx="3104892" cy="1208949"/>
          </a:xfrm>
        </p:grpSpPr>
        <p:sp>
          <p:nvSpPr>
            <p:cNvPr id="22" name="Скругленный прямоугольник 58">
              <a:extLst>
                <a:ext uri="{FF2B5EF4-FFF2-40B4-BE49-F238E27FC236}">
                  <a16:creationId xmlns="" xmlns:a16="http://schemas.microsoft.com/office/drawing/2014/main" id="{461E4725-4E09-CAE7-3EDA-0D9261D73F94}"/>
                </a:ext>
              </a:extLst>
            </p:cNvPr>
            <p:cNvSpPr/>
            <p:nvPr/>
          </p:nvSpPr>
          <p:spPr bwMode="auto">
            <a:xfrm>
              <a:off x="4198922" y="2643790"/>
              <a:ext cx="1058090" cy="308228"/>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ru-RU" sz="952" dirty="0">
                  <a:solidFill>
                    <a:schemeClr val="bg1"/>
                  </a:solidFill>
                  <a:latin typeface="Arial" panose="020B0604020202020204" pitchFamily="34" charset="0"/>
                  <a:cs typeface="Arial" panose="020B0604020202020204" pitchFamily="34" charset="0"/>
                </a:rPr>
                <a:t>15</a:t>
              </a:r>
              <a:r>
                <a:rPr lang="en-US" sz="952" dirty="0">
                  <a:solidFill>
                    <a:schemeClr val="bg1"/>
                  </a:solidFill>
                  <a:latin typeface="Arial" panose="020B0604020202020204" pitchFamily="34" charset="0"/>
                  <a:cs typeface="Arial" panose="020B0604020202020204" pitchFamily="34" charset="0"/>
                </a:rPr>
                <a:t> </a:t>
              </a:r>
              <a:r>
                <a:rPr lang="ru-RU" sz="952" dirty="0">
                  <a:solidFill>
                    <a:schemeClr val="bg1"/>
                  </a:solidFill>
                  <a:latin typeface="Arial" panose="020B0604020202020204" pitchFamily="34" charset="0"/>
                  <a:cs typeface="Arial" panose="020B0604020202020204" pitchFamily="34" charset="0"/>
                </a:rPr>
                <a:t>565 000</a:t>
              </a:r>
            </a:p>
          </p:txBody>
        </p:sp>
        <p:sp>
          <p:nvSpPr>
            <p:cNvPr id="23" name="Прямоугольник 22">
              <a:extLst>
                <a:ext uri="{FF2B5EF4-FFF2-40B4-BE49-F238E27FC236}">
                  <a16:creationId xmlns="" xmlns:a16="http://schemas.microsoft.com/office/drawing/2014/main" id="{242D6A16-73DD-F51A-966A-E9F11E627FC1}"/>
                </a:ext>
              </a:extLst>
            </p:cNvPr>
            <p:cNvSpPr/>
            <p:nvPr/>
          </p:nvSpPr>
          <p:spPr>
            <a:xfrm>
              <a:off x="3712640" y="1743069"/>
              <a:ext cx="3104892" cy="793860"/>
            </a:xfrm>
            <a:prstGeom prst="rect">
              <a:avLst/>
            </a:prstGeom>
            <a:ln>
              <a:noFill/>
            </a:ln>
          </p:spPr>
          <p:txBody>
            <a:bodyPr wrap="square">
              <a:spAutoFit/>
            </a:bodyPr>
            <a:lstStyle/>
            <a:p>
              <a:pPr defTabSz="725668">
                <a:defRPr/>
              </a:pPr>
              <a:r>
                <a:rPr lang="ru-RU" sz="873" b="0" dirty="0">
                  <a:solidFill>
                    <a:srgbClr val="3D312F"/>
                  </a:solidFill>
                  <a:latin typeface="Arial" panose="020B0604020202020204" pitchFamily="34" charset="0"/>
                </a:rPr>
                <a:t>1С:КОРПОРАЦИЯ и специализированные решения по проекту «1С-Совместно»:</a:t>
              </a:r>
              <a:endParaRPr lang="en-US" sz="873" b="0" dirty="0">
                <a:solidFill>
                  <a:srgbClr val="3D312F"/>
                </a:solidFill>
                <a:latin typeface="Arial" panose="020B0604020202020204" pitchFamily="34" charset="0"/>
              </a:endParaRPr>
            </a:p>
            <a:p>
              <a:pPr defTabSz="725668">
                <a:defRPr/>
              </a:pPr>
              <a:r>
                <a:rPr lang="en-US" sz="873" b="0" dirty="0">
                  <a:solidFill>
                    <a:srgbClr val="3D312F"/>
                  </a:solidFill>
                  <a:latin typeface="Arial" panose="020B0604020202020204" pitchFamily="34" charset="0"/>
                </a:rPr>
                <a:t>CRM, EAM, EHS, GIS, ITIL, KPI, LIMS, LMS, MDM, PDM, PLM, PM, RCM, TMS, WMS</a:t>
              </a:r>
              <a:r>
                <a:rPr lang="ru-RU" sz="873" b="0" dirty="0">
                  <a:solidFill>
                    <a:srgbClr val="3D312F"/>
                  </a:solidFill>
                  <a:latin typeface="Arial" panose="020B0604020202020204" pitchFamily="34" charset="0"/>
                </a:rPr>
                <a:t> </a:t>
              </a:r>
            </a:p>
          </p:txBody>
        </p:sp>
      </p:grpSp>
      <p:sp>
        <p:nvSpPr>
          <p:cNvPr id="24" name="Прямоугольник 23">
            <a:extLst>
              <a:ext uri="{FF2B5EF4-FFF2-40B4-BE49-F238E27FC236}">
                <a16:creationId xmlns="" xmlns:a16="http://schemas.microsoft.com/office/drawing/2014/main" id="{4EB4E70D-DC73-2436-E9E5-1AE02A9CF2C2}"/>
              </a:ext>
            </a:extLst>
          </p:cNvPr>
          <p:cNvSpPr/>
          <p:nvPr/>
        </p:nvSpPr>
        <p:spPr bwMode="auto">
          <a:xfrm>
            <a:off x="3592557" y="1189543"/>
            <a:ext cx="2093913" cy="227012"/>
          </a:xfrm>
          <a:prstGeom prst="rect">
            <a:avLst/>
          </a:prstGeom>
          <a:ln>
            <a:noFill/>
          </a:ln>
        </p:spPr>
        <p:txBody>
          <a:bodyPr>
            <a:spAutoFit/>
          </a:bodyPr>
          <a:lstStyle/>
          <a:p>
            <a:pPr defTabSz="725668">
              <a:defRPr/>
            </a:pPr>
            <a:r>
              <a:rPr lang="en-US" sz="873" b="0" dirty="0">
                <a:solidFill>
                  <a:srgbClr val="3D312F"/>
                </a:solidFill>
                <a:latin typeface="Arial" panose="020B0604020202020204" pitchFamily="34" charset="0"/>
              </a:rPr>
              <a:t>+ </a:t>
            </a:r>
            <a:r>
              <a:rPr lang="ru-RU" sz="873" b="0" dirty="0">
                <a:solidFill>
                  <a:srgbClr val="3D312F"/>
                </a:solidFill>
                <a:latin typeface="Arial" panose="020B0604020202020204" pitchFamily="34" charset="0"/>
              </a:rPr>
              <a:t>отраслевые модули (не считали)</a:t>
            </a:r>
          </a:p>
        </p:txBody>
      </p:sp>
      <p:sp>
        <p:nvSpPr>
          <p:cNvPr id="25" name="Прямоугольник 24">
            <a:extLst>
              <a:ext uri="{FF2B5EF4-FFF2-40B4-BE49-F238E27FC236}">
                <a16:creationId xmlns="" xmlns:a16="http://schemas.microsoft.com/office/drawing/2014/main" id="{E1AE7F65-65B3-B5EE-28B8-9C7C4D480C87}"/>
              </a:ext>
            </a:extLst>
          </p:cNvPr>
          <p:cNvSpPr/>
          <p:nvPr/>
        </p:nvSpPr>
        <p:spPr bwMode="auto">
          <a:xfrm>
            <a:off x="1309922" y="1509713"/>
            <a:ext cx="1793875" cy="461665"/>
          </a:xfrm>
          <a:prstGeom prst="rect">
            <a:avLst/>
          </a:prstGeom>
          <a:ln>
            <a:solidFill>
              <a:srgbClr val="D20000"/>
            </a:solidFill>
          </a:ln>
        </p:spPr>
        <p:txBody>
          <a:bodyPr>
            <a:spAutoFit/>
          </a:bodyPr>
          <a:lstStyle/>
          <a:p>
            <a:pPr algn="ctr" defTabSz="725668">
              <a:defRPr/>
            </a:pPr>
            <a:r>
              <a:rPr lang="ru-RU" altLang="ru-RU" sz="1200" b="0" dirty="0">
                <a:solidFill>
                  <a:srgbClr val="D45448"/>
                </a:solidFill>
                <a:latin typeface="Arial" panose="020B0604020202020204" pitchFamily="34" charset="0"/>
              </a:rPr>
              <a:t>Рост</a:t>
            </a:r>
            <a:r>
              <a:rPr lang="en-US" altLang="ru-RU" sz="1200" b="0" dirty="0">
                <a:solidFill>
                  <a:srgbClr val="D45448"/>
                </a:solidFill>
                <a:latin typeface="Arial" panose="020B0604020202020204" pitchFamily="34" charset="0"/>
              </a:rPr>
              <a:t> </a:t>
            </a:r>
            <a:r>
              <a:rPr lang="ru-RU" altLang="ru-RU" sz="1200" b="0" dirty="0">
                <a:solidFill>
                  <a:srgbClr val="D45448"/>
                </a:solidFill>
                <a:latin typeface="Arial" panose="020B0604020202020204" pitchFamily="34" charset="0"/>
              </a:rPr>
              <a:t>функционала в </a:t>
            </a:r>
            <a:r>
              <a:rPr lang="en-US" altLang="ru-RU" sz="1200" b="0" dirty="0">
                <a:solidFill>
                  <a:srgbClr val="D45448"/>
                </a:solidFill>
                <a:latin typeface="Arial" panose="020B0604020202020204" pitchFamily="34" charset="0"/>
              </a:rPr>
              <a:t>6</a:t>
            </a:r>
            <a:r>
              <a:rPr lang="ru-RU" altLang="ru-RU" sz="1200" b="0" dirty="0">
                <a:solidFill>
                  <a:srgbClr val="D45448"/>
                </a:solidFill>
                <a:latin typeface="Arial" panose="020B0604020202020204" pitchFamily="34" charset="0"/>
              </a:rPr>
              <a:t>77</a:t>
            </a:r>
            <a:r>
              <a:rPr lang="en-US" altLang="ru-RU" sz="1200" b="0" dirty="0">
                <a:solidFill>
                  <a:srgbClr val="D45448"/>
                </a:solidFill>
                <a:latin typeface="Arial" panose="020B0604020202020204" pitchFamily="34" charset="0"/>
              </a:rPr>
              <a:t> </a:t>
            </a:r>
            <a:r>
              <a:rPr lang="ru-RU" altLang="ru-RU" sz="1200" b="0" dirty="0">
                <a:solidFill>
                  <a:srgbClr val="D45448"/>
                </a:solidFill>
                <a:latin typeface="Arial" panose="020B0604020202020204" pitchFamily="34" charset="0"/>
              </a:rPr>
              <a:t>раз за 24 года!</a:t>
            </a:r>
          </a:p>
        </p:txBody>
      </p:sp>
      <p:sp>
        <p:nvSpPr>
          <p:cNvPr id="26" name="Прямоугольник 44">
            <a:extLst>
              <a:ext uri="{FF2B5EF4-FFF2-40B4-BE49-F238E27FC236}">
                <a16:creationId xmlns="" xmlns:a16="http://schemas.microsoft.com/office/drawing/2014/main" id="{DEAD8408-DA2A-0E9E-6AB2-FEB8C3C66BAB}"/>
              </a:ext>
            </a:extLst>
          </p:cNvPr>
          <p:cNvSpPr>
            <a:spLocks noChangeArrowheads="1"/>
          </p:cNvSpPr>
          <p:nvPr/>
        </p:nvSpPr>
        <p:spPr bwMode="auto">
          <a:xfrm>
            <a:off x="892409" y="998071"/>
            <a:ext cx="2840038" cy="261610"/>
          </a:xfrm>
          <a:prstGeom prst="rect">
            <a:avLst/>
          </a:prstGeom>
          <a:noFill/>
          <a:ln>
            <a:noFill/>
          </a:ln>
        </p:spPr>
        <p:txBody>
          <a:bodyPr>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1100" b="0" dirty="0">
                <a:solidFill>
                  <a:srgbClr val="3D312F"/>
                </a:solidFill>
                <a:latin typeface="Arial" panose="020B0604020202020204" pitchFamily="34" charset="0"/>
                <a:cs typeface="Arial" panose="020B0604020202020204" pitchFamily="34" charset="0"/>
              </a:rPr>
              <a:t>– Число строк программного кода*</a:t>
            </a:r>
          </a:p>
        </p:txBody>
      </p:sp>
      <p:grpSp>
        <p:nvGrpSpPr>
          <p:cNvPr id="28" name="Группа 27">
            <a:extLst>
              <a:ext uri="{FF2B5EF4-FFF2-40B4-BE49-F238E27FC236}">
                <a16:creationId xmlns="" xmlns:a16="http://schemas.microsoft.com/office/drawing/2014/main" id="{0EDB5CA0-764E-BC80-BEBC-50158E2CCF99}"/>
              </a:ext>
            </a:extLst>
          </p:cNvPr>
          <p:cNvGrpSpPr>
            <a:grpSpLocks/>
          </p:cNvGrpSpPr>
          <p:nvPr/>
        </p:nvGrpSpPr>
        <p:grpSpPr bwMode="auto">
          <a:xfrm>
            <a:off x="3824522" y="2782890"/>
            <a:ext cx="1982419" cy="611821"/>
            <a:chOff x="4004783" y="3506788"/>
            <a:chExt cx="2497580" cy="770827"/>
          </a:xfrm>
        </p:grpSpPr>
        <p:cxnSp>
          <p:nvCxnSpPr>
            <p:cNvPr id="60436" name="Прямая со стрелкой 5">
              <a:extLst>
                <a:ext uri="{FF2B5EF4-FFF2-40B4-BE49-F238E27FC236}">
                  <a16:creationId xmlns="" xmlns:a16="http://schemas.microsoft.com/office/drawing/2014/main" id="{8EA486F7-6314-813B-1440-15D51C64DC8C}"/>
                </a:ext>
              </a:extLst>
            </p:cNvPr>
            <p:cNvCxnSpPr>
              <a:cxnSpLocks noChangeShapeType="1"/>
            </p:cNvCxnSpPr>
            <p:nvPr/>
          </p:nvCxnSpPr>
          <p:spPr bwMode="auto">
            <a:xfrm flipV="1">
              <a:off x="4004783" y="3805702"/>
              <a:ext cx="203680" cy="17306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lgn="ctr">
                  <a:solidFill>
                    <a:srgbClr val="000000"/>
                  </a:solidFill>
                  <a:round/>
                  <a:headEnd/>
                  <a:tailEnd type="triangle" w="med" len="med"/>
                </a14:hiddenLine>
              </a:ext>
            </a:extLst>
          </p:spPr>
        </p:cxnSp>
        <p:sp>
          <p:nvSpPr>
            <p:cNvPr id="30" name="Скругленный прямоугольник 54">
              <a:extLst>
                <a:ext uri="{FF2B5EF4-FFF2-40B4-BE49-F238E27FC236}">
                  <a16:creationId xmlns="" xmlns:a16="http://schemas.microsoft.com/office/drawing/2014/main" id="{FB05CF19-600B-594B-AF63-D25211795B67}"/>
                </a:ext>
              </a:extLst>
            </p:cNvPr>
            <p:cNvSpPr/>
            <p:nvPr/>
          </p:nvSpPr>
          <p:spPr bwMode="auto">
            <a:xfrm>
              <a:off x="4208787" y="3506788"/>
              <a:ext cx="904016" cy="310011"/>
            </a:xfrm>
            <a:prstGeom prst="roundRect">
              <a:avLst/>
            </a:prstGeom>
            <a:solidFill>
              <a:srgbClr val="333399"/>
            </a:solidFill>
            <a:ln>
              <a:noFill/>
            </a:ln>
          </p:spPr>
          <p:style>
            <a:lnRef idx="2">
              <a:schemeClr val="dk1"/>
            </a:lnRef>
            <a:fillRef idx="1">
              <a:schemeClr val="lt1"/>
            </a:fillRef>
            <a:effectRef idx="0">
              <a:schemeClr val="dk1"/>
            </a:effectRef>
            <a:fontRef idx="minor">
              <a:schemeClr val="dk1"/>
            </a:fontRef>
          </p:style>
          <p:txBody>
            <a:bodyPr lIns="71425" tIns="37141" rIns="71425" bIns="37141">
              <a:spAutoFit/>
            </a:bodyPr>
            <a:lstStyle/>
            <a:p>
              <a:pPr algn="ctr" defTabSz="725668">
                <a:defRPr/>
              </a:pPr>
              <a:r>
                <a:rPr lang="en-US" sz="952" dirty="0">
                  <a:solidFill>
                    <a:schemeClr val="bg1"/>
                  </a:solidFill>
                  <a:latin typeface="Arial" panose="020B0604020202020204" pitchFamily="34" charset="0"/>
                  <a:cs typeface="Arial" panose="020B0604020202020204" pitchFamily="34" charset="0"/>
                </a:rPr>
                <a:t>6 579</a:t>
              </a:r>
              <a:r>
                <a:rPr lang="ru-RU" sz="952" dirty="0">
                  <a:solidFill>
                    <a:schemeClr val="bg1"/>
                  </a:solidFill>
                  <a:latin typeface="Arial" panose="020B0604020202020204" pitchFamily="34" charset="0"/>
                  <a:cs typeface="Arial" panose="020B0604020202020204" pitchFamily="34" charset="0"/>
                </a:rPr>
                <a:t> 000</a:t>
              </a:r>
            </a:p>
          </p:txBody>
        </p:sp>
        <p:sp>
          <p:nvSpPr>
            <p:cNvPr id="31" name="Прямоугольник 30">
              <a:extLst>
                <a:ext uri="{FF2B5EF4-FFF2-40B4-BE49-F238E27FC236}">
                  <a16:creationId xmlns="" xmlns:a16="http://schemas.microsoft.com/office/drawing/2014/main" id="{5BD1EB26-B520-A168-488B-6861A1D27319}"/>
                </a:ext>
              </a:extLst>
            </p:cNvPr>
            <p:cNvSpPr/>
            <p:nvPr/>
          </p:nvSpPr>
          <p:spPr bwMode="auto">
            <a:xfrm>
              <a:off x="5334342" y="3565787"/>
              <a:ext cx="1168021" cy="286010"/>
            </a:xfrm>
            <a:prstGeom prst="rect">
              <a:avLst/>
            </a:prstGeom>
            <a:ln>
              <a:noFill/>
            </a:ln>
          </p:spPr>
          <p:txBody>
            <a:bodyPr>
              <a:spAutoFit/>
            </a:bodyPr>
            <a:lstStyle/>
            <a:p>
              <a:pPr defTabSz="725668">
                <a:defRPr/>
              </a:pPr>
              <a:r>
                <a:rPr lang="ru-RU" sz="873" b="0" dirty="0">
                  <a:solidFill>
                    <a:srgbClr val="3D312F"/>
                  </a:solidFill>
                  <a:latin typeface="Arial" panose="020B0604020202020204" pitchFamily="34" charset="0"/>
                </a:rPr>
                <a:t>1С:</a:t>
              </a:r>
              <a:r>
                <a:rPr lang="en-US" sz="873" b="0" dirty="0">
                  <a:solidFill>
                    <a:srgbClr val="3D312F"/>
                  </a:solidFill>
                  <a:latin typeface="Arial" panose="020B0604020202020204" pitchFamily="34" charset="0"/>
                </a:rPr>
                <a:t>ERP 2.5.13</a:t>
              </a:r>
              <a:endParaRPr lang="ru-RU" sz="873" b="0" dirty="0">
                <a:solidFill>
                  <a:srgbClr val="3D312F"/>
                </a:solidFill>
                <a:latin typeface="Arial" panose="020B0604020202020204" pitchFamily="34" charset="0"/>
              </a:endParaRPr>
            </a:p>
          </p:txBody>
        </p:sp>
        <p:sp>
          <p:nvSpPr>
            <p:cNvPr id="32" name="TextBox 31">
              <a:extLst>
                <a:ext uri="{FF2B5EF4-FFF2-40B4-BE49-F238E27FC236}">
                  <a16:creationId xmlns="" xmlns:a16="http://schemas.microsoft.com/office/drawing/2014/main" id="{DD6DD001-0C48-CCFA-B149-1D35418AA723}"/>
                </a:ext>
              </a:extLst>
            </p:cNvPr>
            <p:cNvSpPr txBox="1"/>
            <p:nvPr/>
          </p:nvSpPr>
          <p:spPr bwMode="auto">
            <a:xfrm>
              <a:off x="4170787" y="3822800"/>
              <a:ext cx="936017" cy="454815"/>
            </a:xfrm>
            <a:prstGeom prst="rect">
              <a:avLst/>
            </a:prstGeom>
            <a:noFill/>
            <a:ln>
              <a:noFill/>
            </a:ln>
          </p:spPr>
          <p:txBody>
            <a:bodyPr wrap="square">
              <a:spAutoFit/>
            </a:bodyPr>
            <a:lstStyle/>
            <a:p>
              <a:pPr algn="ctr" defTabSz="725668">
                <a:defRPr/>
              </a:pPr>
              <a:r>
                <a:rPr lang="ru-RU" sz="873" b="0" dirty="0">
                  <a:solidFill>
                    <a:srgbClr val="D45448"/>
                  </a:solidFill>
                  <a:latin typeface="Arial" panose="020B0604020202020204" pitchFamily="34" charset="0"/>
                </a:rPr>
                <a:t>+362% </a:t>
              </a:r>
            </a:p>
            <a:p>
              <a:pPr algn="ctr" defTabSz="725668">
                <a:defRPr/>
              </a:pPr>
              <a:r>
                <a:rPr lang="ru-RU" sz="873" b="0" dirty="0">
                  <a:solidFill>
                    <a:srgbClr val="D45448"/>
                  </a:solidFill>
                  <a:latin typeface="Arial" panose="020B0604020202020204" pitchFamily="34" charset="0"/>
                </a:rPr>
                <a:t>за 10 лет</a:t>
              </a:r>
            </a:p>
          </p:txBody>
        </p:sp>
      </p:grpSp>
      <p:sp>
        <p:nvSpPr>
          <p:cNvPr id="33" name="Прямоугольник 44">
            <a:extLst>
              <a:ext uri="{FF2B5EF4-FFF2-40B4-BE49-F238E27FC236}">
                <a16:creationId xmlns="" xmlns:a16="http://schemas.microsoft.com/office/drawing/2014/main" id="{8D3D08DA-AE81-0F8F-3983-A5C5B0361A65}"/>
              </a:ext>
            </a:extLst>
          </p:cNvPr>
          <p:cNvSpPr>
            <a:spLocks noChangeArrowheads="1"/>
          </p:cNvSpPr>
          <p:nvPr/>
        </p:nvSpPr>
        <p:spPr bwMode="auto">
          <a:xfrm>
            <a:off x="6310316" y="4481810"/>
            <a:ext cx="2595203" cy="461665"/>
          </a:xfrm>
          <a:prstGeom prst="rect">
            <a:avLst/>
          </a:prstGeom>
          <a:noFill/>
          <a:ln>
            <a:noFill/>
          </a:ln>
        </p:spPr>
        <p:txBody>
          <a:bodyPr wrap="square">
            <a:spAutoFit/>
          </a:bodyPr>
          <a:lstStyle>
            <a:lvl1pPr>
              <a:defRPr sz="2100" b="1">
                <a:solidFill>
                  <a:srgbClr val="006600"/>
                </a:solidFill>
                <a:latin typeface="Arial" charset="0"/>
                <a:cs typeface="Arial" charset="0"/>
              </a:defRPr>
            </a:lvl1pPr>
            <a:lvl2pPr marL="742950" indent="-285750">
              <a:defRPr sz="2100" b="1">
                <a:solidFill>
                  <a:srgbClr val="006600"/>
                </a:solidFill>
                <a:latin typeface="Arial" charset="0"/>
                <a:cs typeface="Arial" charset="0"/>
              </a:defRPr>
            </a:lvl2pPr>
            <a:lvl3pPr marL="1143000" indent="-228600">
              <a:defRPr sz="2100" b="1">
                <a:solidFill>
                  <a:srgbClr val="006600"/>
                </a:solidFill>
                <a:latin typeface="Arial" charset="0"/>
                <a:cs typeface="Arial" charset="0"/>
              </a:defRPr>
            </a:lvl3pPr>
            <a:lvl4pPr marL="1600200" indent="-228600">
              <a:defRPr sz="2100" b="1">
                <a:solidFill>
                  <a:srgbClr val="006600"/>
                </a:solidFill>
                <a:latin typeface="Arial" charset="0"/>
                <a:cs typeface="Arial" charset="0"/>
              </a:defRPr>
            </a:lvl4pPr>
            <a:lvl5pPr marL="2057400" indent="-228600">
              <a:defRPr sz="2100" b="1">
                <a:solidFill>
                  <a:srgbClr val="006600"/>
                </a:solidFill>
                <a:latin typeface="Arial" charset="0"/>
                <a:cs typeface="Arial" charset="0"/>
              </a:defRPr>
            </a:lvl5pPr>
            <a:lvl6pPr marL="2514600" indent="-228600" eaLnBrk="0" fontAlgn="base" hangingPunct="0">
              <a:spcBef>
                <a:spcPct val="0"/>
              </a:spcBef>
              <a:spcAft>
                <a:spcPct val="0"/>
              </a:spcAft>
              <a:defRPr sz="2100" b="1">
                <a:solidFill>
                  <a:srgbClr val="006600"/>
                </a:solidFill>
                <a:latin typeface="Arial" charset="0"/>
                <a:cs typeface="Arial" charset="0"/>
              </a:defRPr>
            </a:lvl6pPr>
            <a:lvl7pPr marL="2971800" indent="-228600" eaLnBrk="0" fontAlgn="base" hangingPunct="0">
              <a:spcBef>
                <a:spcPct val="0"/>
              </a:spcBef>
              <a:spcAft>
                <a:spcPct val="0"/>
              </a:spcAft>
              <a:defRPr sz="2100" b="1">
                <a:solidFill>
                  <a:srgbClr val="006600"/>
                </a:solidFill>
                <a:latin typeface="Arial" charset="0"/>
                <a:cs typeface="Arial" charset="0"/>
              </a:defRPr>
            </a:lvl7pPr>
            <a:lvl8pPr marL="3429000" indent="-228600" eaLnBrk="0" fontAlgn="base" hangingPunct="0">
              <a:spcBef>
                <a:spcPct val="0"/>
              </a:spcBef>
              <a:spcAft>
                <a:spcPct val="0"/>
              </a:spcAft>
              <a:defRPr sz="2100" b="1">
                <a:solidFill>
                  <a:srgbClr val="006600"/>
                </a:solidFill>
                <a:latin typeface="Arial" charset="0"/>
                <a:cs typeface="Arial" charset="0"/>
              </a:defRPr>
            </a:lvl8pPr>
            <a:lvl9pPr marL="3886200" indent="-228600" eaLnBrk="0" fontAlgn="base" hangingPunct="0">
              <a:spcBef>
                <a:spcPct val="0"/>
              </a:spcBef>
              <a:spcAft>
                <a:spcPct val="0"/>
              </a:spcAft>
              <a:defRPr sz="2100" b="1">
                <a:solidFill>
                  <a:srgbClr val="006600"/>
                </a:solidFill>
                <a:latin typeface="Arial" charset="0"/>
                <a:cs typeface="Arial" charset="0"/>
              </a:defRPr>
            </a:lvl9pPr>
          </a:lstStyle>
          <a:p>
            <a:pPr defTabSz="725668">
              <a:defRPr/>
            </a:pPr>
            <a:r>
              <a:rPr lang="ru-RU" altLang="ru-RU" sz="800" b="0" i="1" dirty="0">
                <a:solidFill>
                  <a:srgbClr val="3D312F"/>
                </a:solidFill>
                <a:latin typeface="Arial" panose="020B0604020202020204" pitchFamily="34" charset="0"/>
                <a:cs typeface="Arial" panose="020B0604020202020204" pitchFamily="34" charset="0"/>
              </a:rPr>
              <a:t>* по количеству символов разделителя операторов (</a:t>
            </a:r>
            <a:r>
              <a:rPr lang="en-US" altLang="ru-RU" sz="800" b="0" i="1" dirty="0">
                <a:solidFill>
                  <a:srgbClr val="3D312F"/>
                </a:solidFill>
                <a:latin typeface="Arial" panose="020B0604020202020204" pitchFamily="34" charset="0"/>
                <a:cs typeface="Arial" panose="020B0604020202020204" pitchFamily="34" charset="0"/>
              </a:rPr>
              <a:t>;</a:t>
            </a:r>
            <a:r>
              <a:rPr lang="ru-RU" altLang="ru-RU" sz="800" b="0" i="1" dirty="0">
                <a:solidFill>
                  <a:srgbClr val="3D312F"/>
                </a:solidFill>
                <a:latin typeface="Arial" panose="020B0604020202020204" pitchFamily="34" charset="0"/>
                <a:cs typeface="Arial" panose="020B0604020202020204" pitchFamily="34" charset="0"/>
              </a:rPr>
              <a:t>) без учета числа строк в запросах и без учета строк кода в платформе</a:t>
            </a:r>
          </a:p>
        </p:txBody>
      </p:sp>
      <p:sp>
        <p:nvSpPr>
          <p:cNvPr id="36" name="TextBox 35">
            <a:extLst>
              <a:ext uri="{FF2B5EF4-FFF2-40B4-BE49-F238E27FC236}">
                <a16:creationId xmlns="" xmlns:a16="http://schemas.microsoft.com/office/drawing/2014/main" id="{C1DF33E1-108D-745B-6A48-F127593D560D}"/>
              </a:ext>
            </a:extLst>
          </p:cNvPr>
          <p:cNvSpPr txBox="1"/>
          <p:nvPr/>
        </p:nvSpPr>
        <p:spPr>
          <a:xfrm>
            <a:off x="6580242" y="2276385"/>
            <a:ext cx="2157412" cy="1200329"/>
          </a:xfrm>
          <a:prstGeom prst="rect">
            <a:avLst/>
          </a:prstGeom>
          <a:noFill/>
          <a:ln>
            <a:noFill/>
          </a:ln>
        </p:spPr>
        <p:txBody>
          <a:bodyPr wrap="square">
            <a:spAutoFit/>
          </a:bodyPr>
          <a:lstStyle>
            <a:defPPr>
              <a:defRPr lang="ru-RU"/>
            </a:defPPr>
            <a:lvl1pPr defTabSz="725668">
              <a:defRPr sz="1100" b="0">
                <a:solidFill>
                  <a:srgbClr val="493B39"/>
                </a:solidFill>
                <a:latin typeface="Arial" panose="020B0604020202020204" pitchFamily="34" charset="0"/>
              </a:defRPr>
            </a:lvl1pPr>
            <a:lvl2pPr marL="742950" indent="-285750">
              <a:defRPr sz="2100">
                <a:solidFill>
                  <a:srgbClr val="006600"/>
                </a:solidFill>
                <a:latin typeface="Arial" charset="0"/>
                <a:cs typeface="Arial" charset="0"/>
              </a:defRPr>
            </a:lvl2pPr>
            <a:lvl3pPr marL="1143000" indent="-228600">
              <a:defRPr sz="2100">
                <a:solidFill>
                  <a:srgbClr val="006600"/>
                </a:solidFill>
                <a:latin typeface="Arial" charset="0"/>
                <a:cs typeface="Arial" charset="0"/>
              </a:defRPr>
            </a:lvl3pPr>
            <a:lvl4pPr marL="1600200" indent="-228600">
              <a:defRPr sz="2100">
                <a:solidFill>
                  <a:srgbClr val="006600"/>
                </a:solidFill>
                <a:latin typeface="Arial" charset="0"/>
                <a:cs typeface="Arial" charset="0"/>
              </a:defRPr>
            </a:lvl4pPr>
            <a:lvl5pPr marL="2057400" indent="-228600">
              <a:defRPr sz="2100">
                <a:solidFill>
                  <a:srgbClr val="006600"/>
                </a:solidFill>
                <a:latin typeface="Arial" charset="0"/>
                <a:cs typeface="Arial" charset="0"/>
              </a:defRPr>
            </a:lvl5pPr>
            <a:lvl6pPr marL="2514600" indent="-228600" eaLnBrk="0" fontAlgn="base" hangingPunct="0">
              <a:spcBef>
                <a:spcPct val="0"/>
              </a:spcBef>
              <a:spcAft>
                <a:spcPct val="0"/>
              </a:spcAft>
              <a:defRPr sz="2100">
                <a:solidFill>
                  <a:srgbClr val="006600"/>
                </a:solidFill>
                <a:latin typeface="Arial" charset="0"/>
                <a:cs typeface="Arial" charset="0"/>
              </a:defRPr>
            </a:lvl6pPr>
            <a:lvl7pPr marL="2971800" indent="-228600" eaLnBrk="0" fontAlgn="base" hangingPunct="0">
              <a:spcBef>
                <a:spcPct val="0"/>
              </a:spcBef>
              <a:spcAft>
                <a:spcPct val="0"/>
              </a:spcAft>
              <a:defRPr sz="2100">
                <a:solidFill>
                  <a:srgbClr val="006600"/>
                </a:solidFill>
                <a:latin typeface="Arial" charset="0"/>
                <a:cs typeface="Arial" charset="0"/>
              </a:defRPr>
            </a:lvl7pPr>
            <a:lvl8pPr marL="3429000" indent="-228600" eaLnBrk="0" fontAlgn="base" hangingPunct="0">
              <a:spcBef>
                <a:spcPct val="0"/>
              </a:spcBef>
              <a:spcAft>
                <a:spcPct val="0"/>
              </a:spcAft>
              <a:defRPr sz="2100">
                <a:solidFill>
                  <a:srgbClr val="006600"/>
                </a:solidFill>
                <a:latin typeface="Arial" charset="0"/>
                <a:cs typeface="Arial" charset="0"/>
              </a:defRPr>
            </a:lvl8pPr>
            <a:lvl9pPr marL="3886200" indent="-228600" eaLnBrk="0" fontAlgn="base" hangingPunct="0">
              <a:spcBef>
                <a:spcPct val="0"/>
              </a:spcBef>
              <a:spcAft>
                <a:spcPct val="0"/>
              </a:spcAft>
              <a:defRPr sz="2100">
                <a:solidFill>
                  <a:srgbClr val="006600"/>
                </a:solidFill>
                <a:latin typeface="Arial" charset="0"/>
                <a:cs typeface="Arial" charset="0"/>
              </a:defRPr>
            </a:lvl9pPr>
          </a:lstStyle>
          <a:p>
            <a:r>
              <a:rPr lang="ru-RU" sz="1200" dirty="0">
                <a:solidFill>
                  <a:srgbClr val="333399"/>
                </a:solidFill>
              </a:rPr>
              <a:t>Высокая рыночная доля – результат активной многолетней работы сообщества ИТ-инженеров, включая 300 000 программистов «1С»</a:t>
            </a:r>
          </a:p>
        </p:txBody>
      </p:sp>
      <p:sp>
        <p:nvSpPr>
          <p:cNvPr id="34" name="Заголовок 1">
            <a:extLst>
              <a:ext uri="{FF2B5EF4-FFF2-40B4-BE49-F238E27FC236}">
                <a16:creationId xmlns="" xmlns:a16="http://schemas.microsoft.com/office/drawing/2014/main" id="{0EE3C64F-0464-1548-B63B-6D15E7603A69}"/>
              </a:ext>
            </a:extLst>
          </p:cNvPr>
          <p:cNvSpPr txBox="1">
            <a:spLocks/>
          </p:cNvSpPr>
          <p:nvPr/>
        </p:nvSpPr>
        <p:spPr bwMode="auto">
          <a:xfrm>
            <a:off x="1691680" y="195486"/>
            <a:ext cx="7173322" cy="7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eaLnBrk="1" hangingPunct="1"/>
            <a:r>
              <a:rPr lang="ru-RU" altLang="ru-RU" sz="1800" dirty="0">
                <a:solidFill>
                  <a:schemeClr val="tx1"/>
                </a:solidFill>
                <a:latin typeface="Arial" panose="020B0604020202020204" pitchFamily="34" charset="0"/>
                <a:cs typeface="Arial" panose="020B0604020202020204" pitchFamily="34" charset="0"/>
              </a:rPr>
              <a:t>Функциональность</a:t>
            </a:r>
            <a:r>
              <a:rPr lang="ru-RU" altLang="ru-RU" sz="1800" kern="0" dirty="0">
                <a:solidFill>
                  <a:schemeClr val="tx1"/>
                </a:solidFill>
                <a:latin typeface="Arial" panose="020B0604020202020204" pitchFamily="34" charset="0"/>
                <a:cs typeface="Arial" panose="020B0604020202020204" pitchFamily="34" charset="0"/>
              </a:rPr>
              <a:t> прикладных решений</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3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скругленные углы 29">
            <a:extLst>
              <a:ext uri="{FF2B5EF4-FFF2-40B4-BE49-F238E27FC236}">
                <a16:creationId xmlns="" xmlns:a16="http://schemas.microsoft.com/office/drawing/2014/main" id="{1A9F57DF-AD79-42C8-ADEA-1B31025DBD66}"/>
              </a:ext>
            </a:extLst>
          </p:cNvPr>
          <p:cNvSpPr/>
          <p:nvPr/>
        </p:nvSpPr>
        <p:spPr>
          <a:xfrm>
            <a:off x="1944605" y="781974"/>
            <a:ext cx="1875819" cy="4118640"/>
          </a:xfrm>
          <a:prstGeom prst="round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6386" name="Rectangle 2">
            <a:extLst>
              <a:ext uri="{FF2B5EF4-FFF2-40B4-BE49-F238E27FC236}">
                <a16:creationId xmlns="" xmlns:a16="http://schemas.microsoft.com/office/drawing/2014/main" id="{B9960719-A77F-624E-F1E9-20C03F207F29}"/>
              </a:ext>
            </a:extLst>
          </p:cNvPr>
          <p:cNvSpPr>
            <a:spLocks noGrp="1" noChangeArrowheads="1"/>
          </p:cNvSpPr>
          <p:nvPr>
            <p:ph type="title" idx="4294967295"/>
          </p:nvPr>
        </p:nvSpPr>
        <p:spPr>
          <a:xfrm>
            <a:off x="1691679" y="171424"/>
            <a:ext cx="7143552" cy="62797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Будущее – </a:t>
            </a:r>
            <a:r>
              <a:rPr lang="en-US" altLang="ru-RU" sz="1800" b="1" kern="1200" dirty="0">
                <a:solidFill>
                  <a:schemeClr val="tx1"/>
                </a:solidFill>
                <a:latin typeface="Arial" panose="020B0604020202020204" pitchFamily="34" charset="0"/>
                <a:ea typeface="+mn-ea"/>
                <a:cs typeface="Arial" panose="020B0604020202020204" pitchFamily="34" charset="0"/>
              </a:rPr>
              <a:t>1C DIGITAL ERP</a:t>
            </a:r>
            <a:endParaRPr lang="ru-RU" altLang="ru-RU" sz="1800" b="1" kern="1200" dirty="0">
              <a:solidFill>
                <a:schemeClr val="tx1"/>
              </a:solidFill>
              <a:latin typeface="Arial" panose="020B0604020202020204" pitchFamily="34" charset="0"/>
              <a:ea typeface="+mn-ea"/>
              <a:cs typeface="Arial" panose="020B0604020202020204" pitchFamily="34" charset="0"/>
            </a:endParaRPr>
          </a:p>
        </p:txBody>
      </p:sp>
      <p:sp>
        <p:nvSpPr>
          <p:cNvPr id="14340" name="Rectangle 3">
            <a:extLst>
              <a:ext uri="{FF2B5EF4-FFF2-40B4-BE49-F238E27FC236}">
                <a16:creationId xmlns="" xmlns:a16="http://schemas.microsoft.com/office/drawing/2014/main" id="{D36E0D95-BA22-759F-37F3-F873775B761E}"/>
              </a:ext>
            </a:extLst>
          </p:cNvPr>
          <p:cNvSpPr>
            <a:spLocks noGrp="1" noChangeArrowheads="1"/>
          </p:cNvSpPr>
          <p:nvPr>
            <p:ph type="body" idx="4294967295"/>
          </p:nvPr>
        </p:nvSpPr>
        <p:spPr>
          <a:xfrm>
            <a:off x="6060388" y="2555875"/>
            <a:ext cx="1290588" cy="887413"/>
          </a:xfrm>
        </p:spPr>
        <p:txBody>
          <a:bodyPr/>
          <a:lstStyle/>
          <a:p>
            <a:pPr marL="0" indent="0" algn="ctr" eaLnBrk="1" hangingPunct="1">
              <a:lnSpc>
                <a:spcPts val="1984"/>
              </a:lnSpc>
              <a:spcBef>
                <a:spcPts val="0"/>
              </a:spcBef>
              <a:buFontTx/>
              <a:buNone/>
              <a:defRPr/>
            </a:pPr>
            <a:r>
              <a:rPr lang="ru-RU" altLang="ru-RU" sz="1800" dirty="0">
                <a:solidFill>
                  <a:schemeClr val="tx1">
                    <a:lumMod val="50000"/>
                    <a:lumOff val="50000"/>
                  </a:schemeClr>
                </a:solidFill>
                <a:latin typeface="Arial" panose="020B0604020202020204" pitchFamily="34" charset="0"/>
                <a:cs typeface="Arial" panose="020B0604020202020204" pitchFamily="34" charset="0"/>
              </a:rPr>
              <a:t>1С:</a:t>
            </a:r>
            <a:r>
              <a:rPr lang="en-US" altLang="ru-RU" sz="1800" dirty="0">
                <a:solidFill>
                  <a:schemeClr val="tx1">
                    <a:lumMod val="50000"/>
                    <a:lumOff val="50000"/>
                  </a:schemeClr>
                </a:solidFill>
                <a:latin typeface="Arial" panose="020B0604020202020204" pitchFamily="34" charset="0"/>
                <a:cs typeface="Arial" panose="020B0604020202020204" pitchFamily="34" charset="0"/>
              </a:rPr>
              <a:t>ERP</a:t>
            </a:r>
            <a:endParaRPr lang="ru-RU" altLang="ru-RU" sz="1800" dirty="0">
              <a:solidFill>
                <a:schemeClr val="tx1">
                  <a:lumMod val="50000"/>
                  <a:lumOff val="50000"/>
                </a:schemeClr>
              </a:solidFill>
              <a:latin typeface="Arial" panose="020B0604020202020204" pitchFamily="34" charset="0"/>
              <a:cs typeface="Arial" panose="020B0604020202020204" pitchFamily="34" charset="0"/>
            </a:endParaRPr>
          </a:p>
          <a:p>
            <a:pPr marL="0" indent="0" algn="ctr" eaLnBrk="1" hangingPunct="1">
              <a:lnSpc>
                <a:spcPts val="1984"/>
              </a:lnSpc>
              <a:spcBef>
                <a:spcPts val="0"/>
              </a:spcBef>
              <a:buNone/>
              <a:defRPr/>
            </a:pPr>
            <a:r>
              <a:rPr lang="ru-RU" altLang="ru-RU" sz="1800" dirty="0">
                <a:solidFill>
                  <a:srgbClr val="D45448"/>
                </a:solidFill>
                <a:latin typeface="Arial" panose="020B0604020202020204" pitchFamily="34" charset="0"/>
                <a:cs typeface="Arial" panose="020B0604020202020204" pitchFamily="34" charset="0"/>
              </a:rPr>
              <a:t>8 300</a:t>
            </a:r>
          </a:p>
          <a:p>
            <a:pPr marL="0" indent="0" algn="ctr" eaLnBrk="1" hangingPunct="1">
              <a:lnSpc>
                <a:spcPts val="1984"/>
              </a:lnSpc>
              <a:spcBef>
                <a:spcPts val="0"/>
              </a:spcBef>
              <a:buNone/>
              <a:defRPr/>
            </a:pPr>
            <a:r>
              <a:rPr lang="ru-RU" altLang="ru-RU" sz="1200" dirty="0">
                <a:solidFill>
                  <a:schemeClr val="tx1">
                    <a:lumMod val="50000"/>
                    <a:lumOff val="50000"/>
                  </a:schemeClr>
                </a:solidFill>
                <a:latin typeface="Arial" panose="020B0604020202020204" pitchFamily="34" charset="0"/>
                <a:cs typeface="Arial" panose="020B0604020202020204" pitchFamily="34" charset="0"/>
              </a:rPr>
              <a:t>клиентов</a:t>
            </a:r>
          </a:p>
        </p:txBody>
      </p:sp>
      <p:pic>
        <p:nvPicPr>
          <p:cNvPr id="205829" name="Рисунок 4">
            <a:extLst>
              <a:ext uri="{FF2B5EF4-FFF2-40B4-BE49-F238E27FC236}">
                <a16:creationId xmlns="" xmlns:a16="http://schemas.microsoft.com/office/drawing/2014/main" id="{E80D9EFF-BFD2-53CC-2748-BB158CFD54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8" y="2800350"/>
            <a:ext cx="16240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 xmlns:a16="http://schemas.microsoft.com/office/drawing/2014/main" id="{9EE79D0B-51DA-F40E-66EA-5CB153C8AB08}"/>
              </a:ext>
            </a:extLst>
          </p:cNvPr>
          <p:cNvSpPr txBox="1">
            <a:spLocks noChangeArrowheads="1"/>
          </p:cNvSpPr>
          <p:nvPr/>
        </p:nvSpPr>
        <p:spPr bwMode="auto">
          <a:xfrm>
            <a:off x="158563" y="926863"/>
            <a:ext cx="2174875" cy="677863"/>
          </a:xfrm>
          <a:prstGeom prst="rect">
            <a:avLst/>
          </a:prstGeom>
          <a:noFill/>
          <a:ln>
            <a:noFill/>
          </a:ln>
        </p:spPr>
        <p:txBody>
          <a:bodyPr>
            <a:spAutoFit/>
          </a:bodyPr>
          <a:lstStyle>
            <a:lvl1pPr>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defTabSz="725668">
              <a:spcBef>
                <a:spcPct val="0"/>
              </a:spcBef>
              <a:buClrTx/>
              <a:buFontTx/>
              <a:buNone/>
              <a:defRPr/>
            </a:pPr>
            <a:r>
              <a:rPr lang="ru-RU" altLang="ru-RU" sz="1905" b="0" dirty="0">
                <a:solidFill>
                  <a:srgbClr val="333399"/>
                </a:solidFill>
                <a:latin typeface="Arial" panose="020B0604020202020204" pitchFamily="34" charset="0"/>
              </a:rPr>
              <a:t>ЦИФРОВЫЕ </a:t>
            </a:r>
            <a:br>
              <a:rPr lang="ru-RU" altLang="ru-RU" sz="1905" b="0" dirty="0">
                <a:solidFill>
                  <a:srgbClr val="333399"/>
                </a:solidFill>
                <a:latin typeface="Arial" panose="020B0604020202020204" pitchFamily="34" charset="0"/>
              </a:rPr>
            </a:br>
            <a:r>
              <a:rPr lang="ru-RU" altLang="ru-RU" sz="1905" b="0" dirty="0">
                <a:solidFill>
                  <a:srgbClr val="333399"/>
                </a:solidFill>
                <a:latin typeface="Arial" panose="020B0604020202020204" pitchFamily="34" charset="0"/>
              </a:rPr>
              <a:t>ТЕХНОЛОГИИ</a:t>
            </a:r>
          </a:p>
        </p:txBody>
      </p:sp>
      <p:grpSp>
        <p:nvGrpSpPr>
          <p:cNvPr id="205831" name="Группа 2">
            <a:extLst>
              <a:ext uri="{FF2B5EF4-FFF2-40B4-BE49-F238E27FC236}">
                <a16:creationId xmlns="" xmlns:a16="http://schemas.microsoft.com/office/drawing/2014/main" id="{46D7B1B0-9322-FF38-476A-A6AF4C67D6FF}"/>
              </a:ext>
            </a:extLst>
          </p:cNvPr>
          <p:cNvGrpSpPr>
            <a:grpSpLocks/>
          </p:cNvGrpSpPr>
          <p:nvPr/>
        </p:nvGrpSpPr>
        <p:grpSpPr bwMode="auto">
          <a:xfrm>
            <a:off x="152483" y="1628319"/>
            <a:ext cx="1049338" cy="893643"/>
            <a:chOff x="4733793" y="1263171"/>
            <a:chExt cx="1050758" cy="892769"/>
          </a:xfrm>
        </p:grpSpPr>
        <p:sp>
          <p:nvSpPr>
            <p:cNvPr id="6" name="TextBox 21">
              <a:extLst>
                <a:ext uri="{FF2B5EF4-FFF2-40B4-BE49-F238E27FC236}">
                  <a16:creationId xmlns="" xmlns:a16="http://schemas.microsoft.com/office/drawing/2014/main" id="{0854F6A1-A4C5-D7BE-68B3-3651634ADF49}"/>
                </a:ext>
              </a:extLst>
            </p:cNvPr>
            <p:cNvSpPr txBox="1">
              <a:spLocks noChangeArrowheads="1"/>
            </p:cNvSpPr>
            <p:nvPr/>
          </p:nvSpPr>
          <p:spPr bwMode="auto">
            <a:xfrm>
              <a:off x="4733793" y="1263171"/>
              <a:ext cx="1050758" cy="892769"/>
            </a:xfrm>
            <a:prstGeom prst="rect">
              <a:avLst/>
            </a:prstGeom>
            <a:noFill/>
            <a:ln>
              <a:noFill/>
            </a:ln>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725668">
                <a:defRPr/>
              </a:pPr>
              <a:r>
                <a:rPr lang="ru-RU" altLang="ru-RU" sz="2857" b="0" dirty="0">
                  <a:solidFill>
                    <a:srgbClr val="D45448"/>
                  </a:solidFill>
                  <a:latin typeface="Arial" panose="020B0604020202020204" pitchFamily="34" charset="0"/>
                  <a:cs typeface="Arial" panose="020B0604020202020204" pitchFamily="34" charset="0"/>
                </a:rPr>
                <a:t>115</a:t>
              </a:r>
            </a:p>
            <a:p>
              <a:pPr defTabSz="725668">
                <a:defRPr/>
              </a:pPr>
              <a:endParaRPr lang="ru-RU" altLang="ru-RU" sz="1200" b="0" dirty="0">
                <a:solidFill>
                  <a:srgbClr val="FFFFFF"/>
                </a:solidFill>
                <a:latin typeface="Futura PT Demi"/>
              </a:endParaRPr>
            </a:p>
            <a:p>
              <a:pPr defTabSz="725668">
                <a:defRPr/>
              </a:pPr>
              <a:r>
                <a:rPr lang="ru-RU" altLang="ru-RU" sz="1050" b="0" dirty="0">
                  <a:solidFill>
                    <a:srgbClr val="D45448"/>
                  </a:solidFill>
                  <a:latin typeface="Arial" panose="020B0604020202020204" pitchFamily="34" charset="0"/>
                  <a:cs typeface="Arial" panose="020B0604020202020204" pitchFamily="34" charset="0"/>
                </a:rPr>
                <a:t>1С решений</a:t>
              </a:r>
            </a:p>
          </p:txBody>
        </p:sp>
        <p:cxnSp>
          <p:nvCxnSpPr>
            <p:cNvPr id="7" name="Прямая соединительная линия 6">
              <a:extLst>
                <a:ext uri="{FF2B5EF4-FFF2-40B4-BE49-F238E27FC236}">
                  <a16:creationId xmlns="" xmlns:a16="http://schemas.microsoft.com/office/drawing/2014/main" id="{A9BE6C6C-3638-2072-445D-4F1BF444F9AB}"/>
                </a:ext>
              </a:extLst>
            </p:cNvPr>
            <p:cNvCxnSpPr>
              <a:cxnSpLocks/>
            </p:cNvCxnSpPr>
            <p:nvPr/>
          </p:nvCxnSpPr>
          <p:spPr bwMode="auto">
            <a:xfrm>
              <a:off x="4849755" y="1771130"/>
              <a:ext cx="572273" cy="0"/>
            </a:xfrm>
            <a:prstGeom prst="line">
              <a:avLst/>
            </a:prstGeom>
            <a:ln w="38100">
              <a:solidFill>
                <a:srgbClr val="E6B500"/>
              </a:solidFill>
            </a:ln>
          </p:spPr>
          <p:style>
            <a:lnRef idx="1">
              <a:schemeClr val="accent1"/>
            </a:lnRef>
            <a:fillRef idx="0">
              <a:schemeClr val="accent1"/>
            </a:fillRef>
            <a:effectRef idx="0">
              <a:schemeClr val="accent1"/>
            </a:effectRef>
            <a:fontRef idx="minor">
              <a:schemeClr val="tx1"/>
            </a:fontRef>
          </p:style>
        </p:cxnSp>
      </p:grpSp>
      <p:grpSp>
        <p:nvGrpSpPr>
          <p:cNvPr id="205832" name="Группа 1">
            <a:extLst>
              <a:ext uri="{FF2B5EF4-FFF2-40B4-BE49-F238E27FC236}">
                <a16:creationId xmlns="" xmlns:a16="http://schemas.microsoft.com/office/drawing/2014/main" id="{79C99149-BDAD-634B-7366-F9C50312B426}"/>
              </a:ext>
            </a:extLst>
          </p:cNvPr>
          <p:cNvGrpSpPr>
            <a:grpSpLocks/>
          </p:cNvGrpSpPr>
          <p:nvPr/>
        </p:nvGrpSpPr>
        <p:grpSpPr bwMode="auto">
          <a:xfrm>
            <a:off x="1139698" y="1615318"/>
            <a:ext cx="1016000" cy="1339850"/>
            <a:chOff x="5818591" y="1239838"/>
            <a:chExt cx="1015614" cy="1338903"/>
          </a:xfrm>
        </p:grpSpPr>
        <p:sp>
          <p:nvSpPr>
            <p:cNvPr id="9" name="TextBox 22">
              <a:extLst>
                <a:ext uri="{FF2B5EF4-FFF2-40B4-BE49-F238E27FC236}">
                  <a16:creationId xmlns="" xmlns:a16="http://schemas.microsoft.com/office/drawing/2014/main" id="{DD9D3575-1C3F-B5F1-E55B-C27A8B6CE85A}"/>
                </a:ext>
              </a:extLst>
            </p:cNvPr>
            <p:cNvSpPr txBox="1">
              <a:spLocks noChangeArrowheads="1"/>
            </p:cNvSpPr>
            <p:nvPr/>
          </p:nvSpPr>
          <p:spPr bwMode="auto">
            <a:xfrm>
              <a:off x="5818591" y="1239838"/>
              <a:ext cx="1015614" cy="1338903"/>
            </a:xfrm>
            <a:prstGeom prst="rect">
              <a:avLst/>
            </a:prstGeom>
            <a:noFill/>
            <a:ln>
              <a:noFill/>
            </a:ln>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725668">
                <a:defRPr/>
              </a:pPr>
              <a:r>
                <a:rPr lang="ru-RU" altLang="ru-RU" sz="2857" b="0" dirty="0">
                  <a:solidFill>
                    <a:srgbClr val="D45448"/>
                  </a:solidFill>
                  <a:latin typeface="Arial" panose="020B0604020202020204" pitchFamily="34" charset="0"/>
                  <a:cs typeface="Arial" panose="020B0604020202020204" pitchFamily="34" charset="0"/>
                </a:rPr>
                <a:t>134</a:t>
              </a:r>
            </a:p>
            <a:p>
              <a:pPr defTabSz="725668">
                <a:defRPr/>
              </a:pPr>
              <a:endParaRPr lang="ru-RU" altLang="ru-RU" sz="1200" b="0" dirty="0">
                <a:solidFill>
                  <a:srgbClr val="FFFFFF"/>
                </a:solidFill>
                <a:latin typeface="Futura PT Demi"/>
              </a:endParaRPr>
            </a:p>
            <a:p>
              <a:pPr defTabSz="725668">
                <a:defRPr/>
              </a:pPr>
              <a:r>
                <a:rPr lang="ru-RU" altLang="ru-RU" sz="1190" b="0" dirty="0">
                  <a:solidFill>
                    <a:srgbClr val="D45448"/>
                  </a:solidFill>
                  <a:latin typeface="Arial" panose="020B0604020202020204" pitchFamily="34" charset="0"/>
                  <a:cs typeface="Arial" panose="020B0604020202020204" pitchFamily="34" charset="0"/>
                </a:rPr>
                <a:t>цифровых </a:t>
              </a:r>
              <a:br>
                <a:rPr lang="ru-RU" altLang="ru-RU" sz="1190" b="0" dirty="0">
                  <a:solidFill>
                    <a:srgbClr val="D45448"/>
                  </a:solidFill>
                  <a:latin typeface="Arial" panose="020B0604020202020204" pitchFamily="34" charset="0"/>
                  <a:cs typeface="Arial" panose="020B0604020202020204" pitchFamily="34" charset="0"/>
                </a:rPr>
              </a:br>
              <a:r>
                <a:rPr lang="ru-RU" altLang="ru-RU" sz="1190" b="0" dirty="0">
                  <a:solidFill>
                    <a:srgbClr val="D45448"/>
                  </a:solidFill>
                  <a:latin typeface="Arial" panose="020B0604020202020204" pitchFamily="34" charset="0"/>
                  <a:cs typeface="Arial" panose="020B0604020202020204" pitchFamily="34" charset="0"/>
                </a:rPr>
                <a:t>кейса</a:t>
              </a:r>
            </a:p>
            <a:p>
              <a:pPr defTabSz="725668">
                <a:defRPr/>
              </a:pPr>
              <a:endParaRPr lang="ru-RU" altLang="ru-RU" sz="1667" b="0" dirty="0">
                <a:solidFill>
                  <a:srgbClr val="FFFFFF"/>
                </a:solidFill>
                <a:latin typeface="Futura PT Demi"/>
              </a:endParaRPr>
            </a:p>
          </p:txBody>
        </p:sp>
        <p:cxnSp>
          <p:nvCxnSpPr>
            <p:cNvPr id="10" name="Прямая соединительная линия 9">
              <a:extLst>
                <a:ext uri="{FF2B5EF4-FFF2-40B4-BE49-F238E27FC236}">
                  <a16:creationId xmlns="" xmlns:a16="http://schemas.microsoft.com/office/drawing/2014/main" id="{6C5C5111-14EA-E49E-5F01-54BCC8490AA3}"/>
                </a:ext>
              </a:extLst>
            </p:cNvPr>
            <p:cNvCxnSpPr>
              <a:cxnSpLocks/>
            </p:cNvCxnSpPr>
            <p:nvPr/>
          </p:nvCxnSpPr>
          <p:spPr bwMode="auto">
            <a:xfrm>
              <a:off x="5936021" y="1771274"/>
              <a:ext cx="571283" cy="0"/>
            </a:xfrm>
            <a:prstGeom prst="line">
              <a:avLst/>
            </a:prstGeom>
            <a:ln w="38100">
              <a:solidFill>
                <a:srgbClr val="E6B500"/>
              </a:solidFill>
            </a:ln>
          </p:spPr>
          <p:style>
            <a:lnRef idx="1">
              <a:schemeClr val="accent1"/>
            </a:lnRef>
            <a:fillRef idx="0">
              <a:schemeClr val="accent1"/>
            </a:fillRef>
            <a:effectRef idx="0">
              <a:schemeClr val="accent1"/>
            </a:effectRef>
            <a:fontRef idx="minor">
              <a:schemeClr val="tx1"/>
            </a:fontRef>
          </p:style>
        </p:cxnSp>
      </p:grpSp>
      <p:sp>
        <p:nvSpPr>
          <p:cNvPr id="11" name="Прямоугольник 10">
            <a:extLst>
              <a:ext uri="{FF2B5EF4-FFF2-40B4-BE49-F238E27FC236}">
                <a16:creationId xmlns="" xmlns:a16="http://schemas.microsoft.com/office/drawing/2014/main" id="{3B2DA131-7509-0229-0B1E-008F177E8109}"/>
              </a:ext>
            </a:extLst>
          </p:cNvPr>
          <p:cNvSpPr/>
          <p:nvPr/>
        </p:nvSpPr>
        <p:spPr>
          <a:xfrm>
            <a:off x="161925" y="4337050"/>
            <a:ext cx="1831975" cy="531813"/>
          </a:xfrm>
          <a:prstGeom prst="rect">
            <a:avLst/>
          </a:prstGeom>
        </p:spPr>
        <p:txBody>
          <a:bodyPr>
            <a:spAutoFit/>
          </a:bodyPr>
          <a:lstStyle/>
          <a:p>
            <a:pPr marL="0" lvl="1" defTabSz="725668">
              <a:spcBef>
                <a:spcPts val="600"/>
              </a:spcBef>
              <a:buClr>
                <a:srgbClr val="C00000"/>
              </a:buClr>
              <a:defRPr/>
            </a:pPr>
            <a:r>
              <a:rPr lang="ru-RU" altLang="ru-RU" sz="952" b="0" cap="all" dirty="0">
                <a:solidFill>
                  <a:schemeClr val="tx1">
                    <a:lumMod val="65000"/>
                    <a:lumOff val="35000"/>
                  </a:schemeClr>
                </a:solidFill>
                <a:latin typeface="Arial" panose="020B0604020202020204" pitchFamily="34" charset="0"/>
              </a:rPr>
              <a:t>Применение </a:t>
            </a:r>
            <a:br>
              <a:rPr lang="ru-RU" altLang="ru-RU" sz="952" b="0" cap="all" dirty="0">
                <a:solidFill>
                  <a:schemeClr val="tx1">
                    <a:lumMod val="65000"/>
                    <a:lumOff val="35000"/>
                  </a:schemeClr>
                </a:solidFill>
                <a:latin typeface="Arial" panose="020B0604020202020204" pitchFamily="34" charset="0"/>
              </a:rPr>
            </a:br>
            <a:r>
              <a:rPr lang="ru-RU" altLang="ru-RU" sz="952" b="0" cap="all" dirty="0">
                <a:solidFill>
                  <a:schemeClr val="tx1">
                    <a:lumMod val="65000"/>
                    <a:lumOff val="35000"/>
                  </a:schemeClr>
                </a:solidFill>
                <a:latin typeface="Arial" panose="020B0604020202020204" pitchFamily="34" charset="0"/>
              </a:rPr>
              <a:t>цифровых кейсов </a:t>
            </a:r>
            <a:r>
              <a:rPr lang="en-US" altLang="ru-RU" sz="952" b="0" cap="all" dirty="0">
                <a:solidFill>
                  <a:schemeClr val="tx1">
                    <a:lumMod val="65000"/>
                    <a:lumOff val="35000"/>
                  </a:schemeClr>
                </a:solidFill>
                <a:latin typeface="Arial" panose="020B0604020202020204" pitchFamily="34" charset="0"/>
              </a:rPr>
              <a:t/>
            </a:r>
            <a:br>
              <a:rPr lang="en-US" altLang="ru-RU" sz="952" b="0" cap="all" dirty="0">
                <a:solidFill>
                  <a:schemeClr val="tx1">
                    <a:lumMod val="65000"/>
                    <a:lumOff val="35000"/>
                  </a:schemeClr>
                </a:solidFill>
                <a:latin typeface="Arial" panose="020B0604020202020204" pitchFamily="34" charset="0"/>
              </a:rPr>
            </a:br>
            <a:r>
              <a:rPr lang="ru-RU" altLang="ru-RU" sz="952" b="0" cap="all" dirty="0">
                <a:solidFill>
                  <a:schemeClr val="tx1">
                    <a:lumMod val="65000"/>
                    <a:lumOff val="35000"/>
                  </a:schemeClr>
                </a:solidFill>
                <a:latin typeface="Arial" panose="020B0604020202020204" pitchFamily="34" charset="0"/>
              </a:rPr>
              <a:t>в проектах внедрения</a:t>
            </a:r>
            <a:endParaRPr lang="en-US" altLang="ru-RU" sz="952" b="0" cap="all" dirty="0">
              <a:solidFill>
                <a:schemeClr val="tx1">
                  <a:lumMod val="65000"/>
                  <a:lumOff val="35000"/>
                </a:schemeClr>
              </a:solidFill>
              <a:latin typeface="Arial" panose="020B0604020202020204" pitchFamily="34" charset="0"/>
            </a:endParaRPr>
          </a:p>
        </p:txBody>
      </p:sp>
      <p:sp>
        <p:nvSpPr>
          <p:cNvPr id="12" name="Прямоугольник 79">
            <a:extLst>
              <a:ext uri="{FF2B5EF4-FFF2-40B4-BE49-F238E27FC236}">
                <a16:creationId xmlns="" xmlns:a16="http://schemas.microsoft.com/office/drawing/2014/main" id="{636E05DD-75F2-B9EE-CA28-8DB2BABA8CA2}"/>
              </a:ext>
            </a:extLst>
          </p:cNvPr>
          <p:cNvSpPr>
            <a:spLocks noChangeArrowheads="1"/>
          </p:cNvSpPr>
          <p:nvPr/>
        </p:nvSpPr>
        <p:spPr bwMode="auto">
          <a:xfrm>
            <a:off x="161925" y="4764088"/>
            <a:ext cx="1949450" cy="227012"/>
          </a:xfrm>
          <a:prstGeom prst="rect">
            <a:avLst/>
          </a:prstGeom>
          <a:noFill/>
          <a:ln>
            <a:noFill/>
          </a:ln>
        </p:spPr>
        <p:txBody>
          <a:bodyPr>
            <a:spAutoFit/>
          </a:bodyPr>
          <a:lstStyle>
            <a:lvl1pPr marL="342900" indent="-342900">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marL="0" lvl="2" defTabSz="725668">
              <a:spcBef>
                <a:spcPts val="476"/>
              </a:spcBef>
              <a:buClr>
                <a:srgbClr val="C00000"/>
              </a:buClr>
              <a:buFontTx/>
              <a:buNone/>
              <a:defRPr/>
            </a:pPr>
            <a:r>
              <a:rPr lang="ru-RU" altLang="ru-RU" sz="873" b="0" dirty="0">
                <a:solidFill>
                  <a:srgbClr val="D45448"/>
                </a:solidFill>
                <a:latin typeface="Arial" panose="020B0604020202020204" pitchFamily="34" charset="0"/>
              </a:rPr>
              <a:t>33 внедрения 1С:Проект года</a:t>
            </a:r>
          </a:p>
        </p:txBody>
      </p:sp>
      <p:graphicFrame>
        <p:nvGraphicFramePr>
          <p:cNvPr id="13" name="Диаграмма 12">
            <a:extLst>
              <a:ext uri="{FF2B5EF4-FFF2-40B4-BE49-F238E27FC236}">
                <a16:creationId xmlns="" xmlns:a16="http://schemas.microsoft.com/office/drawing/2014/main" id="{3A1E7D8B-8AE3-BE1D-C7F7-98F4B64C6C97}"/>
              </a:ext>
            </a:extLst>
          </p:cNvPr>
          <p:cNvGraphicFramePr>
            <a:graphicFrameLocks/>
          </p:cNvGraphicFramePr>
          <p:nvPr>
            <p:extLst>
              <p:ext uri="{D42A27DB-BD31-4B8C-83A1-F6EECF244321}">
                <p14:modId xmlns:p14="http://schemas.microsoft.com/office/powerpoint/2010/main" val="2702100547"/>
              </p:ext>
            </p:extLst>
          </p:nvPr>
        </p:nvGraphicFramePr>
        <p:xfrm>
          <a:off x="1950744" y="772448"/>
          <a:ext cx="1876621" cy="3942547"/>
        </p:xfrm>
        <a:graphic>
          <a:graphicData uri="http://schemas.openxmlformats.org/drawingml/2006/chart">
            <c:chart xmlns:c="http://schemas.openxmlformats.org/drawingml/2006/chart" xmlns:r="http://schemas.openxmlformats.org/officeDocument/2006/relationships" r:id="rId4"/>
          </a:graphicData>
        </a:graphic>
      </p:graphicFrame>
      <p:pic>
        <p:nvPicPr>
          <p:cNvPr id="205836" name="Рисунок 16392">
            <a:extLst>
              <a:ext uri="{FF2B5EF4-FFF2-40B4-BE49-F238E27FC236}">
                <a16:creationId xmlns="" xmlns:a16="http://schemas.microsoft.com/office/drawing/2014/main" id="{9BDAC98B-BFC9-681E-45DB-9DDAEE657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3" y="1487488"/>
            <a:ext cx="5715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 xmlns:a16="http://schemas.microsoft.com/office/drawing/2014/main" id="{49CE1E53-CC2E-5077-47F8-0145E1438E18}"/>
              </a:ext>
            </a:extLst>
          </p:cNvPr>
          <p:cNvSpPr txBox="1"/>
          <p:nvPr/>
        </p:nvSpPr>
        <p:spPr>
          <a:xfrm>
            <a:off x="3991875" y="1066676"/>
            <a:ext cx="2068513" cy="926729"/>
          </a:xfrm>
          <a:prstGeom prst="rect">
            <a:avLst/>
          </a:prstGeom>
          <a:noFill/>
        </p:spPr>
        <p:txBody>
          <a:bodyPr>
            <a:spAutoFit/>
          </a:bodyPr>
          <a:lstStyle/>
          <a:p>
            <a:pPr defTabSz="725668">
              <a:defRPr/>
            </a:pPr>
            <a:r>
              <a:rPr lang="ru-RU" sz="1100" b="0" cap="all" dirty="0">
                <a:solidFill>
                  <a:srgbClr val="333399"/>
                </a:solidFill>
                <a:latin typeface="Arial" panose="020B0604020202020204" pitchFamily="34" charset="0"/>
              </a:rPr>
              <a:t>ПРОМЫШЛЕННЫЙ ИНТЕРНЕТ ВЕЩЕЙ</a:t>
            </a:r>
          </a:p>
          <a:p>
            <a:pPr defTabSz="725668">
              <a:defRPr/>
            </a:pPr>
            <a:r>
              <a:rPr lang="ru-RU" sz="2222" b="0" cap="all" dirty="0">
                <a:solidFill>
                  <a:srgbClr val="D45448"/>
                </a:solidFill>
                <a:latin typeface="Arial" panose="020B0604020202020204" pitchFamily="34" charset="0"/>
              </a:rPr>
              <a:t>46</a:t>
            </a:r>
          </a:p>
          <a:p>
            <a:pPr defTabSz="725668">
              <a:defRPr/>
            </a:pPr>
            <a:r>
              <a:rPr lang="ru-RU" altLang="ru-RU" sz="1000" b="0" cap="all" dirty="0">
                <a:solidFill>
                  <a:srgbClr val="D45448"/>
                </a:solidFill>
                <a:latin typeface="Arial" panose="020B0604020202020204" pitchFamily="34" charset="0"/>
              </a:rPr>
              <a:t>кейсов</a:t>
            </a:r>
            <a:endParaRPr lang="ru-RU" sz="1000" b="0" cap="all" dirty="0">
              <a:solidFill>
                <a:srgbClr val="D45448"/>
              </a:solidFill>
              <a:latin typeface="Arial" panose="020B0604020202020204" pitchFamily="34" charset="0"/>
            </a:endParaRPr>
          </a:p>
        </p:txBody>
      </p:sp>
      <p:sp>
        <p:nvSpPr>
          <p:cNvPr id="24" name="TextBox 23">
            <a:extLst>
              <a:ext uri="{FF2B5EF4-FFF2-40B4-BE49-F238E27FC236}">
                <a16:creationId xmlns="" xmlns:a16="http://schemas.microsoft.com/office/drawing/2014/main" id="{4ECA93AF-D7F6-11B2-9382-DA913474A584}"/>
              </a:ext>
            </a:extLst>
          </p:cNvPr>
          <p:cNvSpPr txBox="1"/>
          <p:nvPr/>
        </p:nvSpPr>
        <p:spPr>
          <a:xfrm>
            <a:off x="3908178" y="2876050"/>
            <a:ext cx="2068513" cy="926729"/>
          </a:xfrm>
          <a:prstGeom prst="rect">
            <a:avLst/>
          </a:prstGeom>
          <a:noFill/>
        </p:spPr>
        <p:txBody>
          <a:bodyPr>
            <a:spAutoFit/>
          </a:bodyPr>
          <a:lstStyle/>
          <a:p>
            <a:pPr defTabSz="725668">
              <a:defRPr/>
            </a:pPr>
            <a:r>
              <a:rPr lang="ru-RU" sz="1100" b="0" cap="all" dirty="0">
                <a:solidFill>
                  <a:srgbClr val="333399"/>
                </a:solidFill>
                <a:latin typeface="Arial" panose="020B0604020202020204" pitchFamily="34" charset="0"/>
              </a:rPr>
              <a:t>МОБИЛЬНЫЕ ТЕХНОЛОГИИ</a:t>
            </a:r>
          </a:p>
          <a:p>
            <a:pPr defTabSz="725668">
              <a:defRPr/>
            </a:pPr>
            <a:r>
              <a:rPr lang="ru-RU" sz="2222" b="0" cap="all" dirty="0">
                <a:solidFill>
                  <a:srgbClr val="D45448"/>
                </a:solidFill>
                <a:latin typeface="Arial" panose="020B0604020202020204" pitchFamily="34" charset="0"/>
              </a:rPr>
              <a:t>39</a:t>
            </a:r>
          </a:p>
          <a:p>
            <a:pPr defTabSz="725668">
              <a:defRPr/>
            </a:pPr>
            <a:r>
              <a:rPr lang="ru-RU" altLang="ru-RU" sz="1000" b="0" cap="all" dirty="0">
                <a:solidFill>
                  <a:srgbClr val="D45448"/>
                </a:solidFill>
                <a:latin typeface="Arial" panose="020B0604020202020204" pitchFamily="34" charset="0"/>
              </a:rPr>
              <a:t>кейсов</a:t>
            </a:r>
            <a:endParaRPr lang="ru-RU" sz="1000" b="0" cap="all" dirty="0">
              <a:solidFill>
                <a:srgbClr val="D45448"/>
              </a:solidFill>
              <a:latin typeface="Arial" panose="020B0604020202020204" pitchFamily="34" charset="0"/>
            </a:endParaRPr>
          </a:p>
        </p:txBody>
      </p:sp>
      <p:pic>
        <p:nvPicPr>
          <p:cNvPr id="205839" name="Рисунок 16383">
            <a:extLst>
              <a:ext uri="{FF2B5EF4-FFF2-40B4-BE49-F238E27FC236}">
                <a16:creationId xmlns="" xmlns:a16="http://schemas.microsoft.com/office/drawing/2014/main" id="{318FECE3-48A3-C5FE-0C59-22CAACAD4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738" y="2343150"/>
            <a:ext cx="5572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 xmlns:a16="http://schemas.microsoft.com/office/drawing/2014/main" id="{DA46B2B8-8819-12FC-7370-6C4312E0323A}"/>
              </a:ext>
            </a:extLst>
          </p:cNvPr>
          <p:cNvSpPr txBox="1"/>
          <p:nvPr/>
        </p:nvSpPr>
        <p:spPr>
          <a:xfrm>
            <a:off x="6415825" y="979536"/>
            <a:ext cx="2554288" cy="968278"/>
          </a:xfrm>
          <a:prstGeom prst="rect">
            <a:avLst/>
          </a:prstGeom>
          <a:noFill/>
        </p:spPr>
        <p:txBody>
          <a:bodyPr>
            <a:spAutoFit/>
          </a:bodyPr>
          <a:lstStyle/>
          <a:p>
            <a:pPr algn="r" defTabSz="725668">
              <a:defRPr/>
            </a:pPr>
            <a:r>
              <a:rPr lang="ru-RU" sz="1100" b="0" cap="all" dirty="0">
                <a:solidFill>
                  <a:srgbClr val="333399"/>
                </a:solidFill>
                <a:latin typeface="Arial" panose="020B0604020202020204" pitchFamily="34" charset="0"/>
              </a:rPr>
              <a:t>ИСКУССТВЕННЫЙ ИНТЕЛЛЕКТ </a:t>
            </a:r>
            <a:br>
              <a:rPr lang="ru-RU" sz="1100" b="0" cap="all" dirty="0">
                <a:solidFill>
                  <a:srgbClr val="333399"/>
                </a:solidFill>
                <a:latin typeface="Arial" panose="020B0604020202020204" pitchFamily="34" charset="0"/>
              </a:rPr>
            </a:br>
            <a:r>
              <a:rPr lang="ru-RU" sz="1100" b="0" cap="all" dirty="0">
                <a:solidFill>
                  <a:srgbClr val="333399"/>
                </a:solidFill>
                <a:latin typeface="Arial" panose="020B0604020202020204" pitchFamily="34" charset="0"/>
              </a:rPr>
              <a:t>И ПРЕДИКТИВНАЯ АНАЛИТИКА</a:t>
            </a:r>
          </a:p>
          <a:p>
            <a:pPr algn="r" defTabSz="725668">
              <a:defRPr/>
            </a:pPr>
            <a:r>
              <a:rPr lang="ru-RU" sz="2222" b="0" cap="all" dirty="0">
                <a:solidFill>
                  <a:srgbClr val="D45448"/>
                </a:solidFill>
                <a:latin typeface="Arial" panose="020B0604020202020204" pitchFamily="34" charset="0"/>
              </a:rPr>
              <a:t>23</a:t>
            </a:r>
          </a:p>
          <a:p>
            <a:pPr algn="r" defTabSz="725668">
              <a:defRPr/>
            </a:pPr>
            <a:r>
              <a:rPr lang="ru-RU" altLang="ru-RU" sz="1270" b="0" dirty="0">
                <a:solidFill>
                  <a:srgbClr val="D45448"/>
                </a:solidFill>
                <a:latin typeface="Arial" panose="020B0604020202020204" pitchFamily="34" charset="0"/>
              </a:rPr>
              <a:t>кейса</a:t>
            </a:r>
            <a:endParaRPr lang="ru-RU" sz="1270" b="0" cap="all" dirty="0">
              <a:solidFill>
                <a:srgbClr val="D45448"/>
              </a:solidFill>
              <a:latin typeface="Arial" panose="020B0604020202020204" pitchFamily="34" charset="0"/>
            </a:endParaRPr>
          </a:p>
        </p:txBody>
      </p:sp>
      <p:pic>
        <p:nvPicPr>
          <p:cNvPr id="205841" name="Рисунок 2">
            <a:hlinkClick r:id="rId7"/>
            <a:extLst>
              <a:ext uri="{FF2B5EF4-FFF2-40B4-BE49-F238E27FC236}">
                <a16:creationId xmlns="" xmlns:a16="http://schemas.microsoft.com/office/drawing/2014/main" id="{CE994413-3E87-9524-4298-2150D1D60B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7012" y="1411369"/>
            <a:ext cx="5715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 xmlns:a16="http://schemas.microsoft.com/office/drawing/2014/main" id="{A412D17D-2A68-B503-3502-39E1A62A8B48}"/>
              </a:ext>
            </a:extLst>
          </p:cNvPr>
          <p:cNvSpPr txBox="1"/>
          <p:nvPr/>
        </p:nvSpPr>
        <p:spPr>
          <a:xfrm>
            <a:off x="8205158" y="2841814"/>
            <a:ext cx="752475" cy="968278"/>
          </a:xfrm>
          <a:prstGeom prst="rect">
            <a:avLst/>
          </a:prstGeom>
          <a:noFill/>
        </p:spPr>
        <p:txBody>
          <a:bodyPr>
            <a:spAutoFit/>
          </a:bodyPr>
          <a:lstStyle/>
          <a:p>
            <a:pPr algn="r" defTabSz="725668">
              <a:defRPr/>
            </a:pPr>
            <a:r>
              <a:rPr lang="ru-RU" sz="1100" b="0" cap="all" dirty="0">
                <a:solidFill>
                  <a:srgbClr val="333399"/>
                </a:solidFill>
                <a:latin typeface="Arial" panose="020B0604020202020204" pitchFamily="34" charset="0"/>
              </a:rPr>
              <a:t>ЧАТ</a:t>
            </a:r>
          </a:p>
          <a:p>
            <a:pPr algn="r" defTabSz="725668">
              <a:defRPr/>
            </a:pPr>
            <a:r>
              <a:rPr lang="ru-RU" sz="1100" b="0" cap="all" dirty="0">
                <a:solidFill>
                  <a:srgbClr val="333399"/>
                </a:solidFill>
                <a:latin typeface="Arial" panose="020B0604020202020204" pitchFamily="34" charset="0"/>
              </a:rPr>
              <a:t>БОТЫ</a:t>
            </a:r>
          </a:p>
          <a:p>
            <a:pPr algn="r" defTabSz="725668">
              <a:defRPr/>
            </a:pPr>
            <a:r>
              <a:rPr lang="ru-RU" sz="2222" b="0" cap="all" dirty="0">
                <a:solidFill>
                  <a:srgbClr val="D45448"/>
                </a:solidFill>
                <a:latin typeface="Arial" panose="020B0604020202020204" pitchFamily="34" charset="0"/>
              </a:rPr>
              <a:t>13</a:t>
            </a:r>
          </a:p>
          <a:p>
            <a:pPr algn="r" defTabSz="725668">
              <a:defRPr/>
            </a:pPr>
            <a:r>
              <a:rPr lang="ru-RU" altLang="ru-RU" sz="1270" b="0" dirty="0">
                <a:solidFill>
                  <a:srgbClr val="D45448"/>
                </a:solidFill>
                <a:latin typeface="Arial" panose="020B0604020202020204" pitchFamily="34" charset="0"/>
              </a:rPr>
              <a:t>кейсов</a:t>
            </a:r>
            <a:endParaRPr lang="ru-RU" sz="1270" b="0" dirty="0">
              <a:solidFill>
                <a:srgbClr val="D45448"/>
              </a:solidFill>
              <a:latin typeface="Arial" panose="020B0604020202020204" pitchFamily="34" charset="0"/>
            </a:endParaRPr>
          </a:p>
        </p:txBody>
      </p:sp>
      <p:pic>
        <p:nvPicPr>
          <p:cNvPr id="205843" name="Рисунок 84">
            <a:extLst>
              <a:ext uri="{FF2B5EF4-FFF2-40B4-BE49-F238E27FC236}">
                <a16:creationId xmlns="" xmlns:a16="http://schemas.microsoft.com/office/drawing/2014/main" id="{6F1FEFEA-6CB7-A2EA-BF88-2CFDCE1868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8988" y="2249488"/>
            <a:ext cx="5191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4443BE53-F392-F115-5CA1-13A8DFE4D2B7}"/>
              </a:ext>
            </a:extLst>
          </p:cNvPr>
          <p:cNvSpPr txBox="1"/>
          <p:nvPr/>
        </p:nvSpPr>
        <p:spPr>
          <a:xfrm>
            <a:off x="4027884" y="4084133"/>
            <a:ext cx="2447925" cy="926729"/>
          </a:xfrm>
          <a:prstGeom prst="rect">
            <a:avLst/>
          </a:prstGeom>
          <a:noFill/>
        </p:spPr>
        <p:txBody>
          <a:bodyPr>
            <a:spAutoFit/>
          </a:bodyPr>
          <a:lstStyle/>
          <a:p>
            <a:pPr defTabSz="725668">
              <a:defRPr/>
            </a:pPr>
            <a:r>
              <a:rPr lang="ru-RU" sz="1100" b="0" cap="all" dirty="0">
                <a:solidFill>
                  <a:srgbClr val="333399"/>
                </a:solidFill>
                <a:latin typeface="Arial" panose="020B0604020202020204" pitchFamily="34" charset="0"/>
              </a:rPr>
              <a:t>ЦИФРОВЫЕ ДВОЙНИКИ</a:t>
            </a:r>
            <a:endParaRPr lang="en-US" sz="1100" b="0" cap="all" dirty="0">
              <a:solidFill>
                <a:srgbClr val="333399"/>
              </a:solidFill>
              <a:latin typeface="Arial" panose="020B0604020202020204" pitchFamily="34" charset="0"/>
            </a:endParaRPr>
          </a:p>
          <a:p>
            <a:pPr defTabSz="725668">
              <a:defRPr/>
            </a:pPr>
            <a:r>
              <a:rPr lang="ru-RU" sz="1100" b="0" cap="all" dirty="0">
                <a:solidFill>
                  <a:srgbClr val="333399"/>
                </a:solidFill>
                <a:latin typeface="Arial" panose="020B0604020202020204" pitchFamily="34" charset="0"/>
              </a:rPr>
              <a:t>И ВИРТУАЛЬНАЯ реальность</a:t>
            </a:r>
          </a:p>
          <a:p>
            <a:pPr defTabSz="725668">
              <a:defRPr/>
            </a:pPr>
            <a:r>
              <a:rPr lang="ru-RU" sz="2222" b="0" cap="all" dirty="0">
                <a:solidFill>
                  <a:srgbClr val="D45448"/>
                </a:solidFill>
                <a:latin typeface="Arial" panose="020B0604020202020204" pitchFamily="34" charset="0"/>
              </a:rPr>
              <a:t>12</a:t>
            </a:r>
          </a:p>
          <a:p>
            <a:pPr defTabSz="725668">
              <a:defRPr/>
            </a:pPr>
            <a:r>
              <a:rPr lang="ru-RU" altLang="ru-RU" sz="1000" b="0" cap="all" dirty="0">
                <a:solidFill>
                  <a:srgbClr val="D45448"/>
                </a:solidFill>
                <a:latin typeface="Arial" panose="020B0604020202020204" pitchFamily="34" charset="0"/>
              </a:rPr>
              <a:t>кейсов</a:t>
            </a:r>
            <a:endParaRPr lang="ru-RU" sz="1000" b="0" cap="all" dirty="0">
              <a:solidFill>
                <a:srgbClr val="D45448"/>
              </a:solidFill>
              <a:latin typeface="Arial" panose="020B0604020202020204" pitchFamily="34" charset="0"/>
            </a:endParaRPr>
          </a:p>
        </p:txBody>
      </p:sp>
      <p:pic>
        <p:nvPicPr>
          <p:cNvPr id="205845" name="Рисунок 16388">
            <a:extLst>
              <a:ext uri="{FF2B5EF4-FFF2-40B4-BE49-F238E27FC236}">
                <a16:creationId xmlns="" xmlns:a16="http://schemas.microsoft.com/office/drawing/2014/main" id="{0B887672-605E-A491-0017-A233682965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2050" y="4502150"/>
            <a:ext cx="2857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46" name="Рисунок 16390">
            <a:extLst>
              <a:ext uri="{FF2B5EF4-FFF2-40B4-BE49-F238E27FC236}">
                <a16:creationId xmlns="" xmlns:a16="http://schemas.microsoft.com/office/drawing/2014/main" id="{2ED43CF2-DC80-AC38-5135-9B95DBC492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0" y="4521200"/>
            <a:ext cx="3794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363B1D4C-AFCE-AFC2-AAEA-C000365D5389}"/>
              </a:ext>
            </a:extLst>
          </p:cNvPr>
          <p:cNvSpPr txBox="1"/>
          <p:nvPr/>
        </p:nvSpPr>
        <p:spPr>
          <a:xfrm>
            <a:off x="7194549" y="4010830"/>
            <a:ext cx="1876425" cy="926729"/>
          </a:xfrm>
          <a:prstGeom prst="rect">
            <a:avLst/>
          </a:prstGeom>
          <a:noFill/>
        </p:spPr>
        <p:txBody>
          <a:bodyPr>
            <a:spAutoFit/>
          </a:bodyPr>
          <a:lstStyle/>
          <a:p>
            <a:pPr algn="r" defTabSz="725668">
              <a:defRPr/>
            </a:pPr>
            <a:r>
              <a:rPr lang="ru-RU" sz="1100" b="0" cap="all" dirty="0">
                <a:solidFill>
                  <a:srgbClr val="333399"/>
                </a:solidFill>
                <a:latin typeface="Arial" panose="020B0604020202020204" pitchFamily="34" charset="0"/>
              </a:rPr>
              <a:t>БИЗНЕС-АНАЛИТИКА</a:t>
            </a:r>
          </a:p>
          <a:p>
            <a:pPr algn="r" defTabSz="725668">
              <a:defRPr/>
            </a:pPr>
            <a:r>
              <a:rPr lang="ru-RU" sz="1100" b="0" cap="all" dirty="0">
                <a:solidFill>
                  <a:srgbClr val="333399"/>
                </a:solidFill>
                <a:latin typeface="Arial" panose="020B0604020202020204" pitchFamily="34" charset="0"/>
              </a:rPr>
              <a:t>И БОЛЬШИЕ данные </a:t>
            </a:r>
          </a:p>
          <a:p>
            <a:pPr defTabSz="725668">
              <a:defRPr/>
            </a:pPr>
            <a:r>
              <a:rPr lang="ru-RU" sz="2222" b="0" cap="all" dirty="0">
                <a:solidFill>
                  <a:srgbClr val="D45448"/>
                </a:solidFill>
                <a:latin typeface="Arial" panose="020B0604020202020204" pitchFamily="34" charset="0"/>
              </a:rPr>
              <a:t>   14</a:t>
            </a:r>
          </a:p>
          <a:p>
            <a:pPr defTabSz="725668">
              <a:defRPr/>
            </a:pPr>
            <a:r>
              <a:rPr lang="ru-RU" altLang="ru-RU" sz="1000" b="0" cap="all" dirty="0">
                <a:solidFill>
                  <a:srgbClr val="D45448"/>
                </a:solidFill>
                <a:latin typeface="Arial" panose="020B0604020202020204" pitchFamily="34" charset="0"/>
              </a:rPr>
              <a:t>       кейсов</a:t>
            </a:r>
            <a:endParaRPr lang="ru-RU" sz="1000" b="0" cap="all" dirty="0">
              <a:solidFill>
                <a:srgbClr val="D45448"/>
              </a:solidFill>
              <a:latin typeface="Arial" panose="020B0604020202020204" pitchFamily="34" charset="0"/>
            </a:endParaRPr>
          </a:p>
        </p:txBody>
      </p:sp>
      <p:pic>
        <p:nvPicPr>
          <p:cNvPr id="205848" name="Рисунок 27">
            <a:extLst>
              <a:ext uri="{FF2B5EF4-FFF2-40B4-BE49-F238E27FC236}">
                <a16:creationId xmlns="" xmlns:a16="http://schemas.microsoft.com/office/drawing/2014/main" id="{7D4E8F58-711A-31AE-E318-56D0AE7F94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3546" y="4423768"/>
            <a:ext cx="4921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49" name="Рисунок 15">
            <a:extLst>
              <a:ext uri="{FF2B5EF4-FFF2-40B4-BE49-F238E27FC236}">
                <a16:creationId xmlns="" xmlns:a16="http://schemas.microsoft.com/office/drawing/2014/main" id="{61F416DD-441B-8B33-742F-B0A27D75A70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17734" t="28024" r="17583" b="46072"/>
          <a:stretch>
            <a:fillRect/>
          </a:stretch>
        </p:blipFill>
        <p:spPr bwMode="auto">
          <a:xfrm>
            <a:off x="8081168" y="239713"/>
            <a:ext cx="7540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a:extLst>
              <a:ext uri="{FF2B5EF4-FFF2-40B4-BE49-F238E27FC236}">
                <a16:creationId xmlns="" xmlns:a16="http://schemas.microsoft.com/office/drawing/2014/main" id="{E6CED045-CBC6-40A9-83A7-167885ECD8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01343" y="1248280"/>
            <a:ext cx="4393198" cy="3396540"/>
          </a:xfrm>
          <a:prstGeom prst="rect">
            <a:avLst/>
          </a:prstGeom>
        </p:spPr>
      </p:pic>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Прямоугольник с двумя скругленными противолежащими углами 2">
            <a:extLst>
              <a:ext uri="{FF2B5EF4-FFF2-40B4-BE49-F238E27FC236}">
                <a16:creationId xmlns="" xmlns:a16="http://schemas.microsoft.com/office/drawing/2014/main" id="{8311C41D-8A06-4FA1-B90D-15AFB68D5BC1}"/>
              </a:ext>
            </a:extLst>
          </p:cNvPr>
          <p:cNvSpPr/>
          <p:nvPr/>
        </p:nvSpPr>
        <p:spPr>
          <a:xfrm>
            <a:off x="992188" y="426727"/>
            <a:ext cx="7058024" cy="4669148"/>
          </a:xfrm>
          <a:prstGeom prst="round2DiagRect">
            <a:avLst>
              <a:gd name="adj1" fmla="val 5802"/>
              <a:gd name="adj2" fmla="val 0"/>
            </a:avLst>
          </a:prstGeom>
          <a:solidFill>
            <a:srgbClr val="333399"/>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206850" name="Рисунок 18">
            <a:extLst>
              <a:ext uri="{FF2B5EF4-FFF2-40B4-BE49-F238E27FC236}">
                <a16:creationId xmlns="" xmlns:a16="http://schemas.microsoft.com/office/drawing/2014/main" id="{0772669A-90D5-1224-07C2-C54DEB4E52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188" y="457200"/>
            <a:ext cx="70580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13">
            <a:extLst>
              <a:ext uri="{FF2B5EF4-FFF2-40B4-BE49-F238E27FC236}">
                <a16:creationId xmlns="" xmlns:a16="http://schemas.microsoft.com/office/drawing/2014/main" id="{6ECE1F81-E60A-41CA-A581-8FA42608EBAA}"/>
              </a:ext>
            </a:extLst>
          </p:cNvPr>
          <p:cNvSpPr>
            <a:spLocks noGrp="1"/>
          </p:cNvSpPr>
          <p:nvPr>
            <p:ph type="title" idx="4294967295"/>
          </p:nvPr>
        </p:nvSpPr>
        <p:spPr>
          <a:xfrm>
            <a:off x="1689100" y="117231"/>
            <a:ext cx="7203380" cy="811213"/>
          </a:xfrm>
          <a:prstGeom prst="rect">
            <a:avLst/>
          </a:prstGeom>
        </p:spPr>
        <p:txBody>
          <a:bodyPr anchor="t"/>
          <a:lstStyle/>
          <a:p>
            <a:pPr algn="ctr">
              <a:defRPr/>
            </a:pPr>
            <a:r>
              <a:rPr lang="ru-RU" sz="1800" b="1" dirty="0">
                <a:solidFill>
                  <a:schemeClr val="tx1"/>
                </a:solidFill>
                <a:latin typeface="Arial" panose="020B0604020202020204" pitchFamily="34" charset="0"/>
                <a:cs typeface="Arial" panose="020B0604020202020204" pitchFamily="34" charset="0"/>
              </a:rPr>
              <a:t>Единая система для цифровизации всех подразделений </a:t>
            </a:r>
          </a:p>
        </p:txBody>
      </p:sp>
      <p:grpSp>
        <p:nvGrpSpPr>
          <p:cNvPr id="2" name="Группа 1">
            <a:extLst>
              <a:ext uri="{FF2B5EF4-FFF2-40B4-BE49-F238E27FC236}">
                <a16:creationId xmlns="" xmlns:a16="http://schemas.microsoft.com/office/drawing/2014/main" id="{EB0F56D2-3457-172C-0AE5-8529FDEE8B1A}"/>
              </a:ext>
            </a:extLst>
          </p:cNvPr>
          <p:cNvGrpSpPr>
            <a:grpSpLocks/>
          </p:cNvGrpSpPr>
          <p:nvPr/>
        </p:nvGrpSpPr>
        <p:grpSpPr bwMode="auto">
          <a:xfrm>
            <a:off x="1325563" y="871538"/>
            <a:ext cx="6656387" cy="4241800"/>
            <a:chOff x="1669513" y="1098700"/>
            <a:chExt cx="8387362" cy="5344793"/>
          </a:xfrm>
        </p:grpSpPr>
        <p:sp>
          <p:nvSpPr>
            <p:cNvPr id="38" name="Скругленный прямоугольник 37">
              <a:extLst>
                <a:ext uri="{FF2B5EF4-FFF2-40B4-BE49-F238E27FC236}">
                  <a16:creationId xmlns="" xmlns:a16="http://schemas.microsoft.com/office/drawing/2014/main" id="{FD8D17C0-3A23-E0C7-A571-1BD35F083D94}"/>
                </a:ext>
              </a:extLst>
            </p:cNvPr>
            <p:cNvSpPr/>
            <p:nvPr/>
          </p:nvSpPr>
          <p:spPr bwMode="auto">
            <a:xfrm>
              <a:off x="5938207" y="3042988"/>
              <a:ext cx="274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59" name="TextBox 58">
              <a:extLst>
                <a:ext uri="{FF2B5EF4-FFF2-40B4-BE49-F238E27FC236}">
                  <a16:creationId xmlns="" xmlns:a16="http://schemas.microsoft.com/office/drawing/2014/main" id="{9F3F13F7-0155-B392-3FF2-01FABFF553A6}"/>
                </a:ext>
              </a:extLst>
            </p:cNvPr>
            <p:cNvSpPr txBox="1"/>
            <p:nvPr/>
          </p:nvSpPr>
          <p:spPr>
            <a:xfrm>
              <a:off x="5678163" y="5865407"/>
              <a:ext cx="1676274" cy="578086"/>
            </a:xfrm>
            <a:prstGeom prst="rect">
              <a:avLst/>
            </a:prstGeom>
            <a:noFill/>
          </p:spPr>
          <p:txBody>
            <a:bodyPr wrap="square">
              <a:spAutoFit/>
            </a:bodyPr>
            <a:lstStyle/>
            <a:p>
              <a:pPr algn="ctr" defTabSz="725668">
                <a:defRPr/>
              </a:pPr>
              <a:r>
                <a:rPr lang="ru-RU" sz="794" b="0" dirty="0">
                  <a:solidFill>
                    <a:srgbClr val="333399"/>
                  </a:solidFill>
                  <a:latin typeface="Arial" panose="020B0604020202020204" pitchFamily="34" charset="0"/>
                </a:rPr>
                <a:t>+ много цифровых технологий в отраслевых модулях </a:t>
              </a:r>
            </a:p>
          </p:txBody>
        </p:sp>
        <p:sp>
          <p:nvSpPr>
            <p:cNvPr id="17415" name="TextBox 17414">
              <a:extLst>
                <a:ext uri="{FF2B5EF4-FFF2-40B4-BE49-F238E27FC236}">
                  <a16:creationId xmlns="" xmlns:a16="http://schemas.microsoft.com/office/drawing/2014/main" id="{F53BBBE2-BD5E-89AF-C2D3-F62FAD1CC1AA}"/>
                </a:ext>
              </a:extLst>
            </p:cNvPr>
            <p:cNvSpPr txBox="1"/>
            <p:nvPr/>
          </p:nvSpPr>
          <p:spPr>
            <a:xfrm>
              <a:off x="5580148" y="2924970"/>
              <a:ext cx="232038" cy="240036"/>
            </a:xfrm>
            <a:prstGeom prst="rect">
              <a:avLst/>
            </a:prstGeom>
            <a:noFill/>
          </p:spPr>
          <p:txBody>
            <a:bodyPr wrap="none">
              <a:spAutoFit/>
            </a:bodyPr>
            <a:lstStyle/>
            <a:p>
              <a:pPr defTabSz="725668">
                <a:defRPr/>
              </a:pPr>
              <a:endParaRPr lang="ru-RU" sz="635" dirty="0">
                <a:solidFill>
                  <a:srgbClr val="FF0000"/>
                </a:solidFill>
                <a:latin typeface="Futura PT Demi"/>
              </a:endParaRPr>
            </a:p>
          </p:txBody>
        </p:sp>
        <p:sp>
          <p:nvSpPr>
            <p:cNvPr id="75" name="Скругленный прямоугольник 74">
              <a:extLst>
                <a:ext uri="{FF2B5EF4-FFF2-40B4-BE49-F238E27FC236}">
                  <a16:creationId xmlns="" xmlns:a16="http://schemas.microsoft.com/office/drawing/2014/main" id="{E56DADE2-AEFE-EC42-37B9-155CF95BF9A0}"/>
                </a:ext>
              </a:extLst>
            </p:cNvPr>
            <p:cNvSpPr/>
            <p:nvPr/>
          </p:nvSpPr>
          <p:spPr bwMode="auto">
            <a:xfrm>
              <a:off x="4051899" y="2924970"/>
              <a:ext cx="34005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76" name="Скругленный прямоугольник 75">
              <a:extLst>
                <a:ext uri="{FF2B5EF4-FFF2-40B4-BE49-F238E27FC236}">
                  <a16:creationId xmlns="" xmlns:a16="http://schemas.microsoft.com/office/drawing/2014/main" id="{2C0F90A8-C29E-937F-97E2-F9B46CDC0CBF}"/>
                </a:ext>
              </a:extLst>
            </p:cNvPr>
            <p:cNvSpPr/>
            <p:nvPr/>
          </p:nvSpPr>
          <p:spPr bwMode="auto">
            <a:xfrm>
              <a:off x="4055900" y="3040988"/>
              <a:ext cx="24003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77" name="Скругленный прямоугольник 76">
              <a:extLst>
                <a:ext uri="{FF2B5EF4-FFF2-40B4-BE49-F238E27FC236}">
                  <a16:creationId xmlns="" xmlns:a16="http://schemas.microsoft.com/office/drawing/2014/main" id="{5EBB6D0B-088E-C650-ECE7-4A79CC7B416E}"/>
                </a:ext>
              </a:extLst>
            </p:cNvPr>
            <p:cNvSpPr/>
            <p:nvPr/>
          </p:nvSpPr>
          <p:spPr bwMode="auto">
            <a:xfrm>
              <a:off x="5096069" y="3289024"/>
              <a:ext cx="444072"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78" name="Скругленный прямоугольник 77">
              <a:extLst>
                <a:ext uri="{FF2B5EF4-FFF2-40B4-BE49-F238E27FC236}">
                  <a16:creationId xmlns="" xmlns:a16="http://schemas.microsoft.com/office/drawing/2014/main" id="{546732A8-E9DA-6C3F-3DA5-AF7D771C870E}"/>
                </a:ext>
              </a:extLst>
            </p:cNvPr>
            <p:cNvSpPr/>
            <p:nvPr/>
          </p:nvSpPr>
          <p:spPr bwMode="auto">
            <a:xfrm>
              <a:off x="5832189" y="3281023"/>
              <a:ext cx="27604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79" name="Скругленный прямоугольник 78">
              <a:extLst>
                <a:ext uri="{FF2B5EF4-FFF2-40B4-BE49-F238E27FC236}">
                  <a16:creationId xmlns="" xmlns:a16="http://schemas.microsoft.com/office/drawing/2014/main" id="{7771D6DF-CAD7-CDF4-F833-12345497898F}"/>
                </a:ext>
              </a:extLst>
            </p:cNvPr>
            <p:cNvSpPr/>
            <p:nvPr/>
          </p:nvSpPr>
          <p:spPr bwMode="auto">
            <a:xfrm>
              <a:off x="4794021" y="3287025"/>
              <a:ext cx="286046"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80" name="Скругленный прямоугольник 79">
              <a:extLst>
                <a:ext uri="{FF2B5EF4-FFF2-40B4-BE49-F238E27FC236}">
                  <a16:creationId xmlns="" xmlns:a16="http://schemas.microsoft.com/office/drawing/2014/main" id="{86A0CFD7-7A49-5BF5-1834-27FDDCA2E308}"/>
                </a:ext>
              </a:extLst>
            </p:cNvPr>
            <p:cNvSpPr/>
            <p:nvPr/>
          </p:nvSpPr>
          <p:spPr bwMode="auto">
            <a:xfrm>
              <a:off x="4051899" y="3287025"/>
              <a:ext cx="45607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Digital Twin</a:t>
              </a:r>
              <a:endParaRPr lang="ru-RU" sz="476" dirty="0">
                <a:solidFill>
                  <a:srgbClr val="FFFFFF"/>
                </a:solidFill>
              </a:endParaRPr>
            </a:p>
          </p:txBody>
        </p:sp>
        <p:sp>
          <p:nvSpPr>
            <p:cNvPr id="84" name="Скругленный прямоугольник 83">
              <a:extLst>
                <a:ext uri="{FF2B5EF4-FFF2-40B4-BE49-F238E27FC236}">
                  <a16:creationId xmlns="" xmlns:a16="http://schemas.microsoft.com/office/drawing/2014/main" id="{4C678D47-09EF-056D-F0E2-CE958B3BF0AE}"/>
                </a:ext>
              </a:extLst>
            </p:cNvPr>
            <p:cNvSpPr/>
            <p:nvPr/>
          </p:nvSpPr>
          <p:spPr bwMode="auto">
            <a:xfrm>
              <a:off x="2737687" y="3365036"/>
              <a:ext cx="262042"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85" name="Скругленный прямоугольник 84">
              <a:extLst>
                <a:ext uri="{FF2B5EF4-FFF2-40B4-BE49-F238E27FC236}">
                  <a16:creationId xmlns="" xmlns:a16="http://schemas.microsoft.com/office/drawing/2014/main" id="{58E51605-B901-5031-5CFB-ABD95608B375}"/>
                </a:ext>
              </a:extLst>
            </p:cNvPr>
            <p:cNvSpPr/>
            <p:nvPr/>
          </p:nvSpPr>
          <p:spPr bwMode="auto">
            <a:xfrm>
              <a:off x="2737687" y="3153004"/>
              <a:ext cx="172028"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88" name="Скругленный прямоугольник 87">
              <a:extLst>
                <a:ext uri="{FF2B5EF4-FFF2-40B4-BE49-F238E27FC236}">
                  <a16:creationId xmlns="" xmlns:a16="http://schemas.microsoft.com/office/drawing/2014/main" id="{527D0B96-3670-E8C2-F04D-B7300232A7B3}"/>
                </a:ext>
              </a:extLst>
            </p:cNvPr>
            <p:cNvSpPr/>
            <p:nvPr/>
          </p:nvSpPr>
          <p:spPr bwMode="auto">
            <a:xfrm>
              <a:off x="6248256" y="3038988"/>
              <a:ext cx="258043"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97" name="Скругленный прямоугольник 96">
              <a:extLst>
                <a:ext uri="{FF2B5EF4-FFF2-40B4-BE49-F238E27FC236}">
                  <a16:creationId xmlns="" xmlns:a16="http://schemas.microsoft.com/office/drawing/2014/main" id="{3D5E4F2B-7E39-1011-7A40-7B239B37FDBA}"/>
                </a:ext>
              </a:extLst>
            </p:cNvPr>
            <p:cNvSpPr/>
            <p:nvPr/>
          </p:nvSpPr>
          <p:spPr bwMode="auto">
            <a:xfrm>
              <a:off x="2493647" y="1876815"/>
              <a:ext cx="262042"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101" name="Скругленный прямоугольник 100">
              <a:extLst>
                <a:ext uri="{FF2B5EF4-FFF2-40B4-BE49-F238E27FC236}">
                  <a16:creationId xmlns="" xmlns:a16="http://schemas.microsoft.com/office/drawing/2014/main" id="{F9172EBA-29C6-78E7-1DEC-5E8BC6AF049A}"/>
                </a:ext>
              </a:extLst>
            </p:cNvPr>
            <p:cNvSpPr/>
            <p:nvPr/>
          </p:nvSpPr>
          <p:spPr bwMode="auto">
            <a:xfrm>
              <a:off x="3699842" y="3365036"/>
              <a:ext cx="342056"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02" name="Скругленный прямоугольник 101">
              <a:extLst>
                <a:ext uri="{FF2B5EF4-FFF2-40B4-BE49-F238E27FC236}">
                  <a16:creationId xmlns="" xmlns:a16="http://schemas.microsoft.com/office/drawing/2014/main" id="{2C14C698-A326-2E52-57E0-1A6EF0F5C8B7}"/>
                </a:ext>
              </a:extLst>
            </p:cNvPr>
            <p:cNvSpPr/>
            <p:nvPr/>
          </p:nvSpPr>
          <p:spPr bwMode="auto">
            <a:xfrm>
              <a:off x="2735686" y="3587069"/>
              <a:ext cx="17402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03" name="Скругленный прямоугольник 102">
              <a:extLst>
                <a:ext uri="{FF2B5EF4-FFF2-40B4-BE49-F238E27FC236}">
                  <a16:creationId xmlns="" xmlns:a16="http://schemas.microsoft.com/office/drawing/2014/main" id="{6400DB6C-EBA8-0398-4DBA-43E7D12CB80A}"/>
                </a:ext>
              </a:extLst>
            </p:cNvPr>
            <p:cNvSpPr/>
            <p:nvPr/>
          </p:nvSpPr>
          <p:spPr bwMode="auto">
            <a:xfrm>
              <a:off x="6236254" y="2808953"/>
              <a:ext cx="172028"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04" name="Скругленный прямоугольник 103">
              <a:extLst>
                <a:ext uri="{FF2B5EF4-FFF2-40B4-BE49-F238E27FC236}">
                  <a16:creationId xmlns="" xmlns:a16="http://schemas.microsoft.com/office/drawing/2014/main" id="{D4672769-0907-8675-1D43-1F1003658549}"/>
                </a:ext>
              </a:extLst>
            </p:cNvPr>
            <p:cNvSpPr/>
            <p:nvPr/>
          </p:nvSpPr>
          <p:spPr bwMode="auto">
            <a:xfrm>
              <a:off x="6934368" y="3639077"/>
              <a:ext cx="174028"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05" name="Скругленный прямоугольник 104">
              <a:extLst>
                <a:ext uri="{FF2B5EF4-FFF2-40B4-BE49-F238E27FC236}">
                  <a16:creationId xmlns="" xmlns:a16="http://schemas.microsoft.com/office/drawing/2014/main" id="{70F49CBC-6946-0996-5C78-62B4598D6B53}"/>
                </a:ext>
              </a:extLst>
            </p:cNvPr>
            <p:cNvSpPr/>
            <p:nvPr/>
          </p:nvSpPr>
          <p:spPr bwMode="auto">
            <a:xfrm>
              <a:off x="6934368" y="3411043"/>
              <a:ext cx="258041"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06" name="Скругленный прямоугольник 105">
              <a:extLst>
                <a:ext uri="{FF2B5EF4-FFF2-40B4-BE49-F238E27FC236}">
                  <a16:creationId xmlns="" xmlns:a16="http://schemas.microsoft.com/office/drawing/2014/main" id="{5E570AC2-75D4-0F16-BA61-82A8B3CC5042}"/>
                </a:ext>
              </a:extLst>
            </p:cNvPr>
            <p:cNvSpPr/>
            <p:nvPr/>
          </p:nvSpPr>
          <p:spPr bwMode="auto">
            <a:xfrm>
              <a:off x="7914528" y="3653078"/>
              <a:ext cx="34205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07" name="Скругленный прямоугольник 106">
              <a:extLst>
                <a:ext uri="{FF2B5EF4-FFF2-40B4-BE49-F238E27FC236}">
                  <a16:creationId xmlns="" xmlns:a16="http://schemas.microsoft.com/office/drawing/2014/main" id="{5B5D6153-0FE0-089B-D10D-76E39E29C763}"/>
                </a:ext>
              </a:extLst>
            </p:cNvPr>
            <p:cNvSpPr/>
            <p:nvPr/>
          </p:nvSpPr>
          <p:spPr bwMode="auto">
            <a:xfrm>
              <a:off x="4497973" y="4133150"/>
              <a:ext cx="274044"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08" name="Скругленный прямоугольник 107">
              <a:extLst>
                <a:ext uri="{FF2B5EF4-FFF2-40B4-BE49-F238E27FC236}">
                  <a16:creationId xmlns="" xmlns:a16="http://schemas.microsoft.com/office/drawing/2014/main" id="{2E981FE3-9AEE-0D59-26DD-D8D85C4B6432}"/>
                </a:ext>
              </a:extLst>
            </p:cNvPr>
            <p:cNvSpPr/>
            <p:nvPr/>
          </p:nvSpPr>
          <p:spPr bwMode="auto">
            <a:xfrm>
              <a:off x="4503973" y="4401189"/>
              <a:ext cx="27404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09" name="Скругленный прямоугольник 108">
              <a:extLst>
                <a:ext uri="{FF2B5EF4-FFF2-40B4-BE49-F238E27FC236}">
                  <a16:creationId xmlns="" xmlns:a16="http://schemas.microsoft.com/office/drawing/2014/main" id="{48ED920B-281F-C439-752F-3E995F57EEA1}"/>
                </a:ext>
              </a:extLst>
            </p:cNvPr>
            <p:cNvSpPr/>
            <p:nvPr/>
          </p:nvSpPr>
          <p:spPr bwMode="auto">
            <a:xfrm>
              <a:off x="6118236" y="4395189"/>
              <a:ext cx="24003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10" name="Скругленный прямоугольник 109">
              <a:extLst>
                <a:ext uri="{FF2B5EF4-FFF2-40B4-BE49-F238E27FC236}">
                  <a16:creationId xmlns="" xmlns:a16="http://schemas.microsoft.com/office/drawing/2014/main" id="{91CFAF61-0381-4434-94EC-74B6A7D439EF}"/>
                </a:ext>
              </a:extLst>
            </p:cNvPr>
            <p:cNvSpPr/>
            <p:nvPr/>
          </p:nvSpPr>
          <p:spPr bwMode="auto">
            <a:xfrm>
              <a:off x="8006543" y="4137150"/>
              <a:ext cx="24003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11" name="Скругленный прямоугольник 110">
              <a:extLst>
                <a:ext uri="{FF2B5EF4-FFF2-40B4-BE49-F238E27FC236}">
                  <a16:creationId xmlns="" xmlns:a16="http://schemas.microsoft.com/office/drawing/2014/main" id="{9B1F52A5-1E22-60A1-AC28-F3FCEABDCC28}"/>
                </a:ext>
              </a:extLst>
            </p:cNvPr>
            <p:cNvSpPr/>
            <p:nvPr/>
          </p:nvSpPr>
          <p:spPr bwMode="auto">
            <a:xfrm>
              <a:off x="8286588" y="4903264"/>
              <a:ext cx="272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12" name="Скругленный прямоугольник 111">
              <a:extLst>
                <a:ext uri="{FF2B5EF4-FFF2-40B4-BE49-F238E27FC236}">
                  <a16:creationId xmlns="" xmlns:a16="http://schemas.microsoft.com/office/drawing/2014/main" id="{5A9AB25C-66ED-3ED9-177F-43013872CC67}"/>
                </a:ext>
              </a:extLst>
            </p:cNvPr>
            <p:cNvSpPr/>
            <p:nvPr/>
          </p:nvSpPr>
          <p:spPr bwMode="auto">
            <a:xfrm>
              <a:off x="9864844" y="4903264"/>
              <a:ext cx="17402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15" name="Скругленный прямоугольник 114">
              <a:extLst>
                <a:ext uri="{FF2B5EF4-FFF2-40B4-BE49-F238E27FC236}">
                  <a16:creationId xmlns="" xmlns:a16="http://schemas.microsoft.com/office/drawing/2014/main" id="{D5A8976F-5ECC-A72C-B8F3-0D075097762B}"/>
                </a:ext>
              </a:extLst>
            </p:cNvPr>
            <p:cNvSpPr/>
            <p:nvPr/>
          </p:nvSpPr>
          <p:spPr bwMode="auto">
            <a:xfrm>
              <a:off x="8286588" y="4463199"/>
              <a:ext cx="272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16" name="Скругленный прямоугольник 115">
              <a:extLst>
                <a:ext uri="{FF2B5EF4-FFF2-40B4-BE49-F238E27FC236}">
                  <a16:creationId xmlns="" xmlns:a16="http://schemas.microsoft.com/office/drawing/2014/main" id="{D11BB8E4-213A-F1DA-F817-8AA000D041BC}"/>
                </a:ext>
              </a:extLst>
            </p:cNvPr>
            <p:cNvSpPr/>
            <p:nvPr/>
          </p:nvSpPr>
          <p:spPr bwMode="auto">
            <a:xfrm>
              <a:off x="9858843" y="4465199"/>
              <a:ext cx="172028"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17" name="Скругленный прямоугольник 116">
              <a:extLst>
                <a:ext uri="{FF2B5EF4-FFF2-40B4-BE49-F238E27FC236}">
                  <a16:creationId xmlns="" xmlns:a16="http://schemas.microsoft.com/office/drawing/2014/main" id="{EFB6645C-66EC-6EB1-04C8-197D90DADCEB}"/>
                </a:ext>
              </a:extLst>
            </p:cNvPr>
            <p:cNvSpPr/>
            <p:nvPr/>
          </p:nvSpPr>
          <p:spPr bwMode="auto">
            <a:xfrm>
              <a:off x="8280586" y="4161154"/>
              <a:ext cx="272044"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18" name="Скругленный прямоугольник 117">
              <a:extLst>
                <a:ext uri="{FF2B5EF4-FFF2-40B4-BE49-F238E27FC236}">
                  <a16:creationId xmlns="" xmlns:a16="http://schemas.microsoft.com/office/drawing/2014/main" id="{137F687B-0A0F-61CE-80D5-6E1907FDFAEE}"/>
                </a:ext>
              </a:extLst>
            </p:cNvPr>
            <p:cNvSpPr/>
            <p:nvPr/>
          </p:nvSpPr>
          <p:spPr bwMode="auto">
            <a:xfrm>
              <a:off x="9852842" y="4159154"/>
              <a:ext cx="17402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19" name="Скругленный прямоугольник 118">
              <a:extLst>
                <a:ext uri="{FF2B5EF4-FFF2-40B4-BE49-F238E27FC236}">
                  <a16:creationId xmlns="" xmlns:a16="http://schemas.microsoft.com/office/drawing/2014/main" id="{7B410D00-D088-763E-CFDD-B7A59F4DD762}"/>
                </a:ext>
              </a:extLst>
            </p:cNvPr>
            <p:cNvSpPr/>
            <p:nvPr/>
          </p:nvSpPr>
          <p:spPr bwMode="auto">
            <a:xfrm>
              <a:off x="8262584" y="3863110"/>
              <a:ext cx="274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20" name="Скругленный прямоугольник 119">
              <a:extLst>
                <a:ext uri="{FF2B5EF4-FFF2-40B4-BE49-F238E27FC236}">
                  <a16:creationId xmlns="" xmlns:a16="http://schemas.microsoft.com/office/drawing/2014/main" id="{9B07F3C6-B812-0C21-B0FB-F8AC4A7AD175}"/>
                </a:ext>
              </a:extLst>
            </p:cNvPr>
            <p:cNvSpPr/>
            <p:nvPr/>
          </p:nvSpPr>
          <p:spPr bwMode="auto">
            <a:xfrm>
              <a:off x="8970699" y="3863110"/>
              <a:ext cx="172028"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21" name="Скругленный прямоугольник 120">
              <a:extLst>
                <a:ext uri="{FF2B5EF4-FFF2-40B4-BE49-F238E27FC236}">
                  <a16:creationId xmlns="" xmlns:a16="http://schemas.microsoft.com/office/drawing/2014/main" id="{47B9D450-DF12-22F0-A799-1091370E43BD}"/>
                </a:ext>
              </a:extLst>
            </p:cNvPr>
            <p:cNvSpPr/>
            <p:nvPr/>
          </p:nvSpPr>
          <p:spPr bwMode="auto">
            <a:xfrm>
              <a:off x="9782831" y="3317028"/>
              <a:ext cx="274044" cy="104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22" name="Скругленный прямоугольник 121">
              <a:extLst>
                <a:ext uri="{FF2B5EF4-FFF2-40B4-BE49-F238E27FC236}">
                  <a16:creationId xmlns="" xmlns:a16="http://schemas.microsoft.com/office/drawing/2014/main" id="{29CF1556-F63B-DA0B-B76D-FC26CAE46B91}"/>
                </a:ext>
              </a:extLst>
            </p:cNvPr>
            <p:cNvSpPr/>
            <p:nvPr/>
          </p:nvSpPr>
          <p:spPr bwMode="auto">
            <a:xfrm>
              <a:off x="9158730" y="3317028"/>
              <a:ext cx="27604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24" name="Скругленный прямоугольник 123">
              <a:extLst>
                <a:ext uri="{FF2B5EF4-FFF2-40B4-BE49-F238E27FC236}">
                  <a16:creationId xmlns="" xmlns:a16="http://schemas.microsoft.com/office/drawing/2014/main" id="{96492B8F-6AAF-C48F-FC3B-2042BDF0F2EC}"/>
                </a:ext>
              </a:extLst>
            </p:cNvPr>
            <p:cNvSpPr/>
            <p:nvPr/>
          </p:nvSpPr>
          <p:spPr bwMode="auto">
            <a:xfrm>
              <a:off x="9154729" y="2814955"/>
              <a:ext cx="27604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25" name="Скругленный прямоугольник 124">
              <a:extLst>
                <a:ext uri="{FF2B5EF4-FFF2-40B4-BE49-F238E27FC236}">
                  <a16:creationId xmlns="" xmlns:a16="http://schemas.microsoft.com/office/drawing/2014/main" id="{B071FDE4-A900-F786-B76C-C7B09FC2B123}"/>
                </a:ext>
              </a:extLst>
            </p:cNvPr>
            <p:cNvSpPr/>
            <p:nvPr/>
          </p:nvSpPr>
          <p:spPr bwMode="auto">
            <a:xfrm>
              <a:off x="9158730" y="3137002"/>
              <a:ext cx="274044" cy="104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26" name="Скругленный прямоугольник 125">
              <a:extLst>
                <a:ext uri="{FF2B5EF4-FFF2-40B4-BE49-F238E27FC236}">
                  <a16:creationId xmlns="" xmlns:a16="http://schemas.microsoft.com/office/drawing/2014/main" id="{80D8D11D-991E-265D-1CF2-528DBBDD3610}"/>
                </a:ext>
              </a:extLst>
            </p:cNvPr>
            <p:cNvSpPr/>
            <p:nvPr/>
          </p:nvSpPr>
          <p:spPr bwMode="auto">
            <a:xfrm>
              <a:off x="8558632" y="3050990"/>
              <a:ext cx="34205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27" name="Скругленный прямоугольник 126">
              <a:extLst>
                <a:ext uri="{FF2B5EF4-FFF2-40B4-BE49-F238E27FC236}">
                  <a16:creationId xmlns="" xmlns:a16="http://schemas.microsoft.com/office/drawing/2014/main" id="{14B4AF46-26D1-04ED-C2ED-76440DEC5448}"/>
                </a:ext>
              </a:extLst>
            </p:cNvPr>
            <p:cNvSpPr/>
            <p:nvPr/>
          </p:nvSpPr>
          <p:spPr bwMode="auto">
            <a:xfrm>
              <a:off x="8256583" y="3167007"/>
              <a:ext cx="272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28" name="Скругленный прямоугольник 127">
              <a:extLst>
                <a:ext uri="{FF2B5EF4-FFF2-40B4-BE49-F238E27FC236}">
                  <a16:creationId xmlns="" xmlns:a16="http://schemas.microsoft.com/office/drawing/2014/main" id="{BBD84879-A56B-32A9-3703-BDDB43089084}"/>
                </a:ext>
              </a:extLst>
            </p:cNvPr>
            <p:cNvSpPr/>
            <p:nvPr/>
          </p:nvSpPr>
          <p:spPr bwMode="auto">
            <a:xfrm>
              <a:off x="8258583" y="3287025"/>
              <a:ext cx="454073"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29" name="Скругленный прямоугольник 128">
              <a:extLst>
                <a:ext uri="{FF2B5EF4-FFF2-40B4-BE49-F238E27FC236}">
                  <a16:creationId xmlns="" xmlns:a16="http://schemas.microsoft.com/office/drawing/2014/main" id="{DEF10CD4-A63A-2526-9FC8-2E63B31FA2DB}"/>
                </a:ext>
              </a:extLst>
            </p:cNvPr>
            <p:cNvSpPr/>
            <p:nvPr/>
          </p:nvSpPr>
          <p:spPr bwMode="auto">
            <a:xfrm>
              <a:off x="8856680" y="3287025"/>
              <a:ext cx="27404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30" name="Скругленный прямоугольник 129">
              <a:extLst>
                <a:ext uri="{FF2B5EF4-FFF2-40B4-BE49-F238E27FC236}">
                  <a16:creationId xmlns="" xmlns:a16="http://schemas.microsoft.com/office/drawing/2014/main" id="{2A1F7278-EB16-EFAA-E925-CB96DE1183D0}"/>
                </a:ext>
              </a:extLst>
            </p:cNvPr>
            <p:cNvSpPr/>
            <p:nvPr/>
          </p:nvSpPr>
          <p:spPr bwMode="auto">
            <a:xfrm>
              <a:off x="2715682" y="2856960"/>
              <a:ext cx="262043"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31" name="Скругленный прямоугольник 130">
              <a:extLst>
                <a:ext uri="{FF2B5EF4-FFF2-40B4-BE49-F238E27FC236}">
                  <a16:creationId xmlns="" xmlns:a16="http://schemas.microsoft.com/office/drawing/2014/main" id="{E7245E40-29E0-F63D-12EF-CDC02E72EA12}"/>
                </a:ext>
              </a:extLst>
            </p:cNvPr>
            <p:cNvSpPr/>
            <p:nvPr/>
          </p:nvSpPr>
          <p:spPr bwMode="auto">
            <a:xfrm>
              <a:off x="5736173" y="4937269"/>
              <a:ext cx="24003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32" name="Скругленный прямоугольник 131">
              <a:extLst>
                <a:ext uri="{FF2B5EF4-FFF2-40B4-BE49-F238E27FC236}">
                  <a16:creationId xmlns="" xmlns:a16="http://schemas.microsoft.com/office/drawing/2014/main" id="{764AFA02-9E2F-5675-7F64-77E10F430499}"/>
                </a:ext>
              </a:extLst>
            </p:cNvPr>
            <p:cNvSpPr/>
            <p:nvPr/>
          </p:nvSpPr>
          <p:spPr bwMode="auto">
            <a:xfrm>
              <a:off x="5036059" y="4953271"/>
              <a:ext cx="17402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33" name="Скругленный прямоугольник 132">
              <a:extLst>
                <a:ext uri="{FF2B5EF4-FFF2-40B4-BE49-F238E27FC236}">
                  <a16:creationId xmlns="" xmlns:a16="http://schemas.microsoft.com/office/drawing/2014/main" id="{B96328E7-CC37-A8C3-4A55-C085086249FA}"/>
                </a:ext>
              </a:extLst>
            </p:cNvPr>
            <p:cNvSpPr/>
            <p:nvPr/>
          </p:nvSpPr>
          <p:spPr bwMode="auto">
            <a:xfrm>
              <a:off x="4497973" y="4951272"/>
              <a:ext cx="274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34" name="Скругленный прямоугольник 133">
              <a:extLst>
                <a:ext uri="{FF2B5EF4-FFF2-40B4-BE49-F238E27FC236}">
                  <a16:creationId xmlns="" xmlns:a16="http://schemas.microsoft.com/office/drawing/2014/main" id="{2654A481-715B-FF7E-EEC1-B2CF004B6425}"/>
                </a:ext>
              </a:extLst>
            </p:cNvPr>
            <p:cNvSpPr/>
            <p:nvPr/>
          </p:nvSpPr>
          <p:spPr bwMode="auto">
            <a:xfrm>
              <a:off x="8462617" y="1876815"/>
              <a:ext cx="438071"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35" name="Скругленный прямоугольник 134">
              <a:extLst>
                <a:ext uri="{FF2B5EF4-FFF2-40B4-BE49-F238E27FC236}">
                  <a16:creationId xmlns="" xmlns:a16="http://schemas.microsoft.com/office/drawing/2014/main" id="{FCE30A8F-C39A-7241-9691-5A27B328FEAD}"/>
                </a:ext>
              </a:extLst>
            </p:cNvPr>
            <p:cNvSpPr/>
            <p:nvPr/>
          </p:nvSpPr>
          <p:spPr bwMode="auto">
            <a:xfrm>
              <a:off x="8978700" y="1874815"/>
              <a:ext cx="27404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39" name="Скругленный прямоугольник 138">
              <a:extLst>
                <a:ext uri="{FF2B5EF4-FFF2-40B4-BE49-F238E27FC236}">
                  <a16:creationId xmlns="" xmlns:a16="http://schemas.microsoft.com/office/drawing/2014/main" id="{58937DBD-AE0C-47DB-FB6A-7C22B6DC2217}"/>
                </a:ext>
              </a:extLst>
            </p:cNvPr>
            <p:cNvSpPr/>
            <p:nvPr/>
          </p:nvSpPr>
          <p:spPr bwMode="auto">
            <a:xfrm>
              <a:off x="6544304" y="1210717"/>
              <a:ext cx="34005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40" name="Скругленный прямоугольник 139">
              <a:extLst>
                <a:ext uri="{FF2B5EF4-FFF2-40B4-BE49-F238E27FC236}">
                  <a16:creationId xmlns="" xmlns:a16="http://schemas.microsoft.com/office/drawing/2014/main" id="{7C8CD85C-A997-CF85-C31B-BE40E4C7A8BA}"/>
                </a:ext>
              </a:extLst>
            </p:cNvPr>
            <p:cNvSpPr/>
            <p:nvPr/>
          </p:nvSpPr>
          <p:spPr bwMode="auto">
            <a:xfrm>
              <a:off x="6546305" y="1354738"/>
              <a:ext cx="24003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41" name="Скругленный прямоугольник 140">
              <a:extLst>
                <a:ext uri="{FF2B5EF4-FFF2-40B4-BE49-F238E27FC236}">
                  <a16:creationId xmlns="" xmlns:a16="http://schemas.microsoft.com/office/drawing/2014/main" id="{4AAAFB50-8059-5AFC-572C-FD13F63ADE1B}"/>
                </a:ext>
              </a:extLst>
            </p:cNvPr>
            <p:cNvSpPr/>
            <p:nvPr/>
          </p:nvSpPr>
          <p:spPr bwMode="auto">
            <a:xfrm>
              <a:off x="5174082" y="1864813"/>
              <a:ext cx="458074"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42" name="Скругленный прямоугольник 141">
              <a:extLst>
                <a:ext uri="{FF2B5EF4-FFF2-40B4-BE49-F238E27FC236}">
                  <a16:creationId xmlns="" xmlns:a16="http://schemas.microsoft.com/office/drawing/2014/main" id="{619A5E98-1BA4-FCF4-A41E-68E1719E0924}"/>
                </a:ext>
              </a:extLst>
            </p:cNvPr>
            <p:cNvSpPr/>
            <p:nvPr/>
          </p:nvSpPr>
          <p:spPr bwMode="auto">
            <a:xfrm>
              <a:off x="5818187" y="1608775"/>
              <a:ext cx="262042"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43" name="Скругленный прямоугольник 142">
              <a:extLst>
                <a:ext uri="{FF2B5EF4-FFF2-40B4-BE49-F238E27FC236}">
                  <a16:creationId xmlns="" xmlns:a16="http://schemas.microsoft.com/office/drawing/2014/main" id="{1E2C963C-86CD-95D8-BBAA-464557CDB6B9}"/>
                </a:ext>
              </a:extLst>
            </p:cNvPr>
            <p:cNvSpPr/>
            <p:nvPr/>
          </p:nvSpPr>
          <p:spPr bwMode="auto">
            <a:xfrm>
              <a:off x="5742175" y="1466755"/>
              <a:ext cx="34205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44" name="Скругленный прямоугольник 143">
              <a:extLst>
                <a:ext uri="{FF2B5EF4-FFF2-40B4-BE49-F238E27FC236}">
                  <a16:creationId xmlns="" xmlns:a16="http://schemas.microsoft.com/office/drawing/2014/main" id="{466A7EFE-68D8-BC3D-6C5B-B1E9016A273D}"/>
                </a:ext>
              </a:extLst>
            </p:cNvPr>
            <p:cNvSpPr/>
            <p:nvPr/>
          </p:nvSpPr>
          <p:spPr bwMode="auto">
            <a:xfrm>
              <a:off x="3233767" y="1606775"/>
              <a:ext cx="24003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45" name="Скругленный прямоугольник 144">
              <a:extLst>
                <a:ext uri="{FF2B5EF4-FFF2-40B4-BE49-F238E27FC236}">
                  <a16:creationId xmlns="" xmlns:a16="http://schemas.microsoft.com/office/drawing/2014/main" id="{2DBA3F24-D9F0-4A88-EA84-BF43841C93B4}"/>
                </a:ext>
              </a:extLst>
            </p:cNvPr>
            <p:cNvSpPr/>
            <p:nvPr/>
          </p:nvSpPr>
          <p:spPr bwMode="auto">
            <a:xfrm>
              <a:off x="1707519" y="1610776"/>
              <a:ext cx="262043"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46" name="Скругленный прямоугольник 145">
              <a:extLst>
                <a:ext uri="{FF2B5EF4-FFF2-40B4-BE49-F238E27FC236}">
                  <a16:creationId xmlns="" xmlns:a16="http://schemas.microsoft.com/office/drawing/2014/main" id="{911F6D43-B2E2-D169-0C2C-A344773AFECB}"/>
                </a:ext>
              </a:extLst>
            </p:cNvPr>
            <p:cNvSpPr/>
            <p:nvPr/>
          </p:nvSpPr>
          <p:spPr bwMode="auto">
            <a:xfrm>
              <a:off x="1705519" y="1352737"/>
              <a:ext cx="48407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47" name="Скругленный прямоугольник 146">
              <a:extLst>
                <a:ext uri="{FF2B5EF4-FFF2-40B4-BE49-F238E27FC236}">
                  <a16:creationId xmlns="" xmlns:a16="http://schemas.microsoft.com/office/drawing/2014/main" id="{7502B042-10AE-7581-13C6-9DDDB25F7688}"/>
                </a:ext>
              </a:extLst>
            </p:cNvPr>
            <p:cNvSpPr/>
            <p:nvPr/>
          </p:nvSpPr>
          <p:spPr bwMode="auto">
            <a:xfrm>
              <a:off x="5386117" y="1102701"/>
              <a:ext cx="240039"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48" name="Скругленный прямоугольник 147">
              <a:extLst>
                <a:ext uri="{FF2B5EF4-FFF2-40B4-BE49-F238E27FC236}">
                  <a16:creationId xmlns="" xmlns:a16="http://schemas.microsoft.com/office/drawing/2014/main" id="{C1E2CAEC-B295-0997-667F-CD96310D34CC}"/>
                </a:ext>
              </a:extLst>
            </p:cNvPr>
            <p:cNvSpPr/>
            <p:nvPr/>
          </p:nvSpPr>
          <p:spPr bwMode="auto">
            <a:xfrm>
              <a:off x="6256258" y="1098700"/>
              <a:ext cx="260042"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49" name="Скругленный прямоугольник 148">
              <a:extLst>
                <a:ext uri="{FF2B5EF4-FFF2-40B4-BE49-F238E27FC236}">
                  <a16:creationId xmlns="" xmlns:a16="http://schemas.microsoft.com/office/drawing/2014/main" id="{8A8657D0-8EC2-5490-3B69-1BE8F0B547B4}"/>
                </a:ext>
              </a:extLst>
            </p:cNvPr>
            <p:cNvSpPr/>
            <p:nvPr/>
          </p:nvSpPr>
          <p:spPr bwMode="auto">
            <a:xfrm>
              <a:off x="2597664" y="5951420"/>
              <a:ext cx="260042"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150" name="Скругленный прямоугольник 149">
              <a:extLst>
                <a:ext uri="{FF2B5EF4-FFF2-40B4-BE49-F238E27FC236}">
                  <a16:creationId xmlns="" xmlns:a16="http://schemas.microsoft.com/office/drawing/2014/main" id="{32450D9C-A1A4-67FF-4FFE-7E002B900702}"/>
                </a:ext>
              </a:extLst>
            </p:cNvPr>
            <p:cNvSpPr/>
            <p:nvPr/>
          </p:nvSpPr>
          <p:spPr bwMode="auto">
            <a:xfrm>
              <a:off x="2597664" y="6211459"/>
              <a:ext cx="260042"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151" name="Скругленный прямоугольник 150">
              <a:extLst>
                <a:ext uri="{FF2B5EF4-FFF2-40B4-BE49-F238E27FC236}">
                  <a16:creationId xmlns="" xmlns:a16="http://schemas.microsoft.com/office/drawing/2014/main" id="{4E277AE5-BDE6-F531-7BA2-D94F797B2857}"/>
                </a:ext>
              </a:extLst>
            </p:cNvPr>
            <p:cNvSpPr/>
            <p:nvPr/>
          </p:nvSpPr>
          <p:spPr bwMode="auto">
            <a:xfrm>
              <a:off x="1675513" y="6211459"/>
              <a:ext cx="452073"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52" name="Скругленный прямоугольник 151">
              <a:extLst>
                <a:ext uri="{FF2B5EF4-FFF2-40B4-BE49-F238E27FC236}">
                  <a16:creationId xmlns="" xmlns:a16="http://schemas.microsoft.com/office/drawing/2014/main" id="{6EB31FF9-E4CD-B366-8FFB-62C7AFBC46FB}"/>
                </a:ext>
              </a:extLst>
            </p:cNvPr>
            <p:cNvSpPr/>
            <p:nvPr/>
          </p:nvSpPr>
          <p:spPr bwMode="auto">
            <a:xfrm>
              <a:off x="1669513" y="6049434"/>
              <a:ext cx="276045"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AI</a:t>
              </a:r>
              <a:r>
                <a:rPr lang="ru-RU" sz="476" dirty="0">
                  <a:solidFill>
                    <a:srgbClr val="FFFFFF"/>
                  </a:solidFill>
                </a:rPr>
                <a:t>, </a:t>
              </a:r>
              <a:r>
                <a:rPr lang="en-US" sz="476" dirty="0">
                  <a:solidFill>
                    <a:srgbClr val="FFFFFF"/>
                  </a:solidFill>
                </a:rPr>
                <a:t>ML</a:t>
              </a:r>
              <a:endParaRPr lang="ru-RU" sz="476" dirty="0">
                <a:solidFill>
                  <a:srgbClr val="FFFFFF"/>
                </a:solidFill>
              </a:endParaRPr>
            </a:p>
          </p:txBody>
        </p:sp>
        <p:sp>
          <p:nvSpPr>
            <p:cNvPr id="153" name="Скругленный прямоугольник 152">
              <a:extLst>
                <a:ext uri="{FF2B5EF4-FFF2-40B4-BE49-F238E27FC236}">
                  <a16:creationId xmlns="" xmlns:a16="http://schemas.microsoft.com/office/drawing/2014/main" id="{B2DA6E6F-2FFE-9DAC-E55E-9B31712E545D}"/>
                </a:ext>
              </a:extLst>
            </p:cNvPr>
            <p:cNvSpPr/>
            <p:nvPr/>
          </p:nvSpPr>
          <p:spPr bwMode="auto">
            <a:xfrm>
              <a:off x="2899712" y="6045433"/>
              <a:ext cx="260042"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154" name="Скругленный прямоугольник 153">
              <a:extLst>
                <a:ext uri="{FF2B5EF4-FFF2-40B4-BE49-F238E27FC236}">
                  <a16:creationId xmlns="" xmlns:a16="http://schemas.microsoft.com/office/drawing/2014/main" id="{8CFB9DAD-7608-037A-9109-5E9A4CA04505}"/>
                </a:ext>
              </a:extLst>
            </p:cNvPr>
            <p:cNvSpPr/>
            <p:nvPr/>
          </p:nvSpPr>
          <p:spPr bwMode="auto">
            <a:xfrm>
              <a:off x="2895712" y="6219460"/>
              <a:ext cx="456074"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Digital Twin</a:t>
              </a:r>
              <a:endParaRPr lang="ru-RU" sz="476" dirty="0">
                <a:solidFill>
                  <a:srgbClr val="FFFFFF"/>
                </a:solidFill>
              </a:endParaRPr>
            </a:p>
          </p:txBody>
        </p:sp>
        <p:sp>
          <p:nvSpPr>
            <p:cNvPr id="155" name="Скругленный прямоугольник 154">
              <a:extLst>
                <a:ext uri="{FF2B5EF4-FFF2-40B4-BE49-F238E27FC236}">
                  <a16:creationId xmlns="" xmlns:a16="http://schemas.microsoft.com/office/drawing/2014/main" id="{AF7A53D5-CA83-644F-1BB2-BA30167D66E9}"/>
                </a:ext>
              </a:extLst>
            </p:cNvPr>
            <p:cNvSpPr/>
            <p:nvPr/>
          </p:nvSpPr>
          <p:spPr bwMode="auto">
            <a:xfrm>
              <a:off x="3647834" y="6217459"/>
              <a:ext cx="426070"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156" name="Скругленный прямоугольник 155">
              <a:extLst>
                <a:ext uri="{FF2B5EF4-FFF2-40B4-BE49-F238E27FC236}">
                  <a16:creationId xmlns="" xmlns:a16="http://schemas.microsoft.com/office/drawing/2014/main" id="{46E401AB-F186-73BB-881D-8580C5339ACA}"/>
                </a:ext>
              </a:extLst>
            </p:cNvPr>
            <p:cNvSpPr/>
            <p:nvPr/>
          </p:nvSpPr>
          <p:spPr bwMode="auto">
            <a:xfrm>
              <a:off x="4105909" y="5935418"/>
              <a:ext cx="454073"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Digital Twin</a:t>
              </a:r>
              <a:endParaRPr lang="ru-RU" sz="476" dirty="0">
                <a:solidFill>
                  <a:srgbClr val="FFFFFF"/>
                </a:solidFill>
              </a:endParaRPr>
            </a:p>
          </p:txBody>
        </p:sp>
        <p:sp>
          <p:nvSpPr>
            <p:cNvPr id="157" name="Скругленный прямоугольник 156">
              <a:extLst>
                <a:ext uri="{FF2B5EF4-FFF2-40B4-BE49-F238E27FC236}">
                  <a16:creationId xmlns="" xmlns:a16="http://schemas.microsoft.com/office/drawing/2014/main" id="{1C2F8D39-9271-959E-F534-8E21C98E4467}"/>
                </a:ext>
              </a:extLst>
            </p:cNvPr>
            <p:cNvSpPr/>
            <p:nvPr/>
          </p:nvSpPr>
          <p:spPr bwMode="auto">
            <a:xfrm>
              <a:off x="5490134" y="5935418"/>
              <a:ext cx="262042"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VR/3D</a:t>
              </a:r>
              <a:endParaRPr lang="ru-RU" sz="476" dirty="0">
                <a:solidFill>
                  <a:srgbClr val="FFFFFF"/>
                </a:solidFill>
              </a:endParaRPr>
            </a:p>
          </p:txBody>
        </p:sp>
        <p:sp>
          <p:nvSpPr>
            <p:cNvPr id="158" name="Скругленный прямоугольник 157">
              <a:extLst>
                <a:ext uri="{FF2B5EF4-FFF2-40B4-BE49-F238E27FC236}">
                  <a16:creationId xmlns="" xmlns:a16="http://schemas.microsoft.com/office/drawing/2014/main" id="{026B49A0-D38D-BC11-440C-9909D26A5439}"/>
                </a:ext>
              </a:extLst>
            </p:cNvPr>
            <p:cNvSpPr/>
            <p:nvPr/>
          </p:nvSpPr>
          <p:spPr bwMode="auto">
            <a:xfrm>
              <a:off x="8752663" y="5763392"/>
              <a:ext cx="342056"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Chat-bot</a:t>
              </a:r>
              <a:endParaRPr lang="ru-RU" sz="476" dirty="0">
                <a:solidFill>
                  <a:srgbClr val="FFFFFF"/>
                </a:solidFill>
              </a:endParaRPr>
            </a:p>
          </p:txBody>
        </p:sp>
        <p:sp>
          <p:nvSpPr>
            <p:cNvPr id="159" name="Скругленный прямоугольник 158">
              <a:extLst>
                <a:ext uri="{FF2B5EF4-FFF2-40B4-BE49-F238E27FC236}">
                  <a16:creationId xmlns="" xmlns:a16="http://schemas.microsoft.com/office/drawing/2014/main" id="{0AA063BF-6E08-8E40-D797-BE9609545CE6}"/>
                </a:ext>
              </a:extLst>
            </p:cNvPr>
            <p:cNvSpPr/>
            <p:nvPr/>
          </p:nvSpPr>
          <p:spPr bwMode="auto">
            <a:xfrm>
              <a:off x="9858843" y="5769392"/>
              <a:ext cx="174028"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160" name="Скругленный прямоугольник 159">
              <a:extLst>
                <a:ext uri="{FF2B5EF4-FFF2-40B4-BE49-F238E27FC236}">
                  <a16:creationId xmlns="" xmlns:a16="http://schemas.microsoft.com/office/drawing/2014/main" id="{86DBFD88-1D4A-51C1-2211-1E7D12C70955}"/>
                </a:ext>
              </a:extLst>
            </p:cNvPr>
            <p:cNvSpPr/>
            <p:nvPr/>
          </p:nvSpPr>
          <p:spPr bwMode="auto">
            <a:xfrm>
              <a:off x="8746663" y="6049434"/>
              <a:ext cx="274044"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sp>
          <p:nvSpPr>
            <p:cNvPr id="161" name="Скругленный прямоугольник 160">
              <a:extLst>
                <a:ext uri="{FF2B5EF4-FFF2-40B4-BE49-F238E27FC236}">
                  <a16:creationId xmlns="" xmlns:a16="http://schemas.microsoft.com/office/drawing/2014/main" id="{C980D562-C7DA-4D57-7DA1-26FBEB70E232}"/>
                </a:ext>
              </a:extLst>
            </p:cNvPr>
            <p:cNvSpPr/>
            <p:nvPr/>
          </p:nvSpPr>
          <p:spPr bwMode="auto">
            <a:xfrm>
              <a:off x="9864844" y="6045433"/>
              <a:ext cx="174029" cy="102016"/>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err="1">
                  <a:solidFill>
                    <a:srgbClr val="FFFFFF"/>
                  </a:solidFill>
                </a:rPr>
                <a:t>IIoT</a:t>
              </a:r>
              <a:endParaRPr lang="ru-RU" sz="476" dirty="0">
                <a:solidFill>
                  <a:srgbClr val="FFFFFF"/>
                </a:solidFill>
              </a:endParaRPr>
            </a:p>
          </p:txBody>
        </p:sp>
        <p:sp>
          <p:nvSpPr>
            <p:cNvPr id="73" name="Скругленный прямоугольник 72">
              <a:extLst>
                <a:ext uri="{FF2B5EF4-FFF2-40B4-BE49-F238E27FC236}">
                  <a16:creationId xmlns="" xmlns:a16="http://schemas.microsoft.com/office/drawing/2014/main" id="{DA17DD8D-E5A1-D7A1-0BDD-BEF29E7B3471}"/>
                </a:ext>
              </a:extLst>
            </p:cNvPr>
            <p:cNvSpPr/>
            <p:nvPr/>
          </p:nvSpPr>
          <p:spPr bwMode="auto">
            <a:xfrm>
              <a:off x="7972536" y="1114702"/>
              <a:ext cx="490080"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Big Data</a:t>
              </a:r>
              <a:r>
                <a:rPr lang="ru-RU" sz="476" dirty="0">
                  <a:solidFill>
                    <a:srgbClr val="FFFFFF"/>
                  </a:solidFill>
                </a:rPr>
                <a:t>, </a:t>
              </a:r>
              <a:r>
                <a:rPr lang="en-US" sz="476" dirty="0">
                  <a:solidFill>
                    <a:srgbClr val="FFFFFF"/>
                  </a:solidFill>
                </a:rPr>
                <a:t>BI</a:t>
              </a:r>
              <a:endParaRPr lang="ru-RU" sz="476" dirty="0">
                <a:solidFill>
                  <a:srgbClr val="FFFFFF"/>
                </a:solidFill>
              </a:endParaRPr>
            </a:p>
          </p:txBody>
        </p:sp>
        <p:sp>
          <p:nvSpPr>
            <p:cNvPr id="74" name="Скругленный прямоугольник 73">
              <a:extLst>
                <a:ext uri="{FF2B5EF4-FFF2-40B4-BE49-F238E27FC236}">
                  <a16:creationId xmlns="" xmlns:a16="http://schemas.microsoft.com/office/drawing/2014/main" id="{99DA6F98-EAA7-F035-6C8B-0EA64FEB9E9E}"/>
                </a:ext>
              </a:extLst>
            </p:cNvPr>
            <p:cNvSpPr/>
            <p:nvPr/>
          </p:nvSpPr>
          <p:spPr bwMode="auto">
            <a:xfrm>
              <a:off x="8768666" y="1354738"/>
              <a:ext cx="274045" cy="102015"/>
            </a:xfrm>
            <a:prstGeom prst="roundRect">
              <a:avLst/>
            </a:prstGeom>
            <a:solidFill>
              <a:schemeClr val="tx1">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nchor="ctr" anchorCtr="1">
              <a:spAutoFit/>
            </a:bodyPr>
            <a:lstStyle/>
            <a:p>
              <a:pPr defTabSz="725668">
                <a:defRPr/>
              </a:pPr>
              <a:r>
                <a:rPr lang="en-US" sz="476" dirty="0">
                  <a:solidFill>
                    <a:srgbClr val="FFFFFF"/>
                  </a:solidFill>
                </a:rPr>
                <a:t>Mobile</a:t>
              </a:r>
              <a:endParaRPr lang="ru-RU" sz="476" dirty="0">
                <a:solidFill>
                  <a:srgbClr val="FFFFFF"/>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скругленные углы 25">
            <a:extLst>
              <a:ext uri="{FF2B5EF4-FFF2-40B4-BE49-F238E27FC236}">
                <a16:creationId xmlns="" xmlns:a16="http://schemas.microsoft.com/office/drawing/2014/main" id="{186D066D-A359-4669-8CEE-E0AB9F6C80D3}"/>
              </a:ext>
            </a:extLst>
          </p:cNvPr>
          <p:cNvSpPr/>
          <p:nvPr/>
        </p:nvSpPr>
        <p:spPr>
          <a:xfrm>
            <a:off x="5508104" y="999686"/>
            <a:ext cx="3342490" cy="3948328"/>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8482" name="Rectangle 2"/>
          <p:cNvSpPr>
            <a:spLocks noGrp="1" noChangeArrowheads="1"/>
          </p:cNvSpPr>
          <p:nvPr>
            <p:ph type="title" idx="4294967295"/>
          </p:nvPr>
        </p:nvSpPr>
        <p:spPr>
          <a:xfrm>
            <a:off x="1692744" y="188474"/>
            <a:ext cx="7193023" cy="81121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1800" b="1" kern="1200" dirty="0">
                <a:solidFill>
                  <a:schemeClr val="tx1"/>
                </a:solidFill>
                <a:latin typeface="Arial" panose="020B0604020202020204" pitchFamily="34" charset="0"/>
                <a:ea typeface="+mn-ea"/>
                <a:cs typeface="Arial" panose="020B0604020202020204" pitchFamily="34" charset="0"/>
              </a:rPr>
              <a:t>Искусственный интеллект и предикативная аналитика</a:t>
            </a:r>
          </a:p>
        </p:txBody>
      </p:sp>
      <p:sp>
        <p:nvSpPr>
          <p:cNvPr id="19459" name="TextBox 2"/>
          <p:cNvSpPr txBox="1">
            <a:spLocks noChangeArrowheads="1"/>
          </p:cNvSpPr>
          <p:nvPr/>
        </p:nvSpPr>
        <p:spPr bwMode="auto">
          <a:xfrm>
            <a:off x="278391" y="1113227"/>
            <a:ext cx="5127666" cy="299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808038">
              <a:spcBef>
                <a:spcPct val="20000"/>
              </a:spcBef>
              <a:buClr>
                <a:srgbClr val="CC0000"/>
              </a:buClr>
              <a:buChar char="•"/>
              <a:defRPr sz="2100">
                <a:solidFill>
                  <a:schemeClr val="tx1"/>
                </a:solidFill>
                <a:latin typeface="Arial" panose="020B0604020202020204" pitchFamily="34" charset="0"/>
              </a:defRPr>
            </a:lvl1pPr>
            <a:lvl2pPr marL="1076325"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0"/>
              </a:spcBef>
              <a:buClr>
                <a:srgbClr val="F28104"/>
              </a:buClr>
              <a:buNone/>
            </a:pPr>
            <a:r>
              <a:rPr lang="ru-RU" altLang="ru-RU" sz="1200" b="0" dirty="0"/>
              <a:t>Сервис 1С:Распознавание первичных документов </a:t>
            </a:r>
          </a:p>
          <a:p>
            <a:pPr>
              <a:spcBef>
                <a:spcPts val="0"/>
              </a:spcBef>
              <a:buClr>
                <a:srgbClr val="F28104"/>
              </a:buClr>
              <a:buNone/>
            </a:pPr>
            <a:r>
              <a:rPr lang="ru-RU" altLang="ru-RU" sz="1200" b="0" dirty="0"/>
              <a:t>распознает сканы или потоковое видео первичных документов</a:t>
            </a:r>
            <a:r>
              <a:rPr lang="en-US" altLang="ru-RU" sz="1200" b="0" dirty="0"/>
              <a:t> </a:t>
            </a:r>
            <a:r>
              <a:rPr lang="ru-RU" altLang="ru-RU" sz="1200" b="0" dirty="0"/>
              <a:t>и подготовит их для ввода в ИБ</a:t>
            </a:r>
            <a:endParaRPr lang="en-US" altLang="ru-RU" sz="1200" b="0" dirty="0"/>
          </a:p>
          <a:p>
            <a:pPr>
              <a:spcBef>
                <a:spcPts val="298"/>
              </a:spcBef>
              <a:buClr>
                <a:srgbClr val="F28104"/>
              </a:buClr>
              <a:buNone/>
            </a:pPr>
            <a:endParaRPr lang="ru-RU" altLang="ru-RU" sz="500" b="0" dirty="0"/>
          </a:p>
          <a:p>
            <a:pPr>
              <a:spcBef>
                <a:spcPts val="0"/>
              </a:spcBef>
              <a:buClr>
                <a:srgbClr val="F28104"/>
              </a:buClr>
              <a:buNone/>
            </a:pPr>
            <a:r>
              <a:rPr lang="ru-RU" altLang="ru-RU" sz="1200" b="0" dirty="0"/>
              <a:t>Сервис 1С:Прогнозирование продаж</a:t>
            </a:r>
            <a:br>
              <a:rPr lang="ru-RU" altLang="ru-RU" sz="1200" b="0" dirty="0"/>
            </a:br>
            <a:r>
              <a:rPr lang="ru-RU" altLang="ru-RU" sz="1200" b="0" dirty="0"/>
              <a:t>учтет множество факторов и получит точный прогноз продаж используя данные ИБ</a:t>
            </a:r>
            <a:endParaRPr lang="en-US" altLang="ru-RU" sz="1200" b="0" dirty="0"/>
          </a:p>
          <a:p>
            <a:pPr>
              <a:spcBef>
                <a:spcPts val="952"/>
              </a:spcBef>
              <a:buClr>
                <a:srgbClr val="F28104"/>
              </a:buClr>
              <a:buNone/>
            </a:pPr>
            <a:endParaRPr lang="ru-RU" altLang="ru-RU" sz="500" dirty="0"/>
          </a:p>
          <a:p>
            <a:pPr>
              <a:spcBef>
                <a:spcPts val="0"/>
              </a:spcBef>
              <a:buClr>
                <a:srgbClr val="F28104"/>
              </a:buClr>
              <a:buNone/>
            </a:pPr>
            <a:r>
              <a:rPr lang="ru-RU" altLang="ru-RU" sz="1200" b="0" dirty="0"/>
              <a:t>Сервис 1С:Распознавание речи</a:t>
            </a:r>
            <a:br>
              <a:rPr lang="ru-RU" altLang="ru-RU" sz="1200" b="0" dirty="0"/>
            </a:br>
            <a:r>
              <a:rPr lang="ru-RU" altLang="ru-RU" sz="1200" b="0" dirty="0"/>
              <a:t>превратит речь в текст в режиме реального времени, распознает отправленный файл с аудиозаписью и предоставит его текстовую расшифровку</a:t>
            </a:r>
            <a:endParaRPr lang="en-US" altLang="ru-RU" sz="1200" b="0" dirty="0"/>
          </a:p>
          <a:p>
            <a:pPr>
              <a:spcBef>
                <a:spcPts val="952"/>
              </a:spcBef>
              <a:buClr>
                <a:srgbClr val="F28104"/>
              </a:buClr>
              <a:buNone/>
            </a:pPr>
            <a:endParaRPr lang="ru-RU" altLang="ru-RU" sz="500" b="0" dirty="0"/>
          </a:p>
          <a:p>
            <a:pPr>
              <a:spcBef>
                <a:spcPts val="0"/>
              </a:spcBef>
              <a:buClr>
                <a:srgbClr val="F28104"/>
              </a:buClr>
              <a:buNone/>
            </a:pPr>
            <a:r>
              <a:rPr lang="en-US" altLang="ru-RU" sz="1200" b="0" dirty="0"/>
              <a:t>RCM: </a:t>
            </a:r>
            <a:r>
              <a:rPr lang="ru-RU" altLang="ru-RU" sz="1200" b="0" dirty="0"/>
              <a:t>Прогнозирование отказов оборудования</a:t>
            </a:r>
          </a:p>
          <a:p>
            <a:pPr>
              <a:spcBef>
                <a:spcPts val="0"/>
              </a:spcBef>
              <a:buClr>
                <a:srgbClr val="F28104"/>
              </a:buClr>
              <a:buNone/>
            </a:pPr>
            <a:r>
              <a:rPr lang="ru-RU" altLang="ru-RU" sz="1200" b="0" dirty="0"/>
              <a:t>определит аномалии в работе оборудования </a:t>
            </a:r>
            <a:br>
              <a:rPr lang="ru-RU" altLang="ru-RU" sz="1200" b="0" dirty="0"/>
            </a:br>
            <a:r>
              <a:rPr lang="ru-RU" altLang="ru-RU" sz="1200" b="0" dirty="0"/>
              <a:t>по показаниям датчиков и спрогнозирует отказы</a:t>
            </a:r>
          </a:p>
        </p:txBody>
      </p:sp>
      <p:pic>
        <p:nvPicPr>
          <p:cNvPr id="19460" name="Picture 2" descr="https://v8.1c.ru/upload/iblock/ef6/1ouzy9nffm7t81xmhpca7cl629e4sb4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75" y="1258335"/>
            <a:ext cx="377955" cy="3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Рисунок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14" y="1981411"/>
            <a:ext cx="401892" cy="2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50" y="2699053"/>
            <a:ext cx="377955" cy="37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p:cNvSpPr txBox="1">
            <a:spLocks noChangeArrowheads="1"/>
          </p:cNvSpPr>
          <p:nvPr/>
        </p:nvSpPr>
        <p:spPr bwMode="auto">
          <a:xfrm>
            <a:off x="5525457" y="1014251"/>
            <a:ext cx="3377663" cy="25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567" tIns="36283" rIns="72567" bIns="36283">
            <a:spAutoFit/>
          </a:bodyPr>
          <a:lstStyle>
            <a:lvl1pPr>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algn="ctr" eaLnBrk="1" hangingPunct="1">
              <a:spcBef>
                <a:spcPct val="0"/>
              </a:spcBef>
              <a:buClrTx/>
              <a:buFontTx/>
              <a:buNone/>
              <a:defRPr/>
            </a:pPr>
            <a:r>
              <a:rPr lang="ru-RU" altLang="ru-RU" sz="1200" b="0" cap="all" dirty="0">
                <a:solidFill>
                  <a:srgbClr val="333399"/>
                </a:solidFill>
                <a:latin typeface="Arial" panose="020B0604020202020204" pitchFamily="34" charset="0"/>
              </a:rPr>
              <a:t>Функциональные задачи</a:t>
            </a:r>
          </a:p>
        </p:txBody>
      </p:sp>
      <p:sp>
        <p:nvSpPr>
          <p:cNvPr id="30" name="Text Box 4"/>
          <p:cNvSpPr txBox="1">
            <a:spLocks noChangeArrowheads="1"/>
          </p:cNvSpPr>
          <p:nvPr/>
        </p:nvSpPr>
        <p:spPr bwMode="auto">
          <a:xfrm>
            <a:off x="5559760" y="3180896"/>
            <a:ext cx="3252935" cy="31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567" tIns="36283" rIns="72567" bIns="36283">
            <a:spAutoFit/>
          </a:bodyPr>
          <a:lstStyle>
            <a:defPPr>
              <a:defRPr lang="ru-RU"/>
            </a:defPPr>
            <a:lvl1pPr algn="ctr" eaLnBrk="1" hangingPunct="1">
              <a:buClrTx/>
              <a:buFontTx/>
              <a:buNone/>
              <a:defRPr sz="1600" cap="all">
                <a:solidFill>
                  <a:srgbClr val="333399"/>
                </a:solidFill>
                <a:latin typeface="Arial" panose="020B0604020202020204" pitchFamily="34" charset="0"/>
              </a:defRPr>
            </a:lvl1pPr>
            <a:lvl2pPr marL="742950" indent="-285750">
              <a:spcBef>
                <a:spcPct val="20000"/>
              </a:spcBef>
              <a:buClr>
                <a:srgbClr val="CC0000"/>
              </a:buClr>
              <a:buChar char="•"/>
              <a:defRPr sz="1700">
                <a:latin typeface="Futura PT Demi" panose="020B0702020204020303" pitchFamily="34" charset="0"/>
              </a:defRPr>
            </a:lvl2pPr>
            <a:lvl3pPr marL="1143000" indent="-228600">
              <a:spcBef>
                <a:spcPct val="20000"/>
              </a:spcBef>
              <a:buClr>
                <a:srgbClr val="CC0000"/>
              </a:buClr>
              <a:buChar char="•"/>
              <a:defRPr sz="1600">
                <a:latin typeface="Futura PT Demi" panose="020B0702020204020303" pitchFamily="34" charset="0"/>
              </a:defRPr>
            </a:lvl3pPr>
            <a:lvl4pPr marL="1600200" indent="-228600">
              <a:spcBef>
                <a:spcPct val="20000"/>
              </a:spcBef>
              <a:buClr>
                <a:srgbClr val="CC0000"/>
              </a:buClr>
              <a:buChar char="•"/>
              <a:defRPr sz="1400">
                <a:latin typeface="Futura PT Demi" panose="020B0702020204020303" pitchFamily="34" charset="0"/>
              </a:defRPr>
            </a:lvl4pPr>
            <a:lvl5pPr marL="2057400" indent="-228600">
              <a:spcBef>
                <a:spcPct val="20000"/>
              </a:spcBef>
              <a:buClr>
                <a:srgbClr val="CC0000"/>
              </a:buClr>
              <a:buChar char="•"/>
              <a:defRPr sz="1300">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latin typeface="Futura PT Demi" panose="020B0702020204020303" pitchFamily="34" charset="0"/>
              </a:defRPr>
            </a:lvl9pPr>
          </a:lstStyle>
          <a:p>
            <a:r>
              <a:rPr lang="ru-RU" altLang="ru-RU" b="0" dirty="0"/>
              <a:t>Отрасли</a:t>
            </a:r>
          </a:p>
        </p:txBody>
      </p:sp>
      <p:pic>
        <p:nvPicPr>
          <p:cNvPr id="19467" name="Рисунок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0704" y="3577078"/>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Рисунок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9760" y="1369216"/>
            <a:ext cx="1005361" cy="5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Рисунок 2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9768" y="1369216"/>
            <a:ext cx="1005361" cy="5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Рисунок 2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7334" y="1369216"/>
            <a:ext cx="1005361" cy="5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Рисунок 3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59760" y="1966477"/>
            <a:ext cx="1005361" cy="4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Рисунок 1638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768" y="1966477"/>
            <a:ext cx="1005361" cy="4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Рисунок 1638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7334" y="1966477"/>
            <a:ext cx="1005361" cy="4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Рисунок 1638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0157" y="2551137"/>
            <a:ext cx="1005361" cy="5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Рисунок 1639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10165" y="2551137"/>
            <a:ext cx="1005361" cy="5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Рисунок 1639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64649" y="3577078"/>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Рисунок 16392"/>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21193" y="3577078"/>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Рисунок 16393"/>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64649" y="4512031"/>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Рисунок 16394"/>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20704" y="4043294"/>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Рисунок 1639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4649" y="4044992"/>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Рисунок 1639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21193" y="4043294"/>
            <a:ext cx="1064574" cy="38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TextBox 1"/>
          <p:cNvSpPr txBox="1">
            <a:spLocks noChangeArrowheads="1"/>
          </p:cNvSpPr>
          <p:nvPr/>
        </p:nvSpPr>
        <p:spPr bwMode="auto">
          <a:xfrm>
            <a:off x="426774" y="4661713"/>
            <a:ext cx="3537662"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200" b="0" dirty="0">
                <a:solidFill>
                  <a:srgbClr val="333399"/>
                </a:solidFill>
                <a:hlinkClick r:id="rId21">
                  <a:extLst>
                    <a:ext uri="{A12FA001-AC4F-418D-AE19-62706E023703}">
                      <ahyp:hlinkClr xmlns="" xmlns:ahyp="http://schemas.microsoft.com/office/drawing/2018/hyperlinkcolor" val="tx"/>
                    </a:ext>
                  </a:extLst>
                </a:hlinkClick>
              </a:rPr>
              <a:t>https://solutions.1c.ru/digital/ai-ml-pa</a:t>
            </a:r>
            <a:r>
              <a:rPr lang="ru-RU" altLang="ru-RU" sz="1200" b="0" dirty="0">
                <a:solidFill>
                  <a:srgbClr val="333399"/>
                </a:solidFill>
                <a:hlinkClick r:id="rId21">
                  <a:extLst>
                    <a:ext uri="{A12FA001-AC4F-418D-AE19-62706E023703}">
                      <ahyp:hlinkClr xmlns="" xmlns:ahyp="http://schemas.microsoft.com/office/drawing/2018/hyperlinkcolor" val="tx"/>
                    </a:ext>
                  </a:extLst>
                </a:hlinkClick>
              </a:rPr>
              <a:t>/</a:t>
            </a:r>
            <a:r>
              <a:rPr lang="ru-RU" altLang="ru-RU" sz="1200" b="0" dirty="0">
                <a:solidFill>
                  <a:srgbClr val="333399"/>
                </a:solidFill>
              </a:rPr>
              <a:t> </a:t>
            </a:r>
          </a:p>
        </p:txBody>
      </p:sp>
      <p:pic>
        <p:nvPicPr>
          <p:cNvPr id="1026"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2050" y="3505969"/>
            <a:ext cx="389294" cy="38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390798"/>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5148064" y="3363838"/>
            <a:ext cx="2465097" cy="1656184"/>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1211592" y="2159261"/>
            <a:ext cx="5304624" cy="2212689"/>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7" name="Прямоугольник с двумя скругленными противолежащими углами 1">
            <a:extLst>
              <a:ext uri="{FF2B5EF4-FFF2-40B4-BE49-F238E27FC236}">
                <a16:creationId xmlns="" xmlns:a16="http://schemas.microsoft.com/office/drawing/2014/main" id="{A5450361-F3D2-493B-8783-E6B4DA792EA4}"/>
              </a:ext>
            </a:extLst>
          </p:cNvPr>
          <p:cNvSpPr/>
          <p:nvPr/>
        </p:nvSpPr>
        <p:spPr>
          <a:xfrm>
            <a:off x="6948264" y="1059582"/>
            <a:ext cx="2118154" cy="3917871"/>
          </a:xfrm>
          <a:prstGeom prst="round2DiagRect">
            <a:avLst>
              <a:gd name="adj1" fmla="val 5511"/>
              <a:gd name="adj2" fmla="val 0"/>
            </a:avLst>
          </a:prstGeom>
          <a:ln w="0"/>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1507" name="TextBox 2"/>
          <p:cNvSpPr txBox="1">
            <a:spLocks noChangeArrowheads="1"/>
          </p:cNvSpPr>
          <p:nvPr/>
        </p:nvSpPr>
        <p:spPr bwMode="auto">
          <a:xfrm>
            <a:off x="195978" y="1010103"/>
            <a:ext cx="8572028" cy="362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180000">
              <a:spcBef>
                <a:spcPts val="400"/>
              </a:spcBef>
              <a:spcAft>
                <a:spcPts val="400"/>
              </a:spcAft>
              <a:buClr>
                <a:srgbClr val="F28104"/>
              </a:buClr>
              <a:buNone/>
            </a:pPr>
            <a:r>
              <a:rPr lang="ru-RU" altLang="ru-RU" sz="1200" b="0" dirty="0">
                <a:solidFill>
                  <a:srgbClr val="D45448"/>
                </a:solidFill>
              </a:rPr>
              <a:t>Сервис 1С:Распознавание документов</a:t>
            </a:r>
          </a:p>
          <a:p>
            <a:pPr marL="180000" lvl="1">
              <a:spcBef>
                <a:spcPts val="400"/>
              </a:spcBef>
              <a:spcAft>
                <a:spcPts val="400"/>
              </a:spcAft>
              <a:buClr>
                <a:srgbClr val="C00000"/>
              </a:buClr>
              <a:buFont typeface="Arial" panose="020B0604020202020204" pitchFamily="34" charset="0"/>
              <a:buChar char="•"/>
            </a:pPr>
            <a:r>
              <a:rPr lang="ru-RU" altLang="ru-RU" sz="1200" b="0" dirty="0"/>
              <a:t>Распознавание первичных документов и кассовых чеков (сразу нескольких)</a:t>
            </a:r>
          </a:p>
          <a:p>
            <a:pPr marL="180000" lvl="1">
              <a:spcBef>
                <a:spcPts val="400"/>
              </a:spcBef>
              <a:spcAft>
                <a:spcPts val="400"/>
              </a:spcAft>
              <a:buClr>
                <a:srgbClr val="C00000"/>
              </a:buClr>
              <a:buFont typeface="Arial" panose="020B0604020202020204" pitchFamily="34" charset="0"/>
              <a:buChar char="•"/>
            </a:pPr>
            <a:r>
              <a:rPr lang="ru-RU" altLang="ru-RU" sz="1200" b="0" dirty="0"/>
              <a:t>Интеллектуальный помощник при съемке документов</a:t>
            </a:r>
          </a:p>
          <a:p>
            <a:pPr marL="180000" lvl="1">
              <a:spcBef>
                <a:spcPts val="400"/>
              </a:spcBef>
              <a:spcAft>
                <a:spcPts val="400"/>
              </a:spcAft>
              <a:buClr>
                <a:srgbClr val="C00000"/>
              </a:buClr>
              <a:buFont typeface="Arial" panose="020B0604020202020204" pitchFamily="34" charset="0"/>
              <a:buChar char="•"/>
            </a:pPr>
            <a:r>
              <a:rPr lang="ru-RU" altLang="ru-RU" sz="1200" b="0" dirty="0"/>
              <a:t>Сканер QR-кодов для чеков</a:t>
            </a: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en-US"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200" b="0" dirty="0">
              <a:solidFill>
                <a:srgbClr val="000000"/>
              </a:solidFill>
              <a:latin typeface="+mn-lt"/>
            </a:endParaRPr>
          </a:p>
        </p:txBody>
      </p:sp>
      <p:pic>
        <p:nvPicPr>
          <p:cNvPr id="12" name="Рисунок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548" y="2281896"/>
            <a:ext cx="4956255" cy="195306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4"/>
          <a:stretch>
            <a:fillRect/>
          </a:stretch>
        </p:blipFill>
        <p:spPr>
          <a:xfrm>
            <a:off x="7142258" y="1203598"/>
            <a:ext cx="1659224" cy="3688149"/>
          </a:xfrm>
          <a:prstGeom prst="rect">
            <a:avLst/>
          </a:prstGeom>
          <a:ln w="12700">
            <a:solidFill>
              <a:srgbClr val="FFC000"/>
            </a:solidFill>
          </a:ln>
          <a:effectLst>
            <a:outerShdw blurRad="63500" sx="102000" sy="102000" algn="ctr" rotWithShape="0">
              <a:prstClr val="black">
                <a:alpha val="40000"/>
              </a:prstClr>
            </a:outerShdw>
          </a:effectLst>
        </p:spPr>
      </p:pic>
      <p:sp>
        <p:nvSpPr>
          <p:cNvPr id="11" name="Rectangle 2">
            <a:extLst>
              <a:ext uri="{FF2B5EF4-FFF2-40B4-BE49-F238E27FC236}">
                <a16:creationId xmlns="" xmlns:a16="http://schemas.microsoft.com/office/drawing/2014/main" id="{A08892E1-BCFA-4EF7-9BBE-396DEDFD37BA}"/>
              </a:ext>
            </a:extLst>
          </p:cNvPr>
          <p:cNvSpPr txBox="1">
            <a:spLocks noChangeArrowheads="1"/>
          </p:cNvSpPr>
          <p:nvPr/>
        </p:nvSpPr>
        <p:spPr bwMode="auto">
          <a:xfrm>
            <a:off x="1691680" y="195486"/>
            <a:ext cx="719302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dirty="0">
                <a:solidFill>
                  <a:schemeClr val="tx1"/>
                </a:solidFill>
                <a:latin typeface="Arial" panose="020B0604020202020204" pitchFamily="34" charset="0"/>
                <a:cs typeface="Arial" panose="020B0604020202020204" pitchFamily="34" charset="0"/>
              </a:rPr>
              <a:t>Искусственный интеллект и предикативная аналитика</a:t>
            </a:r>
          </a:p>
        </p:txBody>
      </p:sp>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315" y="3489093"/>
            <a:ext cx="2235083" cy="150469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149660"/>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противолежащими углами 2">
            <a:extLst>
              <a:ext uri="{FF2B5EF4-FFF2-40B4-BE49-F238E27FC236}">
                <a16:creationId xmlns="" xmlns:a16="http://schemas.microsoft.com/office/drawing/2014/main" id="{B99EEE8F-75A4-4FF8-8545-F669F625B84E}"/>
              </a:ext>
            </a:extLst>
          </p:cNvPr>
          <p:cNvSpPr/>
          <p:nvPr/>
        </p:nvSpPr>
        <p:spPr>
          <a:xfrm>
            <a:off x="93671" y="2859781"/>
            <a:ext cx="4458200" cy="2180531"/>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0" name="Прямоугольник с двумя скругленными противолежащими углами 2">
            <a:extLst>
              <a:ext uri="{FF2B5EF4-FFF2-40B4-BE49-F238E27FC236}">
                <a16:creationId xmlns="" xmlns:a16="http://schemas.microsoft.com/office/drawing/2014/main" id="{E8709902-C3FB-49CC-9C5F-2A306D84BE4A}"/>
              </a:ext>
            </a:extLst>
          </p:cNvPr>
          <p:cNvSpPr/>
          <p:nvPr/>
        </p:nvSpPr>
        <p:spPr>
          <a:xfrm>
            <a:off x="4571999" y="1707655"/>
            <a:ext cx="4435223" cy="2448271"/>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1507" name="TextBox 2"/>
          <p:cNvSpPr txBox="1">
            <a:spLocks noChangeArrowheads="1"/>
          </p:cNvSpPr>
          <p:nvPr/>
        </p:nvSpPr>
        <p:spPr bwMode="auto">
          <a:xfrm>
            <a:off x="202700" y="928914"/>
            <a:ext cx="8572028" cy="248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180000">
              <a:spcBef>
                <a:spcPts val="400"/>
              </a:spcBef>
              <a:spcAft>
                <a:spcPts val="400"/>
              </a:spcAft>
              <a:buClr>
                <a:srgbClr val="F28104"/>
              </a:buClr>
              <a:buNone/>
            </a:pPr>
            <a:r>
              <a:rPr lang="ru-RU" altLang="ru-RU" sz="1200" b="0" dirty="0">
                <a:solidFill>
                  <a:srgbClr val="D45448"/>
                </a:solidFill>
              </a:rPr>
              <a:t>Сервис 1С:Прогнозирование продаж</a:t>
            </a:r>
          </a:p>
          <a:p>
            <a:pPr marL="179388" lvl="1" indent="-179388">
              <a:spcBef>
                <a:spcPts val="400"/>
              </a:spcBef>
              <a:spcAft>
                <a:spcPts val="400"/>
              </a:spcAft>
              <a:buClr>
                <a:srgbClr val="C00000"/>
              </a:buClr>
              <a:buFont typeface="Arial" panose="020B0604020202020204" pitchFamily="34" charset="0"/>
              <a:buChar char="•"/>
            </a:pPr>
            <a:r>
              <a:rPr lang="ru-RU" altLang="ru-RU" sz="1200" b="0" dirty="0"/>
              <a:t>Получение прогнозов продаж с минимальным участием</a:t>
            </a:r>
            <a:r>
              <a:rPr lang="en-US" altLang="ru-RU" sz="1200" b="0" dirty="0"/>
              <a:t> </a:t>
            </a:r>
            <a:r>
              <a:rPr lang="ru-RU" altLang="ru-RU" sz="1200" b="0" dirty="0"/>
              <a:t>сотрудников и первоначальными настройками, по накопленной истории продаж</a:t>
            </a:r>
          </a:p>
          <a:p>
            <a:pPr marL="179388" lvl="1" indent="-179388">
              <a:spcBef>
                <a:spcPts val="400"/>
              </a:spcBef>
              <a:spcAft>
                <a:spcPts val="400"/>
              </a:spcAft>
              <a:buClr>
                <a:srgbClr val="C00000"/>
              </a:buClr>
              <a:buFont typeface="Arial" panose="020B0604020202020204" pitchFamily="34" charset="0"/>
              <a:buChar char="•"/>
            </a:pPr>
            <a:r>
              <a:rPr lang="ru-RU" altLang="ru-RU" sz="1200" b="0" dirty="0"/>
              <a:t>Какой прогноз продаж рассчитан? </a:t>
            </a:r>
            <a:endParaRPr lang="en-US" altLang="ru-RU" sz="1200" b="0" dirty="0"/>
          </a:p>
          <a:p>
            <a:pPr marL="179388" lvl="1" indent="-179388">
              <a:spcBef>
                <a:spcPts val="400"/>
              </a:spcBef>
              <a:spcAft>
                <a:spcPts val="400"/>
              </a:spcAft>
              <a:buClr>
                <a:srgbClr val="C00000"/>
              </a:buClr>
              <a:buFont typeface="Arial" panose="020B0604020202020204" pitchFamily="34" charset="0"/>
              <a:buChar char="•"/>
            </a:pPr>
            <a:r>
              <a:rPr lang="ru-RU" altLang="ru-RU" sz="1200" b="0" dirty="0"/>
              <a:t>Как посмотреть динамику реальных </a:t>
            </a:r>
            <a:br>
              <a:rPr lang="ru-RU" altLang="ru-RU" sz="1200" b="0" dirty="0"/>
            </a:br>
            <a:r>
              <a:rPr lang="ru-RU" altLang="ru-RU" sz="1200" b="0" dirty="0"/>
              <a:t>продаж с учетом прогноза? </a:t>
            </a:r>
            <a:endParaRPr lang="en-US" altLang="ru-RU" sz="1200" b="0" dirty="0"/>
          </a:p>
          <a:p>
            <a:pPr marL="179388" lvl="1" indent="-179388">
              <a:spcBef>
                <a:spcPts val="400"/>
              </a:spcBef>
              <a:spcAft>
                <a:spcPts val="400"/>
              </a:spcAft>
              <a:buClr>
                <a:srgbClr val="C00000"/>
              </a:buClr>
              <a:buFont typeface="Arial" panose="020B0604020202020204" pitchFamily="34" charset="0"/>
              <a:buChar char="•"/>
            </a:pPr>
            <a:r>
              <a:rPr lang="ru-RU" altLang="ru-RU" sz="1200" b="0" dirty="0"/>
              <a:t>Какие фактические продажи по </a:t>
            </a:r>
            <a:br>
              <a:rPr lang="ru-RU" altLang="ru-RU" sz="1200" b="0" dirty="0"/>
            </a:br>
            <a:r>
              <a:rPr lang="ru-RU" altLang="ru-RU" sz="1200" b="0" dirty="0"/>
              <a:t>прошествии прогнозируемого периода? </a:t>
            </a:r>
            <a:endParaRPr lang="en-US" altLang="ru-RU" sz="13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300" b="0" dirty="0">
              <a:solidFill>
                <a:srgbClr val="000000"/>
              </a:solidFill>
              <a:latin typeface="+mn-lt"/>
            </a:endParaRPr>
          </a:p>
          <a:p>
            <a:pPr lvl="1">
              <a:spcBef>
                <a:spcPts val="298"/>
              </a:spcBef>
              <a:buClr>
                <a:srgbClr val="F28104"/>
              </a:buClr>
              <a:buFont typeface="Wingdings" panose="05000000000000000000" pitchFamily="2" charset="2"/>
              <a:buChar char="Ø"/>
            </a:pPr>
            <a:endParaRPr lang="ru-RU" altLang="ru-RU" sz="1300" b="0" dirty="0">
              <a:solidFill>
                <a:srgbClr val="000000"/>
              </a:solidFill>
              <a:latin typeface="+mn-lt"/>
            </a:endParaRPr>
          </a:p>
        </p:txBody>
      </p:sp>
      <p:pic>
        <p:nvPicPr>
          <p:cNvPr id="8" name="Picture 2" descr="https://its.1c.ru/db/content/erp25doc/src/_img/02_16_%D1%81%D0%B5%D1%80%D0%B2%D0%B8%D1%81_%D0%BF%D1%80%D0%BE%D0%B3%D0%BD%D0%BE%D0%B7%D0%B8%D1%80%D0%BE%D0%B2%D0%B0%D0%BD%D0%B8%D1%8F_%D0%BF%D1%80%D0%BE%D0%B4%D0%B0%D0%B6.files/image037.png?_=00005E97A1D32D14-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72" y="2931790"/>
            <a:ext cx="4034328" cy="190872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https://its.1c.ru/db/content/erp25doc/src/_img/02_16_%D1%81%D0%B5%D1%80%D0%B2%D0%B8%D1%81_%D0%BF%D1%80%D0%BE%D0%B3%D0%BD%D0%BE%D0%B7%D0%B8%D1%80%D0%BE%D0%B2%D0%B0%D0%BD%D0%B8%D1%8F_%D0%BF%D1%80%D0%BE%D0%B4%D0%B0%D0%B6.files/image005.png?_=0001705077D18602-v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336" y="1815666"/>
            <a:ext cx="4208421" cy="22322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 xmlns:a16="http://schemas.microsoft.com/office/drawing/2014/main" id="{32A9512C-8237-4AFA-B655-7E5BC741646F}"/>
              </a:ext>
            </a:extLst>
          </p:cNvPr>
          <p:cNvSpPr txBox="1">
            <a:spLocks noChangeArrowheads="1"/>
          </p:cNvSpPr>
          <p:nvPr/>
        </p:nvSpPr>
        <p:spPr bwMode="auto">
          <a:xfrm>
            <a:off x="1691680" y="195486"/>
            <a:ext cx="719302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dirty="0">
                <a:solidFill>
                  <a:schemeClr val="tx1"/>
                </a:solidFill>
                <a:latin typeface="Arial" panose="020B0604020202020204" pitchFamily="34" charset="0"/>
                <a:cs typeface="Arial" panose="020B0604020202020204" pitchFamily="34" charset="0"/>
              </a:rPr>
              <a:t>Искусственный интеллект и предикативная аналитика</a:t>
            </a:r>
          </a:p>
        </p:txBody>
      </p:sp>
    </p:spTree>
    <p:extLst>
      <p:ext uri="{BB962C8B-B14F-4D97-AF65-F5344CB8AC3E}">
        <p14:creationId xmlns:p14="http://schemas.microsoft.com/office/powerpoint/2010/main" val="3887389475"/>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2">
            <a:extLst>
              <a:ext uri="{FF2B5EF4-FFF2-40B4-BE49-F238E27FC236}">
                <a16:creationId xmlns="" xmlns:a16="http://schemas.microsoft.com/office/drawing/2014/main" id="{17F6B7A0-1F38-4320-9C53-68E4CBE7C324}"/>
              </a:ext>
            </a:extLst>
          </p:cNvPr>
          <p:cNvSpPr/>
          <p:nvPr/>
        </p:nvSpPr>
        <p:spPr>
          <a:xfrm>
            <a:off x="5724128" y="2276149"/>
            <a:ext cx="3202377" cy="161580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2" name="Прямоугольник с двумя скругленными противолежащими углами 2">
            <a:extLst>
              <a:ext uri="{FF2B5EF4-FFF2-40B4-BE49-F238E27FC236}">
                <a16:creationId xmlns="" xmlns:a16="http://schemas.microsoft.com/office/drawing/2014/main" id="{4FBDDD9A-EE19-456A-8227-42F73C2EAA94}"/>
              </a:ext>
            </a:extLst>
          </p:cNvPr>
          <p:cNvSpPr/>
          <p:nvPr/>
        </p:nvSpPr>
        <p:spPr>
          <a:xfrm>
            <a:off x="3563889" y="3424505"/>
            <a:ext cx="5337121" cy="161580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9" name="Прямоугольник с двумя скругленными противолежащими углами 2">
            <a:extLst>
              <a:ext uri="{FF2B5EF4-FFF2-40B4-BE49-F238E27FC236}">
                <a16:creationId xmlns="" xmlns:a16="http://schemas.microsoft.com/office/drawing/2014/main" id="{4551154C-ED81-438A-B2B5-687F8A7C6ACB}"/>
              </a:ext>
            </a:extLst>
          </p:cNvPr>
          <p:cNvSpPr/>
          <p:nvPr/>
        </p:nvSpPr>
        <p:spPr>
          <a:xfrm>
            <a:off x="4491282" y="780871"/>
            <a:ext cx="4435223" cy="161580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1507" name="TextBox 2"/>
          <p:cNvSpPr txBox="1">
            <a:spLocks noChangeArrowheads="1"/>
          </p:cNvSpPr>
          <p:nvPr/>
        </p:nvSpPr>
        <p:spPr bwMode="auto">
          <a:xfrm>
            <a:off x="201432" y="944849"/>
            <a:ext cx="8436542" cy="341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352755">
              <a:spcBef>
                <a:spcPts val="400"/>
              </a:spcBef>
              <a:spcAft>
                <a:spcPts val="400"/>
              </a:spcAft>
              <a:buClr>
                <a:srgbClr val="F28104"/>
              </a:buClr>
              <a:buNone/>
            </a:pPr>
            <a:r>
              <a:rPr lang="ru-RU" altLang="ru-RU" sz="1200" b="0" dirty="0">
                <a:solidFill>
                  <a:srgbClr val="D45448"/>
                </a:solidFill>
              </a:rPr>
              <a:t>1С:Распознавание речи </a:t>
            </a:r>
            <a:r>
              <a:rPr lang="ru-RU" altLang="ru-RU" sz="1200" b="0" dirty="0">
                <a:cs typeface="Arial" charset="0"/>
              </a:rPr>
              <a:t>(с версии 8.3.23)</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Потоковое распознавание речи</a:t>
            </a:r>
            <a:r>
              <a:rPr lang="en-US" altLang="ru-RU" sz="1200" b="0" dirty="0"/>
              <a:t>:</a:t>
            </a:r>
            <a:endParaRPr lang="ru-RU" altLang="ru-RU" sz="1200" b="0" dirty="0"/>
          </a:p>
          <a:p>
            <a:pPr marL="355600" lvl="2" indent="-174625">
              <a:spcBef>
                <a:spcPts val="400"/>
              </a:spcBef>
              <a:spcAft>
                <a:spcPts val="400"/>
              </a:spcAft>
              <a:buClr>
                <a:srgbClr val="C00000"/>
              </a:buClr>
              <a:buFont typeface="Courier New" panose="02070309020205020404" pitchFamily="49" charset="0"/>
              <a:buChar char="o"/>
            </a:pPr>
            <a:r>
              <a:rPr lang="ru-RU" altLang="ru-RU" sz="1200" b="0" dirty="0"/>
              <a:t>заполнение форм голосом, </a:t>
            </a:r>
          </a:p>
          <a:p>
            <a:pPr marL="355600" lvl="2" indent="-174625">
              <a:spcBef>
                <a:spcPts val="400"/>
              </a:spcBef>
              <a:spcAft>
                <a:spcPts val="400"/>
              </a:spcAft>
              <a:buClr>
                <a:srgbClr val="C00000"/>
              </a:buClr>
              <a:buFont typeface="Courier New" panose="02070309020205020404" pitchFamily="49" charset="0"/>
              <a:buChar char="o"/>
            </a:pPr>
            <a:r>
              <a:rPr lang="ru-RU" altLang="ru-RU" sz="1200" b="0" dirty="0"/>
              <a:t>голосовые ассистенты</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Распознавание речи из аудиофайлов:</a:t>
            </a:r>
          </a:p>
          <a:p>
            <a:pPr marL="355600" lvl="2" indent="-174625">
              <a:spcBef>
                <a:spcPts val="400"/>
              </a:spcBef>
              <a:spcAft>
                <a:spcPts val="400"/>
              </a:spcAft>
              <a:buClr>
                <a:srgbClr val="C00000"/>
              </a:buClr>
              <a:buFont typeface="Courier New" panose="02070309020205020404" pitchFamily="49" charset="0"/>
              <a:buChar char="o"/>
            </a:pPr>
            <a:r>
              <a:rPr lang="ru-RU" altLang="ru-RU" sz="1200" b="0" dirty="0"/>
              <a:t>расшифровка звонков, </a:t>
            </a:r>
          </a:p>
          <a:p>
            <a:pPr marL="355600" lvl="2" indent="-174625">
              <a:spcBef>
                <a:spcPts val="400"/>
              </a:spcBef>
              <a:spcAft>
                <a:spcPts val="400"/>
              </a:spcAft>
              <a:buClr>
                <a:srgbClr val="C00000"/>
              </a:buClr>
              <a:buFont typeface="Courier New" panose="02070309020205020404" pitchFamily="49" charset="0"/>
              <a:buChar char="o"/>
            </a:pPr>
            <a:r>
              <a:rPr lang="ru-RU" altLang="ru-RU" sz="1200" b="0" dirty="0"/>
              <a:t>совещаний,</a:t>
            </a:r>
          </a:p>
          <a:p>
            <a:pPr marL="355600" lvl="2" indent="-174625">
              <a:spcBef>
                <a:spcPts val="400"/>
              </a:spcBef>
              <a:spcAft>
                <a:spcPts val="400"/>
              </a:spcAft>
              <a:buClr>
                <a:srgbClr val="C00000"/>
              </a:buClr>
              <a:buFont typeface="Courier New" panose="02070309020205020404" pitchFamily="49" charset="0"/>
              <a:buChar char="o"/>
            </a:pPr>
            <a:r>
              <a:rPr lang="ru-RU" altLang="ru-RU" sz="1200" b="0" dirty="0"/>
              <a:t>медиа контента</a:t>
            </a:r>
            <a:endParaRPr lang="en-US" altLang="ru-RU" sz="1200" b="0" dirty="0"/>
          </a:p>
          <a:p>
            <a:pPr marL="176213" lvl="1" indent="0">
              <a:spcBef>
                <a:spcPts val="400"/>
              </a:spcBef>
              <a:spcAft>
                <a:spcPts val="400"/>
              </a:spcAft>
              <a:buClr>
                <a:srgbClr val="C00000"/>
              </a:buClr>
              <a:buNone/>
            </a:pPr>
            <a:endParaRPr lang="ru-RU" altLang="ru-RU" sz="1200" b="0" dirty="0"/>
          </a:p>
          <a:p>
            <a:pPr marL="352755">
              <a:spcBef>
                <a:spcPts val="400"/>
              </a:spcBef>
              <a:spcAft>
                <a:spcPts val="400"/>
              </a:spcAft>
              <a:buClr>
                <a:srgbClr val="F28104"/>
              </a:buClr>
              <a:buNone/>
            </a:pPr>
            <a:r>
              <a:rPr lang="ru-RU" altLang="ru-RU" sz="1200" b="0" dirty="0">
                <a:solidFill>
                  <a:srgbClr val="D45448"/>
                </a:solidFill>
              </a:rPr>
              <a:t>1С:Генерация речи </a:t>
            </a:r>
            <a:r>
              <a:rPr lang="ru-RU" altLang="ru-RU" sz="1200" b="0" dirty="0">
                <a:cs typeface="Arial" charset="0"/>
              </a:rPr>
              <a:t>(с версии 8.3.25)</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Потоковая генерация речи</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Генерация речи из текста </a:t>
            </a:r>
          </a:p>
        </p:txBody>
      </p:sp>
      <p:pic>
        <p:nvPicPr>
          <p:cNvPr id="6" name="Picture 2" descr="https://speech.1c.ai/usage/images/dem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792"/>
            <a:ext cx="4329010" cy="13506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6" descr="https://speech.1c.ai/usage/images/dem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32" t="143" r="-132" b="48246"/>
          <a:stretch/>
        </p:blipFill>
        <p:spPr bwMode="auto">
          <a:xfrm>
            <a:off x="3660868" y="3616092"/>
            <a:ext cx="5240142" cy="124866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https://speech.1c.ai/usage/images/demo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123" y="2265442"/>
            <a:ext cx="3085887" cy="123326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 xmlns:a16="http://schemas.microsoft.com/office/drawing/2014/main" id="{9CCAF380-9261-46F4-A5FF-86C119F20F55}"/>
              </a:ext>
            </a:extLst>
          </p:cNvPr>
          <p:cNvSpPr txBox="1">
            <a:spLocks noChangeArrowheads="1"/>
          </p:cNvSpPr>
          <p:nvPr/>
        </p:nvSpPr>
        <p:spPr bwMode="auto">
          <a:xfrm>
            <a:off x="1691680" y="195486"/>
            <a:ext cx="719302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dirty="0">
                <a:solidFill>
                  <a:schemeClr val="tx1"/>
                </a:solidFill>
                <a:latin typeface="Arial" panose="020B0604020202020204" pitchFamily="34" charset="0"/>
                <a:cs typeface="Arial" panose="020B0604020202020204" pitchFamily="34" charset="0"/>
              </a:rPr>
              <a:t>Искусственный интеллект и предикативная аналитика</a:t>
            </a:r>
          </a:p>
        </p:txBody>
      </p:sp>
    </p:spTree>
    <p:extLst>
      <p:ext uri="{BB962C8B-B14F-4D97-AF65-F5344CB8AC3E}">
        <p14:creationId xmlns:p14="http://schemas.microsoft.com/office/powerpoint/2010/main" val="3144093419"/>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10">
            <a:extLst>
              <a:ext uri="{FF2B5EF4-FFF2-40B4-BE49-F238E27FC236}">
                <a16:creationId xmlns="" xmlns:a16="http://schemas.microsoft.com/office/drawing/2014/main" id="{3D020002-D56C-43D3-A249-153BF6A3C6CF}"/>
              </a:ext>
            </a:extLst>
          </p:cNvPr>
          <p:cNvSpPr/>
          <p:nvPr/>
        </p:nvSpPr>
        <p:spPr>
          <a:xfrm>
            <a:off x="5394786" y="805654"/>
            <a:ext cx="3542702" cy="4037270"/>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15363" name="Picture 3" descr="C:\Users\Popova_A\Downloads\иконки\#Комплексное управление ресурсами предприятия (ERP)\CRM. Модуль для ERP и КА2\crmmerpka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58" y="2109181"/>
            <a:ext cx="382995" cy="38305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Popova_A\Downloads\иконки\#Документооборот\Document Management\docmanagm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58" y="1130890"/>
            <a:ext cx="404717" cy="404779"/>
          </a:xfrm>
          <a:prstGeom prst="rect">
            <a:avLst/>
          </a:prstGeom>
          <a:noFill/>
          <a:extLst>
            <a:ext uri="{909E8E84-426E-40DD-AFC4-6F175D3DCCD1}">
              <a14:hiddenFill xmlns:a14="http://schemas.microsoft.com/office/drawing/2010/main">
                <a:solidFill>
                  <a:srgbClr val="FFFFFF"/>
                </a:solidFill>
              </a14:hiddenFill>
            </a:ext>
          </a:extLst>
        </p:spPr>
      </p:pic>
      <p:sp>
        <p:nvSpPr>
          <p:cNvPr id="148482" name="Rectangle 2"/>
          <p:cNvSpPr>
            <a:spLocks noGrp="1" noChangeArrowheads="1"/>
          </p:cNvSpPr>
          <p:nvPr>
            <p:ph type="title" idx="4294967295"/>
          </p:nvPr>
        </p:nvSpPr>
        <p:spPr>
          <a:xfrm>
            <a:off x="1715433" y="202087"/>
            <a:ext cx="7245809" cy="811213"/>
          </a:xfrm>
        </p:spPr>
        <p:txBody>
          <a:bodyPr/>
          <a:lstStyle/>
          <a:p>
            <a:pPr algn="ctr">
              <a:defRPr/>
            </a:pPr>
            <a:r>
              <a:rPr lang="ru-RU" altLang="ru-RU" sz="1800" b="1" dirty="0">
                <a:solidFill>
                  <a:schemeClr val="tx1"/>
                </a:solidFill>
                <a:latin typeface="Arial" panose="020B0604020202020204" pitchFamily="34" charset="0"/>
                <a:cs typeface="Arial" panose="020B0604020202020204" pitchFamily="34" charset="0"/>
              </a:rPr>
              <a:t>Интеллектуальные ассистенты, система взаимодействия</a:t>
            </a:r>
          </a:p>
        </p:txBody>
      </p:sp>
      <p:sp>
        <p:nvSpPr>
          <p:cNvPr id="18438" name="Text Box 4"/>
          <p:cNvSpPr txBox="1">
            <a:spLocks noChangeArrowheads="1"/>
          </p:cNvSpPr>
          <p:nvPr/>
        </p:nvSpPr>
        <p:spPr bwMode="auto">
          <a:xfrm>
            <a:off x="5601298" y="923027"/>
            <a:ext cx="3542702" cy="25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567" tIns="36283" rIns="72567" bIns="36283">
            <a:spAutoFit/>
          </a:bodyPr>
          <a:lstStyle>
            <a:lvl1pPr>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eaLnBrk="1" hangingPunct="1">
              <a:spcBef>
                <a:spcPct val="0"/>
              </a:spcBef>
              <a:buClrTx/>
              <a:buFontTx/>
              <a:buNone/>
              <a:defRPr/>
            </a:pPr>
            <a:r>
              <a:rPr lang="ru-RU" altLang="ru-RU" sz="1200" b="0" cap="all" dirty="0">
                <a:solidFill>
                  <a:srgbClr val="333399"/>
                </a:solidFill>
                <a:latin typeface="Arial" panose="020B0604020202020204" pitchFamily="34" charset="0"/>
              </a:rPr>
              <a:t>Примеры</a:t>
            </a:r>
          </a:p>
        </p:txBody>
      </p:sp>
      <p:sp>
        <p:nvSpPr>
          <p:cNvPr id="25605" name="TextBox 1"/>
          <p:cNvSpPr txBox="1">
            <a:spLocks noChangeArrowheads="1"/>
          </p:cNvSpPr>
          <p:nvPr/>
        </p:nvSpPr>
        <p:spPr bwMode="auto">
          <a:xfrm>
            <a:off x="526416" y="4686659"/>
            <a:ext cx="3537662"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defPPr>
              <a:defRPr lang="ru-RU"/>
            </a:defPPr>
            <a:lvl1pPr>
              <a:defRPr sz="1300" b="0">
                <a:solidFill>
                  <a:srgbClr val="333399"/>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en-US" altLang="ru-RU" dirty="0">
                <a:hlinkClick r:id="rId5">
                  <a:extLst>
                    <a:ext uri="{A12FA001-AC4F-418D-AE19-62706E023703}">
                      <ahyp:hlinkClr xmlns="" xmlns:ahyp="http://schemas.microsoft.com/office/drawing/2018/hyperlinkcolor" val="tx"/>
                    </a:ext>
                  </a:extLst>
                </a:hlinkClick>
              </a:rPr>
              <a:t>https://</a:t>
            </a:r>
            <a:r>
              <a:rPr lang="en-US" altLang="ru-RU" sz="1200" dirty="0">
                <a:hlinkClick r:id="rId5">
                  <a:extLst>
                    <a:ext uri="{A12FA001-AC4F-418D-AE19-62706E023703}">
                      <ahyp:hlinkClr xmlns="" xmlns:ahyp="http://schemas.microsoft.com/office/drawing/2018/hyperlinkcolor" val="tx"/>
                    </a:ext>
                  </a:extLst>
                </a:hlinkClick>
              </a:rPr>
              <a:t>solutions.1c.ru/digital/chatbot</a:t>
            </a:r>
            <a:r>
              <a:rPr lang="ru-RU" altLang="ru-RU" dirty="0">
                <a:hlinkClick r:id="rId5">
                  <a:extLst>
                    <a:ext uri="{A12FA001-AC4F-418D-AE19-62706E023703}">
                      <ahyp:hlinkClr xmlns="" xmlns:ahyp="http://schemas.microsoft.com/office/drawing/2018/hyperlinkcolor" val="tx"/>
                    </a:ext>
                  </a:extLst>
                </a:hlinkClick>
              </a:rPr>
              <a:t>/</a:t>
            </a:r>
            <a:r>
              <a:rPr lang="ru-RU" altLang="ru-RU" dirty="0"/>
              <a:t>  </a:t>
            </a:r>
          </a:p>
        </p:txBody>
      </p:sp>
      <p:pic>
        <p:nvPicPr>
          <p:cNvPr id="256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t="3905" b="2"/>
          <a:stretch>
            <a:fillRect/>
          </a:stretch>
        </p:blipFill>
        <p:spPr bwMode="auto">
          <a:xfrm>
            <a:off x="5562055" y="1175288"/>
            <a:ext cx="2963170" cy="888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7" name="TextBox 2"/>
          <p:cNvSpPr txBox="1">
            <a:spLocks noChangeArrowheads="1"/>
          </p:cNvSpPr>
          <p:nvPr/>
        </p:nvSpPr>
        <p:spPr bwMode="auto">
          <a:xfrm>
            <a:off x="179512" y="981621"/>
            <a:ext cx="5257359" cy="3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spAutoFit/>
          </a:bodyPr>
          <a:lstStyle>
            <a:lvl1pPr marL="808038">
              <a:spcBef>
                <a:spcPct val="20000"/>
              </a:spcBef>
              <a:buClr>
                <a:srgbClr val="CC0000"/>
              </a:buClr>
              <a:buChar char="•"/>
              <a:defRPr sz="2100">
                <a:solidFill>
                  <a:schemeClr val="tx1"/>
                </a:solidFill>
                <a:latin typeface="Arial" panose="020B0604020202020204" pitchFamily="34" charset="0"/>
              </a:defRPr>
            </a:lvl1pPr>
            <a:lvl2pPr marL="1076325"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400"/>
              </a:spcBef>
              <a:spcAft>
                <a:spcPts val="400"/>
              </a:spcAft>
              <a:buClr>
                <a:srgbClr val="F28104"/>
              </a:buClr>
              <a:buNone/>
            </a:pPr>
            <a:r>
              <a:rPr lang="ru-RU" altLang="ru-RU" sz="1200" b="0" dirty="0">
                <a:solidFill>
                  <a:srgbClr val="D45448"/>
                </a:solidFill>
              </a:rPr>
              <a:t>ДО: Чат-бот Ася</a:t>
            </a:r>
          </a:p>
          <a:p>
            <a:pPr>
              <a:spcBef>
                <a:spcPts val="400"/>
              </a:spcBef>
              <a:spcAft>
                <a:spcPts val="400"/>
              </a:spcAft>
              <a:buClr>
                <a:srgbClr val="F28104"/>
              </a:buClr>
              <a:buNone/>
            </a:pPr>
            <a:r>
              <a:rPr lang="ru-RU" altLang="ru-RU" sz="1200" b="0" dirty="0"/>
              <a:t>помогает пользователям ДО в работе простой в настройке чат-бот, умеющий отвечать </a:t>
            </a:r>
            <a:br>
              <a:rPr lang="ru-RU" altLang="ru-RU" sz="1200" b="0" dirty="0"/>
            </a:br>
            <a:r>
              <a:rPr lang="ru-RU" altLang="ru-RU" sz="1200" b="0" dirty="0"/>
              <a:t>на вопросы, заданные на естественном языке </a:t>
            </a:r>
            <a:endParaRPr lang="en-US" altLang="ru-RU" sz="1200" b="0" dirty="0"/>
          </a:p>
          <a:p>
            <a:pPr>
              <a:spcBef>
                <a:spcPts val="400"/>
              </a:spcBef>
              <a:spcAft>
                <a:spcPts val="400"/>
              </a:spcAft>
              <a:buClr>
                <a:srgbClr val="F28104"/>
              </a:buClr>
              <a:buNone/>
            </a:pPr>
            <a:endParaRPr lang="ru-RU" altLang="ru-RU" sz="1200" b="0" dirty="0"/>
          </a:p>
          <a:p>
            <a:pPr>
              <a:spcBef>
                <a:spcPts val="400"/>
              </a:spcBef>
              <a:spcAft>
                <a:spcPts val="400"/>
              </a:spcAft>
              <a:buClr>
                <a:srgbClr val="F28104"/>
              </a:buClr>
              <a:buNone/>
            </a:pPr>
            <a:r>
              <a:rPr lang="en-US" altLang="ru-RU" sz="1200" b="0" dirty="0">
                <a:solidFill>
                  <a:srgbClr val="D45448"/>
                </a:solidFill>
              </a:rPr>
              <a:t>CRM: </a:t>
            </a:r>
            <a:r>
              <a:rPr lang="en-US" altLang="ru-RU" sz="1200" b="0" dirty="0" err="1">
                <a:solidFill>
                  <a:srgbClr val="D45448"/>
                </a:solidFill>
              </a:rPr>
              <a:t>i</a:t>
            </a:r>
            <a:r>
              <a:rPr lang="ru-RU" altLang="ru-RU" sz="1200" b="0" dirty="0">
                <a:solidFill>
                  <a:srgbClr val="D45448"/>
                </a:solidFill>
              </a:rPr>
              <a:t>Руководитель</a:t>
            </a:r>
            <a:r>
              <a:rPr lang="ru-RU" altLang="ru-RU" sz="1200" b="0" dirty="0"/>
              <a:t/>
            </a:r>
            <a:br>
              <a:rPr lang="ru-RU" altLang="ru-RU" sz="1200" b="0" dirty="0"/>
            </a:br>
            <a:r>
              <a:rPr lang="ru-RU" altLang="ru-RU" sz="1200" b="0" dirty="0"/>
              <a:t>анализирует действия менеджера в сделке и дает  рекомендации по следующему действию, при высокой точности рекомендации ставит менеджеру задачу на выполнение</a:t>
            </a:r>
            <a:endParaRPr lang="en-US" altLang="ru-RU" sz="1200" b="0" dirty="0"/>
          </a:p>
          <a:p>
            <a:pPr>
              <a:spcBef>
                <a:spcPts val="400"/>
              </a:spcBef>
              <a:spcAft>
                <a:spcPts val="400"/>
              </a:spcAft>
              <a:buClr>
                <a:srgbClr val="F28104"/>
              </a:buClr>
              <a:buNone/>
            </a:pPr>
            <a:endParaRPr lang="ru-RU" altLang="ru-RU" sz="1200" b="0" dirty="0"/>
          </a:p>
          <a:p>
            <a:pPr>
              <a:spcBef>
                <a:spcPts val="400"/>
              </a:spcBef>
              <a:spcAft>
                <a:spcPts val="400"/>
              </a:spcAft>
              <a:buClr>
                <a:srgbClr val="F28104"/>
              </a:buClr>
              <a:buNone/>
            </a:pPr>
            <a:r>
              <a:rPr lang="en-US" altLang="ru-RU" sz="1200" b="0" dirty="0">
                <a:solidFill>
                  <a:srgbClr val="D45448"/>
                </a:solidFill>
              </a:rPr>
              <a:t>LIMS: </a:t>
            </a:r>
            <a:r>
              <a:rPr lang="ru-RU" altLang="ru-RU" sz="1200" b="0" dirty="0">
                <a:solidFill>
                  <a:srgbClr val="D45448"/>
                </a:solidFill>
              </a:rPr>
              <a:t>Помощник лаборанта</a:t>
            </a:r>
            <a:r>
              <a:rPr lang="ru-RU" altLang="ru-RU" sz="1200" b="0" dirty="0"/>
              <a:t/>
            </a:r>
            <a:br>
              <a:rPr lang="ru-RU" altLang="ru-RU" sz="1200" b="0" dirty="0"/>
            </a:br>
            <a:r>
              <a:rPr lang="ru-RU" altLang="ru-RU" sz="1200" b="0" dirty="0"/>
              <a:t>предоставляет инструкции для проведения измерений параметров качества, выводит значения измеряемых показателей для требуемых продукции и материалов</a:t>
            </a:r>
          </a:p>
        </p:txBody>
      </p:sp>
      <p:pic>
        <p:nvPicPr>
          <p:cNvPr id="25611" name="Рисунок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3473" y="2089708"/>
            <a:ext cx="2760334" cy="25969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C:\Users\Popova_A\Desktop\TEMP\Новая папка\ЛИМС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018" y="3583169"/>
            <a:ext cx="393857" cy="39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0635"/>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скругленные углы 18">
            <a:extLst>
              <a:ext uri="{FF2B5EF4-FFF2-40B4-BE49-F238E27FC236}">
                <a16:creationId xmlns="" xmlns:a16="http://schemas.microsoft.com/office/drawing/2014/main" id="{2DE8986E-3477-491E-BAE0-44F55A703190}"/>
              </a:ext>
            </a:extLst>
          </p:cNvPr>
          <p:cNvSpPr/>
          <p:nvPr/>
        </p:nvSpPr>
        <p:spPr>
          <a:xfrm>
            <a:off x="5451478" y="699541"/>
            <a:ext cx="3632050" cy="4340635"/>
          </a:xfrm>
          <a:prstGeom prst="roundRect">
            <a:avLst/>
          </a:prstGeom>
          <a:solidFill>
            <a:srgbClr val="FDD77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48482" name="Rectangle 2"/>
          <p:cNvSpPr>
            <a:spLocks noGrp="1" noChangeArrowheads="1"/>
          </p:cNvSpPr>
          <p:nvPr>
            <p:ph type="title" idx="4294967295"/>
          </p:nvPr>
        </p:nvSpPr>
        <p:spPr>
          <a:xfrm>
            <a:off x="1691680" y="168918"/>
            <a:ext cx="7204447" cy="732714"/>
          </a:xfrm>
        </p:spPr>
        <p:txBody>
          <a:bodyPr/>
          <a:lstStyle/>
          <a:p>
            <a:pPr algn="ctr">
              <a:defRPr/>
            </a:pPr>
            <a:r>
              <a:rPr lang="ru-RU" altLang="ru-RU" sz="1800" b="1" dirty="0">
                <a:solidFill>
                  <a:schemeClr val="tx1"/>
                </a:solidFill>
                <a:latin typeface="Arial" panose="020B0604020202020204" pitchFamily="34" charset="0"/>
                <a:cs typeface="Arial" panose="020B0604020202020204" pitchFamily="34" charset="0"/>
              </a:rPr>
              <a:t>Бизнес-аналитика</a:t>
            </a:r>
            <a:r>
              <a:rPr lang="en-US"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chemeClr val="tx1"/>
                </a:solidFill>
                <a:latin typeface="Arial" panose="020B0604020202020204" pitchFamily="34" charset="0"/>
                <a:cs typeface="Arial" panose="020B0604020202020204" pitchFamily="34" charset="0"/>
              </a:rPr>
              <a:t>и </a:t>
            </a:r>
            <a:r>
              <a:rPr lang="en-US" altLang="ru-RU" sz="1800" b="1" dirty="0">
                <a:solidFill>
                  <a:schemeClr val="tx1"/>
                </a:solidFill>
                <a:latin typeface="Arial" panose="020B0604020202020204" pitchFamily="34" charset="0"/>
                <a:cs typeface="Arial" panose="020B0604020202020204" pitchFamily="34" charset="0"/>
              </a:rPr>
              <a:t>Big data</a:t>
            </a:r>
            <a:endParaRPr lang="ru-RU" altLang="ru-RU" sz="1800" b="1" dirty="0">
              <a:solidFill>
                <a:schemeClr val="tx1"/>
              </a:solidFill>
              <a:latin typeface="Arial" panose="020B0604020202020204" pitchFamily="34" charset="0"/>
              <a:cs typeface="Arial" panose="020B0604020202020204" pitchFamily="34" charset="0"/>
            </a:endParaRPr>
          </a:p>
        </p:txBody>
      </p:sp>
      <p:pic>
        <p:nvPicPr>
          <p:cNvPr id="31746" name="Picture 2" descr="Использование дашбордов 1С:Аналитик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826" y="1760351"/>
            <a:ext cx="3075297" cy="16115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41" name="TextBox 2"/>
          <p:cNvSpPr txBox="1">
            <a:spLocks noChangeArrowheads="1"/>
          </p:cNvSpPr>
          <p:nvPr/>
        </p:nvSpPr>
        <p:spPr bwMode="auto">
          <a:xfrm>
            <a:off x="-108520" y="971495"/>
            <a:ext cx="5759383" cy="371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lstStyle>
            <a:lvl1pPr marL="808038">
              <a:spcBef>
                <a:spcPct val="20000"/>
              </a:spcBef>
              <a:buClr>
                <a:srgbClr val="CC0000"/>
              </a:buClr>
              <a:buChar char="•"/>
              <a:defRPr sz="2100">
                <a:solidFill>
                  <a:schemeClr val="tx1"/>
                </a:solidFill>
                <a:latin typeface="Arial" panose="020B0604020202020204" pitchFamily="34" charset="0"/>
              </a:defRPr>
            </a:lvl1pPr>
            <a:lvl2pPr marL="176213">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298"/>
              </a:spcBef>
              <a:buClr>
                <a:srgbClr val="F28104"/>
              </a:buClr>
              <a:buNone/>
            </a:pPr>
            <a:r>
              <a:rPr lang="en-US" altLang="ru-RU" sz="1600" b="0" dirty="0">
                <a:solidFill>
                  <a:srgbClr val="D45448"/>
                </a:solidFill>
              </a:rPr>
              <a:t>CPM: </a:t>
            </a:r>
            <a:r>
              <a:rPr lang="ru-RU" altLang="ru-RU" sz="1600" b="0" dirty="0">
                <a:solidFill>
                  <a:srgbClr val="D45448"/>
                </a:solidFill>
              </a:rPr>
              <a:t>Интеграция с 1С:Аналитика</a:t>
            </a:r>
          </a:p>
          <a:p>
            <a:pPr marL="808038" lvl="1">
              <a:spcBef>
                <a:spcPts val="298"/>
              </a:spcBef>
              <a:buClr>
                <a:srgbClr val="F28104"/>
              </a:buClr>
              <a:buNone/>
            </a:pPr>
            <a:r>
              <a:rPr lang="ru-RU" altLang="ru-RU" sz="1200" b="0" dirty="0"/>
              <a:t>позволяет быстро получать и анализировать информацию из «1С:Управление холдингом», включает панель «Денежные средства и взаиморасчеты»</a:t>
            </a:r>
            <a:endParaRPr lang="en-US" altLang="ru-RU" sz="1200" b="0" dirty="0"/>
          </a:p>
          <a:p>
            <a:pPr marL="808038" lvl="1">
              <a:spcBef>
                <a:spcPts val="298"/>
              </a:spcBef>
              <a:buClr>
                <a:srgbClr val="F28104"/>
              </a:buClr>
              <a:buNone/>
            </a:pPr>
            <a:endParaRPr lang="ru-RU" altLang="ru-RU" sz="1400" b="0" dirty="0"/>
          </a:p>
          <a:p>
            <a:pPr>
              <a:spcBef>
                <a:spcPts val="298"/>
              </a:spcBef>
              <a:buClr>
                <a:srgbClr val="F28104"/>
              </a:buClr>
              <a:buNone/>
            </a:pPr>
            <a:r>
              <a:rPr lang="en-US" altLang="ru-RU" sz="1600" b="0" dirty="0">
                <a:solidFill>
                  <a:srgbClr val="D45448"/>
                </a:solidFill>
              </a:rPr>
              <a:t>MDM</a:t>
            </a:r>
            <a:r>
              <a:rPr lang="ru-RU" altLang="ru-RU" sz="1600" b="0" dirty="0">
                <a:solidFill>
                  <a:srgbClr val="D45448"/>
                </a:solidFill>
              </a:rPr>
              <a:t>: Анализ качества данных</a:t>
            </a:r>
            <a:br>
              <a:rPr lang="ru-RU" altLang="ru-RU" sz="1600" b="0" dirty="0">
                <a:solidFill>
                  <a:srgbClr val="D45448"/>
                </a:solidFill>
              </a:rPr>
            </a:br>
            <a:r>
              <a:rPr lang="ru-RU" altLang="ru-RU" sz="1600" b="0" dirty="0">
                <a:solidFill>
                  <a:srgbClr val="D45448"/>
                </a:solidFill>
              </a:rPr>
              <a:t>в 1С:Аналитика</a:t>
            </a:r>
          </a:p>
          <a:p>
            <a:pPr marL="808038" lvl="1">
              <a:spcBef>
                <a:spcPts val="298"/>
              </a:spcBef>
              <a:buClr>
                <a:srgbClr val="F28104"/>
              </a:buClr>
              <a:buNone/>
            </a:pPr>
            <a:r>
              <a:rPr lang="ru-RU" altLang="ru-RU" sz="1200" b="0" dirty="0"/>
              <a:t>позволяет оперативно анализировать результаты работы подсистемы управление качеством данных (DQM) и принимать эффективные управленческие решения по мастер-данным</a:t>
            </a:r>
            <a:endParaRPr lang="en-US" altLang="ru-RU" sz="1200" b="0" dirty="0"/>
          </a:p>
          <a:p>
            <a:pPr marL="808038" lvl="1">
              <a:spcBef>
                <a:spcPts val="298"/>
              </a:spcBef>
              <a:buClr>
                <a:srgbClr val="F28104"/>
              </a:buClr>
              <a:buNone/>
            </a:pPr>
            <a:endParaRPr lang="ru-RU" altLang="ru-RU" sz="1400" b="0" dirty="0"/>
          </a:p>
          <a:p>
            <a:pPr marL="808038" lvl="1">
              <a:spcBef>
                <a:spcPts val="298"/>
              </a:spcBef>
              <a:buClr>
                <a:srgbClr val="F28104"/>
              </a:buClr>
              <a:buNone/>
            </a:pPr>
            <a:r>
              <a:rPr lang="en-US" altLang="ru-RU" sz="1600" b="0" dirty="0">
                <a:solidFill>
                  <a:srgbClr val="D45448"/>
                </a:solidFill>
              </a:rPr>
              <a:t>HRM: </a:t>
            </a:r>
            <a:r>
              <a:rPr lang="ru-RU" altLang="ru-RU" sz="1600" b="0" dirty="0">
                <a:solidFill>
                  <a:srgbClr val="D45448"/>
                </a:solidFill>
              </a:rPr>
              <a:t>Интеграция с 1С:Аналитика</a:t>
            </a:r>
          </a:p>
          <a:p>
            <a:pPr marL="808038" lvl="1">
              <a:spcBef>
                <a:spcPts val="298"/>
              </a:spcBef>
              <a:buClr>
                <a:srgbClr val="F28104"/>
              </a:buClr>
              <a:buNone/>
            </a:pPr>
            <a:r>
              <a:rPr lang="ru-RU" altLang="ru-RU" sz="1200" b="0" dirty="0"/>
              <a:t>предоставляет </a:t>
            </a:r>
            <a:r>
              <a:rPr lang="en-US" altLang="ru-RU" sz="1200" b="0" dirty="0"/>
              <a:t>BI</a:t>
            </a:r>
            <a:r>
              <a:rPr lang="ru-RU" altLang="ru-RU" sz="1200" b="0" dirty="0"/>
              <a:t>-инструменты для </a:t>
            </a:r>
            <a:r>
              <a:rPr lang="en-US" altLang="ru-RU" sz="1200" b="0" dirty="0"/>
              <a:t>HR</a:t>
            </a:r>
            <a:r>
              <a:rPr lang="ru-RU" altLang="ru-RU" sz="1200" b="0" dirty="0"/>
              <a:t> и кадровиков: укомплектованность по месяцам, текучесть персонала, остатки отпусков, подбор специалистов</a:t>
            </a:r>
          </a:p>
        </p:txBody>
      </p:sp>
      <p:pic>
        <p:nvPicPr>
          <p:cNvPr id="23556" name="Picture 4" descr="https://solutions.1c.ru/upload/images/solutions/smeta/smeta_bi_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5872" y="2229088"/>
            <a:ext cx="2510884" cy="11995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0826" y="1131590"/>
            <a:ext cx="3439394" cy="637582"/>
          </a:xfrm>
          <a:prstGeom prst="rect">
            <a:avLst/>
          </a:prstGeom>
          <a:effectLst>
            <a:outerShdw blurRad="63500" sx="102000" sy="102000" algn="ctr" rotWithShape="0">
              <a:prstClr val="black">
                <a:alpha val="40000"/>
              </a:prstClr>
            </a:outerShdw>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3347" y="3331628"/>
            <a:ext cx="3352780" cy="1413060"/>
          </a:xfrm>
          <a:prstGeom prst="rect">
            <a:avLst/>
          </a:prstGeom>
          <a:effectLst>
            <a:outerShdw blurRad="63500" sx="102000" sy="102000" algn="ctr" rotWithShape="0">
              <a:prstClr val="black">
                <a:alpha val="40000"/>
              </a:prstClr>
            </a:outerShdw>
          </a:effectLst>
        </p:spPr>
      </p:pic>
      <p:sp>
        <p:nvSpPr>
          <p:cNvPr id="14349" name="TextBox 1"/>
          <p:cNvSpPr txBox="1">
            <a:spLocks noChangeArrowheads="1"/>
          </p:cNvSpPr>
          <p:nvPr/>
        </p:nvSpPr>
        <p:spPr bwMode="auto">
          <a:xfrm>
            <a:off x="337358" y="4620581"/>
            <a:ext cx="3308487"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en-US" altLang="ru-RU" sz="1200" b="0" dirty="0">
                <a:solidFill>
                  <a:srgbClr val="333399"/>
                </a:solidFill>
                <a:hlinkClick r:id="rId7"/>
              </a:rPr>
              <a:t>https://solutions.1c.ru/digital/bi_bigdata</a:t>
            </a:r>
            <a:r>
              <a:rPr lang="ru-RU" altLang="ru-RU" sz="1200" b="0" dirty="0">
                <a:solidFill>
                  <a:srgbClr val="333399"/>
                </a:solidFill>
                <a:hlinkClick r:id="rId8">
                  <a:extLst>
                    <a:ext uri="{A12FA001-AC4F-418D-AE19-62706E023703}">
                      <ahyp:hlinkClr xmlns="" xmlns:ahyp="http://schemas.microsoft.com/office/drawing/2018/hyperlinkcolor" val="tx"/>
                    </a:ext>
                  </a:extLst>
                </a:hlinkClick>
              </a:rPr>
              <a:t>/</a:t>
            </a:r>
            <a:r>
              <a:rPr lang="ru-RU" altLang="ru-RU" sz="1200" b="0" dirty="0">
                <a:solidFill>
                  <a:srgbClr val="333399"/>
                </a:solidFill>
              </a:rPr>
              <a:t>  </a:t>
            </a:r>
          </a:p>
        </p:txBody>
      </p:sp>
      <p:grpSp>
        <p:nvGrpSpPr>
          <p:cNvPr id="4" name="Группа 3"/>
          <p:cNvGrpSpPr>
            <a:grpSpLocks noChangeAspect="1"/>
          </p:cNvGrpSpPr>
          <p:nvPr/>
        </p:nvGrpSpPr>
        <p:grpSpPr>
          <a:xfrm>
            <a:off x="337358" y="3532686"/>
            <a:ext cx="252293" cy="252332"/>
            <a:chOff x="-3311971" y="-1076488"/>
            <a:chExt cx="1966812" cy="1966812"/>
          </a:xfrm>
        </p:grpSpPr>
        <p:pic>
          <p:nvPicPr>
            <p:cNvPr id="13314" name="Picture 2" descr="C:\Users\Popova_A\Downloads\иконки\#ЗУП и кадровый учет (HRM)\ЗУП8\zup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1971" y="-1076488"/>
              <a:ext cx="1966812" cy="196681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Popova_A\Desktop\TEMP\Новая папка\Картинка.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7875" y="-489235"/>
              <a:ext cx="982292" cy="978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Группа 4"/>
          <p:cNvGrpSpPr>
            <a:grpSpLocks noChangeAspect="1"/>
          </p:cNvGrpSpPr>
          <p:nvPr/>
        </p:nvGrpSpPr>
        <p:grpSpPr>
          <a:xfrm>
            <a:off x="296877" y="2148335"/>
            <a:ext cx="277327" cy="277369"/>
            <a:chOff x="-3600846" y="5471500"/>
            <a:chExt cx="1958212" cy="1958212"/>
          </a:xfrm>
        </p:grpSpPr>
        <p:pic>
          <p:nvPicPr>
            <p:cNvPr id="13315" name="Picture 3" descr="C:\Users\Popova_A\Downloads\иконки\#Управление инженерными данными и НСИ (PDM, MDM)\MDM Управление нормативно-справочной информацией\mdmupns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00846" y="5471500"/>
              <a:ext cx="1958212" cy="19582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Popova_A\Desktop\TEMP\Новая папка\Картин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66398" y="6350000"/>
              <a:ext cx="982292" cy="978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Группа 5"/>
          <p:cNvGrpSpPr>
            <a:grpSpLocks noChangeAspect="1"/>
          </p:cNvGrpSpPr>
          <p:nvPr/>
        </p:nvGrpSpPr>
        <p:grpSpPr>
          <a:xfrm>
            <a:off x="269068" y="1049957"/>
            <a:ext cx="277327" cy="277369"/>
            <a:chOff x="-105054" y="-2088505"/>
            <a:chExt cx="1940483" cy="1940483"/>
          </a:xfrm>
        </p:grpSpPr>
        <p:pic>
          <p:nvPicPr>
            <p:cNvPr id="13317" name="Picture 5" descr="C:\Users\Popova_A\Downloads\иконки\#Бухгалтерский и налоговый учет\Управление холдингом 8\uh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054" y="-2088505"/>
              <a:ext cx="1940483" cy="1940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Popova_A\Desktop\TEMP\Новая папка\Картинка.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242" y="-1270728"/>
              <a:ext cx="982292" cy="97847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 Box 4">
            <a:extLst>
              <a:ext uri="{FF2B5EF4-FFF2-40B4-BE49-F238E27FC236}">
                <a16:creationId xmlns="" xmlns:a16="http://schemas.microsoft.com/office/drawing/2014/main" id="{9F7E18E2-1D6F-4AF7-BCC8-A4E6E1C21DAD}"/>
              </a:ext>
            </a:extLst>
          </p:cNvPr>
          <p:cNvSpPr txBox="1">
            <a:spLocks noChangeArrowheads="1"/>
          </p:cNvSpPr>
          <p:nvPr/>
        </p:nvSpPr>
        <p:spPr bwMode="auto">
          <a:xfrm>
            <a:off x="5496152" y="886416"/>
            <a:ext cx="3542702" cy="25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567" tIns="36283" rIns="72567" bIns="36283">
            <a:spAutoFit/>
          </a:bodyPr>
          <a:lstStyle>
            <a:lvl1pPr>
              <a:spcBef>
                <a:spcPct val="20000"/>
              </a:spcBef>
              <a:buClr>
                <a:srgbClr val="CC0000"/>
              </a:buClr>
              <a:buChar char="•"/>
              <a:defRPr sz="2100">
                <a:solidFill>
                  <a:schemeClr val="tx1"/>
                </a:solidFill>
                <a:latin typeface="Futura PT Demi" panose="020B0702020204020303" pitchFamily="34" charset="0"/>
              </a:defRPr>
            </a:lvl1pPr>
            <a:lvl2pPr marL="742950" indent="-285750">
              <a:spcBef>
                <a:spcPct val="20000"/>
              </a:spcBef>
              <a:buClr>
                <a:srgbClr val="CC0000"/>
              </a:buClr>
              <a:buChar char="•"/>
              <a:defRPr sz="1700">
                <a:solidFill>
                  <a:schemeClr val="tx1"/>
                </a:solidFill>
                <a:latin typeface="Futura PT Demi" panose="020B0702020204020303" pitchFamily="34" charset="0"/>
              </a:defRPr>
            </a:lvl2pPr>
            <a:lvl3pPr marL="1143000" indent="-228600">
              <a:spcBef>
                <a:spcPct val="20000"/>
              </a:spcBef>
              <a:buClr>
                <a:srgbClr val="CC0000"/>
              </a:buClr>
              <a:buChar char="•"/>
              <a:defRPr sz="1600">
                <a:solidFill>
                  <a:schemeClr val="tx1"/>
                </a:solidFill>
                <a:latin typeface="Futura PT Demi" panose="020B0702020204020303" pitchFamily="34" charset="0"/>
              </a:defRPr>
            </a:lvl3pPr>
            <a:lvl4pPr marL="1600200" indent="-228600">
              <a:spcBef>
                <a:spcPct val="20000"/>
              </a:spcBef>
              <a:buClr>
                <a:srgbClr val="CC0000"/>
              </a:buClr>
              <a:buChar char="•"/>
              <a:defRPr sz="1400">
                <a:solidFill>
                  <a:schemeClr val="tx1"/>
                </a:solidFill>
                <a:latin typeface="Futura PT Demi" panose="020B0702020204020303" pitchFamily="34" charset="0"/>
              </a:defRPr>
            </a:lvl4pPr>
            <a:lvl5pPr marL="2057400" indent="-228600">
              <a:spcBef>
                <a:spcPct val="20000"/>
              </a:spcBef>
              <a:buClr>
                <a:srgbClr val="CC0000"/>
              </a:buClr>
              <a:buChar char="•"/>
              <a:defRPr sz="1300">
                <a:solidFill>
                  <a:schemeClr val="tx1"/>
                </a:solidFill>
                <a:latin typeface="Futura PT Demi" panose="020B0702020204020303"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Futura PT Demi" panose="020B0702020204020303" pitchFamily="34" charset="0"/>
              </a:defRPr>
            </a:lvl9pPr>
          </a:lstStyle>
          <a:p>
            <a:pPr eaLnBrk="1" hangingPunct="1">
              <a:spcBef>
                <a:spcPct val="0"/>
              </a:spcBef>
              <a:buClrTx/>
              <a:buFontTx/>
              <a:buNone/>
              <a:defRPr/>
            </a:pPr>
            <a:r>
              <a:rPr lang="ru-RU" altLang="ru-RU" sz="1200" b="0" cap="all" dirty="0">
                <a:solidFill>
                  <a:srgbClr val="333399"/>
                </a:solidFill>
                <a:latin typeface="Arial" panose="020B0604020202020204" pitchFamily="34" charset="0"/>
              </a:rPr>
              <a:t>Примеры</a:t>
            </a:r>
          </a:p>
        </p:txBody>
      </p:sp>
    </p:spTree>
    <p:extLst>
      <p:ext uri="{BB962C8B-B14F-4D97-AF65-F5344CB8AC3E}">
        <p14:creationId xmlns:p14="http://schemas.microsoft.com/office/powerpoint/2010/main" val="3024912591"/>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с двумя скругленными противолежащими углами 2">
            <a:extLst>
              <a:ext uri="{FF2B5EF4-FFF2-40B4-BE49-F238E27FC236}">
                <a16:creationId xmlns="" xmlns:a16="http://schemas.microsoft.com/office/drawing/2014/main" id="{76F27A70-0EC9-4727-8E23-D2EBB416BD42}"/>
              </a:ext>
            </a:extLst>
          </p:cNvPr>
          <p:cNvSpPr/>
          <p:nvPr/>
        </p:nvSpPr>
        <p:spPr>
          <a:xfrm>
            <a:off x="6887096" y="2928050"/>
            <a:ext cx="2084305" cy="995327"/>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6" name="Прямоугольник с двумя скругленными противолежащими углами 2">
            <a:extLst>
              <a:ext uri="{FF2B5EF4-FFF2-40B4-BE49-F238E27FC236}">
                <a16:creationId xmlns="" xmlns:a16="http://schemas.microsoft.com/office/drawing/2014/main" id="{88BE2ACB-6C1F-44CF-9DCD-929E1EF9BA08}"/>
              </a:ext>
            </a:extLst>
          </p:cNvPr>
          <p:cNvSpPr/>
          <p:nvPr/>
        </p:nvSpPr>
        <p:spPr>
          <a:xfrm>
            <a:off x="6594667" y="2087692"/>
            <a:ext cx="1793757" cy="1088774"/>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25" name="Прямоугольник с двумя скругленными противолежащими углами 2">
            <a:extLst>
              <a:ext uri="{FF2B5EF4-FFF2-40B4-BE49-F238E27FC236}">
                <a16:creationId xmlns="" xmlns:a16="http://schemas.microsoft.com/office/drawing/2014/main" id="{FD103788-12FE-4B8D-96BD-DD9F64C05855}"/>
              </a:ext>
            </a:extLst>
          </p:cNvPr>
          <p:cNvSpPr/>
          <p:nvPr/>
        </p:nvSpPr>
        <p:spPr>
          <a:xfrm>
            <a:off x="6972016" y="1503269"/>
            <a:ext cx="2084305" cy="1088774"/>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8" name="Прямоугольник с двумя скругленными противолежащими углами 2">
            <a:extLst>
              <a:ext uri="{FF2B5EF4-FFF2-40B4-BE49-F238E27FC236}">
                <a16:creationId xmlns="" xmlns:a16="http://schemas.microsoft.com/office/drawing/2014/main" id="{46F6199C-CA7F-4A4A-ACE3-C34CBF6DB1FB}"/>
              </a:ext>
            </a:extLst>
          </p:cNvPr>
          <p:cNvSpPr/>
          <p:nvPr/>
        </p:nvSpPr>
        <p:spPr>
          <a:xfrm>
            <a:off x="6588224" y="636750"/>
            <a:ext cx="2468097" cy="1088774"/>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5362" name="Picture 10" descr="https://eawards.1c.ru/upload/iblock/f9f/f9f13d3196a23b83cd1dfadd075d2b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5090" y="4537876"/>
            <a:ext cx="496424" cy="49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2"/>
          <p:cNvSpPr txBox="1">
            <a:spLocks noChangeArrowheads="1"/>
          </p:cNvSpPr>
          <p:nvPr/>
        </p:nvSpPr>
        <p:spPr bwMode="auto">
          <a:xfrm>
            <a:off x="194204" y="947324"/>
            <a:ext cx="6301533" cy="40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a:spcBef>
                <a:spcPct val="20000"/>
              </a:spcBef>
              <a:buClr>
                <a:srgbClr val="CC0000"/>
              </a:buClr>
              <a:buChar char="•"/>
              <a:defRPr sz="2100">
                <a:solidFill>
                  <a:schemeClr val="tx1"/>
                </a:solidFill>
                <a:latin typeface="Arial" panose="020B0604020202020204" pitchFamily="34" charset="0"/>
              </a:defRPr>
            </a:lvl1pPr>
            <a:lvl2pPr marL="461963"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a:spcBef>
                <a:spcPts val="400"/>
              </a:spcBef>
              <a:spcAft>
                <a:spcPts val="400"/>
              </a:spcAft>
              <a:buClr>
                <a:srgbClr val="F28104"/>
              </a:buClr>
              <a:buNone/>
            </a:pPr>
            <a:r>
              <a:rPr lang="ru-RU" altLang="ru-RU" sz="1200" b="0" dirty="0">
                <a:solidFill>
                  <a:srgbClr val="D45448"/>
                </a:solidFill>
              </a:rPr>
              <a:t>Компания «</a:t>
            </a:r>
            <a:r>
              <a:rPr lang="ru-RU" altLang="ru-RU" sz="1200" b="0" dirty="0" err="1">
                <a:solidFill>
                  <a:srgbClr val="D45448"/>
                </a:solidFill>
              </a:rPr>
              <a:t>Делимобиль</a:t>
            </a:r>
            <a:r>
              <a:rPr lang="ru-RU" altLang="ru-RU" sz="1200" b="0" dirty="0">
                <a:solidFill>
                  <a:srgbClr val="D45448"/>
                </a:solidFill>
              </a:rPr>
              <a:t>» (</a:t>
            </a:r>
            <a:r>
              <a:rPr lang="ru-RU" altLang="ru-RU" sz="1200" b="0" dirty="0" err="1">
                <a:solidFill>
                  <a:srgbClr val="D45448"/>
                </a:solidFill>
              </a:rPr>
              <a:t>каршеринг</a:t>
            </a:r>
            <a:r>
              <a:rPr lang="ru-RU" altLang="ru-RU" sz="1200" b="0" dirty="0">
                <a:solidFill>
                  <a:srgbClr val="D45448"/>
                </a:solidFill>
              </a:rPr>
              <a:t>) </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Внедрение своими силами за 4 </a:t>
            </a:r>
            <a:r>
              <a:rPr lang="ru-RU" altLang="ru-RU" sz="1200" b="0" dirty="0" err="1"/>
              <a:t>мес</a:t>
            </a:r>
            <a:endParaRPr lang="ru-RU" altLang="ru-RU" sz="1200" b="0" dirty="0"/>
          </a:p>
          <a:p>
            <a:pPr marL="180975" lvl="1" indent="-180975">
              <a:spcBef>
                <a:spcPts val="400"/>
              </a:spcBef>
              <a:spcAft>
                <a:spcPts val="400"/>
              </a:spcAft>
              <a:buClr>
                <a:srgbClr val="C00000"/>
              </a:buClr>
              <a:buFont typeface="Arial" panose="020B0604020202020204" pitchFamily="34" charset="0"/>
              <a:buChar char="•"/>
            </a:pPr>
            <a:r>
              <a:rPr lang="ru-RU" altLang="ru-RU" sz="1200" b="0" dirty="0"/>
              <a:t>Раньше изменение/добавление отчетов за 1-2 </a:t>
            </a:r>
            <a:r>
              <a:rPr lang="ru-RU" altLang="ru-RU" sz="1200" b="0" dirty="0" err="1"/>
              <a:t>мес</a:t>
            </a:r>
            <a:r>
              <a:rPr lang="en-US" altLang="ru-RU" sz="1200" b="0" dirty="0"/>
              <a:t>.</a:t>
            </a:r>
            <a:r>
              <a:rPr lang="ru-RU" altLang="ru-RU" sz="1200" b="0" dirty="0"/>
              <a:t>, сейчас практически мгновенно за 1 день,</a:t>
            </a:r>
            <a:r>
              <a:rPr lang="en-US" altLang="ru-RU" sz="1200" b="0" dirty="0"/>
              <a:t> </a:t>
            </a:r>
            <a:r>
              <a:rPr lang="ru-RU" altLang="ru-RU" sz="1200" b="0" dirty="0"/>
              <a:t>данные актуальные</a:t>
            </a:r>
            <a:endParaRPr lang="en-US" altLang="ru-RU" sz="1200" b="0" dirty="0"/>
          </a:p>
          <a:p>
            <a:pPr>
              <a:spcBef>
                <a:spcPts val="400"/>
              </a:spcBef>
              <a:spcAft>
                <a:spcPts val="400"/>
              </a:spcAft>
              <a:buClr>
                <a:srgbClr val="F28104"/>
              </a:buClr>
              <a:buNone/>
            </a:pPr>
            <a:r>
              <a:rPr lang="ru-RU" altLang="ru-RU" sz="1200" b="0" dirty="0">
                <a:solidFill>
                  <a:srgbClr val="D45448"/>
                </a:solidFill>
              </a:rPr>
              <a:t>ГК «Аконит» (горнодобывающее и транспортное оборудование)</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Внедрение за 3 мес. (партнер «Компания «</a:t>
            </a:r>
            <a:r>
              <a:rPr lang="en-US" altLang="ru-RU" sz="1200" b="0" dirty="0" err="1"/>
              <a:t>bobday</a:t>
            </a:r>
            <a:r>
              <a:rPr lang="ru-RU" altLang="ru-RU" sz="1200" b="0" dirty="0"/>
              <a:t>»)</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Трехуровневая аналитика: показатели по всем направлениям бизнеса </a:t>
            </a:r>
            <a:br>
              <a:rPr lang="ru-RU" altLang="ru-RU" sz="1200" b="0" dirty="0"/>
            </a:br>
            <a:r>
              <a:rPr lang="ru-RU" altLang="ru-RU" sz="1200" b="0" dirty="0"/>
              <a:t>группы компаний, по каждому из бизнесов с ключевыми показателями </a:t>
            </a:r>
            <a:br>
              <a:rPr lang="ru-RU" altLang="ru-RU" sz="1200" b="0" dirty="0"/>
            </a:br>
            <a:r>
              <a:rPr lang="ru-RU" altLang="ru-RU" sz="1200" b="0" dirty="0"/>
              <a:t>и динамикой процессов, по каждому из показателей бизнеса</a:t>
            </a:r>
            <a:endParaRPr lang="en-US" altLang="ru-RU" sz="1200" b="0" dirty="0"/>
          </a:p>
          <a:p>
            <a:pPr>
              <a:spcBef>
                <a:spcPts val="400"/>
              </a:spcBef>
              <a:spcAft>
                <a:spcPts val="400"/>
              </a:spcAft>
              <a:buClr>
                <a:srgbClr val="F28104"/>
              </a:buClr>
              <a:buNone/>
            </a:pPr>
            <a:r>
              <a:rPr lang="ru-RU" altLang="ru-RU" sz="1200" b="0" dirty="0">
                <a:solidFill>
                  <a:srgbClr val="D45448"/>
                </a:solidFill>
              </a:rPr>
              <a:t>Холдинг Газпром Интернешнл Лимитед</a:t>
            </a:r>
          </a:p>
          <a:p>
            <a:pPr marL="180975" lvl="1" indent="-180975">
              <a:spcBef>
                <a:spcPts val="400"/>
              </a:spcBef>
              <a:spcAft>
                <a:spcPts val="400"/>
              </a:spcAft>
              <a:buClr>
                <a:srgbClr val="C00000"/>
              </a:buClr>
              <a:buFont typeface="Arial" panose="020B0604020202020204" pitchFamily="34" charset="0"/>
              <a:buChar char="•"/>
            </a:pPr>
            <a:r>
              <a:rPr lang="ru-RU" altLang="ru-RU" sz="1200" b="0" dirty="0"/>
              <a:t>Тщательно и долго выбирали систему, само внедрение 5 мес.</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Внедрение НПЦ «1С»: новая система (вместо файлов на </a:t>
            </a:r>
            <a:r>
              <a:rPr lang="ru-RU" altLang="ru-RU" sz="1200" b="0" dirty="0" err="1"/>
              <a:t>Excel</a:t>
            </a:r>
            <a:r>
              <a:rPr lang="ru-RU" altLang="ru-RU" sz="1200" b="0" dirty="0"/>
              <a:t>) </a:t>
            </a:r>
            <a:br>
              <a:rPr lang="ru-RU" altLang="ru-RU" sz="1200" b="0" dirty="0"/>
            </a:br>
            <a:r>
              <a:rPr lang="ru-RU" altLang="ru-RU" sz="1200" b="0" dirty="0"/>
              <a:t>анализ закупок операторов, исполнение проектов по бюджетам</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Внедрение «</a:t>
            </a:r>
            <a:r>
              <a:rPr lang="ru-RU" altLang="ru-RU" sz="1200" b="0" dirty="0" err="1"/>
              <a:t>Handysoft</a:t>
            </a:r>
            <a:r>
              <a:rPr lang="ru-RU" altLang="ru-RU" sz="1200" b="0" dirty="0"/>
              <a:t>»: импортозамещение «</a:t>
            </a:r>
            <a:r>
              <a:rPr lang="ru-RU" altLang="ru-RU" sz="1200" b="0" dirty="0" err="1"/>
              <a:t>Tableau</a:t>
            </a:r>
            <a:r>
              <a:rPr lang="ru-RU" altLang="ru-RU" sz="1200" b="0" dirty="0"/>
              <a:t>», кадры и финансы</a:t>
            </a:r>
          </a:p>
          <a:p>
            <a:pPr marL="180975" lvl="1" indent="-180975">
              <a:spcBef>
                <a:spcPts val="400"/>
              </a:spcBef>
              <a:spcAft>
                <a:spcPts val="400"/>
              </a:spcAft>
              <a:buClr>
                <a:srgbClr val="C00000"/>
              </a:buClr>
              <a:buFont typeface="Arial" panose="020B0604020202020204" pitchFamily="34" charset="0"/>
              <a:buChar char="•"/>
            </a:pPr>
            <a:r>
              <a:rPr lang="ru-RU" altLang="ru-RU" sz="1200" b="0" dirty="0"/>
              <a:t>Обеспечено формирование аналитических витрин и визуализация презентационных данных для анализа плана/факта затрат на персонал</a:t>
            </a:r>
          </a:p>
        </p:txBody>
      </p:sp>
      <p:pic>
        <p:nvPicPr>
          <p:cNvPr id="15"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6031" y="699542"/>
            <a:ext cx="2285370" cy="91479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2726" y="1556333"/>
            <a:ext cx="1909934" cy="91479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031" y="2169975"/>
            <a:ext cx="1666783" cy="91983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2016" y="3042357"/>
            <a:ext cx="1975447" cy="80642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70" name="Picture 4" descr="https://eawards.1c.ru/upload/iblock/d48/23bc37wx2cappq7dnps8n1zkfqf54ul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6207" y="4612602"/>
            <a:ext cx="718586" cy="3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6" descr="https://eawards.1c.ru/upload/iblock/da5/da55a8a447de0dbfc1c385754a53274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8711" y="4264412"/>
            <a:ext cx="927250" cy="165065"/>
          </a:xfrm>
          <a:prstGeom prst="rect">
            <a:avLst/>
          </a:prstGeom>
          <a:solidFill>
            <a:schemeClr val="tx1"/>
          </a:solidFill>
          <a:ln>
            <a:noFill/>
          </a:ln>
        </p:spPr>
      </p:pic>
      <p:pic>
        <p:nvPicPr>
          <p:cNvPr id="15374" name="Picture 8" descr="https://eawards.1c.ru/upload/iblock/6af/6afb0ead1c998164e5473aab9ad413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4502" y="4429477"/>
            <a:ext cx="380588" cy="58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 xmlns:a16="http://schemas.microsoft.com/office/drawing/2014/main" id="{BE46AE5E-2FCB-48E4-827A-7476F92E0E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2541" y="3847144"/>
            <a:ext cx="941207" cy="446093"/>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a:extLst>
              <a:ext uri="{FF2B5EF4-FFF2-40B4-BE49-F238E27FC236}">
                <a16:creationId xmlns="" xmlns:a16="http://schemas.microsoft.com/office/drawing/2014/main" id="{E60F1BC5-C078-472F-A8CA-BFE5235BE5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89791" y="4214742"/>
            <a:ext cx="1120622" cy="397860"/>
          </a:xfrm>
          <a:prstGeom prst="rect">
            <a:avLst/>
          </a:prstGeom>
          <a:noFill/>
          <a:extLst>
            <a:ext uri="{909E8E84-426E-40DD-AFC4-6F175D3DCCD1}">
              <a14:hiddenFill xmlns:a14="http://schemas.microsoft.com/office/drawing/2010/main">
                <a:solidFill>
                  <a:srgbClr val="FFFFFF"/>
                </a:solidFill>
              </a14:hiddenFill>
            </a:ext>
          </a:extLst>
        </p:spPr>
      </p:pic>
      <p:pic>
        <p:nvPicPr>
          <p:cNvPr id="10270" name="Picture 30">
            <a:extLst>
              <a:ext uri="{FF2B5EF4-FFF2-40B4-BE49-F238E27FC236}">
                <a16:creationId xmlns="" xmlns:a16="http://schemas.microsoft.com/office/drawing/2014/main" id="{95D31945-7D58-4AC4-9A97-597D87840D2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7749" y="3923377"/>
            <a:ext cx="971600" cy="2418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
            <a:extLst>
              <a:ext uri="{FF2B5EF4-FFF2-40B4-BE49-F238E27FC236}">
                <a16:creationId xmlns="" xmlns:a16="http://schemas.microsoft.com/office/drawing/2014/main" id="{FC87579D-6352-430D-8003-D09228D4869D}"/>
              </a:ext>
            </a:extLst>
          </p:cNvPr>
          <p:cNvSpPr txBox="1">
            <a:spLocks noChangeArrowheads="1"/>
          </p:cNvSpPr>
          <p:nvPr/>
        </p:nvSpPr>
        <p:spPr bwMode="auto">
          <a:xfrm>
            <a:off x="1691680" y="168918"/>
            <a:ext cx="7204447" cy="73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a:lstStyle>
          <a:p>
            <a:pPr algn="ctr">
              <a:defRPr/>
            </a:pPr>
            <a:r>
              <a:rPr lang="ru-RU" altLang="ru-RU" sz="1800" b="1" kern="0">
                <a:solidFill>
                  <a:schemeClr val="tx1"/>
                </a:solidFill>
                <a:latin typeface="Arial" panose="020B0604020202020204" pitchFamily="34" charset="0"/>
                <a:cs typeface="Arial" panose="020B0604020202020204" pitchFamily="34" charset="0"/>
              </a:rPr>
              <a:t>Бизнес-аналитика</a:t>
            </a:r>
            <a:r>
              <a:rPr lang="en-US" altLang="ru-RU" sz="1800" b="1" kern="0">
                <a:solidFill>
                  <a:schemeClr val="tx1"/>
                </a:solidFill>
                <a:latin typeface="Arial" panose="020B0604020202020204" pitchFamily="34" charset="0"/>
                <a:cs typeface="Arial" panose="020B0604020202020204" pitchFamily="34" charset="0"/>
              </a:rPr>
              <a:t> </a:t>
            </a:r>
            <a:r>
              <a:rPr lang="ru-RU" altLang="ru-RU" sz="1800" b="1" kern="0">
                <a:solidFill>
                  <a:schemeClr val="tx1"/>
                </a:solidFill>
                <a:latin typeface="Arial" panose="020B0604020202020204" pitchFamily="34" charset="0"/>
                <a:cs typeface="Arial" panose="020B0604020202020204" pitchFamily="34" charset="0"/>
              </a:rPr>
              <a:t>и </a:t>
            </a:r>
            <a:r>
              <a:rPr lang="en-US" altLang="ru-RU" sz="1800" b="1" kern="0">
                <a:solidFill>
                  <a:schemeClr val="tx1"/>
                </a:solidFill>
                <a:latin typeface="Arial" panose="020B0604020202020204" pitchFamily="34" charset="0"/>
                <a:cs typeface="Arial" panose="020B0604020202020204" pitchFamily="34" charset="0"/>
              </a:rPr>
              <a:t>Big data</a:t>
            </a:r>
            <a:endParaRPr lang="ru-RU" altLang="ru-RU" sz="1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851828"/>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с двумя скругленными противолежащими углами 2">
            <a:extLst>
              <a:ext uri="{FF2B5EF4-FFF2-40B4-BE49-F238E27FC236}">
                <a16:creationId xmlns="" xmlns:a16="http://schemas.microsoft.com/office/drawing/2014/main" id="{F5D6360B-0E27-4C4D-9717-228347E0F83F}"/>
              </a:ext>
            </a:extLst>
          </p:cNvPr>
          <p:cNvSpPr/>
          <p:nvPr/>
        </p:nvSpPr>
        <p:spPr>
          <a:xfrm>
            <a:off x="7812360" y="2821605"/>
            <a:ext cx="1250129" cy="931170"/>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6" name="Прямоугольник с двумя скругленными противолежащими углами 2">
            <a:extLst>
              <a:ext uri="{FF2B5EF4-FFF2-40B4-BE49-F238E27FC236}">
                <a16:creationId xmlns="" xmlns:a16="http://schemas.microsoft.com/office/drawing/2014/main" id="{9757C6FC-0EE6-4F5F-AC1B-F61F9A9C1D94}"/>
              </a:ext>
            </a:extLst>
          </p:cNvPr>
          <p:cNvSpPr/>
          <p:nvPr/>
        </p:nvSpPr>
        <p:spPr>
          <a:xfrm>
            <a:off x="5148064" y="981734"/>
            <a:ext cx="3914425" cy="2235286"/>
          </a:xfrm>
          <a:prstGeom prst="round2DiagRect">
            <a:avLst>
              <a:gd name="adj1" fmla="val 5802"/>
              <a:gd name="adj2" fmla="val 0"/>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8482" name="Rectangle 2"/>
          <p:cNvSpPr>
            <a:spLocks noGrp="1" noChangeArrowheads="1"/>
          </p:cNvSpPr>
          <p:nvPr>
            <p:ph type="title" idx="4294967295"/>
          </p:nvPr>
        </p:nvSpPr>
        <p:spPr>
          <a:xfrm>
            <a:off x="1676120" y="195486"/>
            <a:ext cx="7155557" cy="648733"/>
          </a:xfrm>
        </p:spPr>
        <p:txBody>
          <a:bodyPr/>
          <a:lstStyle/>
          <a:p>
            <a:pPr algn="ctr">
              <a:defRPr/>
            </a:pPr>
            <a:r>
              <a:rPr lang="ru-RU" altLang="ru-RU" sz="1800" b="1" dirty="0">
                <a:solidFill>
                  <a:schemeClr val="tx1"/>
                </a:solidFill>
                <a:latin typeface="Arial" panose="020B0604020202020204" pitchFamily="34" charset="0"/>
                <a:cs typeface="Arial" panose="020B0604020202020204" pitchFamily="34" charset="0"/>
              </a:rPr>
              <a:t>Интернет вещей (</a:t>
            </a:r>
            <a:r>
              <a:rPr lang="en-US" altLang="ru-RU" sz="1800" b="1" dirty="0" err="1">
                <a:solidFill>
                  <a:schemeClr val="tx1"/>
                </a:solidFill>
                <a:latin typeface="Arial" panose="020B0604020202020204" pitchFamily="34" charset="0"/>
                <a:cs typeface="Arial" panose="020B0604020202020204" pitchFamily="34" charset="0"/>
              </a:rPr>
              <a:t>IIoT</a:t>
            </a:r>
            <a:r>
              <a:rPr lang="ru-RU" altLang="ru-RU" sz="1800" b="1" dirty="0">
                <a:solidFill>
                  <a:schemeClr val="tx1"/>
                </a:solidFill>
                <a:latin typeface="Arial" panose="020B0604020202020204" pitchFamily="34" charset="0"/>
                <a:cs typeface="Arial" panose="020B0604020202020204" pitchFamily="34" charset="0"/>
              </a:rPr>
              <a:t>)</a:t>
            </a:r>
            <a:r>
              <a:rPr lang="en-US" altLang="ru-RU" sz="1800" b="1" dirty="0">
                <a:solidFill>
                  <a:schemeClr val="tx1"/>
                </a:solidFill>
                <a:latin typeface="Arial" panose="020B0604020202020204" pitchFamily="34" charset="0"/>
                <a:cs typeface="Arial" panose="020B0604020202020204" pitchFamily="34" charset="0"/>
              </a:rPr>
              <a:t> </a:t>
            </a:r>
            <a:r>
              <a:rPr lang="ru-RU" altLang="ru-RU" sz="1800" b="1" dirty="0">
                <a:solidFill>
                  <a:schemeClr val="tx1"/>
                </a:solidFill>
                <a:latin typeface="Arial" panose="020B0604020202020204" pitchFamily="34" charset="0"/>
                <a:cs typeface="Arial" panose="020B0604020202020204" pitchFamily="34" charset="0"/>
              </a:rPr>
              <a:t>и идентификация </a:t>
            </a:r>
            <a:r>
              <a:rPr lang="en-US" altLang="ru-RU" sz="1800" b="1" dirty="0">
                <a:solidFill>
                  <a:schemeClr val="tx1"/>
                </a:solidFill>
                <a:latin typeface="Arial" panose="020B0604020202020204" pitchFamily="34" charset="0"/>
                <a:cs typeface="Arial" panose="020B0604020202020204" pitchFamily="34" charset="0"/>
              </a:rPr>
              <a:t>RFID</a:t>
            </a:r>
            <a:endParaRPr lang="ru-RU" altLang="ru-RU" sz="1800" b="1" dirty="0">
              <a:solidFill>
                <a:schemeClr val="tx1"/>
              </a:solidFill>
              <a:latin typeface="Arial" panose="020B0604020202020204" pitchFamily="34" charset="0"/>
              <a:cs typeface="Arial" panose="020B0604020202020204" pitchFamily="34" charset="0"/>
            </a:endParaRPr>
          </a:p>
        </p:txBody>
      </p:sp>
      <p:sp>
        <p:nvSpPr>
          <p:cNvPr id="33797" name="TextBox 1"/>
          <p:cNvSpPr txBox="1">
            <a:spLocks noChangeArrowheads="1"/>
          </p:cNvSpPr>
          <p:nvPr/>
        </p:nvSpPr>
        <p:spPr bwMode="auto">
          <a:xfrm>
            <a:off x="272030" y="4708160"/>
            <a:ext cx="3537662" cy="2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67" tIns="36283" rIns="72567" bIns="36283" anchor="ctr"/>
          <a:lstStyle>
            <a:defPPr>
              <a:defRPr lang="ru-RU"/>
            </a:defPPr>
            <a:lvl1pPr>
              <a:defRPr sz="1300" b="0">
                <a:solidFill>
                  <a:srgbClr val="333399"/>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r>
              <a:rPr lang="en-US" altLang="ru-RU" sz="1200" dirty="0">
                <a:solidFill>
                  <a:srgbClr val="06436E"/>
                </a:solidFill>
                <a:hlinkClick r:id="rId3"/>
              </a:rPr>
              <a:t>https://solutions.1c.ru/digital/iiot-frid</a:t>
            </a:r>
            <a:r>
              <a:rPr lang="ru-RU" altLang="ru-RU" sz="1200" dirty="0">
                <a:solidFill>
                  <a:srgbClr val="06436E"/>
                </a:solidFill>
                <a:hlinkClick r:id="rId4">
                  <a:extLst>
                    <a:ext uri="{A12FA001-AC4F-418D-AE19-62706E023703}">
                      <ahyp:hlinkClr xmlns="" xmlns:ahyp="http://schemas.microsoft.com/office/drawing/2018/hyperlinkcolor" val="tx"/>
                    </a:ext>
                  </a:extLst>
                </a:hlinkClick>
              </a:rPr>
              <a:t>/</a:t>
            </a:r>
            <a:r>
              <a:rPr lang="ru-RU" altLang="ru-RU" sz="1200" dirty="0">
                <a:solidFill>
                  <a:srgbClr val="06436E"/>
                </a:solidFill>
              </a:rPr>
              <a:t> </a:t>
            </a:r>
          </a:p>
        </p:txBody>
      </p:sp>
      <p:grpSp>
        <p:nvGrpSpPr>
          <p:cNvPr id="33799" name="Группа 18"/>
          <p:cNvGrpSpPr>
            <a:grpSpLocks/>
          </p:cNvGrpSpPr>
          <p:nvPr/>
        </p:nvGrpSpPr>
        <p:grpSpPr bwMode="auto">
          <a:xfrm>
            <a:off x="5152561" y="3792351"/>
            <a:ext cx="3247896" cy="606082"/>
            <a:chOff x="6073216" y="4686442"/>
            <a:chExt cx="4584071" cy="929909"/>
          </a:xfrm>
        </p:grpSpPr>
        <p:pic>
          <p:nvPicPr>
            <p:cNvPr id="33806" name="Рисунок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3216" y="4686442"/>
              <a:ext cx="2063823"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Рисунок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5167" y="5197943"/>
              <a:ext cx="2212120"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Рисунок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38893" y="4702541"/>
              <a:ext cx="2170363"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Рисунок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73216" y="5202351"/>
              <a:ext cx="2243015" cy="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00" name="TextBox 2"/>
          <p:cNvSpPr txBox="1">
            <a:spLocks noChangeArrowheads="1"/>
          </p:cNvSpPr>
          <p:nvPr/>
        </p:nvSpPr>
        <p:spPr bwMode="auto">
          <a:xfrm>
            <a:off x="800039" y="951397"/>
            <a:ext cx="3987985" cy="35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67" tIns="36283" rIns="72567" bIns="36283">
            <a:spAutoFit/>
          </a:bodyPr>
          <a:lstStyle>
            <a:lvl1pPr marL="808038">
              <a:spcBef>
                <a:spcPct val="20000"/>
              </a:spcBef>
              <a:buClr>
                <a:srgbClr val="CC0000"/>
              </a:buClr>
              <a:buChar char="•"/>
              <a:defRPr sz="2100">
                <a:solidFill>
                  <a:schemeClr val="tx1"/>
                </a:solidFill>
                <a:latin typeface="Arial" panose="020B0604020202020204" pitchFamily="34" charset="0"/>
              </a:defRPr>
            </a:lvl1pPr>
            <a:lvl2pPr marL="1076325" indent="-285750">
              <a:spcBef>
                <a:spcPct val="20000"/>
              </a:spcBef>
              <a:buClr>
                <a:srgbClr val="CC0000"/>
              </a:buClr>
              <a:buChar char="•"/>
              <a:defRPr sz="1700">
                <a:solidFill>
                  <a:schemeClr val="tx1"/>
                </a:solidFill>
                <a:latin typeface="Arial" panose="020B0604020202020204" pitchFamily="34" charset="0"/>
              </a:defRPr>
            </a:lvl2pPr>
            <a:lvl3pPr marL="1143000" indent="-228600">
              <a:spcBef>
                <a:spcPct val="20000"/>
              </a:spcBef>
              <a:buClr>
                <a:srgbClr val="CC0000"/>
              </a:buClr>
              <a:buChar char="•"/>
              <a:defRPr sz="1600">
                <a:solidFill>
                  <a:schemeClr val="tx1"/>
                </a:solidFill>
                <a:latin typeface="Arial" panose="020B0604020202020204" pitchFamily="34" charset="0"/>
              </a:defRPr>
            </a:lvl3pPr>
            <a:lvl4pPr marL="1600200" indent="-228600">
              <a:spcBef>
                <a:spcPct val="20000"/>
              </a:spcBef>
              <a:buClr>
                <a:srgbClr val="CC0000"/>
              </a:buClr>
              <a:buChar char="•"/>
              <a:defRPr sz="1400">
                <a:solidFill>
                  <a:schemeClr val="tx1"/>
                </a:solidFill>
                <a:latin typeface="Arial" panose="020B0604020202020204" pitchFamily="34" charset="0"/>
              </a:defRPr>
            </a:lvl4pPr>
            <a:lvl5pPr marL="2057400" indent="-228600">
              <a:spcBef>
                <a:spcPct val="20000"/>
              </a:spcBef>
              <a:buClr>
                <a:srgbClr val="CC0000"/>
              </a:buClr>
              <a:buChar char="•"/>
              <a:defRPr sz="13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0000"/>
              </a:buClr>
              <a:buChar char="•"/>
              <a:defRPr sz="1300">
                <a:solidFill>
                  <a:schemeClr val="tx1"/>
                </a:solidFill>
                <a:latin typeface="Arial" panose="020B0604020202020204" pitchFamily="34" charset="0"/>
              </a:defRPr>
            </a:lvl9pPr>
          </a:lstStyle>
          <a:p>
            <a:pPr marL="0">
              <a:spcBef>
                <a:spcPts val="298"/>
              </a:spcBef>
              <a:buClr>
                <a:srgbClr val="F28104"/>
              </a:buClr>
              <a:buNone/>
            </a:pPr>
            <a:r>
              <a:rPr lang="en-US" altLang="ru-RU" sz="1200" b="0" dirty="0">
                <a:solidFill>
                  <a:srgbClr val="D45448"/>
                </a:solidFill>
              </a:rPr>
              <a:t>ERP</a:t>
            </a:r>
            <a:r>
              <a:rPr lang="ru-RU" altLang="ru-RU" sz="1200" b="0" dirty="0">
                <a:solidFill>
                  <a:srgbClr val="D45448"/>
                </a:solidFill>
              </a:rPr>
              <a:t>: Унифицированная работа </a:t>
            </a:r>
            <a:br>
              <a:rPr lang="ru-RU" altLang="ru-RU" sz="1200" b="0" dirty="0">
                <a:solidFill>
                  <a:srgbClr val="D45448"/>
                </a:solidFill>
              </a:rPr>
            </a:br>
            <a:r>
              <a:rPr lang="ru-RU" altLang="ru-RU" sz="1200" b="0" dirty="0">
                <a:solidFill>
                  <a:srgbClr val="D45448"/>
                </a:solidFill>
              </a:rPr>
              <a:t>с подключаемым оборудованием</a:t>
            </a:r>
          </a:p>
          <a:p>
            <a:pPr marL="0">
              <a:spcBef>
                <a:spcPts val="298"/>
              </a:spcBef>
              <a:buClr>
                <a:srgbClr val="F28104"/>
              </a:buClr>
              <a:buNone/>
            </a:pPr>
            <a:r>
              <a:rPr lang="ru-RU" altLang="ru-RU" sz="1200" b="0" dirty="0"/>
              <a:t>набор механизмов для работы с подключаемым оборудованием: сканеры штрих-кода, считыватели магнитных карт и RFID-меток, принтеры этикеток, весы, кассовое оборудование и др.</a:t>
            </a:r>
            <a:endParaRPr lang="en-US" altLang="ru-RU" sz="1200" b="0" dirty="0"/>
          </a:p>
          <a:p>
            <a:pPr marL="0">
              <a:spcBef>
                <a:spcPts val="298"/>
              </a:spcBef>
              <a:buClr>
                <a:srgbClr val="F28104"/>
              </a:buClr>
              <a:buNone/>
            </a:pPr>
            <a:endParaRPr lang="ru-RU" altLang="ru-RU" sz="1200" b="0" dirty="0"/>
          </a:p>
          <a:p>
            <a:pPr marL="0">
              <a:spcBef>
                <a:spcPts val="298"/>
              </a:spcBef>
              <a:buClr>
                <a:srgbClr val="F28104"/>
              </a:buClr>
              <a:buNone/>
            </a:pPr>
            <a:r>
              <a:rPr lang="ru-RU" altLang="ru-RU" sz="1200" b="0" dirty="0">
                <a:solidFill>
                  <a:srgbClr val="D45448"/>
                </a:solidFill>
              </a:rPr>
              <a:t>WMS: Радио терминалы сбора данных </a:t>
            </a:r>
          </a:p>
          <a:p>
            <a:pPr marL="0">
              <a:spcBef>
                <a:spcPts val="298"/>
              </a:spcBef>
              <a:buClr>
                <a:srgbClr val="F28104"/>
              </a:buClr>
              <a:buNone/>
            </a:pPr>
            <a:r>
              <a:rPr lang="ru-RU" altLang="ru-RU" sz="1200" b="0" dirty="0"/>
              <a:t>все складские операции выполняются с использованием ТСД, система автоматически планирует задачи складской </a:t>
            </a:r>
            <a:r>
              <a:rPr lang="ru-RU" altLang="ru-RU" sz="1200" b="0" dirty="0" err="1"/>
              <a:t>грузообработки</a:t>
            </a:r>
            <a:endParaRPr lang="en-US" altLang="ru-RU" sz="1200" b="0" dirty="0"/>
          </a:p>
          <a:p>
            <a:pPr marL="0">
              <a:spcBef>
                <a:spcPts val="298"/>
              </a:spcBef>
              <a:buClr>
                <a:srgbClr val="F28104"/>
              </a:buClr>
              <a:buNone/>
            </a:pPr>
            <a:endParaRPr lang="ru-RU" altLang="ru-RU" sz="1200" b="0" dirty="0"/>
          </a:p>
          <a:p>
            <a:pPr marL="0">
              <a:spcBef>
                <a:spcPts val="952"/>
              </a:spcBef>
              <a:buClr>
                <a:srgbClr val="F28104"/>
              </a:buClr>
              <a:buNone/>
            </a:pPr>
            <a:r>
              <a:rPr lang="ru-RU" altLang="ru-RU" sz="1200" b="0" dirty="0">
                <a:solidFill>
                  <a:srgbClr val="D45448"/>
                </a:solidFill>
              </a:rPr>
              <a:t>ИУИ: </a:t>
            </a:r>
            <a:r>
              <a:rPr lang="en-US" altLang="ru-RU" sz="1200" b="0" dirty="0">
                <a:solidFill>
                  <a:srgbClr val="D45448"/>
                </a:solidFill>
              </a:rPr>
              <a:t>RFID-</a:t>
            </a:r>
            <a:r>
              <a:rPr lang="ru-RU" altLang="ru-RU" sz="1200" b="0" dirty="0">
                <a:solidFill>
                  <a:srgbClr val="D45448"/>
                </a:solidFill>
              </a:rPr>
              <a:t>идентификация имущества</a:t>
            </a:r>
            <a:r>
              <a:rPr lang="ru-RU" altLang="ru-RU" sz="1200" b="0" dirty="0"/>
              <a:t/>
            </a:r>
            <a:br>
              <a:rPr lang="ru-RU" altLang="ru-RU" sz="1200" b="0" dirty="0"/>
            </a:br>
            <a:r>
              <a:rPr lang="ru-RU" altLang="ru-RU" sz="1200" b="0" dirty="0"/>
              <a:t>позволяет выполнять операции с имуществом в реальном времени с применением мобильных технологий и технологий автоматической идентификации (RFID и штрихкодирования)</a:t>
            </a:r>
          </a:p>
        </p:txBody>
      </p:sp>
      <p:pic>
        <p:nvPicPr>
          <p:cNvPr id="34818" name="Picture 2" descr="https://v8.1c.ru/upload/biblioteki/1s-biblioteka-podklyuchaemogo-oborudovaniya/connect_scanne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3899" y="1063491"/>
            <a:ext cx="3472150" cy="20652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6405" y="1982280"/>
            <a:ext cx="1035598" cy="1717440"/>
          </a:xfrm>
          <a:prstGeom prst="rect">
            <a:avLst/>
          </a:prstGeom>
          <a:effectLst>
            <a:outerShdw blurRad="50800" dist="38100" dir="2700000" algn="tl" rotWithShape="0">
              <a:prstClr val="black">
                <a:alpha val="40000"/>
              </a:prstClr>
            </a:outerShdw>
          </a:effectLst>
        </p:spPr>
      </p:pic>
      <p:pic>
        <p:nvPicPr>
          <p:cNvPr id="14338" name="Picture 2" descr="C:\Users\Popova_A\Downloads\иконки\#Бухгалтерский и налоговый учет\ERP Управление предприятием\erpup.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030" y="992168"/>
            <a:ext cx="436655" cy="4367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Popova_A\Downloads\иконки\#Управление продажами, логистикой и транспортом (SFM, WMS, TMS)\#Управление складом и логистикой\Инвентаризация и управление имуществом\p8iu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2030" y="3658669"/>
            <a:ext cx="436656" cy="436723"/>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Popova_A\Downloads\иконки\#Управление продажами, логистикой и транспортом (SFM, WMS, TMS)\#Управление складом и логистикой\WMS Логистика_Управление складом\wmslu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2031" y="2477956"/>
            <a:ext cx="436656" cy="43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5230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Презентация1</Template>
  <TotalTime>22423</TotalTime>
  <Words>11069</Words>
  <Application>Microsoft Office PowerPoint</Application>
  <PresentationFormat>Экран (16:9)</PresentationFormat>
  <Paragraphs>1806</Paragraphs>
  <Slides>137</Slides>
  <Notes>73</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137</vt:i4>
      </vt:variant>
    </vt:vector>
  </HeadingPairs>
  <TitlesOfParts>
    <vt:vector size="141" baseType="lpstr">
      <vt:lpstr>3_Специальное оформление</vt:lpstr>
      <vt:lpstr>CorelPhotoPaint.Image.11</vt:lpstr>
      <vt:lpstr>Диаграмма</vt:lpstr>
      <vt:lpstr>Chart</vt:lpstr>
      <vt:lpstr>1С:ERP Управление предприятием 10 лет на рынке</vt:lpstr>
      <vt:lpstr>Презентация PowerPoint</vt:lpstr>
      <vt:lpstr>Презентация PowerPoint</vt:lpstr>
      <vt:lpstr>Презентация PowerPoint</vt:lpstr>
      <vt:lpstr>Интеграционные возможности</vt:lpstr>
      <vt:lpstr>Интеграционные возможности</vt:lpstr>
      <vt:lpstr>Презентация PowerPoint</vt:lpstr>
      <vt:lpstr>Конфигурация 1С:ERP Управление предприятием</vt:lpstr>
      <vt:lpstr>Презентация PowerPoint</vt:lpstr>
      <vt:lpstr>Презентация PowerPoint</vt:lpstr>
      <vt:lpstr>Ключевые преимущества флагманского решения фирмы «1С» </vt:lpstr>
      <vt:lpstr>Презентация PowerPoint</vt:lpstr>
      <vt:lpstr>Презентация PowerPoint</vt:lpstr>
      <vt:lpstr>Мониторинг и анализ показателей деятельности предприятия</vt:lpstr>
      <vt:lpstr>Мониторинг и анализ показателей деятельности предприятия</vt:lpstr>
      <vt:lpstr>Аналитическая и оперативная отчетность</vt:lpstr>
      <vt:lpstr>Аналитическая и оперативная отчетность</vt:lpstr>
      <vt:lpstr>1С:Аналитика — BI система для анализа  в экосистеме «1С:Предприятие»</vt:lpstr>
      <vt:lpstr>Мониторинг и анализ показателей деятельности предприятия</vt:lpstr>
      <vt:lpstr>Презентация PowerPoint</vt:lpstr>
      <vt:lpstr>Техническому директору, директору  по производству, главному инженеру</vt:lpstr>
      <vt:lpstr>Управление производством</vt:lpstr>
      <vt:lpstr>Управление производством</vt:lpstr>
      <vt:lpstr>Уровни производственного планирования</vt:lpstr>
      <vt:lpstr>Управление производством — межцеховой уровень</vt:lpstr>
      <vt:lpstr>Управление производством — уровень цеха</vt:lpstr>
      <vt:lpstr>Динамический план производства</vt:lpstr>
      <vt:lpstr>Методика испытаний</vt:lpstr>
      <vt:lpstr>Презентация PowerPoint</vt:lpstr>
      <vt:lpstr>Результаты тестирования</vt:lpstr>
      <vt:lpstr>16мин.</vt:lpstr>
      <vt:lpstr>Презентация PowerPoint</vt:lpstr>
      <vt:lpstr>Организация ремонтов</vt:lpstr>
      <vt:lpstr>Презентация PowerPoint</vt:lpstr>
      <vt:lpstr>Презентация PowerPoint</vt:lpstr>
      <vt:lpstr>Презентация PowerPoint</vt:lpstr>
      <vt:lpstr>Презентация PowerPoint</vt:lpstr>
      <vt:lpstr>Управление затратами и расчет себестоимости</vt:lpstr>
      <vt:lpstr>Презентация PowerPoint</vt:lpstr>
      <vt:lpstr>Презентация PowerPoint</vt:lpstr>
      <vt:lpstr>Управление финансами</vt:lpstr>
      <vt:lpstr>Презентация PowerPoint</vt:lpstr>
      <vt:lpstr>Презентация PowerPoint</vt:lpstr>
      <vt:lpstr>Управление финансами – агрегирование отчетности  по МСФО, расширение возможностей с использованием 1С:Управление холдингом 8</vt:lpstr>
      <vt:lpstr>Презентация PowerPoint</vt:lpstr>
      <vt:lpstr>Бюджетирование</vt:lpstr>
      <vt:lpstr>Презентация PowerPoint</vt:lpstr>
      <vt:lpstr>Презентация PowerPoint</vt:lpstr>
      <vt:lpstr>Регламентированный учет</vt:lpstr>
      <vt:lpstr>Отправка отчетности через Интернет</vt:lpstr>
      <vt:lpstr>Регламентированный учет</vt:lpstr>
      <vt:lpstr>Настраиваемая бухгалтерская отчетность</vt:lpstr>
      <vt:lpstr>Презентация PowerPoint</vt:lpstr>
      <vt:lpstr>Презентация PowerPoint</vt:lpstr>
      <vt:lpstr>Презентация PowerPoint</vt:lpstr>
      <vt:lpstr>Управление персоналом и расчет заработной платы</vt:lpstr>
      <vt:lpstr>Презентация PowerPoint</vt:lpstr>
      <vt:lpstr>1С:Кабинет сотрудника</vt:lpstr>
      <vt:lpstr>Презентация PowerPoint</vt:lpstr>
      <vt:lpstr>Управление взаимоотношениями с клиентами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Управление складом и запасами</vt:lpstr>
      <vt:lpstr>Управление складом и запасами</vt:lpstr>
      <vt:lpstr>Презентация PowerPoint</vt:lpstr>
      <vt:lpstr>Презентация PowerPoint</vt:lpstr>
      <vt:lpstr>Интеграция 1С:ERP Управление предприятием 2 с 1С:Документооборот 8 КОРП</vt:lpstr>
      <vt:lpstr>Презентация PowerPoint</vt:lpstr>
      <vt:lpstr>Презентация PowerPoint</vt:lpstr>
      <vt:lpstr>Сервисы B2B в 1С:ERP</vt:lpstr>
      <vt:lpstr>Презентация PowerPoint</vt:lpstr>
      <vt:lpstr>Презентация PowerPoint</vt:lpstr>
      <vt:lpstr>Цифровизация управления на 3-х уровнях в едином продукте класса ERP+ 1С:ERP. Управление холдингом</vt:lpstr>
      <vt:lpstr>Презентация PowerPoint</vt:lpstr>
      <vt:lpstr>Больше, чем ERP! Больше, чем CPM!</vt:lpstr>
      <vt:lpstr>1С:КОРПОРАЦИЯ – комплекс решений для цифровизации управления бизнесом, для замещения зарубежных систем</vt:lpstr>
      <vt:lpstr>Назначение продуктов, входящих в состав 1С:Корпорации</vt:lpstr>
      <vt:lpstr>Плюсы выбора 1С:Корпорации</vt:lpstr>
      <vt:lpstr>Презентация PowerPoint</vt:lpstr>
      <vt:lpstr>Будущее – 1C DIGITAL ERP</vt:lpstr>
      <vt:lpstr>Единая система для цифровизации всех подразделений </vt:lpstr>
      <vt:lpstr>Искусственный интеллект и предикативная аналитика</vt:lpstr>
      <vt:lpstr>Презентация PowerPoint</vt:lpstr>
      <vt:lpstr>Презентация PowerPoint</vt:lpstr>
      <vt:lpstr>Презентация PowerPoint</vt:lpstr>
      <vt:lpstr>Интеллектуальные ассистенты, система взаимодействия</vt:lpstr>
      <vt:lpstr>Бизнес-аналитика и Big data</vt:lpstr>
      <vt:lpstr>Презентация PowerPoint</vt:lpstr>
      <vt:lpstr>Интернет вещей (IIoT) и идентификация RFID</vt:lpstr>
      <vt:lpstr>Презентация PowerPoint</vt:lpstr>
      <vt:lpstr>Цифровые двойники и управление жизненным циклом</vt:lpstr>
      <vt:lpstr>Презентация PowerPoint</vt:lpstr>
      <vt:lpstr>Презентация PowerPoint</vt:lpstr>
      <vt:lpstr>Мобильные технологии</vt:lpstr>
      <vt:lpstr>Презентация PowerPoint</vt:lpstr>
      <vt:lpstr>Презентация PowerPoint</vt:lpstr>
      <vt:lpstr>Зачем отказываться, если пока работает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 линуксе работает? 1С:ERP на СУБД PostgreSQL</vt:lpstr>
      <vt:lpstr>Презентация PowerPoint</vt:lpstr>
      <vt:lpstr>Презентация PowerPoint</vt:lpstr>
      <vt:lpstr>Презентация PowerPoint</vt:lpstr>
      <vt:lpstr>Презентация PowerPoint</vt:lpstr>
      <vt:lpstr>Новые возможности флагманского решения фирмы «1С»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Истории успеха, конкурс «1С:Проект года»</vt:lpstr>
      <vt:lpstr>Информация о внедрениях «1С:ERP» в справочнике «Внедренные решения» на сайте «1С»</vt:lpstr>
      <vt:lpstr>Внедрение «1С:ERP»</vt:lpstr>
      <vt:lpstr>Презентация PowerPoint</vt:lpstr>
      <vt:lpstr>Информационные материалы по «1С:ERP»  на сайте фирмы «1С», кейсы — примеры внедрений</vt:lpstr>
      <vt:lpstr>Рекомендованные информационные ресурсы по «1C:ERP» </vt:lpstr>
      <vt:lpstr>1С:Академия ERP — книги </vt:lpstr>
      <vt:lpstr>Учебные курсы по «1С:ERP»</vt:lpstr>
      <vt:lpstr>Презентация PowerPoint</vt:lpstr>
      <vt:lpstr>Благодарим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1С:ERP</dc:title>
  <dc:creator>Кислов</dc:creator>
  <cp:lastModifiedBy>Талдыкин Виталий</cp:lastModifiedBy>
  <cp:revision>1512</cp:revision>
  <dcterms:created xsi:type="dcterms:W3CDTF">2016-01-19T10:15:57Z</dcterms:created>
  <dcterms:modified xsi:type="dcterms:W3CDTF">2024-03-01T15:15:38Z</dcterms:modified>
</cp:coreProperties>
</file>