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878" r:id="rId1"/>
    <p:sldMasterId id="2147486881" r:id="rId2"/>
  </p:sldMasterIdLst>
  <p:notesMasterIdLst>
    <p:notesMasterId r:id="rId81"/>
  </p:notesMasterIdLst>
  <p:handoutMasterIdLst>
    <p:handoutMasterId r:id="rId82"/>
  </p:handoutMasterIdLst>
  <p:sldIdLst>
    <p:sldId id="2734" r:id="rId3"/>
    <p:sldId id="2746" r:id="rId4"/>
    <p:sldId id="2747" r:id="rId5"/>
    <p:sldId id="2750" r:id="rId6"/>
    <p:sldId id="2748" r:id="rId7"/>
    <p:sldId id="2800" r:id="rId8"/>
    <p:sldId id="2751" r:id="rId9"/>
    <p:sldId id="2752" r:id="rId10"/>
    <p:sldId id="2795" r:id="rId11"/>
    <p:sldId id="2791" r:id="rId12"/>
    <p:sldId id="2753" r:id="rId13"/>
    <p:sldId id="2754" r:id="rId14"/>
    <p:sldId id="2835" r:id="rId15"/>
    <p:sldId id="2755" r:id="rId16"/>
    <p:sldId id="2792" r:id="rId17"/>
    <p:sldId id="2756" r:id="rId18"/>
    <p:sldId id="2757" r:id="rId19"/>
    <p:sldId id="2758" r:id="rId20"/>
    <p:sldId id="2759" r:id="rId21"/>
    <p:sldId id="2760" r:id="rId22"/>
    <p:sldId id="2810" r:id="rId23"/>
    <p:sldId id="2811" r:id="rId24"/>
    <p:sldId id="2833" r:id="rId25"/>
    <p:sldId id="2812" r:id="rId26"/>
    <p:sldId id="2790" r:id="rId27"/>
    <p:sldId id="2761" r:id="rId28"/>
    <p:sldId id="2813" r:id="rId29"/>
    <p:sldId id="2765" r:id="rId30"/>
    <p:sldId id="2767" r:id="rId31"/>
    <p:sldId id="2768" r:id="rId32"/>
    <p:sldId id="2769" r:id="rId33"/>
    <p:sldId id="2789" r:id="rId34"/>
    <p:sldId id="2766" r:id="rId35"/>
    <p:sldId id="2762" r:id="rId36"/>
    <p:sldId id="2763" r:id="rId37"/>
    <p:sldId id="2788" r:id="rId38"/>
    <p:sldId id="2764" r:id="rId39"/>
    <p:sldId id="2773" r:id="rId40"/>
    <p:sldId id="2787" r:id="rId41"/>
    <p:sldId id="2774" r:id="rId42"/>
    <p:sldId id="2775" r:id="rId43"/>
    <p:sldId id="2776" r:id="rId44"/>
    <p:sldId id="2786" r:id="rId45"/>
    <p:sldId id="2777" r:id="rId46"/>
    <p:sldId id="2778" r:id="rId47"/>
    <p:sldId id="2779" r:id="rId48"/>
    <p:sldId id="2780" r:id="rId49"/>
    <p:sldId id="2781" r:id="rId50"/>
    <p:sldId id="2782" r:id="rId51"/>
    <p:sldId id="2783" r:id="rId52"/>
    <p:sldId id="2785" r:id="rId53"/>
    <p:sldId id="2784" r:id="rId54"/>
    <p:sldId id="2793" r:id="rId55"/>
    <p:sldId id="2794" r:id="rId56"/>
    <p:sldId id="2797" r:id="rId57"/>
    <p:sldId id="2798" r:id="rId58"/>
    <p:sldId id="2796" r:id="rId59"/>
    <p:sldId id="2799" r:id="rId60"/>
    <p:sldId id="2801" r:id="rId61"/>
    <p:sldId id="2809" r:id="rId62"/>
    <p:sldId id="2802" r:id="rId63"/>
    <p:sldId id="2803" r:id="rId64"/>
    <p:sldId id="2804" r:id="rId65"/>
    <p:sldId id="2805" r:id="rId66"/>
    <p:sldId id="2806" r:id="rId67"/>
    <p:sldId id="2817" r:id="rId68"/>
    <p:sldId id="2818" r:id="rId69"/>
    <p:sldId id="2815" r:id="rId70"/>
    <p:sldId id="2819" r:id="rId71"/>
    <p:sldId id="2820" r:id="rId72"/>
    <p:sldId id="2816" r:id="rId73"/>
    <p:sldId id="2826" r:id="rId74"/>
    <p:sldId id="2828" r:id="rId75"/>
    <p:sldId id="2830" r:id="rId76"/>
    <p:sldId id="2829" r:id="rId77"/>
    <p:sldId id="2831" r:id="rId78"/>
    <p:sldId id="2832" r:id="rId79"/>
    <p:sldId id="2834" r:id="rId80"/>
  </p:sldIdLst>
  <p:sldSz cx="11520488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7C62FC-FF31-4EA4-89DB-8BE1D211BC4E}">
          <p14:sldIdLst>
            <p14:sldId id="2734"/>
            <p14:sldId id="2746"/>
            <p14:sldId id="2747"/>
            <p14:sldId id="2750"/>
            <p14:sldId id="2748"/>
            <p14:sldId id="2800"/>
            <p14:sldId id="2751"/>
            <p14:sldId id="2752"/>
            <p14:sldId id="2795"/>
            <p14:sldId id="2791"/>
            <p14:sldId id="2753"/>
            <p14:sldId id="2754"/>
            <p14:sldId id="2835"/>
            <p14:sldId id="2755"/>
            <p14:sldId id="2792"/>
            <p14:sldId id="2756"/>
            <p14:sldId id="2757"/>
            <p14:sldId id="2758"/>
            <p14:sldId id="2759"/>
            <p14:sldId id="2760"/>
            <p14:sldId id="2810"/>
            <p14:sldId id="2811"/>
            <p14:sldId id="2833"/>
            <p14:sldId id="2812"/>
            <p14:sldId id="2790"/>
            <p14:sldId id="2761"/>
            <p14:sldId id="2813"/>
            <p14:sldId id="2765"/>
            <p14:sldId id="2767"/>
            <p14:sldId id="2768"/>
            <p14:sldId id="2769"/>
            <p14:sldId id="2789"/>
            <p14:sldId id="2766"/>
            <p14:sldId id="2762"/>
            <p14:sldId id="2763"/>
            <p14:sldId id="2788"/>
            <p14:sldId id="2764"/>
            <p14:sldId id="2773"/>
            <p14:sldId id="2787"/>
            <p14:sldId id="2774"/>
            <p14:sldId id="2775"/>
            <p14:sldId id="2776"/>
            <p14:sldId id="2786"/>
            <p14:sldId id="2777"/>
            <p14:sldId id="2778"/>
            <p14:sldId id="2779"/>
            <p14:sldId id="2780"/>
            <p14:sldId id="2781"/>
            <p14:sldId id="2782"/>
            <p14:sldId id="2783"/>
            <p14:sldId id="2785"/>
            <p14:sldId id="2784"/>
            <p14:sldId id="2793"/>
            <p14:sldId id="2794"/>
            <p14:sldId id="2797"/>
            <p14:sldId id="2798"/>
            <p14:sldId id="2796"/>
            <p14:sldId id="2799"/>
            <p14:sldId id="2801"/>
            <p14:sldId id="2809"/>
            <p14:sldId id="2802"/>
            <p14:sldId id="2803"/>
            <p14:sldId id="2804"/>
            <p14:sldId id="2805"/>
            <p14:sldId id="2806"/>
            <p14:sldId id="2817"/>
            <p14:sldId id="2818"/>
            <p14:sldId id="2815"/>
            <p14:sldId id="2819"/>
            <p14:sldId id="2820"/>
            <p14:sldId id="2816"/>
            <p14:sldId id="2826"/>
            <p14:sldId id="2828"/>
            <p14:sldId id="2830"/>
            <p14:sldId id="2829"/>
            <p14:sldId id="2831"/>
            <p14:sldId id="2832"/>
            <p14:sldId id="28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51"/>
    <a:srgbClr val="ED7D31"/>
    <a:srgbClr val="006600"/>
    <a:srgbClr val="78AE78"/>
    <a:srgbClr val="FFCE54"/>
    <a:srgbClr val="FFFFDB"/>
    <a:srgbClr val="C5E0B4"/>
    <a:srgbClr val="FFE237"/>
    <a:srgbClr val="A4C8D3"/>
    <a:srgbClr val="FED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>
      <p:cViewPr varScale="1">
        <p:scale>
          <a:sx n="95" d="100"/>
          <a:sy n="95" d="100"/>
        </p:scale>
        <p:origin x="84" y="564"/>
      </p:cViewPr>
      <p:guideLst>
        <p:guide orient="horz" pos="2042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66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820" y="320267"/>
            <a:ext cx="7632848" cy="374797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9244" y="26197"/>
            <a:ext cx="11448000" cy="6408000"/>
          </a:xfrm>
          <a:prstGeom prst="rect">
            <a:avLst/>
          </a:prstGeom>
          <a:noFill/>
          <a:ln w="6350" cap="flat" cmpd="sng" algn="ctr">
            <a:solidFill>
              <a:srgbClr val="FFDE0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b="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903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51" y="933450"/>
            <a:ext cx="5831672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71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93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1322" y="107951"/>
            <a:ext cx="2733298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26" y="107951"/>
            <a:ext cx="8047516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271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26" y="107951"/>
            <a:ext cx="10933194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11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64" y="1060450"/>
            <a:ext cx="8641160" cy="2255838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64" y="3403601"/>
            <a:ext cx="864116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854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357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05" y="1616076"/>
            <a:ext cx="9936381" cy="2695575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05" y="4337050"/>
            <a:ext cx="9936381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309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26" y="1606551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4212" y="1606551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361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344489"/>
            <a:ext cx="9936381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1" y="1589088"/>
            <a:ext cx="4872954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1" y="2366963"/>
            <a:ext cx="4872954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1672" y="1589088"/>
            <a:ext cx="4898350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1672" y="2366963"/>
            <a:ext cx="4898350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14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03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83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51" y="933450"/>
            <a:ext cx="5831672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858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9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9244" y="26197"/>
            <a:ext cx="11448000" cy="6408000"/>
          </a:xfrm>
          <a:prstGeom prst="rect">
            <a:avLst/>
          </a:prstGeom>
          <a:noFill/>
          <a:ln w="6350" cap="flat" cmpd="sng" algn="ctr">
            <a:solidFill>
              <a:srgbClr val="FFDE0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b="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 userDrawn="1"/>
        </p:nvSpPr>
        <p:spPr>
          <a:xfrm>
            <a:off x="1944619" y="269969"/>
            <a:ext cx="7632048" cy="504056"/>
          </a:xfrm>
          <a:prstGeom prst="snip2DiagRect">
            <a:avLst/>
          </a:prstGeom>
          <a:solidFill>
            <a:srgbClr val="FFFF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рапеция 11"/>
          <p:cNvSpPr/>
          <p:nvPr userDrawn="1"/>
        </p:nvSpPr>
        <p:spPr>
          <a:xfrm>
            <a:off x="1944619" y="831455"/>
            <a:ext cx="7632049" cy="45719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 userDrawn="1"/>
        </p:nvSpPr>
        <p:spPr>
          <a:xfrm>
            <a:off x="-25751" y="-31185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chemeClr val="tx1"/>
                </a:solidFill>
                <a:latin typeface="+mj-lt"/>
              </a:rPr>
              <a:t>1С:Управление холдингом ред.3.2</a:t>
            </a:r>
            <a:endParaRPr lang="ru-RU" sz="10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6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0" r:id="rId1"/>
  </p:sldLayoutIdLst>
  <p:timing>
    <p:tnLst>
      <p:par>
        <p:cTn id="1" dur="indefinite" restart="never" nodeType="tmRoot"/>
      </p:par>
    </p:tnLst>
  </p:timing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26" y="1606551"/>
            <a:ext cx="10933194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670" y="107950"/>
            <a:ext cx="88919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9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2" r:id="rId1"/>
    <p:sldLayoutId id="2147486883" r:id="rId2"/>
    <p:sldLayoutId id="2147486884" r:id="rId3"/>
    <p:sldLayoutId id="2147486885" r:id="rId4"/>
    <p:sldLayoutId id="2147486886" r:id="rId5"/>
    <p:sldLayoutId id="2147486887" r:id="rId6"/>
    <p:sldLayoutId id="2147486888" r:id="rId7"/>
    <p:sldLayoutId id="2147486889" r:id="rId8"/>
    <p:sldLayoutId id="2147486890" r:id="rId9"/>
    <p:sldLayoutId id="2147486891" r:id="rId10"/>
    <p:sldLayoutId id="2147486892" r:id="rId11"/>
    <p:sldLayoutId id="21474868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154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309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463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617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7309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474" indent="-23016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07" indent="-22699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istorii-uspekha/" TargetMode="External"/><Relationship Id="rId13" Type="http://schemas.openxmlformats.org/officeDocument/2006/relationships/hyperlink" Target="https://partners.v8.1c.ru/forum" TargetMode="External"/><Relationship Id="rId3" Type="http://schemas.openxmlformats.org/officeDocument/2006/relationships/hyperlink" Target="https://v8.1c.ru/cpm-erp/poleznye-materialy/presentations/" TargetMode="External"/><Relationship Id="rId7" Type="http://schemas.openxmlformats.org/officeDocument/2006/relationships/hyperlink" Target="https://v8.1c.ru/cpm/poleznye-materialy/video/" TargetMode="External"/><Relationship Id="rId12" Type="http://schemas.openxmlformats.org/officeDocument/2006/relationships/hyperlink" Target="https://t.me/CPMRussia" TargetMode="External"/><Relationship Id="rId2" Type="http://schemas.openxmlformats.org/officeDocument/2006/relationships/hyperlink" Target="https://v8.1c.ru/cpm-er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8.1c.ru/cpm/poleznye-materialy/presentations/" TargetMode="External"/><Relationship Id="rId11" Type="http://schemas.openxmlformats.org/officeDocument/2006/relationships/image" Target="../media/image88.png"/><Relationship Id="rId5" Type="http://schemas.openxmlformats.org/officeDocument/2006/relationships/hyperlink" Target="https://v8.1c.ru/cpm/" TargetMode="External"/><Relationship Id="rId15" Type="http://schemas.openxmlformats.org/officeDocument/2006/relationships/image" Target="../media/image90.png"/><Relationship Id="rId10" Type="http://schemas.openxmlformats.org/officeDocument/2006/relationships/hyperlink" Target="https://www.youtube.com/channel/UCcqLClFBq1HOSUDEDBLygFg" TargetMode="External"/><Relationship Id="rId4" Type="http://schemas.openxmlformats.org/officeDocument/2006/relationships/hyperlink" Target="https://v8.1c.ru/cpm-erp/poleznye-materialy/video/" TargetMode="External"/><Relationship Id="rId9" Type="http://schemas.openxmlformats.org/officeDocument/2006/relationships/hyperlink" Target="https://v8.1c.ru/cpm/assets/" TargetMode="External"/><Relationship Id="rId14" Type="http://schemas.openxmlformats.org/officeDocument/2006/relationships/image" Target="../media/image8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4668" y="1007839"/>
            <a:ext cx="8058410" cy="188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algn="ctr" defTabSz="914316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altLang="ru-RU" sz="4000" kern="0" dirty="0" smtClean="0">
                <a:solidFill>
                  <a:schemeClr val="bg2">
                    <a:lumMod val="10000"/>
                  </a:schemeClr>
                </a:solidFill>
              </a:rPr>
              <a:t>Корпоративные закупки.</a:t>
            </a:r>
            <a:r>
              <a:rPr lang="ru-RU" altLang="ru-RU" sz="3600" kern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 defTabSz="914316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altLang="ru-RU" sz="3600" kern="0" dirty="0" smtClean="0">
                <a:solidFill>
                  <a:srgbClr val="FC6E51"/>
                </a:solidFill>
              </a:rPr>
              <a:t>Сквозное планирование и лимитирование потребности</a:t>
            </a:r>
            <a:endParaRPr lang="ru-RU" altLang="ru-RU" sz="3600" kern="0" dirty="0">
              <a:solidFill>
                <a:srgbClr val="FC6E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004" y="3168079"/>
            <a:ext cx="54726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6">
              <a:spcAft>
                <a:spcPts val="600"/>
              </a:spcAft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Демонстрационный пример включает: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Настройки сквозного планирования потребности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Регистрация потребности в товарах, работах, услугах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Экспертиза входящей потребности с профильными ЦФО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Замена на аналоги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Рассмотрение вариантов покрытия потребности (договор, тендер)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Исполнение договора по поступлению и оплате</a:t>
            </a:r>
          </a:p>
          <a:p>
            <a:pPr marL="285750" indent="-285750" defTabSz="914316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kern="0" dirty="0" smtClean="0">
                <a:solidFill>
                  <a:srgbClr val="FFFFFF">
                    <a:lumMod val="50000"/>
                  </a:srgbClr>
                </a:solidFill>
                <a:latin typeface="+mj-lt"/>
              </a:rPr>
              <a:t>Оценка поставщиков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5520" y="5922604"/>
            <a:ext cx="585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“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Интересно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, что самое сложное в мире выглядит как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очевидное</a:t>
            </a:r>
            <a:r>
              <a:rPr lang="en-US" sz="1400" b="0" kern="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”</a:t>
            </a:r>
            <a:endParaRPr lang="ru-RU" sz="1400" b="0" kern="0" dirty="0" smtClean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r" defTabSz="91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kern="0" dirty="0" smtClean="0">
                <a:solidFill>
                  <a:srgbClr val="FC6E51"/>
                </a:solidFill>
                <a:latin typeface="Comic Sans MS" panose="030F0702030302020204" pitchFamily="66" charset="0"/>
              </a:rPr>
              <a:t>Владимир </a:t>
            </a:r>
            <a:r>
              <a:rPr lang="ru-RU" sz="1400" b="0" kern="0" dirty="0" err="1" smtClean="0">
                <a:solidFill>
                  <a:srgbClr val="FC6E51"/>
                </a:solidFill>
                <a:latin typeface="Comic Sans MS" panose="030F0702030302020204" pitchFamily="66" charset="0"/>
              </a:rPr>
              <a:t>Гавеля</a:t>
            </a:r>
            <a:r>
              <a:rPr lang="ru-RU" sz="1400" b="0" kern="0" dirty="0" smtClean="0">
                <a:solidFill>
                  <a:srgbClr val="FC6E51"/>
                </a:solidFill>
                <a:latin typeface="Comic Sans MS" panose="030F0702030302020204" pitchFamily="66" charset="0"/>
              </a:rPr>
              <a:t> </a:t>
            </a:r>
            <a:endParaRPr lang="ru-RU" sz="1400" b="0" kern="0" dirty="0">
              <a:solidFill>
                <a:srgbClr val="FC6E5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45441" y="267182"/>
            <a:ext cx="7776864" cy="70778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algn="ctr" defTabSz="9143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kern="0" dirty="0" smtClean="0">
                <a:solidFill>
                  <a:schemeClr val="tx1"/>
                </a:solidFill>
                <a:latin typeface="+mj-lt"/>
              </a:rPr>
              <a:t>1С:Управление </a:t>
            </a:r>
            <a:r>
              <a:rPr lang="ru-RU" sz="2000" b="0" kern="0" dirty="0">
                <a:solidFill>
                  <a:schemeClr val="tx1"/>
                </a:solidFill>
                <a:latin typeface="+mj-lt"/>
              </a:rPr>
              <a:t>холдингом 3.2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12" y="47459"/>
            <a:ext cx="1944216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792" y="2087959"/>
            <a:ext cx="8136904" cy="2304256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Регистрация потребности ЦФО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9615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Заявка на закупку (шапка документа)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64" y="1932929"/>
            <a:ext cx="8640960" cy="419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6226" y="923531"/>
            <a:ext cx="831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Руководитель отдела бухгалтерии нуждается в офисной технике и мебели. Согласован бюджет. Потребность оформляется заявкой на закупку. Покупка разовая, поэтому достаточно указать желаемую дату поставки. Кросс-таблицу удобнее применять при регулярной закупке.</a:t>
            </a:r>
          </a:p>
        </p:txBody>
      </p:sp>
    </p:spTree>
    <p:extLst>
      <p:ext uri="{BB962C8B-B14F-4D97-AF65-F5344CB8AC3E}">
        <p14:creationId xmlns:p14="http://schemas.microsoft.com/office/powerpoint/2010/main" val="221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Заявка на закупку (табличная часть «Потребности»)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6226" y="923531"/>
            <a:ext cx="7814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Расценка номенклатуры в заявке выполняется по плановым ценам, указанным в настройках подсистемы «Корпоративные закупки». Ввод цен в документе запрещен.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Пользователь не обладает компетенциями в заказываемых позициях, формирует наиболее подходящие. В комментариях указывает подробную информацию для эксперта отвечающего за функциональное направление.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44" y="2375991"/>
            <a:ext cx="8640000" cy="37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Замена на </a:t>
            </a:r>
            <a:r>
              <a:rPr lang="ru-RU" dirty="0" err="1" smtClean="0"/>
              <a:t>унификаты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36820" y="863823"/>
            <a:ext cx="7663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dirty="0" smtClean="0">
                <a:solidFill>
                  <a:srgbClr val="FC6E51"/>
                </a:solidFill>
                <a:latin typeface="+mj-lt"/>
              </a:rPr>
              <a:t>Унификаты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– номенклатура, принятая в организации за корпоративный стандарт. Это номенклатура схожая по свойствам  и характеристиками 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заказываемым товаром, но как правило, другого производителя. Номенклатура, имеющая унификат, автоматически заменяются в заказе на закупку. При необходимости проинформировать руководство или Профильное ЦФО о приобретения товара без замены, достаточно установить флажок «Не заменять».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636" y="2375991"/>
            <a:ext cx="28151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>
                <a:solidFill>
                  <a:srgbClr val="FC6E51"/>
                </a:solidFill>
                <a:latin typeface="+mj-lt"/>
              </a:rPr>
              <a:t>Расположение настройки: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Корпоративные закупки – 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Настройка замены номенклатуры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56" y="2157921"/>
            <a:ext cx="7920000" cy="1208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52" y="3779162"/>
            <a:ext cx="7586784" cy="21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Заявка на закупку (прочие данные)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7335" b="14960"/>
          <a:stretch/>
        </p:blipFill>
        <p:spPr>
          <a:xfrm>
            <a:off x="1433243" y="1511894"/>
            <a:ext cx="8661573" cy="1660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17" y="3291728"/>
            <a:ext cx="8640000" cy="1244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6226" y="923531"/>
            <a:ext cx="781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 закладке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Оплаты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рассчитаны даты и суммы оплат по условиям оплаты 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Контроль документа сигнализирует, что мы в лимите. Все хорошо </a:t>
            </a:r>
            <a:r>
              <a:rPr lang="en-US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ru-RU" sz="16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817" y="4608239"/>
            <a:ext cx="8640000" cy="17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772" y="1583903"/>
            <a:ext cx="9936421" cy="3528392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/>
              <a:t>Экспертиза </a:t>
            </a:r>
            <a:r>
              <a:rPr lang="ru-RU" sz="8000" dirty="0" smtClean="0"/>
              <a:t>потребности профильными ЦФО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458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Экспертиза заявки на закупку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6226" y="923531"/>
            <a:ext cx="8246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Стартуем Экспертизу, появляется закладка Экспертиза.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Прервать экспертизу может инициатор в любой момент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Отправленные задачи можно отследить в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Задачи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и разделе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Главное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-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Мои задачи</a:t>
            </a:r>
          </a:p>
        </p:txBody>
      </p:sp>
      <p:sp>
        <p:nvSpPr>
          <p:cNvPr id="9" name="Овал 8"/>
          <p:cNvSpPr/>
          <p:nvPr/>
        </p:nvSpPr>
        <p:spPr>
          <a:xfrm>
            <a:off x="1223740" y="5538749"/>
            <a:ext cx="72008" cy="776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23740" y="2231975"/>
            <a:ext cx="72008" cy="776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1" idx="2"/>
            <a:endCxn id="9" idx="2"/>
          </p:cNvCxnSpPr>
          <p:nvPr/>
        </p:nvCxnSpPr>
        <p:spPr>
          <a:xfrm rot="10800000" flipV="1">
            <a:off x="1223740" y="2270776"/>
            <a:ext cx="12700" cy="3306774"/>
          </a:xfrm>
          <a:prstGeom prst="curvedConnector3">
            <a:avLst>
              <a:gd name="adj1" fmla="val 43486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44" y="4353919"/>
            <a:ext cx="8640000" cy="19825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44" y="1784403"/>
            <a:ext cx="8640000" cy="23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Эксперта / Электротовары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6226" y="923531"/>
            <a:ext cx="766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Можно ознакомившись принять, отклонить с указанием причины или перейти в форму корректировки данных. 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Исправлять нечего, подтверждаем.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34241" y="1994471"/>
            <a:ext cx="10800000" cy="3196656"/>
            <a:chOff x="334241" y="1994471"/>
            <a:chExt cx="10800000" cy="319665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241" y="1994471"/>
              <a:ext cx="10800000" cy="319665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844" y="2447999"/>
              <a:ext cx="576000" cy="510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Эксперта ИТ-Инфраструктура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6226" y="923531"/>
            <a:ext cx="8246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Можно ознакомившись принять или отклонить с указанием причины, перейти в форму корректировки данных. 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Требуется корректировка. Переходим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03660" y="2231975"/>
            <a:ext cx="10800000" cy="2952844"/>
            <a:chOff x="503660" y="2231975"/>
            <a:chExt cx="10800000" cy="295284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660" y="2231975"/>
              <a:ext cx="10800000" cy="295284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068" y="2695571"/>
              <a:ext cx="576064" cy="510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3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Эксперта ИТ-Инфраструктура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9804" y="923531"/>
            <a:ext cx="810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Эксперт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«Кресла закажем как у всех, </a:t>
            </a:r>
            <a:r>
              <a:rPr lang="en-US" sz="1600" b="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NordWind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у них и цена меньше. </a:t>
            </a:r>
          </a:p>
          <a:p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«Можно планировать на середину июля вместе с покупкой мебели для других»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подразделений»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12" y="1508306"/>
            <a:ext cx="9360000" cy="2220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4820" y="3687765"/>
            <a:ext cx="930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Инициатор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 в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Мои задачи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видит задачу от эксперта. Изменения отображаются жирным шрифтом.</a:t>
            </a:r>
            <a:b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«Вижу замену по креслу, цена меньше, поставят раньше. Отлично, согласна!» </a:t>
            </a:r>
          </a:p>
        </p:txBody>
      </p:sp>
      <p:pic>
        <p:nvPicPr>
          <p:cNvPr id="11" name="Picture 8" descr="https://dl.sibsau.ru/pluginfile.php/42793/course/overviewfiles/scale_12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5462" r="31461" b="10539"/>
          <a:stretch/>
        </p:blipFill>
        <p:spPr bwMode="auto">
          <a:xfrm>
            <a:off x="71612" y="4267857"/>
            <a:ext cx="19274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16868" y="4313438"/>
            <a:ext cx="9360000" cy="1910838"/>
            <a:chOff x="2016868" y="4313438"/>
            <a:chExt cx="9360000" cy="19108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6868" y="4313438"/>
              <a:ext cx="9360000" cy="191083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028" y="4744379"/>
              <a:ext cx="576000" cy="510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4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1752086" y="1655911"/>
            <a:ext cx="1555026" cy="3811597"/>
          </a:xfrm>
          <a:prstGeom prst="roundRect">
            <a:avLst>
              <a:gd name="adj" fmla="val 3824"/>
            </a:avLst>
          </a:prstGeom>
          <a:pattFill prst="dk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93562" y="2087959"/>
            <a:ext cx="1555026" cy="3888432"/>
          </a:xfrm>
          <a:prstGeom prst="roundRect">
            <a:avLst>
              <a:gd name="adj" fmla="val 3824"/>
            </a:avLst>
          </a:prstGeom>
          <a:pattFill prst="dk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485138" y="1439887"/>
            <a:ext cx="1555026" cy="4536504"/>
          </a:xfrm>
          <a:prstGeom prst="roundRect">
            <a:avLst>
              <a:gd name="adj" fmla="val 3824"/>
            </a:avLst>
          </a:prstGeom>
          <a:pattFill prst="dk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820" y="320267"/>
            <a:ext cx="7632848" cy="374797"/>
          </a:xfrm>
        </p:spPr>
        <p:txBody>
          <a:bodyPr/>
          <a:lstStyle/>
          <a:p>
            <a:r>
              <a:rPr lang="ru-RU" dirty="0" smtClean="0"/>
              <a:t>Схема основных процессов обеспечения потребности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1596" y="22533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СПЗ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6109" y="22533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ЛОТ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0622" y="2971081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Предложения участников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10622" y="22533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Протокол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72003" y="22533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Договор</a:t>
            </a:r>
          </a:p>
        </p:txBody>
      </p:sp>
      <p:cxnSp>
        <p:nvCxnSpPr>
          <p:cNvPr id="8" name="Прямая со стрелкой 7"/>
          <p:cNvCxnSpPr>
            <a:stCxn id="3" idx="3"/>
            <a:endCxn id="4" idx="1"/>
          </p:cNvCxnSpPr>
          <p:nvPr/>
        </p:nvCxnSpPr>
        <p:spPr>
          <a:xfrm>
            <a:off x="4938690" y="2481929"/>
            <a:ext cx="267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3"/>
            <a:endCxn id="6" idx="1"/>
          </p:cNvCxnSpPr>
          <p:nvPr/>
        </p:nvCxnSpPr>
        <p:spPr>
          <a:xfrm>
            <a:off x="6543203" y="2481929"/>
            <a:ext cx="267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0"/>
            <a:endCxn id="6" idx="2"/>
          </p:cNvCxnSpPr>
          <p:nvPr/>
        </p:nvCxnSpPr>
        <p:spPr>
          <a:xfrm flipV="1">
            <a:off x="7479169" y="2710529"/>
            <a:ext cx="0" cy="260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8147716" y="2481929"/>
            <a:ext cx="224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372003" y="29391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Заказ поставщику</a:t>
            </a:r>
          </a:p>
        </p:txBody>
      </p:sp>
      <p:cxnSp>
        <p:nvCxnSpPr>
          <p:cNvPr id="13" name="Прямая со стрелкой 12"/>
          <p:cNvCxnSpPr>
            <a:stCxn id="7" idx="2"/>
            <a:endCxn id="12" idx="0"/>
          </p:cNvCxnSpPr>
          <p:nvPr/>
        </p:nvCxnSpPr>
        <p:spPr>
          <a:xfrm>
            <a:off x="9040550" y="2710529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372003" y="3617092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ПТУ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72003" y="4295055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ОФД</a:t>
            </a:r>
          </a:p>
        </p:txBody>
      </p:sp>
      <p:cxnSp>
        <p:nvCxnSpPr>
          <p:cNvPr id="16" name="Прямая со стрелкой 15"/>
          <p:cNvCxnSpPr>
            <a:stCxn id="12" idx="2"/>
            <a:endCxn id="14" idx="0"/>
          </p:cNvCxnSpPr>
          <p:nvPr/>
        </p:nvCxnSpPr>
        <p:spPr>
          <a:xfrm>
            <a:off x="9040550" y="3396329"/>
            <a:ext cx="0" cy="220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4" idx="2"/>
            <a:endCxn id="15" idx="0"/>
          </p:cNvCxnSpPr>
          <p:nvPr/>
        </p:nvCxnSpPr>
        <p:spPr>
          <a:xfrm>
            <a:off x="9040550" y="4074292"/>
            <a:ext cx="0" cy="220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039774" y="29391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Заявка на оплату</a:t>
            </a:r>
          </a:p>
        </p:txBody>
      </p:sp>
      <p:cxnSp>
        <p:nvCxnSpPr>
          <p:cNvPr id="19" name="Прямая со стрелкой 41"/>
          <p:cNvCxnSpPr>
            <a:stCxn id="7" idx="3"/>
            <a:endCxn id="18" idx="0"/>
          </p:cNvCxnSpPr>
          <p:nvPr/>
        </p:nvCxnSpPr>
        <p:spPr>
          <a:xfrm>
            <a:off x="9709097" y="2481929"/>
            <a:ext cx="999224" cy="4572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039774" y="3617092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Платежное поручение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39774" y="4295055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Списание с РС</a:t>
            </a:r>
          </a:p>
        </p:txBody>
      </p:sp>
      <p:cxnSp>
        <p:nvCxnSpPr>
          <p:cNvPr id="22" name="Прямая со стрелкой 21"/>
          <p:cNvCxnSpPr>
            <a:stCxn id="18" idx="2"/>
            <a:endCxn id="20" idx="0"/>
          </p:cNvCxnSpPr>
          <p:nvPr/>
        </p:nvCxnSpPr>
        <p:spPr>
          <a:xfrm>
            <a:off x="10708321" y="3396329"/>
            <a:ext cx="0" cy="220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0" idx="2"/>
            <a:endCxn id="21" idx="0"/>
          </p:cNvCxnSpPr>
          <p:nvPr/>
        </p:nvCxnSpPr>
        <p:spPr>
          <a:xfrm>
            <a:off x="10708321" y="4074292"/>
            <a:ext cx="0" cy="220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1"/>
            <a:endCxn id="15" idx="3"/>
          </p:cNvCxnSpPr>
          <p:nvPr/>
        </p:nvCxnSpPr>
        <p:spPr>
          <a:xfrm flipH="1">
            <a:off x="9709097" y="4523655"/>
            <a:ext cx="330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5168" y="3615939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Обеспечение ЦФО</a:t>
            </a:r>
          </a:p>
        </p:txBody>
      </p:sp>
      <p:cxnSp>
        <p:nvCxnSpPr>
          <p:cNvPr id="27" name="Прямая со стрелкой 26"/>
          <p:cNvCxnSpPr>
            <a:stCxn id="14" idx="1"/>
            <a:endCxn id="26" idx="3"/>
          </p:cNvCxnSpPr>
          <p:nvPr/>
        </p:nvCxnSpPr>
        <p:spPr>
          <a:xfrm flipH="1" flipV="1">
            <a:off x="1482262" y="3844539"/>
            <a:ext cx="6889741" cy="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01596" y="1567529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Программа закупок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06109" y="1567529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Закупочная процедура</a:t>
            </a:r>
          </a:p>
        </p:txBody>
      </p:sp>
      <p:cxnSp>
        <p:nvCxnSpPr>
          <p:cNvPr id="31" name="Прямая со стрелкой 30"/>
          <p:cNvCxnSpPr>
            <a:stCxn id="4" idx="0"/>
            <a:endCxn id="30" idx="2"/>
          </p:cNvCxnSpPr>
          <p:nvPr/>
        </p:nvCxnSpPr>
        <p:spPr>
          <a:xfrm flipV="1">
            <a:off x="5874656" y="2024729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0"/>
            <a:endCxn id="29" idx="2"/>
          </p:cNvCxnSpPr>
          <p:nvPr/>
        </p:nvCxnSpPr>
        <p:spPr>
          <a:xfrm flipV="1">
            <a:off x="4270143" y="2024729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67687" y="2669587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Замена номенклатуры</a:t>
            </a:r>
          </a:p>
        </p:txBody>
      </p:sp>
      <p:cxnSp>
        <p:nvCxnSpPr>
          <p:cNvPr id="34" name="Прямая со стрелкой 33"/>
          <p:cNvCxnSpPr>
            <a:stCxn id="25" idx="3"/>
            <a:endCxn id="3" idx="1"/>
          </p:cNvCxnSpPr>
          <p:nvPr/>
        </p:nvCxnSpPr>
        <p:spPr>
          <a:xfrm>
            <a:off x="1482262" y="2481929"/>
            <a:ext cx="2119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3" idx="0"/>
          </p:cNvCxnSpPr>
          <p:nvPr/>
        </p:nvCxnSpPr>
        <p:spPr>
          <a:xfrm flipV="1">
            <a:off x="2536234" y="2481929"/>
            <a:ext cx="0" cy="187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867687" y="1765761"/>
            <a:ext cx="133709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Помощник планирования</a:t>
            </a:r>
          </a:p>
        </p:txBody>
      </p:sp>
      <p:cxnSp>
        <p:nvCxnSpPr>
          <p:cNvPr id="37" name="Прямая со стрелкой 36"/>
          <p:cNvCxnSpPr>
            <a:stCxn id="36" idx="2"/>
          </p:cNvCxnSpPr>
          <p:nvPr/>
        </p:nvCxnSpPr>
        <p:spPr>
          <a:xfrm>
            <a:off x="2536234" y="2222961"/>
            <a:ext cx="0" cy="26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63384" y="3927066"/>
            <a:ext cx="1667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Организации, ведущие учет по 223-ФЗ формируют СПЗ и Программу закупок.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Остальные организации могут не использовать СПЗ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45" name="Прямая со стрелкой 44"/>
          <p:cNvCxnSpPr>
            <a:stCxn id="4" idx="2"/>
            <a:endCxn id="5" idx="1"/>
          </p:cNvCxnSpPr>
          <p:nvPr/>
        </p:nvCxnSpPr>
        <p:spPr>
          <a:xfrm rot="16200000" flipH="1">
            <a:off x="6098063" y="2487122"/>
            <a:ext cx="489152" cy="9359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85168" y="4176191"/>
            <a:ext cx="1667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Если торги на ЭТП, то не обязательно вводить предложения и протокол. На основании лота сразу оформляем договор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34415" y="5864743"/>
            <a:ext cx="3083248" cy="523220"/>
            <a:chOff x="7200404" y="1103373"/>
            <a:chExt cx="3083248" cy="52322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200404" y="1137025"/>
              <a:ext cx="1337094" cy="457200"/>
            </a:xfrm>
            <a:prstGeom prst="rect">
              <a:avLst/>
            </a:prstGeom>
            <a:ln w="28575">
              <a:solidFill>
                <a:srgbClr val="FC6E5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Документ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16288" y="1103373"/>
              <a:ext cx="1667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Контроль лимитов</a:t>
              </a:r>
            </a:p>
            <a:p>
              <a:r>
                <a:rPr lang="ru-RU" sz="1400" b="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Контроль резервов</a:t>
              </a:r>
              <a:endParaRPr lang="ru-RU" sz="1400" b="0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8369" y="5493821"/>
            <a:ext cx="1667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Легенда</a:t>
            </a:r>
            <a:endParaRPr lang="ru-RU" sz="1600" b="0" dirty="0">
              <a:solidFill>
                <a:srgbClr val="FC6E51"/>
              </a:solidFill>
              <a:latin typeface="+mj-lt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930584" y="5688701"/>
            <a:ext cx="2678464" cy="671639"/>
          </a:xfrm>
          <a:custGeom>
            <a:avLst/>
            <a:gdLst>
              <a:gd name="connsiteX0" fmla="*/ 0 w 2678464"/>
              <a:gd name="connsiteY0" fmla="*/ 0 h 671639"/>
              <a:gd name="connsiteX1" fmla="*/ 2330506 w 2678464"/>
              <a:gd name="connsiteY1" fmla="*/ 0 h 671639"/>
              <a:gd name="connsiteX2" fmla="*/ 2678464 w 2678464"/>
              <a:gd name="connsiteY2" fmla="*/ 671639 h 67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464" h="671639">
                <a:moveTo>
                  <a:pt x="0" y="0"/>
                </a:moveTo>
                <a:lnTo>
                  <a:pt x="2330506" y="0"/>
                </a:lnTo>
                <a:lnTo>
                  <a:pt x="2678464" y="67163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44"/>
          <p:cNvCxnSpPr>
            <a:stCxn id="25" idx="0"/>
            <a:endCxn id="7" idx="0"/>
          </p:cNvCxnSpPr>
          <p:nvPr/>
        </p:nvCxnSpPr>
        <p:spPr>
          <a:xfrm rot="5400000" flipH="1" flipV="1">
            <a:off x="4927132" y="-1860088"/>
            <a:ext cx="12700" cy="8226835"/>
          </a:xfrm>
          <a:prstGeom prst="bentConnector3">
            <a:avLst>
              <a:gd name="adj1" fmla="val 81079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84338" y="978272"/>
            <a:ext cx="407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Отнесение потребностей на действующий договор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63" name="Прямая со стрелкой 44"/>
          <p:cNvCxnSpPr>
            <a:stCxn id="36" idx="0"/>
            <a:endCxn id="7" idx="0"/>
          </p:cNvCxnSpPr>
          <p:nvPr/>
        </p:nvCxnSpPr>
        <p:spPr>
          <a:xfrm rot="16200000" flipH="1">
            <a:off x="5544608" y="-1242613"/>
            <a:ext cx="487568" cy="6504316"/>
          </a:xfrm>
          <a:prstGeom prst="bentConnector3">
            <a:avLst>
              <a:gd name="adj1" fmla="val -1099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63163" y="3867070"/>
            <a:ext cx="16673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Помощник планирования умеет выполнять замену на аналоги и группировать потребность в СПЗ или Лоты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185080" y="1537161"/>
            <a:ext cx="144016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+mj-lt"/>
              </a:rPr>
              <a:t>Подтверждение объема закупок</a:t>
            </a:r>
            <a:endParaRPr lang="ru-RU" sz="14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447096" y="5002968"/>
            <a:ext cx="2909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rgbClr val="FC6E51"/>
                </a:solidFill>
                <a:latin typeface="+mj-lt"/>
              </a:rPr>
              <a:t>Подтверждение объема закупок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– инструмент коммуникаций ЦФО и менеджера по закупкам. Уточнение объема закупок к  заказу поставщикам в текущем периоде.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3438932" y="1232838"/>
            <a:ext cx="534463" cy="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55938" y="1721524"/>
            <a:ext cx="1512000" cy="151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5168" y="2253329"/>
            <a:ext cx="1337094" cy="457200"/>
          </a:xfrm>
          <a:prstGeom prst="rect">
            <a:avLst/>
          </a:prstGeom>
          <a:ln w="28575">
            <a:solidFill>
              <a:srgbClr val="FC6E5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Заявка на закупку ЦФО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60276" y="1895245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>
                <a:solidFill>
                  <a:schemeClr val="accent2"/>
                </a:solidFill>
                <a:latin typeface="+mj-lt"/>
              </a:rPr>
              <a:t>Начало</a:t>
            </a:r>
            <a:endParaRPr lang="ru-RU" sz="1400" b="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8" name="Прямая со стрелкой 41"/>
          <p:cNvCxnSpPr>
            <a:stCxn id="26" idx="0"/>
            <a:endCxn id="25" idx="2"/>
          </p:cNvCxnSpPr>
          <p:nvPr/>
        </p:nvCxnSpPr>
        <p:spPr>
          <a:xfrm flipV="1">
            <a:off x="813715" y="2710529"/>
            <a:ext cx="0" cy="9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25" idx="0"/>
          </p:cNvCxnSpPr>
          <p:nvPr/>
        </p:nvCxnSpPr>
        <p:spPr>
          <a:xfrm flipV="1">
            <a:off x="813715" y="1537161"/>
            <a:ext cx="6349" cy="71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89374" y="2728477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>
                <a:solidFill>
                  <a:schemeClr val="accent2"/>
                </a:solidFill>
                <a:latin typeface="+mj-lt"/>
              </a:rPr>
              <a:t>Конец</a:t>
            </a:r>
            <a:endParaRPr lang="ru-RU" sz="1400" b="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60" name="Прямая со стрелкой 41"/>
          <p:cNvCxnSpPr>
            <a:stCxn id="69" idx="2"/>
            <a:endCxn id="12" idx="3"/>
          </p:cNvCxnSpPr>
          <p:nvPr/>
        </p:nvCxnSpPr>
        <p:spPr>
          <a:xfrm rot="5400000">
            <a:off x="9220445" y="2483014"/>
            <a:ext cx="1173368" cy="196063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41"/>
          <p:cNvCxnSpPr>
            <a:endCxn id="69" idx="1"/>
          </p:cNvCxnSpPr>
          <p:nvPr/>
        </p:nvCxnSpPr>
        <p:spPr>
          <a:xfrm rot="5400000" flipH="1" flipV="1">
            <a:off x="8724401" y="1786300"/>
            <a:ext cx="481218" cy="440140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Экспертиза завершена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9804" y="923531"/>
            <a:ext cx="81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Только после подтверждения, заявка на закупку включается в  план потребности и доступна для включения в строку плана закупок, закупочную процедуру или договор.</a:t>
            </a:r>
          </a:p>
          <a:p>
            <a:endParaRPr lang="ru-RU" sz="8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Если не используется экспертиза (по желанию, можно отключить), то сразу после проведения данные заявки включаются в план потребности для дальнейшей обработки.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80244" y="2427001"/>
            <a:ext cx="9360000" cy="3693406"/>
            <a:chOff x="1080244" y="2427001"/>
            <a:chExt cx="9360000" cy="369340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244" y="2427001"/>
              <a:ext cx="9360000" cy="369340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074" y="4072635"/>
              <a:ext cx="153900" cy="162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155" y="4072635"/>
              <a:ext cx="153900" cy="1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5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821" y="2592015"/>
            <a:ext cx="8431936" cy="1227009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/>
              <a:t>Замена на аналоги</a:t>
            </a:r>
          </a:p>
        </p:txBody>
      </p:sp>
    </p:spTree>
    <p:extLst>
      <p:ext uri="{BB962C8B-B14F-4D97-AF65-F5344CB8AC3E}">
        <p14:creationId xmlns:p14="http://schemas.microsoft.com/office/powerpoint/2010/main" val="3595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Помощник планирования. Общая информация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727796" y="1295871"/>
            <a:ext cx="8503718" cy="4512062"/>
            <a:chOff x="1878011" y="1079847"/>
            <a:chExt cx="8503718" cy="451206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t="47374"/>
            <a:stretch/>
          </p:blipFill>
          <p:spPr>
            <a:xfrm>
              <a:off x="1878011" y="2168007"/>
              <a:ext cx="8476190" cy="1999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26060" y="4514691"/>
              <a:ext cx="8424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Помощник просматривает входящую потребность по всем организациям удовлетворяющим условиям отбора (Период, Субъекты 223-ФЗ), проверяет наличие возможных замен и отображает количество найденных к обработке позиций. При нажатии на цифру формируется отчет Позиции к замещению.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412" y="3624696"/>
              <a:ext cx="576000" cy="51052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b="75586"/>
            <a:stretch/>
          </p:blipFill>
          <p:spPr>
            <a:xfrm>
              <a:off x="1905539" y="1079847"/>
              <a:ext cx="8476190" cy="927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7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Помощник планирования. </a:t>
            </a:r>
            <a:r>
              <a:rPr lang="ru-RU" dirty="0" smtClean="0"/>
              <a:t>Позиции к замещению (отчет)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4" y="1511895"/>
            <a:ext cx="10800000" cy="29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Помощник планирования. Управление аналогами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53244" y="1151855"/>
            <a:ext cx="10800000" cy="5084307"/>
            <a:chOff x="353244" y="1151855"/>
            <a:chExt cx="10800000" cy="508430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244" y="1151855"/>
              <a:ext cx="10800000" cy="508430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452" y="5184303"/>
              <a:ext cx="576000" cy="5105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37132" y="2801225"/>
              <a:ext cx="3398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0" dirty="0" smtClean="0">
                  <a:solidFill>
                    <a:srgbClr val="ED7D31"/>
                  </a:solidFill>
                  <a:latin typeface="+mj-lt"/>
                </a:rPr>
                <a:t>Основная форма по настройке замен</a:t>
              </a:r>
              <a:endParaRPr lang="ru-RU" sz="1600" b="0" dirty="0">
                <a:solidFill>
                  <a:srgbClr val="ED7D31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6106" y="1884601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 smtClean="0">
                  <a:solidFill>
                    <a:srgbClr val="ED7D31"/>
                  </a:solidFill>
                  <a:latin typeface="+mj-lt"/>
                </a:rPr>
                <a:t>По нажатии будут выполнены замены</a:t>
              </a:r>
              <a:endParaRPr lang="ru-RU" sz="1600" b="0" dirty="0">
                <a:solidFill>
                  <a:srgbClr val="ED7D31"/>
                </a:solidFill>
                <a:latin typeface="+mj-lt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5753244" y="2110469"/>
              <a:ext cx="432048" cy="304582"/>
            </a:xfrm>
            <a:prstGeom prst="straightConnector1">
              <a:avLst/>
            </a:prstGeom>
            <a:ln w="28575">
              <a:solidFill>
                <a:srgbClr val="ED7D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7030082" y="2550422"/>
              <a:ext cx="432048" cy="304582"/>
            </a:xfrm>
            <a:prstGeom prst="straightConnector1">
              <a:avLst/>
            </a:prstGeom>
            <a:ln w="28575">
              <a:solidFill>
                <a:srgbClr val="ED7D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6867360" y="2070864"/>
              <a:ext cx="432048" cy="304582"/>
            </a:xfrm>
            <a:prstGeom prst="straightConnector1">
              <a:avLst/>
            </a:prstGeom>
            <a:ln w="28575">
              <a:solidFill>
                <a:srgbClr val="ED7D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55950" y="1811305"/>
              <a:ext cx="810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 smtClean="0">
                  <a:solidFill>
                    <a:srgbClr val="ED7D31"/>
                  </a:solidFill>
                  <a:latin typeface="+mj-lt"/>
                </a:rPr>
                <a:t>Отчет</a:t>
              </a:r>
              <a:endParaRPr lang="ru-RU" sz="1600" b="0" dirty="0">
                <a:solidFill>
                  <a:srgbClr val="ED7D3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1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dirty="0" smtClean="0"/>
              <a:t>Варианты покрытия потребности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490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покрытия запроса пользователя?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75312" y="912623"/>
            <a:ext cx="769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Офисную 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мебель отнесем на действующий договор с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поставщиком.</a:t>
            </a:r>
          </a:p>
          <a:p>
            <a:pPr marL="342900" indent="-342900">
              <a:buAutoNum type="arabicPeriod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Принтер запланируем к торгам. Будем закупать конкурентным способом «Запрос предложений»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28" y="1961179"/>
            <a:ext cx="9360000" cy="40699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612" y="4228535"/>
            <a:ext cx="1944216" cy="1781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Проведем торги</a:t>
            </a:r>
            <a:endParaRPr lang="ru-RU" sz="12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12" y="4456053"/>
            <a:ext cx="1944216" cy="18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 действ. договору</a:t>
            </a:r>
            <a:endParaRPr lang="ru-RU" sz="12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12" y="4712614"/>
            <a:ext cx="1944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Позже решим. Одним из способов выше</a:t>
            </a:r>
            <a:endParaRPr lang="ru-RU" sz="12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9844" y="4228535"/>
            <a:ext cx="8856984" cy="17819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9844" y="4456053"/>
            <a:ext cx="8856984" cy="178198"/>
          </a:xfrm>
          <a:prstGeom prst="roundRect">
            <a:avLst/>
          </a:prstGeom>
          <a:noFill/>
          <a:ln w="19050">
            <a:solidFill>
              <a:srgbClr val="FFC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9844" y="4683571"/>
            <a:ext cx="8856984" cy="428723"/>
          </a:xfrm>
          <a:prstGeom prst="roundRect">
            <a:avLst/>
          </a:prstGeom>
          <a:noFill/>
          <a:ln w="19050">
            <a:solidFill>
              <a:srgbClr val="78A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664" y="3888159"/>
            <a:ext cx="15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Покрытие заявки</a:t>
            </a:r>
          </a:p>
        </p:txBody>
      </p:sp>
    </p:spTree>
    <p:extLst>
      <p:ext uri="{BB962C8B-B14F-4D97-AF65-F5344CB8AC3E}">
        <p14:creationId xmlns:p14="http://schemas.microsoft.com/office/powerpoint/2010/main" val="24457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756" y="1943943"/>
            <a:ext cx="9505056" cy="3024336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/>
              <a:t>Покрытие потребности действующими договорами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757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20" y="320267"/>
            <a:ext cx="7783864" cy="374797"/>
          </a:xfrm>
        </p:spPr>
        <p:txBody>
          <a:bodyPr/>
          <a:lstStyle/>
          <a:p>
            <a:r>
              <a:rPr lang="ru-RU" dirty="0" smtClean="0"/>
              <a:t>Отнесение потребности ЦФО на действующий договор (1)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5312" y="912623"/>
            <a:ext cx="86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Имеется действующий договор между ООО «Пеликан» с «Поставщик 3» на поставку офисной мебели. 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М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енеджер переговорил с поставщиком, он не против расширить договор.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44" y="1655911"/>
            <a:ext cx="8640000" cy="45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20" y="320267"/>
            <a:ext cx="7711856" cy="374797"/>
          </a:xfrm>
        </p:spPr>
        <p:txBody>
          <a:bodyPr/>
          <a:lstStyle/>
          <a:p>
            <a:r>
              <a:rPr lang="ru-RU" dirty="0" smtClean="0"/>
              <a:t>Отнесение потребности ЦФО на действующий договор (2)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5312" y="912623"/>
            <a:ext cx="86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Имеется действующий договор между ООО «Пеликан» с «Поставщик 3» на поставку офисной мебели. </a:t>
            </a:r>
            <a:r>
              <a:rPr lang="ru-RU" sz="16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М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енеджер переговорил с поставщиком, он не против расширить договор.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2271"/>
          <a:stretch/>
        </p:blipFill>
        <p:spPr>
          <a:xfrm>
            <a:off x="1727796" y="905640"/>
            <a:ext cx="8280000" cy="283850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367796" y="3846342"/>
            <a:ext cx="9000000" cy="2581235"/>
            <a:chOff x="1367796" y="3846342"/>
            <a:chExt cx="9000000" cy="258123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7796" y="3846342"/>
              <a:ext cx="9000000" cy="258123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44" y="4968279"/>
              <a:ext cx="576000" cy="510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настройки подсистемы Корпоративные закупки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40" y="1007839"/>
            <a:ext cx="4399200" cy="5293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0324" y="1515307"/>
            <a:ext cx="46085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На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скриншоте форма, в которой собрано большинство настроек подсистемы. Размещение: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Основные справочники и настройки – Корпоративные закупки</a:t>
            </a:r>
          </a:p>
          <a:p>
            <a:endParaRPr lang="ru-RU" sz="1600" b="0" dirty="0" smtClean="0">
              <a:solidFill>
                <a:srgbClr val="FC6E51"/>
              </a:solidFill>
              <a:latin typeface="+mj-lt"/>
            </a:endParaRP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Для демонстрации процессов </a:t>
            </a:r>
            <a:r>
              <a:rPr lang="ru-RU" sz="1400" b="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ред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3.2 используются настройки показанные на скриншоте. Синим фоном подсвечиваются реквизиты, требующие особого внимания в рамках слайда.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ru-RU" sz="14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Назначение настроек и функциональные возможности описаны в документации на ИТС. </a:t>
            </a:r>
          </a:p>
          <a:p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данной презентации основной акцент сделан на схемах и особенностях документооборота, а также контроле лимитов и резервов при работе с документами закупочного процесса и исполнения договора.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76" y="1541549"/>
            <a:ext cx="312396" cy="33487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6426879" y="1541549"/>
            <a:ext cx="0" cy="3996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20" y="320267"/>
            <a:ext cx="7711856" cy="374797"/>
          </a:xfrm>
        </p:spPr>
        <p:txBody>
          <a:bodyPr/>
          <a:lstStyle/>
          <a:p>
            <a:r>
              <a:rPr lang="ru-RU" dirty="0" smtClean="0"/>
              <a:t>Отнесение потребности ЦФО на действующий договор (3)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5990" y="2808039"/>
            <a:ext cx="10800000" cy="3433452"/>
            <a:chOff x="360244" y="1871935"/>
            <a:chExt cx="10800000" cy="343345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44" y="1871935"/>
              <a:ext cx="10800000" cy="343345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828" y="3552395"/>
              <a:ext cx="576000" cy="510524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875312" y="912623"/>
            <a:ext cx="8164952" cy="1593795"/>
            <a:chOff x="1875312" y="912623"/>
            <a:chExt cx="8164952" cy="1593795"/>
          </a:xfrm>
        </p:grpSpPr>
        <p:sp>
          <p:nvSpPr>
            <p:cNvPr id="6" name="TextBox 5"/>
            <p:cNvSpPr txBox="1"/>
            <p:nvPr/>
          </p:nvSpPr>
          <p:spPr>
            <a:xfrm>
              <a:off x="1875312" y="912623"/>
              <a:ext cx="77013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 smtClean="0">
                  <a:solidFill>
                    <a:srgbClr val="FC6E51"/>
                  </a:solidFill>
                  <a:latin typeface="+mj-lt"/>
                </a:rPr>
                <a:t>1 подход</a:t>
              </a:r>
              <a:r>
                <a:rPr lang="ru-RU" sz="1600" b="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. </a:t>
              </a:r>
              <a:r>
                <a:rPr lang="ru-RU" sz="1600" b="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О</a:t>
              </a:r>
              <a:r>
                <a:rPr lang="ru-RU" sz="1600" b="0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ткрыть нужный договор и подобрать потребность из заявок на закупку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929219" y="1429200"/>
              <a:ext cx="8111045" cy="1077218"/>
              <a:chOff x="1929219" y="1429200"/>
              <a:chExt cx="8111045" cy="1077218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929219" y="1514706"/>
                <a:ext cx="400276" cy="900000"/>
                <a:chOff x="1487408" y="2218402"/>
                <a:chExt cx="400276" cy="900000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7408" y="2231975"/>
                  <a:ext cx="312396" cy="334873"/>
                </a:xfrm>
                <a:prstGeom prst="rect">
                  <a:avLst/>
                </a:prstGeom>
              </p:spPr>
            </p:pic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1887684" y="2218402"/>
                  <a:ext cx="0" cy="900000"/>
                </a:xfrm>
                <a:prstGeom prst="line">
                  <a:avLst/>
                </a:prstGeom>
                <a:ln>
                  <a:solidFill>
                    <a:srgbClr val="ED7D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2338908" y="1429200"/>
                <a:ext cx="77013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0" dirty="0" smtClean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Потребность переносится как есть, в плановых ценах заявки на закупку. Требуется вручную привести цены к ценам по договору. Рекомендуется относить потребность на новую версию соглашения. При нарушении контроля по лимитам выполните корректировку планов и лимитов или запросите лимит заявкой на корректировку.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328196" y="3783761"/>
            <a:ext cx="480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FC6E51"/>
                </a:solidFill>
                <a:latin typeface="+mj-lt"/>
              </a:rPr>
              <a:t>Верхняя табличная часть показывает свободные остатки</a:t>
            </a:r>
            <a:endParaRPr lang="ru-RU" sz="1400" i="1" dirty="0">
              <a:solidFill>
                <a:srgbClr val="FC6E5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41514" y="4978151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FC6E51"/>
                </a:solidFill>
                <a:latin typeface="+mj-lt"/>
              </a:rPr>
              <a:t>Нижняя </a:t>
            </a:r>
            <a:r>
              <a:rPr lang="ru-RU" sz="1400" i="1" dirty="0">
                <a:solidFill>
                  <a:srgbClr val="FC6E51"/>
                </a:solidFill>
                <a:latin typeface="+mj-lt"/>
              </a:rPr>
              <a:t>табличная </a:t>
            </a:r>
            <a:r>
              <a:rPr lang="ru-RU" sz="1400" i="1" dirty="0" smtClean="0">
                <a:solidFill>
                  <a:srgbClr val="FC6E51"/>
                </a:solidFill>
                <a:latin typeface="+mj-lt"/>
              </a:rPr>
              <a:t>часть показывает </a:t>
            </a:r>
            <a:r>
              <a:rPr lang="ru-RU" sz="1400" i="1" dirty="0">
                <a:solidFill>
                  <a:srgbClr val="FC6E51"/>
                </a:solidFill>
                <a:latin typeface="+mj-lt"/>
              </a:rPr>
              <a:t>данные из табличной части </a:t>
            </a:r>
            <a:r>
              <a:rPr lang="ru-RU" sz="1400" i="1" dirty="0" smtClean="0">
                <a:solidFill>
                  <a:srgbClr val="FC6E51"/>
                </a:solidFill>
                <a:latin typeface="+mj-lt"/>
              </a:rPr>
              <a:t>документа плюс подобранные</a:t>
            </a:r>
            <a:endParaRPr lang="ru-RU" sz="1400" i="1" dirty="0">
              <a:solidFill>
                <a:srgbClr val="FC6E5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188" y="3773174"/>
            <a:ext cx="561662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Верхняя табличная часть показывает свободные </a:t>
            </a:r>
            <a:r>
              <a:rPr lang="ru-RU" sz="1400" b="0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остатки</a:t>
            </a:r>
            <a:endParaRPr lang="ru-RU" sz="14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20" y="320267"/>
            <a:ext cx="7711856" cy="374797"/>
          </a:xfrm>
        </p:spPr>
        <p:txBody>
          <a:bodyPr/>
          <a:lstStyle/>
          <a:p>
            <a:r>
              <a:rPr lang="ru-RU" dirty="0" smtClean="0"/>
              <a:t>Отнесение потребности ЦФО на действующий договор (3)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5312" y="912623"/>
            <a:ext cx="7701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2 подход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Использовать обработку отнесения потребности на договор.</a:t>
            </a:r>
          </a:p>
          <a:p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Отбираем договор имеющий нужную номенклатуру в графике поставок и нажимаем кнопку «Перенести отобранную номенклатуру». </a:t>
            </a:r>
          </a:p>
          <a:p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Номенклатура переносится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на новую версию соглашения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</a:rPr>
              <a:t>ценах договора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Если договор не проходит контроль лимитов, следует выполнить корректировку планов и лимитов по договору.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4" y="3073864"/>
            <a:ext cx="10800000" cy="326256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487408" y="2218402"/>
            <a:ext cx="400276" cy="696892"/>
            <a:chOff x="1487408" y="2218402"/>
            <a:chExt cx="400276" cy="6968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408" y="2231975"/>
              <a:ext cx="312396" cy="334873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887684" y="2218402"/>
              <a:ext cx="0" cy="696892"/>
            </a:xfrm>
            <a:prstGeom prst="line">
              <a:avLst/>
            </a:prstGeom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4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33" y="1871935"/>
            <a:ext cx="9936421" cy="2952328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/>
              <a:t>Покрытие потребности с помощью конкурентных закупочных процедур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050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закупочной процедуры. Строка плана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5312" y="912623"/>
            <a:ext cx="7694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Принтер будем закупать конкурентным способом «Запрос предложений». Создаем строку плана закупок и подбираем потребность из заявок на закупку. Допускается изменение НМЦ по строке плана закупок. При нарушении контроля лимитов выполните корректировку или запросите лимит заявкой на корректировку.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4" y="2015951"/>
            <a:ext cx="9360000" cy="43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СПЗ. Подбираем потребность в табличную часть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4" y="1147518"/>
            <a:ext cx="9360000" cy="49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СПЗ. Режим ввода и корректировки данных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4" y="2880047"/>
            <a:ext cx="10800000" cy="3261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6670" y="941189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Планируем закупочные процедуры принтеров всех ЦФО по месту поставки Центральный сектор.</a:t>
            </a: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При использовании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заявки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 закупку все формы работают в режиме ввода и корректировки данных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Ввод и корректировка данных выполняется только через форму подбора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форме подбора можно уменьшать количество по позиции, есть отборы</a:t>
            </a: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форме документа сводные данные по номенклатуре, собраны по периодичности закупок</a:t>
            </a: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Потребности ЦФО можно увидеть в форме подбора или отчете «График поставок»</a:t>
            </a: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Далее создаем закупочную процедуру командой 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Открыть или создать закупочную процедуру</a:t>
            </a:r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64" y="3312095"/>
            <a:ext cx="857006" cy="7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860" y="2159967"/>
            <a:ext cx="5688290" cy="2379137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Закупочная процедура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86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Закупочная процедура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44" y="1583903"/>
            <a:ext cx="8280000" cy="4788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804" y="93583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 мере приближения к закупочной процедуре, по строке плана создаем документ Закупочная процедура и заполняем его реквизиты. Формируем закупочную документацию.</a:t>
            </a:r>
          </a:p>
        </p:txBody>
      </p:sp>
    </p:spTree>
    <p:extLst>
      <p:ext uri="{BB962C8B-B14F-4D97-AF65-F5344CB8AC3E}">
        <p14:creationId xmlns:p14="http://schemas.microsoft.com/office/powerpoint/2010/main" val="287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Закупочная процедура. Настройка процесса выбора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0" y="1079847"/>
            <a:ext cx="7992888" cy="511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4340" y="3314997"/>
            <a:ext cx="468052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Для метода оценки по критериям следует настроить процесс выбора поставщика.</a:t>
            </a:r>
          </a:p>
          <a:p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Настройка выполняется на закладке Лоты.</a:t>
            </a: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Эксперты заполняются из Приказа о назначении закупочной комиссии (реквизит закупочной процедуры на закладке Основные сведения)</a:t>
            </a:r>
          </a:p>
        </p:txBody>
      </p:sp>
    </p:spTree>
    <p:extLst>
      <p:ext uri="{BB962C8B-B14F-4D97-AF65-F5344CB8AC3E}">
        <p14:creationId xmlns:p14="http://schemas.microsoft.com/office/powerpoint/2010/main" val="41134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836" y="2015951"/>
            <a:ext cx="6480378" cy="2379137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Закупочная документация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744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справочника организации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8" y="1367879"/>
            <a:ext cx="6056473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4316" y="1655911"/>
            <a:ext cx="4608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Обратите внимание на группу настроек (выделено)</a:t>
            </a:r>
          </a:p>
          <a:p>
            <a:endParaRPr lang="ru-RU" sz="14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Закупка по 223-ФЗ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При установленном флажке в цепочку документооборота обязательно входят документы </a:t>
            </a:r>
            <a:r>
              <a:rPr lang="ru-RU" sz="1400" b="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Строка плана закупок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и </a:t>
            </a:r>
            <a:r>
              <a:rPr lang="ru-RU" sz="1400" b="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Программа закупок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</a:p>
          <a:p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>
                <a:solidFill>
                  <a:srgbClr val="FC6E51"/>
                </a:solidFill>
                <a:latin typeface="+mj-lt"/>
              </a:rPr>
              <a:t>Использовать программу закупок / СПЗ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Включен и не доступен для изменения, если организация ведет закупки по 223-ФЗ. Остальные организации могут  отключить флажок и использовать сокращенный набор документов.</a:t>
            </a:r>
          </a:p>
          <a:p>
            <a:endParaRPr lang="ru-RU" sz="14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>
                <a:solidFill>
                  <a:srgbClr val="FC6E51"/>
                </a:solidFill>
                <a:latin typeface="+mj-lt"/>
              </a:rPr>
              <a:t>ИКО</a:t>
            </a:r>
          </a:p>
          <a:p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Д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ля обмена с ЕИС обязательно указание идентификационного кода заказчика. Настройки обмена выполняются в форме (Общие справочники и документы - 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Корпоративные 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закупки – Настройки интеграции с ЕИС)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668" y="4824263"/>
            <a:ext cx="55446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Предусмотрена </a:t>
            </a:r>
            <a:r>
              <a:rPr lang="ru-RU" sz="1600" b="0" dirty="0">
                <a:solidFill>
                  <a:srgbClr val="FC6E51"/>
                </a:solidFill>
                <a:latin typeface="+mj-lt"/>
              </a:rPr>
              <a:t>проверка проекта плана закупок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Если ваша организация в ходит в перечень, утвержденный распоряжением Правительства РФ  2258-р от 06.11.2015, то установите флажок. В этом случае, на ЕИС будет выгружаться программа закупок с определенным признаком и будет утверждена только по результатам проверки.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67" y="1727919"/>
            <a:ext cx="312396" cy="33487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6724316" y="1727919"/>
            <a:ext cx="4046" cy="388843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1" y="4910410"/>
            <a:ext cx="312396" cy="33487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504660" y="4910410"/>
            <a:ext cx="0" cy="1224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Закупочная документация</a:t>
            </a:r>
            <a:r>
              <a:rPr lang="en-US" dirty="0" smtClean="0"/>
              <a:t>. </a:t>
            </a:r>
            <a:r>
              <a:rPr lang="ru-RU" dirty="0" smtClean="0"/>
              <a:t>Создание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812" y="1210230"/>
            <a:ext cx="6628571" cy="49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9408" y="2764193"/>
            <a:ext cx="414746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Переходим на закладку Закупочная документация и нажимаем кнопку Создать</a:t>
            </a:r>
          </a:p>
          <a:p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Открывается документ Версия закупочной документации которая содержит основные реквизиты закупочной процедуры от значения которых подставляется нужный макет текста документации. </a:t>
            </a:r>
          </a:p>
          <a:p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Реквизиты нельзя переопределить. Пользователь указывает только вид создаваемого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12346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Закупочная документация. Прикрепление файла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16" y="1295871"/>
            <a:ext cx="9971428" cy="26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944" y="4582392"/>
            <a:ext cx="5400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Можно прикрепить готовый документ документации, созданный в другой системе, например системе документооборота. Формат документации </a:t>
            </a:r>
            <a:r>
              <a:rPr lang="en-US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PDF, RTF, HTML</a:t>
            </a:r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7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Закупочная документация. Создание по шаблону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72" y="3024063"/>
            <a:ext cx="4320000" cy="3127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876" y="1013837"/>
            <a:ext cx="6336704" cy="1697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21" y="2994115"/>
            <a:ext cx="5028267" cy="31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293" y="2159967"/>
            <a:ext cx="7344474" cy="2379137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Предложения участников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045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участников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4" y="3600127"/>
            <a:ext cx="10800000" cy="2561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91" y="965084"/>
            <a:ext cx="7623177" cy="23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выбора и создание договора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60244" y="1367879"/>
            <a:ext cx="10800000" cy="4751427"/>
            <a:chOff x="360244" y="1367879"/>
            <a:chExt cx="10800000" cy="475142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244" y="1367879"/>
              <a:ext cx="10800000" cy="475142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404" y="1727919"/>
              <a:ext cx="576000" cy="510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2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 с поставщиком. </a:t>
            </a:r>
            <a:r>
              <a:rPr lang="ru-RU" dirty="0" smtClean="0"/>
              <a:t>Основное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4" y="1295871"/>
            <a:ext cx="9360000" cy="46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 с поставщиком. </a:t>
            </a:r>
            <a:r>
              <a:rPr lang="ru-RU" dirty="0" smtClean="0"/>
              <a:t>Условия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44" y="1151855"/>
            <a:ext cx="8640000" cy="50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 </a:t>
            </a:r>
            <a:r>
              <a:rPr lang="ru-RU" dirty="0" smtClean="0"/>
              <a:t>с </a:t>
            </a:r>
            <a:r>
              <a:rPr lang="ru-RU" dirty="0"/>
              <a:t>поставщиком. </a:t>
            </a:r>
            <a:r>
              <a:rPr lang="ru-RU" dirty="0" smtClean="0"/>
              <a:t>Планирование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77" y="1273420"/>
            <a:ext cx="9133333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 </a:t>
            </a:r>
            <a:r>
              <a:rPr lang="ru-RU" dirty="0" smtClean="0"/>
              <a:t>с </a:t>
            </a:r>
            <a:r>
              <a:rPr lang="ru-RU" dirty="0"/>
              <a:t>поставщиком. </a:t>
            </a:r>
            <a:r>
              <a:rPr lang="ru-RU" dirty="0" smtClean="0"/>
              <a:t>График поставок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44" y="1655911"/>
            <a:ext cx="10080000" cy="30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для проведения экспертизы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7716" y="3626836"/>
            <a:ext cx="102251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Вопросы, решаемые с экспертом </a:t>
            </a:r>
          </a:p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Уточнение состава, полноты и стоимости позиций заявки на закупку находящихся в зоне ответственности профильного ЦФО.</a:t>
            </a:r>
          </a:p>
          <a:p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Правила адресации номенклатуры на эксперта профильного ЦФО</a:t>
            </a:r>
            <a:endParaRPr lang="ru-RU" sz="1600" b="0" dirty="0">
              <a:solidFill>
                <a:srgbClr val="FC6E5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Функциональные направления – укрупнение товарных категорий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Матрица отвечает на вопрос: какое ЦФО отвечает за экспертизу товаров функционального направления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Связь: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Номенклатура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 Товарная категория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Функциональное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направление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Организация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ЦФО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ru-RU" sz="1400" b="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Эксперт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Номенклатура без товарных категорий поступает на экспертизу в ЦФО по умолчанию. Как правило, это отдел закупок или МТО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3" r="935" b="3765"/>
          <a:stretch/>
        </p:blipFill>
        <p:spPr>
          <a:xfrm>
            <a:off x="791692" y="1394588"/>
            <a:ext cx="9855661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812" y="984026"/>
            <a:ext cx="10225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Требуется настроить матрицу «Профильные ЦФО»</a:t>
            </a:r>
          </a:p>
        </p:txBody>
      </p:sp>
    </p:spTree>
    <p:extLst>
      <p:ext uri="{BB962C8B-B14F-4D97-AF65-F5344CB8AC3E}">
        <p14:creationId xmlns:p14="http://schemas.microsoft.com/office/powerpoint/2010/main" val="377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 с поставщиком. График расчетов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4" y="1166743"/>
            <a:ext cx="9360000" cy="49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305" y="2015951"/>
            <a:ext cx="9439877" cy="2163113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Подтверждение объема закупок ЦФО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7200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Подтверждение объема поставки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71812" y="935831"/>
            <a:ext cx="769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Сотрудник ЦФО может регулировать объем заказа поставщику по отдельным номенклатурным позициям и товарной категории по периоду договора на указанном горизонте (периодичность).  </a:t>
            </a: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Настройка вводится по товарной категории. Вся номенклатура данной категории будет контролироваться в заказе поставщику на объем заказа, подтвержденного ЦФО.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44" y="1943943"/>
            <a:ext cx="7560000" cy="42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Подтверждение объема поставки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4" y="1799927"/>
            <a:ext cx="9609524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Подтверждение объема поставки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1316" y="1079847"/>
            <a:ext cx="7697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rgbClr val="FC6E51"/>
                </a:solidFill>
                <a:latin typeface="+mj-lt"/>
              </a:rPr>
              <a:t>Законтрактовано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–  данные по всем договорам (график поставки договора)</a:t>
            </a:r>
          </a:p>
          <a:p>
            <a:r>
              <a:rPr lang="ru-RU" sz="1400" b="0" dirty="0" smtClean="0">
                <a:solidFill>
                  <a:srgbClr val="FC6E51"/>
                </a:solidFill>
                <a:latin typeface="+mj-lt"/>
              </a:rPr>
              <a:t>Подтверждено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– ранее подтвержденное количество.</a:t>
            </a:r>
          </a:p>
          <a:p>
            <a:r>
              <a:rPr lang="ru-RU" sz="1400" b="0" dirty="0" smtClean="0">
                <a:solidFill>
                  <a:srgbClr val="FC6E51"/>
                </a:solidFill>
                <a:latin typeface="+mj-lt"/>
              </a:rPr>
              <a:t>Новое</a:t>
            </a:r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– количество, подтверждаемое данным документом.</a:t>
            </a:r>
          </a:p>
          <a:p>
            <a:endParaRPr lang="ru-RU" sz="1400" b="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14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Сотрудник ЦФО может вводить документ ежедневно, постепенно уточняя необходимое количество товара к заказу поставщику. Удобно использовать, когда договор содержит большие объемы поставки, а требуется выбирать объем заказами по мере текущей потребности или наличия денег на оплату заказа. </a:t>
            </a:r>
            <a:endParaRPr lang="ru-RU" sz="14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66" y="3024063"/>
            <a:ext cx="7410756" cy="32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поставщику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0" y="4896271"/>
            <a:ext cx="10800000" cy="1259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36" y="976353"/>
            <a:ext cx="7200000" cy="39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объема закупок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4" y="1135075"/>
            <a:ext cx="10800000" cy="2105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27" y="3312095"/>
            <a:ext cx="696823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подтвержденных объемов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4" y="1727918"/>
            <a:ext cx="10800000" cy="32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5154" y="1511895"/>
            <a:ext cx="7704514" cy="3384376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Исполнение договора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56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поставщику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44" y="1014216"/>
            <a:ext cx="9000000" cy="5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трелка вправо 47"/>
          <p:cNvSpPr/>
          <p:nvPr/>
        </p:nvSpPr>
        <p:spPr>
          <a:xfrm rot="9546520">
            <a:off x="7240315" y="5022054"/>
            <a:ext cx="1210795" cy="360000"/>
          </a:xfrm>
          <a:prstGeom prst="rightArrow">
            <a:avLst/>
          </a:prstGeom>
          <a:gradFill flip="none" rotWithShape="1">
            <a:gsLst>
              <a:gs pos="0">
                <a:srgbClr val="C5E0B4"/>
              </a:gs>
              <a:gs pos="100000">
                <a:srgbClr val="ED7D31"/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44" name="Стрелка вправо 43"/>
          <p:cNvSpPr/>
          <p:nvPr/>
        </p:nvSpPr>
        <p:spPr>
          <a:xfrm rot="11805679">
            <a:off x="7232448" y="4541676"/>
            <a:ext cx="1116354" cy="360000"/>
          </a:xfrm>
          <a:prstGeom prst="rightArrow">
            <a:avLst/>
          </a:prstGeom>
          <a:gradFill flip="none" rotWithShape="1">
            <a:gsLst>
              <a:gs pos="0">
                <a:srgbClr val="C5E0B4"/>
              </a:gs>
              <a:gs pos="100000">
                <a:srgbClr val="ED7D31"/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15" name="Стрелка вправо 14"/>
          <p:cNvSpPr/>
          <p:nvPr/>
        </p:nvSpPr>
        <p:spPr>
          <a:xfrm>
            <a:off x="4593330" y="3744183"/>
            <a:ext cx="1182290" cy="360000"/>
          </a:xfrm>
          <a:prstGeom prst="rightArrow">
            <a:avLst/>
          </a:prstGeom>
          <a:solidFill>
            <a:srgbClr val="ED7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19" name="Прямоугольник 18"/>
          <p:cNvSpPr/>
          <p:nvPr/>
        </p:nvSpPr>
        <p:spPr>
          <a:xfrm>
            <a:off x="8872773" y="2060419"/>
            <a:ext cx="113377" cy="1827740"/>
          </a:xfrm>
          <a:prstGeom prst="rect">
            <a:avLst/>
          </a:prstGeom>
          <a:solidFill>
            <a:srgbClr val="ED7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7263534" y="3624477"/>
            <a:ext cx="1722616" cy="360000"/>
          </a:xfrm>
          <a:prstGeom prst="rightArrow">
            <a:avLst/>
          </a:prstGeom>
          <a:solidFill>
            <a:srgbClr val="ED7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 о регистрах, используемых для планов и лимитов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1496" y="3440668"/>
            <a:ext cx="1886740" cy="2389086"/>
          </a:xfrm>
          <a:prstGeom prst="rect">
            <a:avLst/>
          </a:prstGeom>
          <a:solidFill>
            <a:srgbClr val="ED7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/>
              <a:t>Планы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1891" y="3454585"/>
            <a:ext cx="1579293" cy="2521806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0288" y="4008637"/>
            <a:ext cx="1476164" cy="1800000"/>
          </a:xfrm>
          <a:prstGeom prst="rect">
            <a:avLst/>
          </a:prstGeom>
          <a:solidFill>
            <a:srgbClr val="C5E0B4"/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Лимиты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078" y="3277463"/>
            <a:ext cx="9733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Регистры</a:t>
            </a:r>
            <a:endParaRPr lang="ru-RU" sz="1600" b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257131" y="4140231"/>
            <a:ext cx="1518489" cy="396000"/>
          </a:xfrm>
          <a:prstGeom prst="rightArrow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7314786" y="3727999"/>
            <a:ext cx="1789204" cy="360000"/>
          </a:xfrm>
          <a:prstGeom prst="rightArrow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95990" y="2007574"/>
            <a:ext cx="108000" cy="19800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35" y="1160453"/>
            <a:ext cx="312396" cy="3348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248068" y="1393682"/>
            <a:ext cx="1476164" cy="720000"/>
          </a:xfrm>
          <a:prstGeom prst="rect">
            <a:avLst/>
          </a:prstGeom>
          <a:gradFill flip="none" rotWithShape="1">
            <a:gsLst>
              <a:gs pos="22000">
                <a:srgbClr val="ED7D31"/>
              </a:gs>
              <a:gs pos="100000">
                <a:srgbClr val="C5E0B4"/>
              </a:gs>
            </a:gsLst>
            <a:lin ang="5400000" scaled="1"/>
            <a:tileRect/>
          </a:gradFill>
          <a:ln w="254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БДДС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48067" y="2283574"/>
            <a:ext cx="1488801" cy="875089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АРМ Управление планами и  лимитами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320984" y="3070740"/>
            <a:ext cx="1368152" cy="38384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Установка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планов и лимитов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88565" y="1074722"/>
            <a:ext cx="5184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Интересно и важно</a:t>
            </a:r>
          </a:p>
          <a:p>
            <a:endParaRPr lang="ru-RU" sz="800" b="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Единый регистр по планам, лимитам и резервам</a:t>
            </a:r>
          </a:p>
          <a:p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Бюджеты и планы устанавливают лимиты (БДДС)</a:t>
            </a:r>
          </a:p>
          <a:p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Документ «Резервирование» для закупок не используется</a:t>
            </a:r>
          </a:p>
          <a:p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 включенной опции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Сквозное планирование потребности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закупки контролируются по лимитам БДДС</a:t>
            </a:r>
          </a:p>
          <a:p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Заявка на закупку резервируют ДС, как и другие документы закупочного процесса.</a:t>
            </a:r>
            <a:endParaRPr lang="ru-RU" sz="1600" b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2745438" y="1160453"/>
            <a:ext cx="8092" cy="179160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915645" y="5112295"/>
            <a:ext cx="1399141" cy="703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План потребностей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”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(РН Остатки)</a:t>
            </a:r>
            <a:endParaRPr lang="ru-RU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5645" y="3651560"/>
            <a:ext cx="1399141" cy="12447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Операции бюджетов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”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(РН Обороты)</a:t>
            </a:r>
            <a:endParaRPr lang="ru-RU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78916" y="4504067"/>
            <a:ext cx="1056513" cy="1295944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Резервы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1397550" y="3978303"/>
            <a:ext cx="1347269" cy="288000"/>
          </a:xfrm>
          <a:prstGeom prst="rightArrow">
            <a:avLst/>
          </a:prstGeom>
          <a:pattFill prst="wdDnDiag">
            <a:fgClr>
              <a:srgbClr val="C5E0B4"/>
            </a:fgClr>
            <a:bgClr>
              <a:schemeClr val="bg1"/>
            </a:bgClr>
          </a:patt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390722" y="4090055"/>
            <a:ext cx="126000" cy="286546"/>
          </a:xfrm>
          <a:prstGeom prst="rect">
            <a:avLst/>
          </a:prstGeom>
          <a:pattFill prst="wdDnDiag">
            <a:fgClr>
              <a:srgbClr val="C5E0B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266548" y="3456191"/>
            <a:ext cx="121162" cy="936104"/>
          </a:xfrm>
          <a:prstGeom prst="rect">
            <a:avLst/>
          </a:prstGeom>
          <a:solidFill>
            <a:srgbClr val="ED7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53" name="Стрелка вправо 52"/>
          <p:cNvSpPr/>
          <p:nvPr/>
        </p:nvSpPr>
        <p:spPr>
          <a:xfrm>
            <a:off x="1279341" y="3692001"/>
            <a:ext cx="1465478" cy="324000"/>
          </a:xfrm>
          <a:prstGeom prst="rightArrow">
            <a:avLst/>
          </a:prstGeom>
          <a:solidFill>
            <a:srgbClr val="ED7D3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200"/>
          </a:p>
        </p:txBody>
      </p:sp>
      <p:sp>
        <p:nvSpPr>
          <p:cNvPr id="54" name="Стрелка вправо 53"/>
          <p:cNvSpPr/>
          <p:nvPr/>
        </p:nvSpPr>
        <p:spPr>
          <a:xfrm>
            <a:off x="1160819" y="3816231"/>
            <a:ext cx="1584000" cy="360000"/>
          </a:xfrm>
          <a:prstGeom prst="rightArrow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133384" y="3420519"/>
            <a:ext cx="116196" cy="971776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69835" y="2808119"/>
            <a:ext cx="1509984" cy="720000"/>
          </a:xfrm>
          <a:prstGeom prst="rect">
            <a:avLst/>
          </a:prstGeom>
          <a:gradFill flip="none" rotWithShape="1">
            <a:gsLst>
              <a:gs pos="22000">
                <a:srgbClr val="ED7D31"/>
              </a:gs>
              <a:gs pos="100000">
                <a:srgbClr val="C5E0B4"/>
              </a:gs>
            </a:gsLst>
            <a:lin ang="5400000" scaled="1"/>
            <a:tileRect/>
          </a:gradFill>
          <a:ln w="254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Документ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Операционный план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9835" y="4392295"/>
            <a:ext cx="1523109" cy="720000"/>
          </a:xfrm>
          <a:prstGeom prst="rect">
            <a:avLst/>
          </a:prstGeom>
          <a:gradFill flip="none" rotWithShape="1">
            <a:gsLst>
              <a:gs pos="22000">
                <a:srgbClr val="ED7D31"/>
              </a:gs>
              <a:gs pos="100000">
                <a:srgbClr val="C5E0B4"/>
              </a:gs>
            </a:gsLst>
            <a:lin ang="5400000" scaled="1"/>
            <a:tileRect/>
          </a:gradFill>
          <a:ln w="254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Документ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Корректировка планов и лимитов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80684" y="3832335"/>
            <a:ext cx="2936144" cy="2312348"/>
            <a:chOff x="8496548" y="3832335"/>
            <a:chExt cx="2936144" cy="231234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9913544" y="4624427"/>
              <a:ext cx="1519148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Обеспечение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641696" y="5424683"/>
              <a:ext cx="1519148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ПТУ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88637" y="5174843"/>
              <a:ext cx="1519148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Заказ поставщику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8841224" y="4895858"/>
              <a:ext cx="1476164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Договор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684680" y="3832335"/>
              <a:ext cx="1476164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Протокол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324640" y="4105704"/>
              <a:ext cx="1476164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ЛОТ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841224" y="4360875"/>
              <a:ext cx="1476164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СПЗ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496548" y="4624427"/>
              <a:ext cx="1476164" cy="720000"/>
            </a:xfrm>
            <a:prstGeom prst="rect">
              <a:avLst/>
            </a:prstGeom>
            <a:gradFill flip="none" rotWithShape="1">
              <a:gsLst>
                <a:gs pos="22000">
                  <a:srgbClr val="ED7D31"/>
                </a:gs>
                <a:gs pos="100000">
                  <a:srgbClr val="C5E0B4"/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Заявка на закупку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8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оплаты и поступления по заказу поставщику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43720" y="1079847"/>
            <a:ext cx="10419048" cy="5056760"/>
            <a:chOff x="543720" y="1014216"/>
            <a:chExt cx="10419048" cy="505676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b="55624"/>
            <a:stretch/>
          </p:blipFill>
          <p:spPr>
            <a:xfrm>
              <a:off x="1260244" y="1014216"/>
              <a:ext cx="9000000" cy="229787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720" y="3528119"/>
              <a:ext cx="10419048" cy="2542857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5976268" y="2966701"/>
              <a:ext cx="2448272" cy="3600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404" y="3164845"/>
              <a:ext cx="576000" cy="510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0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поставщику. Товары. Контроль документа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44" y="4608239"/>
            <a:ext cx="10800000" cy="1320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4" y="1367879"/>
            <a:ext cx="10800000" cy="31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расчетов по заказу поставщику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19" y="935831"/>
            <a:ext cx="6125250" cy="51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расчетов по заказу поставщику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16" y="1583903"/>
            <a:ext cx="9000000" cy="42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 авансового платежа по заказу поставщику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68" y="935831"/>
            <a:ext cx="687077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 авансового платежа по заказу поставщику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2" y="1511895"/>
            <a:ext cx="1040475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товаров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4" y="1367879"/>
            <a:ext cx="10800000" cy="46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обеспечения потребностей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1813"/>
          <a:stretch/>
        </p:blipFill>
        <p:spPr>
          <a:xfrm>
            <a:off x="71613" y="1007839"/>
            <a:ext cx="10585176" cy="2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982" t="17642"/>
          <a:stretch/>
        </p:blipFill>
        <p:spPr>
          <a:xfrm>
            <a:off x="4248076" y="3864982"/>
            <a:ext cx="6522809" cy="235308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614021" y="55200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586987" y="316807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6"/>
          </p:cNvCxnSpPr>
          <p:nvPr/>
        </p:nvCxnSpPr>
        <p:spPr>
          <a:xfrm>
            <a:off x="10731003" y="3240087"/>
            <a:ext cx="3578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2"/>
          </p:cNvCxnSpPr>
          <p:nvPr/>
        </p:nvCxnSpPr>
        <p:spPr>
          <a:xfrm>
            <a:off x="5256188" y="5592075"/>
            <a:ext cx="3578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796" y="2736031"/>
            <a:ext cx="8280578" cy="1152128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Обеспечение ЦФО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767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товаров ЦФО потребителю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4" y="1727919"/>
            <a:ext cx="10800000" cy="33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лимитирования закупок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8822" y="141405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Закупки контролируются только по БДДС, поэтому настраивать будем параметры БДДС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9" y="1405652"/>
            <a:ext cx="6402889" cy="2410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84" y="2592015"/>
            <a:ext cx="6052002" cy="349923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3618" y="3888159"/>
            <a:ext cx="4752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Большинство статей контролируется с периодичностью месяц. </a:t>
            </a:r>
          </a:p>
          <a:p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Выделим статьи на приобретение товаров, работ и услуг в группу настроек статей с периодичностью квартал. Блокировать проведение при нарушении.</a:t>
            </a:r>
          </a:p>
          <a:p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1600" b="0" dirty="0" smtClean="0">
                <a:solidFill>
                  <a:srgbClr val="FC6E51"/>
                </a:solidFill>
                <a:latin typeface="+mj-lt"/>
              </a:rPr>
              <a:t>Описанные настройки приведены только для демонстрации</a:t>
            </a: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Вы настраиваете под себя.</a:t>
            </a:r>
            <a:endParaRPr lang="ru-RU" sz="1600" b="0" dirty="0" smtClean="0">
              <a:solidFill>
                <a:srgbClr val="FC6E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3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6" y="1655911"/>
            <a:ext cx="11028571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820" y="2015951"/>
            <a:ext cx="8280578" cy="2304256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Оценка поставщиков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125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схема</a:t>
            </a:r>
            <a:endParaRPr lang="ru-RU" dirty="0"/>
          </a:p>
        </p:txBody>
      </p:sp>
      <p:cxnSp>
        <p:nvCxnSpPr>
          <p:cNvPr id="112" name="Прямая со стрелкой 36"/>
          <p:cNvCxnSpPr>
            <a:cxnSpLocks noChangeShapeType="1"/>
            <a:endCxn id="115" idx="1"/>
          </p:cNvCxnSpPr>
          <p:nvPr/>
        </p:nvCxnSpPr>
        <p:spPr bwMode="auto">
          <a:xfrm>
            <a:off x="3033024" y="2237866"/>
            <a:ext cx="85352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Прямоугольник 112"/>
          <p:cNvSpPr/>
          <p:nvPr/>
        </p:nvSpPr>
        <p:spPr bwMode="auto">
          <a:xfrm>
            <a:off x="1438447" y="2863564"/>
            <a:ext cx="1438077" cy="43664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 101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ООО «Ромашка»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1401504" y="1447754"/>
            <a:ext cx="1511960" cy="628563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Функциональное направление</a:t>
            </a: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3886545" y="1923585"/>
            <a:ext cx="2222917" cy="628563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Мероприятие по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оценке поставщиков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5363914"/>
            <a:ext cx="2145920" cy="1115878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 bwMode="auto">
          <a:xfrm>
            <a:off x="1438447" y="2003426"/>
            <a:ext cx="1438077" cy="451396"/>
          </a:xfrm>
          <a:prstGeom prst="rect">
            <a:avLst/>
          </a:prstGeom>
          <a:solidFill>
            <a:srgbClr val="FFCE5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Demi"/>
              <a:ea typeface="+mn-ea"/>
              <a:cs typeface="+mn-cs"/>
            </a:endParaRPr>
          </a:p>
        </p:txBody>
      </p:sp>
      <p:pic>
        <p:nvPicPr>
          <p:cNvPr id="11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07" y="2053873"/>
            <a:ext cx="360313" cy="3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46" y="2055461"/>
            <a:ext cx="360313" cy="3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62" y="2055461"/>
            <a:ext cx="360313" cy="3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70" y="2061715"/>
            <a:ext cx="352471" cy="3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Прямоугольник 121"/>
          <p:cNvSpPr/>
          <p:nvPr/>
        </p:nvSpPr>
        <p:spPr bwMode="auto">
          <a:xfrm>
            <a:off x="1438398" y="3352853"/>
            <a:ext cx="1438077" cy="43664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 102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ООО «Василек»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1438398" y="3842143"/>
            <a:ext cx="1438077" cy="43664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 103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ООО «Астра»</a:t>
            </a:r>
          </a:p>
        </p:txBody>
      </p:sp>
      <p:cxnSp>
        <p:nvCxnSpPr>
          <p:cNvPr id="124" name="Прямая соединительная линия 123"/>
          <p:cNvCxnSpPr>
            <a:stCxn id="117" idx="2"/>
          </p:cNvCxnSpPr>
          <p:nvPr/>
        </p:nvCxnSpPr>
        <p:spPr bwMode="auto">
          <a:xfrm flipH="1">
            <a:off x="2154845" y="2454822"/>
            <a:ext cx="2641" cy="4087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25" name="Скругленная прямоугольная выноска 124"/>
          <p:cNvSpPr/>
          <p:nvPr/>
        </p:nvSpPr>
        <p:spPr bwMode="auto">
          <a:xfrm>
            <a:off x="1861377" y="4545733"/>
            <a:ext cx="2170914" cy="998292"/>
          </a:xfrm>
          <a:prstGeom prst="wedgeRoundRectCallout">
            <a:avLst>
              <a:gd name="adj1" fmla="val -33200"/>
              <a:gd name="adj2" fmla="val 69369"/>
              <a:gd name="adj3" fmla="val 16667"/>
            </a:avLst>
          </a:prstGeom>
          <a:solidFill>
            <a:srgbClr val="808080">
              <a:lumMod val="20000"/>
              <a:lumOff val="80000"/>
              <a:alpha val="75000"/>
            </a:srgbClr>
          </a:solidFill>
          <a:ln>
            <a:noFill/>
          </a:ln>
          <a:effectLst/>
        </p:spPr>
        <p:txBody>
          <a:bodyPr vert="horz" wrap="square" lIns="89988" tIns="46794" rIns="89988" bIns="4679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Задача!  Оценивать поставщиков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71433" marR="0" lvl="0" indent="-171433" defTabSz="914309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Организация: Королевство Дорна</a:t>
            </a:r>
          </a:p>
          <a:p>
            <a:pPr marL="171433" marR="0" lvl="0" indent="-171433" defTabSz="914309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ФН: Строительный сектор</a:t>
            </a:r>
          </a:p>
          <a:p>
            <a:pPr marL="171433" marR="0" lvl="0" indent="-171433" defTabSz="914309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Частота: каждый квартал</a:t>
            </a:r>
          </a:p>
          <a:p>
            <a:pPr marL="171433" marR="0" lvl="0" indent="-171433" defTabSz="914309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Глубина анализа: квартал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425418" y="1748143"/>
            <a:ext cx="1458853" cy="261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09">
              <a:defRPr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Строительный сектор</a:t>
            </a: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58">
            <a:off x="4559957" y="3444392"/>
            <a:ext cx="539926" cy="5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33" y="3620396"/>
            <a:ext cx="539676" cy="5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" name="Прямая со стрелкой 36"/>
          <p:cNvCxnSpPr>
            <a:cxnSpLocks noChangeShapeType="1"/>
            <a:endCxn id="115" idx="2"/>
          </p:cNvCxnSpPr>
          <p:nvPr/>
        </p:nvCxnSpPr>
        <p:spPr bwMode="auto">
          <a:xfrm flipV="1">
            <a:off x="4998003" y="2552148"/>
            <a:ext cx="1" cy="57874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0" name="Группа 129"/>
          <p:cNvGrpSpPr/>
          <p:nvPr/>
        </p:nvGrpSpPr>
        <p:grpSpPr>
          <a:xfrm>
            <a:off x="6857598" y="2281155"/>
            <a:ext cx="1194500" cy="352471"/>
            <a:chOff x="6273770" y="2489427"/>
            <a:chExt cx="1194665" cy="352520"/>
          </a:xfrm>
        </p:grpSpPr>
        <p:sp>
          <p:nvSpPr>
            <p:cNvPr id="131" name="Прямоугольник 130"/>
            <p:cNvSpPr/>
            <p:nvPr/>
          </p:nvSpPr>
          <p:spPr bwMode="auto">
            <a:xfrm>
              <a:off x="6676347" y="2550586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132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770" y="2489427"/>
              <a:ext cx="352520" cy="35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3" name="Прямая со стрелкой 36"/>
          <p:cNvCxnSpPr>
            <a:cxnSpLocks noChangeShapeType="1"/>
            <a:stCxn id="115" idx="3"/>
            <a:endCxn id="145" idx="1"/>
          </p:cNvCxnSpPr>
          <p:nvPr/>
        </p:nvCxnSpPr>
        <p:spPr bwMode="auto">
          <a:xfrm flipV="1">
            <a:off x="6109461" y="1452484"/>
            <a:ext cx="739883" cy="78538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Прямая со стрелкой 36"/>
          <p:cNvCxnSpPr>
            <a:cxnSpLocks noChangeShapeType="1"/>
            <a:stCxn id="115" idx="3"/>
            <a:endCxn id="142" idx="1"/>
          </p:cNvCxnSpPr>
          <p:nvPr/>
        </p:nvCxnSpPr>
        <p:spPr bwMode="auto">
          <a:xfrm>
            <a:off x="6109461" y="2237866"/>
            <a:ext cx="740295" cy="633149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Прямая со стрелкой 36"/>
          <p:cNvCxnSpPr>
            <a:cxnSpLocks noChangeShapeType="1"/>
            <a:stCxn id="115" idx="3"/>
            <a:endCxn id="132" idx="1"/>
          </p:cNvCxnSpPr>
          <p:nvPr/>
        </p:nvCxnSpPr>
        <p:spPr bwMode="auto">
          <a:xfrm>
            <a:off x="6109461" y="2237866"/>
            <a:ext cx="748137" cy="2195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Прямая со стрелкой 36"/>
          <p:cNvCxnSpPr>
            <a:cxnSpLocks noChangeShapeType="1"/>
            <a:stCxn id="115" idx="3"/>
            <a:endCxn id="139" idx="1"/>
          </p:cNvCxnSpPr>
          <p:nvPr/>
        </p:nvCxnSpPr>
        <p:spPr bwMode="auto">
          <a:xfrm flipV="1">
            <a:off x="6109462" y="2018390"/>
            <a:ext cx="744216" cy="21947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Группа 136"/>
          <p:cNvGrpSpPr/>
          <p:nvPr/>
        </p:nvGrpSpPr>
        <p:grpSpPr>
          <a:xfrm>
            <a:off x="6853678" y="1839027"/>
            <a:ext cx="1196596" cy="358726"/>
            <a:chOff x="6269849" y="2047238"/>
            <a:chExt cx="1196761" cy="358775"/>
          </a:xfrm>
        </p:grpSpPr>
        <p:sp>
          <p:nvSpPr>
            <p:cNvPr id="138" name="Прямоугольник 137"/>
            <p:cNvSpPr/>
            <p:nvPr/>
          </p:nvSpPr>
          <p:spPr bwMode="auto">
            <a:xfrm>
              <a:off x="6674522" y="2130331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139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849" y="2047238"/>
              <a:ext cx="3603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" name="Группа 139"/>
          <p:cNvGrpSpPr/>
          <p:nvPr/>
        </p:nvGrpSpPr>
        <p:grpSpPr>
          <a:xfrm>
            <a:off x="6849756" y="2691652"/>
            <a:ext cx="1200518" cy="358726"/>
            <a:chOff x="6265927" y="2899980"/>
            <a:chExt cx="1200683" cy="358775"/>
          </a:xfrm>
        </p:grpSpPr>
        <p:sp>
          <p:nvSpPr>
            <p:cNvPr id="141" name="Прямоугольник 140"/>
            <p:cNvSpPr/>
            <p:nvPr/>
          </p:nvSpPr>
          <p:spPr bwMode="auto">
            <a:xfrm>
              <a:off x="6674522" y="2986635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14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927" y="2899980"/>
              <a:ext cx="3603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Группа 142"/>
          <p:cNvGrpSpPr/>
          <p:nvPr/>
        </p:nvGrpSpPr>
        <p:grpSpPr>
          <a:xfrm>
            <a:off x="6849344" y="1272328"/>
            <a:ext cx="1200930" cy="360313"/>
            <a:chOff x="6265515" y="1629300"/>
            <a:chExt cx="1201095" cy="360363"/>
          </a:xfrm>
        </p:grpSpPr>
        <p:sp>
          <p:nvSpPr>
            <p:cNvPr id="144" name="Прямоугольник 143"/>
            <p:cNvSpPr/>
            <p:nvPr/>
          </p:nvSpPr>
          <p:spPr bwMode="auto">
            <a:xfrm>
              <a:off x="6674522" y="1701626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145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515" y="16293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" name="Группа 145"/>
          <p:cNvGrpSpPr/>
          <p:nvPr/>
        </p:nvGrpSpPr>
        <p:grpSpPr>
          <a:xfrm>
            <a:off x="6204672" y="3745014"/>
            <a:ext cx="3434340" cy="1584194"/>
            <a:chOff x="6205526" y="3745084"/>
            <a:chExt cx="3434813" cy="1584412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6481117" y="3745084"/>
              <a:ext cx="3159222" cy="1584412"/>
              <a:chOff x="6481117" y="3745084"/>
              <a:chExt cx="3159222" cy="1584412"/>
            </a:xfrm>
          </p:grpSpPr>
          <p:sp>
            <p:nvSpPr>
              <p:cNvPr id="149" name="Прямоугольник 148"/>
              <p:cNvSpPr/>
              <p:nvPr/>
            </p:nvSpPr>
            <p:spPr bwMode="auto">
              <a:xfrm>
                <a:off x="7738600" y="4088087"/>
                <a:ext cx="926235" cy="83055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t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Критерий1</a:t>
                </a:r>
              </a:p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Критерий2</a:t>
                </a:r>
              </a:p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Критерий3</a:t>
                </a:r>
              </a:p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150" name="Прямоугольник 149"/>
              <p:cNvSpPr/>
              <p:nvPr/>
            </p:nvSpPr>
            <p:spPr bwMode="auto">
              <a:xfrm>
                <a:off x="6481117" y="3745084"/>
                <a:ext cx="3159222" cy="296191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Настройка оценки поставщиков</a:t>
                </a:r>
              </a:p>
            </p:txBody>
          </p:sp>
          <p:sp>
            <p:nvSpPr>
              <p:cNvPr id="151" name="Прямоугольник 150"/>
              <p:cNvSpPr/>
              <p:nvPr/>
            </p:nvSpPr>
            <p:spPr bwMode="auto">
              <a:xfrm>
                <a:off x="6481117" y="4088087"/>
                <a:ext cx="1219584" cy="24031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Организация</a:t>
                </a:r>
              </a:p>
            </p:txBody>
          </p:sp>
          <p:sp>
            <p:nvSpPr>
              <p:cNvPr id="152" name="Прямоугольник 151"/>
              <p:cNvSpPr/>
              <p:nvPr/>
            </p:nvSpPr>
            <p:spPr bwMode="auto">
              <a:xfrm>
                <a:off x="6481117" y="4369704"/>
                <a:ext cx="1219584" cy="402979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Функциональное направление</a:t>
                </a:r>
              </a:p>
            </p:txBody>
          </p:sp>
          <p:sp>
            <p:nvSpPr>
              <p:cNvPr id="153" name="Прямоугольник 152"/>
              <p:cNvSpPr/>
              <p:nvPr/>
            </p:nvSpPr>
            <p:spPr bwMode="auto">
              <a:xfrm>
                <a:off x="6481117" y="4811650"/>
                <a:ext cx="1219584" cy="24031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Глубина анализа</a:t>
                </a:r>
              </a:p>
            </p:txBody>
          </p:sp>
          <p:sp>
            <p:nvSpPr>
              <p:cNvPr id="154" name="Прямоугольник 153"/>
              <p:cNvSpPr/>
              <p:nvPr/>
            </p:nvSpPr>
            <p:spPr bwMode="auto">
              <a:xfrm>
                <a:off x="6481117" y="5088581"/>
                <a:ext cx="1219584" cy="24031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Периодичность</a:t>
                </a:r>
              </a:p>
            </p:txBody>
          </p:sp>
          <p:sp>
            <p:nvSpPr>
              <p:cNvPr id="155" name="Прямоугольник 154"/>
              <p:cNvSpPr/>
              <p:nvPr/>
            </p:nvSpPr>
            <p:spPr bwMode="auto">
              <a:xfrm>
                <a:off x="8714104" y="4088087"/>
                <a:ext cx="926235" cy="83055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t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Поставщик1</a:t>
                </a:r>
              </a:p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Поставщик2</a:t>
                </a:r>
              </a:p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Поставщик3</a:t>
                </a:r>
              </a:p>
              <a:p>
                <a:pPr marL="0" marR="0" lvl="0" indent="0" algn="l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156" name="Прямоугольник 155"/>
              <p:cNvSpPr/>
              <p:nvPr/>
            </p:nvSpPr>
            <p:spPr bwMode="auto">
              <a:xfrm>
                <a:off x="7753765" y="4969496"/>
                <a:ext cx="1886574" cy="36000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Статистика</a:t>
                </a:r>
              </a:p>
            </p:txBody>
          </p:sp>
        </p:grpSp>
        <p:sp>
          <p:nvSpPr>
            <p:cNvPr id="148" name="Прямоугольник 147"/>
            <p:cNvSpPr/>
            <p:nvPr/>
          </p:nvSpPr>
          <p:spPr bwMode="auto">
            <a:xfrm rot="16200000">
              <a:off x="5706534" y="4587079"/>
              <a:ext cx="1238293" cy="240310"/>
            </a:xfrm>
            <a:prstGeom prst="rect">
              <a:avLst/>
            </a:prstGeom>
            <a:solidFill>
              <a:srgbClr val="FC6E5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Аналитики</a:t>
              </a: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389589" y="3673450"/>
            <a:ext cx="1270089" cy="1154391"/>
            <a:chOff x="3805421" y="3881914"/>
            <a:chExt cx="1270264" cy="1154550"/>
          </a:xfrm>
        </p:grpSpPr>
        <p:sp>
          <p:nvSpPr>
            <p:cNvPr id="158" name="TextBox 157"/>
            <p:cNvSpPr txBox="1"/>
            <p:nvPr/>
          </p:nvSpPr>
          <p:spPr>
            <a:xfrm>
              <a:off x="3805421" y="4513244"/>
              <a:ext cx="1270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/>
              <a:r>
                <a:rPr lang="ru-RU" sz="1400" dirty="0">
                  <a:solidFill>
                    <a:srgbClr val="808080">
                      <a:lumMod val="50000"/>
                    </a:srgbClr>
                  </a:solidFill>
                  <a:latin typeface="Arial Narrow" panose="020B0606020202030204" pitchFamily="34" charset="0"/>
                </a:rPr>
                <a:t>Регламентное задание</a:t>
              </a:r>
            </a:p>
          </p:txBody>
        </p:sp>
        <p:pic>
          <p:nvPicPr>
            <p:cNvPr id="159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744" y="3881914"/>
              <a:ext cx="76835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" name="TextBox 159"/>
          <p:cNvSpPr txBox="1"/>
          <p:nvPr/>
        </p:nvSpPr>
        <p:spPr>
          <a:xfrm>
            <a:off x="2889028" y="1986008"/>
            <a:ext cx="915757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200" dirty="0">
                <a:solidFill>
                  <a:srgbClr val="FC6E51"/>
                </a:solidFill>
                <a:latin typeface="Arial Narrow" panose="020B0606020202030204" pitchFamily="34" charset="0"/>
              </a:rPr>
              <a:t>Срочно </a:t>
            </a:r>
            <a:r>
              <a:rPr lang="ru-RU" sz="1200" dirty="0">
                <a:latin typeface="Arial Narrow" panose="020B0606020202030204" pitchFamily="34" charset="0"/>
              </a:rPr>
              <a:t>вручную 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522586" y="3122159"/>
            <a:ext cx="950833" cy="2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200" dirty="0">
                <a:solidFill>
                  <a:srgbClr val="FC6E51"/>
                </a:solidFill>
                <a:latin typeface="Arial Narrow" panose="020B0606020202030204" pitchFamily="34" charset="0"/>
              </a:rPr>
              <a:t>Обычно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604461" y="1525613"/>
            <a:ext cx="915757" cy="2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200" dirty="0">
                <a:solidFill>
                  <a:srgbClr val="FFFFFF">
                    <a:lumMod val="50000"/>
                  </a:srgbClr>
                </a:solidFill>
                <a:latin typeface="Arial Narrow" panose="020B0606020202030204" pitchFamily="34" charset="0"/>
              </a:rPr>
              <a:t>Главный</a:t>
            </a:r>
          </a:p>
        </p:txBody>
      </p:sp>
      <p:pic>
        <p:nvPicPr>
          <p:cNvPr id="163" name="Рисунок 10">
            <a:extLst>
              <a:ext uri="{FF2B5EF4-FFF2-40B4-BE49-F238E27FC236}">
                <a16:creationId xmlns:a16="http://schemas.microsoft.com/office/drawing/2014/main" id="{54E41914-1F08-48A1-927F-84EB71216F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78" y="1944122"/>
            <a:ext cx="1229504" cy="92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" name="Прямая со стрелкой 36">
            <a:extLst>
              <a:ext uri="{FF2B5EF4-FFF2-40B4-BE49-F238E27FC236}">
                <a16:creationId xmlns:a16="http://schemas.microsoft.com/office/drawing/2014/main" id="{33B5714A-0127-46F3-B204-3A3A411D72A0}"/>
              </a:ext>
            </a:extLst>
          </p:cNvPr>
          <p:cNvCxnSpPr>
            <a:cxnSpLocks noChangeShapeType="1"/>
            <a:endCxn id="163" idx="1"/>
          </p:cNvCxnSpPr>
          <p:nvPr/>
        </p:nvCxnSpPr>
        <p:spPr bwMode="auto">
          <a:xfrm>
            <a:off x="8280177" y="2404281"/>
            <a:ext cx="224701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1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44" y="1151855"/>
            <a:ext cx="9000000" cy="4768729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0902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44" y="1367879"/>
            <a:ext cx="9000000" cy="4524431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1718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поставщика экспертом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56" y="1079847"/>
            <a:ext cx="9000000" cy="5074184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1119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Интегральная оценка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1391"/>
          <a:stretch/>
        </p:blipFill>
        <p:spPr>
          <a:xfrm>
            <a:off x="1327521" y="1368136"/>
            <a:ext cx="9000000" cy="4370072"/>
          </a:xfrm>
          <a:prstGeom prst="rect">
            <a:avLst/>
          </a:prstGeom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2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20" y="320267"/>
            <a:ext cx="8359928" cy="374797"/>
          </a:xfrm>
        </p:spPr>
        <p:txBody>
          <a:bodyPr/>
          <a:lstStyle/>
          <a:p>
            <a:r>
              <a:rPr lang="ru-RU" dirty="0" smtClean="0"/>
              <a:t>Визуальный анализ качества работы поставщиков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8374"/>
          <a:stretch/>
        </p:blipFill>
        <p:spPr>
          <a:xfrm>
            <a:off x="1367756" y="1439887"/>
            <a:ext cx="9000000" cy="4641349"/>
          </a:xfrm>
          <a:prstGeom prst="rect">
            <a:avLst/>
          </a:prstGeom>
          <a:ln w="25400"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4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936820" y="1295871"/>
            <a:ext cx="8556439" cy="4844074"/>
            <a:chOff x="1309054" y="1367879"/>
            <a:chExt cx="8556439" cy="4844074"/>
          </a:xfrm>
        </p:grpSpPr>
        <p:sp>
          <p:nvSpPr>
            <p:cNvPr id="5" name="TextBox 4"/>
            <p:cNvSpPr txBox="1"/>
            <p:nvPr/>
          </p:nvSpPr>
          <p:spPr>
            <a:xfrm>
              <a:off x="1309054" y="3073465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2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3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4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5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6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7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8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9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10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hlinkClick r:id="rId10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309054" y="1367879"/>
              <a:ext cx="8556439" cy="1479397"/>
              <a:chOff x="1309054" y="1594068"/>
              <a:chExt cx="8556439" cy="147939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4094811" y="2408951"/>
                <a:ext cx="4782083" cy="646331"/>
                <a:chOff x="4094811" y="2427178"/>
                <a:chExt cx="4782083" cy="646331"/>
              </a:xfrm>
            </p:grpSpPr>
            <p:pic>
              <p:nvPicPr>
                <p:cNvPr id="17" name="Picture 2" descr="https://avatars.mds.yandex.net/get-zen_doc/1350031/pub_5d12253a4e1b7300ae116679_5d1225869b710800af8997fb/scale_1200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4811" y="2427178"/>
                  <a:ext cx="685237" cy="635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4662330" y="2427178"/>
                  <a:ext cx="4214564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Неофициальный канал в Телеграм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hlinkClick r:id="rId12"/>
                    </a:rPr>
                    <a:t>https://t.me/CPMRussia</a:t>
                  </a:r>
                  <a:endPara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4129107" y="1632540"/>
                <a:ext cx="5736386" cy="646331"/>
                <a:chOff x="4129107" y="1632540"/>
                <a:chExt cx="5736386" cy="646331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4825805" y="1632540"/>
                  <a:ext cx="5039688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Партнерский форум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hlinkClick r:id="rId13"/>
                    </a:rPr>
                    <a:t>https://partners.v8.1c.ru/forum</a:t>
                  </a: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</a:rPr>
                    <a:t> </a:t>
                  </a:r>
                </a:p>
              </p:txBody>
            </p:sp>
            <p:pic>
              <p:nvPicPr>
                <p:cNvPr id="16" name="Picture 5" descr="http://www.fa.ru/org/chair/1c/Documents/vEFq3LuQA3U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9107" y="1647383"/>
                  <a:ext cx="616645" cy="6166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Группа 8"/>
              <p:cNvGrpSpPr/>
              <p:nvPr/>
            </p:nvGrpSpPr>
            <p:grpSpPr>
              <a:xfrm>
                <a:off x="1309054" y="2410740"/>
                <a:ext cx="2291743" cy="662725"/>
                <a:chOff x="360437" y="2395446"/>
                <a:chExt cx="2291743" cy="662725"/>
              </a:xfrm>
            </p:grpSpPr>
            <p:pic>
              <p:nvPicPr>
                <p:cNvPr id="13" name="Picture 7" descr="https://www.clipartmax.com/png/full/237-2375961_htcs-exclusive-mail-app-arrives-in-the-play-store-android-email-app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437" y="2395446"/>
                  <a:ext cx="664034" cy="6627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024848" y="2403643"/>
                  <a:ext cx="1627332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Хотлайн</a:t>
                  </a: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1С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</a:rPr>
                    <a:t>v8@1c.ru</a:t>
                  </a: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</a:rPr>
                    <a:t> 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1309054" y="1594068"/>
                <a:ext cx="2583268" cy="662725"/>
                <a:chOff x="360437" y="1582080"/>
                <a:chExt cx="2583268" cy="662725"/>
              </a:xfrm>
            </p:grpSpPr>
            <p:pic>
              <p:nvPicPr>
                <p:cNvPr id="11" name="Picture 7" descr="https://www.clipartmax.com/png/full/237-2375961_htcs-exclusive-mail-app-arrives-in-the-play-store-android-email-app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437" y="1582080"/>
                  <a:ext cx="664034" cy="6627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1024472" y="1590277"/>
                  <a:ext cx="1919233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Общие вопросы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</a:rPr>
                    <a:t>CPM@1c.ru</a:t>
                  </a:r>
                  <a:r>
                    <a: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03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Лимиты ЦФО потребителя: Отдел бухгалтерии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60" y="1367879"/>
            <a:ext cx="10248472" cy="37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контроля документов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72" y="2447999"/>
            <a:ext cx="8857143" cy="2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6820" y="1074722"/>
            <a:ext cx="8143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Планирование и контроль – Виды контроля документов</a:t>
            </a:r>
          </a:p>
          <a:p>
            <a:endParaRPr lang="ru-RU" sz="1600" b="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Для проверки контролей, установим режим в значение 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Блокировать проведение документов</a:t>
            </a:r>
            <a:endParaRPr lang="ru-RU" sz="1600" b="0" dirty="0">
              <a:solidFill>
                <a:schemeClr val="accent3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6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191883</TotalTime>
  <Words>2102</Words>
  <Application>Microsoft Office PowerPoint</Application>
  <PresentationFormat>Произвольный</PresentationFormat>
  <Paragraphs>305</Paragraphs>
  <Slides>78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78</vt:i4>
      </vt:variant>
    </vt:vector>
  </HeadingPairs>
  <TitlesOfParts>
    <vt:vector size="88" baseType="lpstr">
      <vt:lpstr>Arial</vt:lpstr>
      <vt:lpstr>Arial Narrow</vt:lpstr>
      <vt:lpstr>Calibri</vt:lpstr>
      <vt:lpstr>Calibri Light</vt:lpstr>
      <vt:lpstr>Comic Sans MS</vt:lpstr>
      <vt:lpstr>Futura PT Demi</vt:lpstr>
      <vt:lpstr>Times New Roman</vt:lpstr>
      <vt:lpstr>Wingdings</vt:lpstr>
      <vt:lpstr>6_Специальное оформление</vt:lpstr>
      <vt:lpstr>3_Специальное оформление</vt:lpstr>
      <vt:lpstr>Презентация PowerPoint</vt:lpstr>
      <vt:lpstr>Схема основных процессов обеспечения потребности</vt:lpstr>
      <vt:lpstr>Общие настройки подсистемы Корпоративные закупки</vt:lpstr>
      <vt:lpstr>Настройка справочника организации</vt:lpstr>
      <vt:lpstr>Настройки для проведения экспертизы</vt:lpstr>
      <vt:lpstr>Кратко о регистрах, используемых для планов и лимитов</vt:lpstr>
      <vt:lpstr>Настройки лимитирования закупок</vt:lpstr>
      <vt:lpstr>Лимиты ЦФО потребителя: Отдел бухгалтерии</vt:lpstr>
      <vt:lpstr>Виды контроля документов</vt:lpstr>
      <vt:lpstr>Презентация PowerPoint</vt:lpstr>
      <vt:lpstr>Заявка на закупку (шапка документа)</vt:lpstr>
      <vt:lpstr>Заявка на закупку (табличная часть «Потребности»)</vt:lpstr>
      <vt:lpstr>Замена на унификаты</vt:lpstr>
      <vt:lpstr>Заявка на закупку (прочие данные)</vt:lpstr>
      <vt:lpstr>Презентация PowerPoint</vt:lpstr>
      <vt:lpstr>Экспертиза заявки на закупку</vt:lpstr>
      <vt:lpstr>Работа Эксперта / Электротовары</vt:lpstr>
      <vt:lpstr>Работа Эксперта ИТ-Инфраструктура</vt:lpstr>
      <vt:lpstr>Работа Эксперта ИТ-Инфраструктура</vt:lpstr>
      <vt:lpstr>Экспертиза завершена</vt:lpstr>
      <vt:lpstr>Презентация PowerPoint</vt:lpstr>
      <vt:lpstr>Помощник планирования. Общая информация</vt:lpstr>
      <vt:lpstr>Помощник планирования. Позиции к замещению (отчет)</vt:lpstr>
      <vt:lpstr>Помощник планирования. Управление аналогами</vt:lpstr>
      <vt:lpstr>Презентация PowerPoint</vt:lpstr>
      <vt:lpstr>Варианты покрытия запроса пользователя?</vt:lpstr>
      <vt:lpstr>Презентация PowerPoint</vt:lpstr>
      <vt:lpstr>Отнесение потребности ЦФО на действующий договор (1)</vt:lpstr>
      <vt:lpstr>Отнесение потребности ЦФО на действующий договор (2)</vt:lpstr>
      <vt:lpstr>Отнесение потребности ЦФО на действующий договор (3)</vt:lpstr>
      <vt:lpstr>Отнесение потребности ЦФО на действующий договор (3)</vt:lpstr>
      <vt:lpstr>Презентация PowerPoint</vt:lpstr>
      <vt:lpstr>Планирование закупочной процедуры. Строка плана</vt:lpstr>
      <vt:lpstr>СПЗ. Подбираем потребность в табличную часть</vt:lpstr>
      <vt:lpstr>СПЗ. Режим ввода и корректировки данных</vt:lpstr>
      <vt:lpstr>Презентация PowerPoint</vt:lpstr>
      <vt:lpstr>Закупочная процедура</vt:lpstr>
      <vt:lpstr>Закупочная процедура. Настройка процесса выбора</vt:lpstr>
      <vt:lpstr>Презентация PowerPoint</vt:lpstr>
      <vt:lpstr>Закупочная документация. Создание</vt:lpstr>
      <vt:lpstr>Закупочная документация. Прикрепление файла</vt:lpstr>
      <vt:lpstr>Закупочная документация. Создание по шаблону</vt:lpstr>
      <vt:lpstr>Презентация PowerPoint</vt:lpstr>
      <vt:lpstr>Предложения участников</vt:lpstr>
      <vt:lpstr>Протокол выбора и создание договора</vt:lpstr>
      <vt:lpstr>Договор с поставщиком. Основное</vt:lpstr>
      <vt:lpstr>Договор с поставщиком. Условия</vt:lpstr>
      <vt:lpstr>Договор с поставщиком. Планирование</vt:lpstr>
      <vt:lpstr>Договор с поставщиком. График поставок</vt:lpstr>
      <vt:lpstr>Договор с поставщиком. График расчетов</vt:lpstr>
      <vt:lpstr>Презентация PowerPoint</vt:lpstr>
      <vt:lpstr>Подтверждение объема поставки</vt:lpstr>
      <vt:lpstr>Подтверждение объема поставки</vt:lpstr>
      <vt:lpstr>Подтверждение объема поставки</vt:lpstr>
      <vt:lpstr>Заказ поставщику</vt:lpstr>
      <vt:lpstr>Контроль объема закупок</vt:lpstr>
      <vt:lpstr>Контроль подтвержденных объемов</vt:lpstr>
      <vt:lpstr>Презентация PowerPoint</vt:lpstr>
      <vt:lpstr>Заказ поставщику</vt:lpstr>
      <vt:lpstr>Состояние оплаты и поступления по заказу поставщику</vt:lpstr>
      <vt:lpstr>Заказ поставщику. Товары. Контроль документа</vt:lpstr>
      <vt:lpstr>График расчетов по заказу поставщику</vt:lpstr>
      <vt:lpstr>График расчетов по заказу поставщику</vt:lpstr>
      <vt:lpstr>Оплата авансового платежа по заказу поставщику</vt:lpstr>
      <vt:lpstr>Оплата авансового платежа по заказу поставщику</vt:lpstr>
      <vt:lpstr>Поступление товаров</vt:lpstr>
      <vt:lpstr>Анализ обеспечения потребностей</vt:lpstr>
      <vt:lpstr>Презентация PowerPoint</vt:lpstr>
      <vt:lpstr>Передача товаров ЦФО потребителю</vt:lpstr>
      <vt:lpstr>Обеспечено</vt:lpstr>
      <vt:lpstr>Презентация PowerPoint</vt:lpstr>
      <vt:lpstr>Общая схема</vt:lpstr>
      <vt:lpstr>Презентация PowerPoint</vt:lpstr>
      <vt:lpstr>Презентация PowerPoint</vt:lpstr>
      <vt:lpstr>Оценка поставщика экспертом</vt:lpstr>
      <vt:lpstr>Интегральная оценка</vt:lpstr>
      <vt:lpstr>Визуальный анализ качества работы поставщиков</vt:lpstr>
      <vt:lpstr>Дополнительная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Попов Леонид Леонидович</cp:lastModifiedBy>
  <cp:revision>4084</cp:revision>
  <cp:lastPrinted>2015-05-12T12:08:53Z</cp:lastPrinted>
  <dcterms:created xsi:type="dcterms:W3CDTF">2004-06-25T18:36:23Z</dcterms:created>
  <dcterms:modified xsi:type="dcterms:W3CDTF">2022-07-20T14:13:17Z</dcterms:modified>
</cp:coreProperties>
</file>