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</p:sldMasterIdLst>
  <p:notesMasterIdLst>
    <p:notesMasterId r:id="rId41"/>
  </p:notesMasterIdLst>
  <p:handoutMasterIdLst>
    <p:handoutMasterId r:id="rId42"/>
  </p:handoutMasterIdLst>
  <p:sldIdLst>
    <p:sldId id="2460" r:id="rId16"/>
    <p:sldId id="2461" r:id="rId17"/>
    <p:sldId id="2476" r:id="rId18"/>
    <p:sldId id="2463" r:id="rId19"/>
    <p:sldId id="2462" r:id="rId20"/>
    <p:sldId id="2464" r:id="rId21"/>
    <p:sldId id="2465" r:id="rId22"/>
    <p:sldId id="2479" r:id="rId23"/>
    <p:sldId id="2466" r:id="rId24"/>
    <p:sldId id="2480" r:id="rId25"/>
    <p:sldId id="2467" r:id="rId26"/>
    <p:sldId id="2468" r:id="rId27"/>
    <p:sldId id="2469" r:id="rId28"/>
    <p:sldId id="2478" r:id="rId29"/>
    <p:sldId id="2470" r:id="rId30"/>
    <p:sldId id="513" r:id="rId31"/>
    <p:sldId id="515" r:id="rId32"/>
    <p:sldId id="517" r:id="rId33"/>
    <p:sldId id="516" r:id="rId34"/>
    <p:sldId id="2471" r:id="rId35"/>
    <p:sldId id="2473" r:id="rId36"/>
    <p:sldId id="2472" r:id="rId37"/>
    <p:sldId id="2477" r:id="rId38"/>
    <p:sldId id="2474" r:id="rId39"/>
    <p:sldId id="2475" r:id="rId4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5" name="Пользователь Windows" initials="ПW" lastIdx="0" clrIdx="4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4"/>
    <a:srgbClr val="025EA1"/>
    <a:srgbClr val="7F7F7F"/>
    <a:srgbClr val="035FA2"/>
    <a:srgbClr val="6CACE3"/>
    <a:srgbClr val="3B78AE"/>
    <a:srgbClr val="E20079"/>
    <a:srgbClr val="FD6924"/>
    <a:srgbClr val="249789"/>
    <a:srgbClr val="005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4" autoAdjust="0"/>
    <p:restoredTop sz="89302" autoAdjust="0"/>
  </p:normalViewPr>
  <p:slideViewPr>
    <p:cSldViewPr snapToGrid="0" snapToObjects="1">
      <p:cViewPr varScale="1">
        <p:scale>
          <a:sx n="95" d="100"/>
          <a:sy n="95" d="100"/>
        </p:scale>
        <p:origin x="858" y="8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/>
          </c:spPr>
          <c:dPt>
            <c:idx val="0"/>
            <c:bubble3D val="0"/>
            <c:spPr>
              <a:solidFill>
                <a:srgbClr val="003274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F0-44F9-944D-75C286FA362B}"/>
              </c:ext>
            </c:extLst>
          </c:dPt>
          <c:dPt>
            <c:idx val="1"/>
            <c:bubble3D val="0"/>
            <c:spPr>
              <a:solidFill>
                <a:srgbClr val="4596D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F0-44F9-944D-75C286FA362B}"/>
              </c:ext>
            </c:extLst>
          </c:dPt>
          <c:dPt>
            <c:idx val="2"/>
            <c:bubble3D val="0"/>
            <c:spPr>
              <a:solidFill>
                <a:srgbClr val="3BA0BB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F0-44F9-944D-75C286FA362B}"/>
              </c:ext>
            </c:extLst>
          </c:dPt>
          <c:dPt>
            <c:idx val="3"/>
            <c:bubble3D val="0"/>
            <c:spPr>
              <a:solidFill>
                <a:srgbClr val="025EA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F0-44F9-944D-75C286FA362B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F0-44F9-944D-75C286FA3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100322788031"/>
          <c:y val="1.298496810449651E-2"/>
          <c:w val="0.6370421332695998"/>
          <c:h val="0.918753151359250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D5E3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4-4C59-B746-1A9592237EAB}"/>
              </c:ext>
            </c:extLst>
          </c:dPt>
          <c:dPt>
            <c:idx val="1"/>
            <c:bubble3D val="0"/>
            <c:spPr>
              <a:solidFill>
                <a:srgbClr val="B2DD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4-4C59-B746-1A9592237EAB}"/>
              </c:ext>
            </c:extLst>
          </c:dPt>
          <c:dPt>
            <c:idx val="2"/>
            <c:bubble3D val="0"/>
            <c:spPr>
              <a:solidFill>
                <a:srgbClr val="A6BB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E4-4C59-B746-1A9592237EAB}"/>
              </c:ext>
            </c:extLst>
          </c:dPt>
          <c:dPt>
            <c:idx val="3"/>
            <c:bubble3D val="0"/>
            <c:spPr>
              <a:solidFill>
                <a:srgbClr val="414FD5"/>
              </a:solidFill>
              <a:ln w="25390">
                <a:noFill/>
              </a:ln>
            </c:spPr>
            <c:extLst>
              <c:ext xmlns:c16="http://schemas.microsoft.com/office/drawing/2014/chart" uri="{C3380CC4-5D6E-409C-BE32-E72D297353CC}">
                <c16:uniqueId val="{00000007-BFE4-4C59-B746-1A9592237EAB}"/>
              </c:ext>
            </c:extLst>
          </c:dPt>
          <c:dPt>
            <c:idx val="4"/>
            <c:bubble3D val="0"/>
            <c:spPr>
              <a:solidFill>
                <a:srgbClr val="7B6B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E4-4C59-B746-1A9592237EAB}"/>
              </c:ext>
            </c:extLst>
          </c:dPt>
          <c:dPt>
            <c:idx val="5"/>
            <c:bubble3D val="0"/>
            <c:spPr>
              <a:solidFill>
                <a:srgbClr val="7F30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E4-4C59-B746-1A9592237EAB}"/>
              </c:ext>
            </c:extLst>
          </c:dPt>
          <c:dPt>
            <c:idx val="6"/>
            <c:bubble3D val="0"/>
            <c:spPr>
              <a:solidFill>
                <a:srgbClr val="4A04F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E4-4C59-B746-1A9592237EAB}"/>
              </c:ext>
            </c:extLst>
          </c:dPt>
          <c:dLbls>
            <c:dLbl>
              <c:idx val="0"/>
              <c:layout>
                <c:manualLayout>
                  <c:x val="1.3376039025966747E-2"/>
                  <c:y val="3.943324008677572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/>
                      <a:t>Автоматизация</a:t>
                    </a:r>
                    <a:r>
                      <a:rPr lang="ru-RU" sz="900" b="1" baseline="0" dirty="0"/>
                      <a:t> закупочной деятельности</a:t>
                    </a:r>
                    <a:endParaRPr lang="ru-RU" sz="900" dirty="0"/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4-4C59-B746-1A9592237EAB}"/>
                </c:ext>
              </c:extLst>
            </c:dLbl>
            <c:dLbl>
              <c:idx val="1"/>
              <c:layout>
                <c:manualLayout>
                  <c:x val="6.5322603044106206E-3"/>
                  <c:y val="8.267419071492006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tx1"/>
                        </a:solidFill>
                      </a:rPr>
                      <a:t>Управление договорным учетом</a:t>
                    </a:r>
                    <a:endParaRPr lang="ru-RU" sz="9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53441695778656"/>
                      <c:h val="9.3792746986445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E4-4C59-B746-1A9592237EAB}"/>
                </c:ext>
              </c:extLst>
            </c:dLbl>
            <c:dLbl>
              <c:idx val="2"/>
              <c:layout>
                <c:manualLayout>
                  <c:x val="-6.992535808778449E-4"/>
                  <c:y val="7.833764998333417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/>
                      <a:t>Консолидация и сбор отчетности</a:t>
                    </a: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E4-4C59-B746-1A9592237EAB}"/>
                </c:ext>
              </c:extLst>
            </c:dLbl>
            <c:dLbl>
              <c:idx val="3"/>
              <c:layout>
                <c:manualLayout>
                  <c:x val="0"/>
                  <c:y val="1.37788509610042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bg1"/>
                        </a:solidFill>
                      </a:rPr>
                      <a:t>Управление</a:t>
                    </a:r>
                    <a:r>
                      <a:rPr lang="ru-RU" sz="900" b="1" baseline="0" dirty="0">
                        <a:solidFill>
                          <a:schemeClr val="bg1"/>
                        </a:solidFill>
                      </a:rPr>
                      <a:t> складами, цифровая прослеживаемость</a:t>
                    </a:r>
                    <a:endParaRPr lang="ru-RU" sz="9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E4-4C59-B746-1A9592237EAB}"/>
                </c:ext>
              </c:extLst>
            </c:dLbl>
            <c:dLbl>
              <c:idx val="4"/>
              <c:layout>
                <c:manualLayout>
                  <c:x val="6.6807134598213368E-4"/>
                  <c:y val="-2.52844085032218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bg1"/>
                        </a:solidFill>
                      </a:rPr>
                      <a:t>Бухгалтерия государственного учреждения </a:t>
                    </a:r>
                    <a:endParaRPr lang="ru-RU" sz="9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516732708711"/>
                      <c:h val="0.12039959969725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FE4-4C59-B746-1A9592237EAB}"/>
                </c:ext>
              </c:extLst>
            </c:dLbl>
            <c:dLbl>
              <c:idx val="5"/>
              <c:layout>
                <c:manualLayout>
                  <c:x val="-4.1551475159177093E-3"/>
                  <c:y val="5.952925868358321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bg1"/>
                        </a:solidFill>
                      </a:rPr>
                      <a:t>Производственное планирование</a:t>
                    </a:r>
                    <a:endParaRPr lang="ru-RU" sz="9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03166929869606"/>
                      <c:h val="6.484478411623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FE4-4C59-B746-1A9592237EAB}"/>
                </c:ext>
              </c:extLst>
            </c:dLbl>
            <c:dLbl>
              <c:idx val="6"/>
              <c:layout>
                <c:manualLayout>
                  <c:x val="3.0333563760405225E-4"/>
                  <c:y val="9.133967753582935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bg1"/>
                        </a:solidFill>
                      </a:rPr>
                      <a:t>1С: ERP</a:t>
                    </a:r>
                    <a:r>
                      <a:rPr lang="ru-RU" sz="900" b="1" baseline="0" dirty="0">
                        <a:solidFill>
                          <a:schemeClr val="bg1"/>
                        </a:solidFill>
                      </a:rPr>
                      <a:t> (ERP система тяжелого класса)</a:t>
                    </a:r>
                    <a:endParaRPr lang="ru-RU" sz="9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2438741374415"/>
                      <c:h val="0.13068166037106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FE4-4C59-B746-1A9592237EAB}"/>
                </c:ext>
              </c:extLst>
            </c:dLbl>
            <c:spPr>
              <a:noFill/>
              <a:ln w="2539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Бухгалтерский учет</c:v>
                </c:pt>
                <c:pt idx="1">
                  <c:v>Управленческий учет</c:v>
                </c:pt>
                <c:pt idx="2">
                  <c:v>Управление закупками</c:v>
                </c:pt>
                <c:pt idx="3">
                  <c:v>Управление складом</c:v>
                </c:pt>
                <c:pt idx="4">
                  <c:v>Управление продажами</c:v>
                </c:pt>
                <c:pt idx="5">
                  <c:v>Управление производством</c:v>
                </c:pt>
                <c:pt idx="6">
                  <c:v>Управление проектам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E4-4C59-B746-1A9592237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B8511-D141-684D-8907-2893EF481F48}" type="doc">
      <dgm:prSet loTypeId="urn:microsoft.com/office/officeart/2005/8/layout/radial3" loCatId="" qsTypeId="urn:microsoft.com/office/officeart/2005/8/quickstyle/simple1#2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DC82976-5BFC-1A4A-91B5-8DCEFC3F6053}">
      <dgm:prSet phldrT="[Text]" custT="1"/>
      <dgm:spPr bwMode="auto">
        <a:solidFill>
          <a:schemeClr val="bg1"/>
        </a:solidFill>
        <a:ln w="19050">
          <a:solidFill>
            <a:srgbClr val="7F7F7F"/>
          </a:solidFill>
        </a:ln>
      </dgm:spPr>
      <dgm:t>
        <a:bodyPr/>
        <a:lstStyle/>
        <a:p>
          <a:pPr>
            <a:defRPr/>
          </a:pP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BA1AA643-5DF0-3B47-A211-7098221FEEBE}" type="parTrans" cxnId="{7FE22949-6F86-5241-AA00-877929097C6A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88021506-E112-F747-8DB7-F9395FB23011}" type="sibTrans" cxnId="{7FE22949-6F86-5241-AA00-877929097C6A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A23640DC-9E50-7341-B989-73EF9037D2A6}">
      <dgm:prSet phldrT="[Text]" custT="1"/>
      <dgm:spPr bwMode="auto">
        <a:solidFill>
          <a:srgbClr val="025EA1"/>
        </a:solidFill>
      </dgm:spPr>
      <dgm:t>
        <a:bodyPr/>
        <a:lstStyle/>
        <a:p>
          <a:endParaRPr lang="ru-RU"/>
        </a:p>
      </dgm:t>
    </dgm:pt>
    <dgm:pt modelId="{C7FF29F5-9D44-994A-9F61-99AAB6DADEDD}" type="parTrans" cxnId="{CB1717A1-1A56-8641-ABA8-AA1B3C9DCDAC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60E61778-8F6E-E344-AE4A-86E18D5BB32E}" type="sibTrans" cxnId="{CB1717A1-1A56-8641-ABA8-AA1B3C9DCDAC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33FFA6AB-E10C-AD4A-8EAC-149AC69A9407}">
      <dgm:prSet phldrT="[Text]" custT="1"/>
      <dgm:spPr bwMode="auto">
        <a:solidFill>
          <a:srgbClr val="025EA1"/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778C9128-F773-2B4A-8D39-D965865B37A7}" type="parTrans" cxnId="{00E512C9-1072-8440-BBEF-0C330D89F681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D0132C43-BA28-3B4F-9729-872D49775223}" type="sibTrans" cxnId="{00E512C9-1072-8440-BBEF-0C330D89F681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42B48A9C-67A4-594A-A3B7-134044717D64}">
      <dgm:prSet phldrT="[Text]" custT="1"/>
      <dgm:spPr bwMode="auto">
        <a:solidFill>
          <a:srgbClr val="025EA1"/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3048F89A-D9D8-C54B-BEC6-A7DA0F7BA7BA}" type="parTrans" cxnId="{36777ECD-1718-B645-9F44-C15BE5CB9F3A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2F27E13C-2278-6D46-9817-A5ECF47E1215}" type="sibTrans" cxnId="{36777ECD-1718-B645-9F44-C15BE5CB9F3A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1F543721-3E8E-7541-8E3A-267D7FA8D865}">
      <dgm:prSet phldrT="[Text]" custT="1"/>
      <dgm:spPr bwMode="auto">
        <a:solidFill>
          <a:srgbClr val="025EA1"/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B42D9B6A-3213-1B48-95D0-1D1A9F07C63B}" type="parTrans" cxnId="{78FE2D35-6E24-EA48-8C6B-FCAB052934FE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C8108ADF-68B3-3F4E-941D-23003129917C}" type="sibTrans" cxnId="{78FE2D35-6E24-EA48-8C6B-FCAB052934FE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36E02F8C-63E5-8648-916B-0A37BA4A52A7}">
      <dgm:prSet phldrT="[Text]" custT="1"/>
      <dgm:spPr bwMode="auto">
        <a:solidFill>
          <a:srgbClr val="003274"/>
        </a:solidFill>
        <a:ln w="19050">
          <a:solidFill>
            <a:schemeClr val="bg1"/>
          </a:solidFill>
        </a:ln>
      </dgm:spPr>
      <dgm:t>
        <a:bodyPr/>
        <a:lstStyle/>
        <a:p>
          <a:pPr>
            <a:defRPr/>
          </a:pP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F3078BFA-5029-8541-9D2C-05EDCB8AB396}" type="parTrans" cxnId="{55BC0803-51C7-514B-9EE9-CFC139CCCCB8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4DB004AF-D292-E046-AC67-C337FEC16385}" type="sibTrans" cxnId="{55BC0803-51C7-514B-9EE9-CFC139CCCCB8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416BB10E-F4F6-B646-B27F-884435EA8911}">
      <dgm:prSet phldrT="[Text]" custT="1"/>
      <dgm:spPr bwMode="auto">
        <a:solidFill>
          <a:srgbClr val="249789"/>
        </a:solidFill>
        <a:ln w="19050">
          <a:solidFill>
            <a:schemeClr val="bg1"/>
          </a:solidFill>
        </a:ln>
      </dgm:spPr>
      <dgm:t>
        <a:bodyPr/>
        <a:lstStyle/>
        <a:p>
          <a:pPr>
            <a:defRPr/>
          </a:pP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8C8B4310-57C1-0949-82D4-0FCB7AB6879C}" type="parTrans" cxnId="{4053B0C4-36D5-5547-90E8-8CDDB5616B08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532D90FD-7925-D54C-A38C-531B3540D2B0}" type="sibTrans" cxnId="{4053B0C4-36D5-5547-90E8-8CDDB5616B08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51E4C981-8837-B54A-9833-C456D7CE4BEC}">
      <dgm:prSet phldrT="[Text]" custT="1"/>
      <dgm:spPr bwMode="auto">
        <a:solidFill>
          <a:srgbClr val="FD6924"/>
        </a:solidFill>
        <a:ln w="19050">
          <a:solidFill>
            <a:schemeClr val="bg1"/>
          </a:solidFill>
        </a:ln>
      </dgm:spPr>
      <dgm:t>
        <a:bodyPr/>
        <a:lstStyle/>
        <a:p>
          <a:pPr>
            <a:defRPr/>
          </a:pP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EAAC7CD3-0AC8-3147-8B4E-28D0641ED10C}" type="parTrans" cxnId="{BE472678-A0B6-8D4E-928D-3FAB59ACB793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30B046DB-BA04-9D4B-BA5E-B227CAD1D708}" type="sibTrans" cxnId="{BE472678-A0B6-8D4E-928D-3FAB59ACB793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57BA9128-C3D9-E045-B931-9E9E92FFC666}">
      <dgm:prSet phldrT="[Text]" custT="1"/>
      <dgm:spPr bwMode="auto">
        <a:solidFill>
          <a:srgbClr val="E20079"/>
        </a:solidFill>
        <a:ln w="19050">
          <a:solidFill>
            <a:schemeClr val="bg1"/>
          </a:solidFill>
        </a:ln>
      </dgm:spPr>
      <dgm:t>
        <a:bodyPr/>
        <a:lstStyle/>
        <a:p>
          <a:pPr>
            <a:defRPr/>
          </a:pP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A83CFF70-77C9-6947-9A11-EEC3800718D8}" type="parTrans" cxnId="{6A2AA2DC-4C4A-5749-AE8A-D31BCAF2D85D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0DE0EE6E-0799-2242-A7CF-8291F84286DD}" type="sibTrans" cxnId="{6A2AA2DC-4C4A-5749-AE8A-D31BCAF2D85D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F1837761-25CB-7447-8069-5AD2E9F04E44}">
      <dgm:prSet phldrT="[Text]" custT="1"/>
      <dgm:spPr bwMode="auto">
        <a:solidFill>
          <a:srgbClr val="6CACE3"/>
        </a:solidFill>
        <a:ln w="19050">
          <a:solidFill>
            <a:schemeClr val="bg1"/>
          </a:solidFill>
        </a:ln>
      </dgm:spPr>
      <dgm:t>
        <a:bodyPr/>
        <a:lstStyle/>
        <a:p>
          <a:pPr>
            <a:defRPr/>
          </a:pPr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AE16E119-90D8-384F-95B0-7795C140B1CC}" type="parTrans" cxnId="{A0968E83-332C-254F-9454-8C27F1F6D255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CDBB967E-2340-B441-9DD1-247C3FD28A83}" type="sibTrans" cxnId="{A0968E83-332C-254F-9454-8C27F1F6D255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2FB0A8DC-73B8-4B44-9836-9154DCA1393E}">
      <dgm:prSet/>
      <dgm:spPr/>
      <dgm:t>
        <a:bodyPr/>
        <a:lstStyle/>
        <a:p>
          <a:endParaRPr lang="ru-RU"/>
        </a:p>
      </dgm:t>
    </dgm:pt>
    <dgm:pt modelId="{BA17582B-E962-4D6B-869D-87629CBB2EF8}" type="parTrans" cxnId="{7918EA9D-16A4-4251-AB68-B1759F7B1486}">
      <dgm:prSet/>
      <dgm:spPr/>
      <dgm:t>
        <a:bodyPr/>
        <a:lstStyle/>
        <a:p>
          <a:endParaRPr lang="ru-RU"/>
        </a:p>
      </dgm:t>
    </dgm:pt>
    <dgm:pt modelId="{EB13EF57-B047-4AC5-9FE6-B026A4722CDA}" type="sibTrans" cxnId="{7918EA9D-16A4-4251-AB68-B1759F7B1486}">
      <dgm:prSet/>
      <dgm:spPr/>
      <dgm:t>
        <a:bodyPr/>
        <a:lstStyle/>
        <a:p>
          <a:endParaRPr lang="ru-RU"/>
        </a:p>
      </dgm:t>
    </dgm:pt>
    <dgm:pt modelId="{57152B12-AE62-4291-AA9D-DB396B5526BD}">
      <dgm:prSet phldrT="[Text]" custT="1"/>
      <dgm:spPr bwMode="auto">
        <a:solidFill>
          <a:srgbClr val="7F7F7F"/>
        </a:solidFill>
        <a:ln w="19050">
          <a:solidFill>
            <a:schemeClr val="bg1"/>
          </a:solidFill>
        </a:ln>
      </dgm:spPr>
      <dgm:t>
        <a:bodyPr/>
        <a:lstStyle/>
        <a:p>
          <a:pPr rtl="0"/>
          <a:endParaRPr lang="ru-RU" sz="1000" dirty="0">
            <a:solidFill>
              <a:schemeClr val="bg1"/>
            </a:solidFill>
            <a:latin typeface="+mn-lt"/>
          </a:endParaRPr>
        </a:p>
      </dgm:t>
    </dgm:pt>
    <dgm:pt modelId="{998E1EF2-56B4-47E7-826F-1B735722582C}" type="parTrans" cxnId="{4536FE82-AD00-4121-824A-7CAC4AF29F8F}">
      <dgm:prSet/>
      <dgm:spPr/>
      <dgm:t>
        <a:bodyPr/>
        <a:lstStyle/>
        <a:p>
          <a:endParaRPr lang="ru-RU"/>
        </a:p>
      </dgm:t>
    </dgm:pt>
    <dgm:pt modelId="{6F8E3293-5566-4AE9-AE76-C4F3DACA75B9}" type="sibTrans" cxnId="{4536FE82-AD00-4121-824A-7CAC4AF29F8F}">
      <dgm:prSet/>
      <dgm:spPr/>
      <dgm:t>
        <a:bodyPr/>
        <a:lstStyle/>
        <a:p>
          <a:endParaRPr lang="ru-RU"/>
        </a:p>
      </dgm:t>
    </dgm:pt>
    <dgm:pt modelId="{289ABF20-E592-4DB7-BE74-7958312188CA}">
      <dgm:prSet custT="1"/>
      <dgm:spPr>
        <a:solidFill>
          <a:srgbClr val="035FA2"/>
        </a:solidFill>
        <a:ln w="19050">
          <a:solidFill>
            <a:schemeClr val="bg1"/>
          </a:solidFill>
        </a:ln>
      </dgm:spPr>
      <dgm:t>
        <a:bodyPr/>
        <a:lstStyle/>
        <a:p>
          <a:pPr rtl="0"/>
          <a:endParaRPr lang="ru-RU" sz="1000" dirty="0">
            <a:solidFill>
              <a:schemeClr val="bg1"/>
            </a:solidFill>
          </a:endParaRPr>
        </a:p>
      </dgm:t>
    </dgm:pt>
    <dgm:pt modelId="{B3A2F860-4025-4545-9F36-0217411DFCAA}" type="parTrans" cxnId="{80E72835-F025-4F94-902B-BEF144A7A65E}">
      <dgm:prSet/>
      <dgm:spPr/>
      <dgm:t>
        <a:bodyPr/>
        <a:lstStyle/>
        <a:p>
          <a:endParaRPr lang="ru-RU"/>
        </a:p>
      </dgm:t>
    </dgm:pt>
    <dgm:pt modelId="{D4DDB16D-92C1-4DD0-9FCE-0F90CDA78CB8}" type="sibTrans" cxnId="{80E72835-F025-4F94-902B-BEF144A7A65E}">
      <dgm:prSet/>
      <dgm:spPr/>
      <dgm:t>
        <a:bodyPr/>
        <a:lstStyle/>
        <a:p>
          <a:endParaRPr lang="ru-RU"/>
        </a:p>
      </dgm:t>
    </dgm:pt>
    <dgm:pt modelId="{04B67939-5D46-3049-8108-0E745594657D}" type="pres">
      <dgm:prSet presAssocID="{5FBB8511-D141-684D-8907-2893EF481F48}" presName="composite" presStyleCnt="0">
        <dgm:presLayoutVars>
          <dgm:chMax val="1"/>
          <dgm:dir/>
          <dgm:resizeHandles val="exact"/>
        </dgm:presLayoutVars>
      </dgm:prSet>
      <dgm:spPr bwMode="auto"/>
    </dgm:pt>
    <dgm:pt modelId="{6F316ACB-2A42-CE43-AA52-6FE85FF86CF7}" type="pres">
      <dgm:prSet presAssocID="{5FBB8511-D141-684D-8907-2893EF481F48}" presName="radial" presStyleCnt="0">
        <dgm:presLayoutVars>
          <dgm:animLvl val="ctr"/>
        </dgm:presLayoutVars>
      </dgm:prSet>
      <dgm:spPr bwMode="auto"/>
    </dgm:pt>
    <dgm:pt modelId="{A3338E79-5A2E-354E-A9B8-47C94F883274}" type="pres">
      <dgm:prSet presAssocID="{EDC82976-5BFC-1A4A-91B5-8DCEFC3F6053}" presName="centerShape" presStyleLbl="vennNode1" presStyleIdx="0" presStyleCnt="8" custScaleX="126913" custScaleY="122392"/>
      <dgm:spPr bwMode="auto"/>
    </dgm:pt>
    <dgm:pt modelId="{BCA2EA2B-756D-5849-9C1A-DEF21BDC0E1A}" type="pres">
      <dgm:prSet presAssocID="{36E02F8C-63E5-8648-916B-0A37BA4A52A7}" presName="node" presStyleLbl="vennNode1" presStyleIdx="1" presStyleCnt="8" custScaleX="14412" custScaleY="14412" custRadScaleRad="94380" custRadScaleInc="1048">
        <dgm:presLayoutVars>
          <dgm:bulletEnabled val="1"/>
        </dgm:presLayoutVars>
      </dgm:prSet>
      <dgm:spPr bwMode="auto"/>
    </dgm:pt>
    <dgm:pt modelId="{B0AE6822-23C4-E247-9BC4-5CFB3E5567D5}" type="pres">
      <dgm:prSet presAssocID="{416BB10E-F4F6-B646-B27F-884435EA8911}" presName="node" presStyleLbl="vennNode1" presStyleIdx="2" presStyleCnt="8" custScaleX="14412" custScaleY="14412" custRadScaleRad="95398" custRadScaleInc="898">
        <dgm:presLayoutVars>
          <dgm:bulletEnabled val="1"/>
        </dgm:presLayoutVars>
      </dgm:prSet>
      <dgm:spPr bwMode="auto"/>
    </dgm:pt>
    <dgm:pt modelId="{2113DDBF-46D0-7146-9B8C-597CD2DFCC0E}" type="pres">
      <dgm:prSet presAssocID="{51E4C981-8837-B54A-9833-C456D7CE4BEC}" presName="node" presStyleLbl="vennNode1" presStyleIdx="3" presStyleCnt="8" custScaleX="14412" custScaleY="14412" custRadScaleRad="97297" custRadScaleInc="-1563">
        <dgm:presLayoutVars>
          <dgm:bulletEnabled val="1"/>
        </dgm:presLayoutVars>
      </dgm:prSet>
      <dgm:spPr bwMode="auto"/>
    </dgm:pt>
    <dgm:pt modelId="{55455CD2-DFF9-F047-A608-9A7EF6D6217E}" type="pres">
      <dgm:prSet presAssocID="{57BA9128-C3D9-E045-B931-9E9E92FFC666}" presName="node" presStyleLbl="vennNode1" presStyleIdx="4" presStyleCnt="8" custScaleX="14412" custScaleY="14412" custRadScaleRad="94770" custRadScaleInc="94">
        <dgm:presLayoutVars>
          <dgm:bulletEnabled val="1"/>
        </dgm:presLayoutVars>
      </dgm:prSet>
      <dgm:spPr bwMode="auto"/>
    </dgm:pt>
    <dgm:pt modelId="{0FDD52DC-DA6F-DA4E-94D6-E5F405B9E738}" type="pres">
      <dgm:prSet presAssocID="{F1837761-25CB-7447-8069-5AD2E9F04E44}" presName="node" presStyleLbl="vennNode1" presStyleIdx="5" presStyleCnt="8" custScaleX="14412" custScaleY="14412" custRadScaleRad="95788" custRadScaleInc="1075">
        <dgm:presLayoutVars>
          <dgm:bulletEnabled val="1"/>
        </dgm:presLayoutVars>
      </dgm:prSet>
      <dgm:spPr bwMode="auto"/>
    </dgm:pt>
    <dgm:pt modelId="{2E93F2EE-200D-413E-8D44-9CFD00833A7E}" type="pres">
      <dgm:prSet presAssocID="{57152B12-AE62-4291-AA9D-DB396B5526BD}" presName="node" presStyleLbl="vennNode1" presStyleIdx="6" presStyleCnt="8" custScaleX="14412" custScaleY="14412" custRadScaleRad="97277" custRadScaleInc="-779">
        <dgm:presLayoutVars>
          <dgm:bulletEnabled val="1"/>
        </dgm:presLayoutVars>
      </dgm:prSet>
      <dgm:spPr/>
    </dgm:pt>
    <dgm:pt modelId="{2FA09F4B-A1FB-4B67-9EA8-F811EB98BCCC}" type="pres">
      <dgm:prSet presAssocID="{289ABF20-E592-4DB7-BE74-7958312188CA}" presName="node" presStyleLbl="vennNode1" presStyleIdx="7" presStyleCnt="8" custScaleX="14412" custScaleY="14412" custRadScaleRad="96176" custRadScaleInc="6532">
        <dgm:presLayoutVars>
          <dgm:bulletEnabled val="1"/>
        </dgm:presLayoutVars>
      </dgm:prSet>
      <dgm:spPr/>
    </dgm:pt>
  </dgm:ptLst>
  <dgm:cxnLst>
    <dgm:cxn modelId="{55BC0803-51C7-514B-9EE9-CFC139CCCCB8}" srcId="{EDC82976-5BFC-1A4A-91B5-8DCEFC3F6053}" destId="{36E02F8C-63E5-8648-916B-0A37BA4A52A7}" srcOrd="0" destOrd="0" parTransId="{F3078BFA-5029-8541-9D2C-05EDCB8AB396}" sibTransId="{4DB004AF-D292-E046-AC67-C337FEC16385}"/>
    <dgm:cxn modelId="{80E72835-F025-4F94-902B-BEF144A7A65E}" srcId="{EDC82976-5BFC-1A4A-91B5-8DCEFC3F6053}" destId="{289ABF20-E592-4DB7-BE74-7958312188CA}" srcOrd="6" destOrd="0" parTransId="{B3A2F860-4025-4545-9F36-0217411DFCAA}" sibTransId="{D4DDB16D-92C1-4DD0-9FCE-0F90CDA78CB8}"/>
    <dgm:cxn modelId="{78FE2D35-6E24-EA48-8C6B-FCAB052934FE}" srcId="{5FBB8511-D141-684D-8907-2893EF481F48}" destId="{1F543721-3E8E-7541-8E3A-267D7FA8D865}" srcOrd="5" destOrd="0" parTransId="{B42D9B6A-3213-1B48-95D0-1D1A9F07C63B}" sibTransId="{C8108ADF-68B3-3F4E-941D-23003129917C}"/>
    <dgm:cxn modelId="{B4112E39-C749-B846-AF99-5036BDFC0755}" type="presOf" srcId="{416BB10E-F4F6-B646-B27F-884435EA8911}" destId="{B0AE6822-23C4-E247-9BC4-5CFB3E5567D5}" srcOrd="0" destOrd="0" presId="urn:microsoft.com/office/officeart/2005/8/layout/radial3"/>
    <dgm:cxn modelId="{56EFA53D-73F6-4556-993D-79F27E0CE46A}" type="presOf" srcId="{57152B12-AE62-4291-AA9D-DB396B5526BD}" destId="{2E93F2EE-200D-413E-8D44-9CFD00833A7E}" srcOrd="0" destOrd="0" presId="urn:microsoft.com/office/officeart/2005/8/layout/radial3"/>
    <dgm:cxn modelId="{B1E06E5E-58DC-A243-9423-0A745A984C2C}" type="presOf" srcId="{36E02F8C-63E5-8648-916B-0A37BA4A52A7}" destId="{BCA2EA2B-756D-5849-9C1A-DEF21BDC0E1A}" srcOrd="0" destOrd="0" presId="urn:microsoft.com/office/officeart/2005/8/layout/radial3"/>
    <dgm:cxn modelId="{7FE22949-6F86-5241-AA00-877929097C6A}" srcId="{5FBB8511-D141-684D-8907-2893EF481F48}" destId="{EDC82976-5BFC-1A4A-91B5-8DCEFC3F6053}" srcOrd="0" destOrd="0" parTransId="{BA1AA643-5DF0-3B47-A211-7098221FEEBE}" sibTransId="{88021506-E112-F747-8DB7-F9395FB23011}"/>
    <dgm:cxn modelId="{BE472678-A0B6-8D4E-928D-3FAB59ACB793}" srcId="{EDC82976-5BFC-1A4A-91B5-8DCEFC3F6053}" destId="{51E4C981-8837-B54A-9833-C456D7CE4BEC}" srcOrd="2" destOrd="0" parTransId="{EAAC7CD3-0AC8-3147-8B4E-28D0641ED10C}" sibTransId="{30B046DB-BA04-9D4B-BA5E-B227CAD1D708}"/>
    <dgm:cxn modelId="{4536FE82-AD00-4121-824A-7CAC4AF29F8F}" srcId="{EDC82976-5BFC-1A4A-91B5-8DCEFC3F6053}" destId="{57152B12-AE62-4291-AA9D-DB396B5526BD}" srcOrd="5" destOrd="0" parTransId="{998E1EF2-56B4-47E7-826F-1B735722582C}" sibTransId="{6F8E3293-5566-4AE9-AE76-C4F3DACA75B9}"/>
    <dgm:cxn modelId="{A0968E83-332C-254F-9454-8C27F1F6D255}" srcId="{EDC82976-5BFC-1A4A-91B5-8DCEFC3F6053}" destId="{F1837761-25CB-7447-8069-5AD2E9F04E44}" srcOrd="4" destOrd="0" parTransId="{AE16E119-90D8-384F-95B0-7795C140B1CC}" sibTransId="{CDBB967E-2340-B441-9DD1-247C3FD28A83}"/>
    <dgm:cxn modelId="{7918EA9D-16A4-4251-AB68-B1759F7B1486}" srcId="{5FBB8511-D141-684D-8907-2893EF481F48}" destId="{2FB0A8DC-73B8-4B44-9836-9154DCA1393E}" srcOrd="2" destOrd="0" parTransId="{BA17582B-E962-4D6B-869D-87629CBB2EF8}" sibTransId="{EB13EF57-B047-4AC5-9FE6-B026A4722CDA}"/>
    <dgm:cxn modelId="{CB1717A1-1A56-8641-ABA8-AA1B3C9DCDAC}" srcId="{5FBB8511-D141-684D-8907-2893EF481F48}" destId="{A23640DC-9E50-7341-B989-73EF9037D2A6}" srcOrd="1" destOrd="0" parTransId="{C7FF29F5-9D44-994A-9F61-99AAB6DADEDD}" sibTransId="{60E61778-8F6E-E344-AE4A-86E18D5BB32E}"/>
    <dgm:cxn modelId="{86E69CA1-3B20-EB48-8A59-17BAE5F577E4}" type="presOf" srcId="{5FBB8511-D141-684D-8907-2893EF481F48}" destId="{04B67939-5D46-3049-8108-0E745594657D}" srcOrd="0" destOrd="0" presId="urn:microsoft.com/office/officeart/2005/8/layout/radial3"/>
    <dgm:cxn modelId="{0200E8A4-71CC-994D-8738-6CE6A879722E}" type="presOf" srcId="{57BA9128-C3D9-E045-B931-9E9E92FFC666}" destId="{55455CD2-DFF9-F047-A608-9A7EF6D6217E}" srcOrd="0" destOrd="0" presId="urn:microsoft.com/office/officeart/2005/8/layout/radial3"/>
    <dgm:cxn modelId="{89CBA8AB-82A9-8A46-A552-6D35D31D7350}" type="presOf" srcId="{F1837761-25CB-7447-8069-5AD2E9F04E44}" destId="{0FDD52DC-DA6F-DA4E-94D6-E5F405B9E738}" srcOrd="0" destOrd="0" presId="urn:microsoft.com/office/officeart/2005/8/layout/radial3"/>
    <dgm:cxn modelId="{509198AF-6C98-9A4E-8478-7BA7B6C3FD03}" type="presOf" srcId="{51E4C981-8837-B54A-9833-C456D7CE4BEC}" destId="{2113DDBF-46D0-7146-9B8C-597CD2DFCC0E}" srcOrd="0" destOrd="0" presId="urn:microsoft.com/office/officeart/2005/8/layout/radial3"/>
    <dgm:cxn modelId="{EA91A1B4-1731-FA4F-9212-28E204684895}" type="presOf" srcId="{EDC82976-5BFC-1A4A-91B5-8DCEFC3F6053}" destId="{A3338E79-5A2E-354E-A9B8-47C94F883274}" srcOrd="0" destOrd="0" presId="urn:microsoft.com/office/officeart/2005/8/layout/radial3"/>
    <dgm:cxn modelId="{4053B0C4-36D5-5547-90E8-8CDDB5616B08}" srcId="{EDC82976-5BFC-1A4A-91B5-8DCEFC3F6053}" destId="{416BB10E-F4F6-B646-B27F-884435EA8911}" srcOrd="1" destOrd="0" parTransId="{8C8B4310-57C1-0949-82D4-0FCB7AB6879C}" sibTransId="{532D90FD-7925-D54C-A38C-531B3540D2B0}"/>
    <dgm:cxn modelId="{00E512C9-1072-8440-BBEF-0C330D89F681}" srcId="{5FBB8511-D141-684D-8907-2893EF481F48}" destId="{33FFA6AB-E10C-AD4A-8EAC-149AC69A9407}" srcOrd="3" destOrd="0" parTransId="{778C9128-F773-2B4A-8D39-D965865B37A7}" sibTransId="{D0132C43-BA28-3B4F-9729-872D49775223}"/>
    <dgm:cxn modelId="{36777ECD-1718-B645-9F44-C15BE5CB9F3A}" srcId="{5FBB8511-D141-684D-8907-2893EF481F48}" destId="{42B48A9C-67A4-594A-A3B7-134044717D64}" srcOrd="4" destOrd="0" parTransId="{3048F89A-D9D8-C54B-BEC6-A7DA0F7BA7BA}" sibTransId="{2F27E13C-2278-6D46-9817-A5ECF47E1215}"/>
    <dgm:cxn modelId="{6A2AA2DC-4C4A-5749-AE8A-D31BCAF2D85D}" srcId="{EDC82976-5BFC-1A4A-91B5-8DCEFC3F6053}" destId="{57BA9128-C3D9-E045-B931-9E9E92FFC666}" srcOrd="3" destOrd="0" parTransId="{A83CFF70-77C9-6947-9A11-EEC3800718D8}" sibTransId="{0DE0EE6E-0799-2242-A7CF-8291F84286DD}"/>
    <dgm:cxn modelId="{965A57EC-B596-47DB-A22A-D51119510813}" type="presOf" srcId="{289ABF20-E592-4DB7-BE74-7958312188CA}" destId="{2FA09F4B-A1FB-4B67-9EA8-F811EB98BCCC}" srcOrd="0" destOrd="0" presId="urn:microsoft.com/office/officeart/2005/8/layout/radial3"/>
    <dgm:cxn modelId="{DF570CDC-86DD-5946-BC57-760043510FE5}" type="presParOf" srcId="{04B67939-5D46-3049-8108-0E745594657D}" destId="{6F316ACB-2A42-CE43-AA52-6FE85FF86CF7}" srcOrd="0" destOrd="0" presId="urn:microsoft.com/office/officeart/2005/8/layout/radial3"/>
    <dgm:cxn modelId="{20022E6A-635F-534B-9511-447F11DFFF9C}" type="presParOf" srcId="{6F316ACB-2A42-CE43-AA52-6FE85FF86CF7}" destId="{A3338E79-5A2E-354E-A9B8-47C94F883274}" srcOrd="0" destOrd="0" presId="urn:microsoft.com/office/officeart/2005/8/layout/radial3"/>
    <dgm:cxn modelId="{BF7227A5-E517-FD47-8EE8-D704FCB8C9EB}" type="presParOf" srcId="{6F316ACB-2A42-CE43-AA52-6FE85FF86CF7}" destId="{BCA2EA2B-756D-5849-9C1A-DEF21BDC0E1A}" srcOrd="1" destOrd="0" presId="urn:microsoft.com/office/officeart/2005/8/layout/radial3"/>
    <dgm:cxn modelId="{3852A795-F7A5-F14B-9F84-81B6D6A0C1DC}" type="presParOf" srcId="{6F316ACB-2A42-CE43-AA52-6FE85FF86CF7}" destId="{B0AE6822-23C4-E247-9BC4-5CFB3E5567D5}" srcOrd="2" destOrd="0" presId="urn:microsoft.com/office/officeart/2005/8/layout/radial3"/>
    <dgm:cxn modelId="{DEB55423-BAC8-3843-8852-5FD7533A4C9E}" type="presParOf" srcId="{6F316ACB-2A42-CE43-AA52-6FE85FF86CF7}" destId="{2113DDBF-46D0-7146-9B8C-597CD2DFCC0E}" srcOrd="3" destOrd="0" presId="urn:microsoft.com/office/officeart/2005/8/layout/radial3"/>
    <dgm:cxn modelId="{24CE88D3-5141-4147-AC33-09413FD30ABD}" type="presParOf" srcId="{6F316ACB-2A42-CE43-AA52-6FE85FF86CF7}" destId="{55455CD2-DFF9-F047-A608-9A7EF6D6217E}" srcOrd="4" destOrd="0" presId="urn:microsoft.com/office/officeart/2005/8/layout/radial3"/>
    <dgm:cxn modelId="{CFF615E1-380E-364D-BC76-A9BBEB24E372}" type="presParOf" srcId="{6F316ACB-2A42-CE43-AA52-6FE85FF86CF7}" destId="{0FDD52DC-DA6F-DA4E-94D6-E5F405B9E738}" srcOrd="5" destOrd="0" presId="urn:microsoft.com/office/officeart/2005/8/layout/radial3"/>
    <dgm:cxn modelId="{F81CDA4D-6A01-48BB-A4B7-D0F7F926375C}" type="presParOf" srcId="{6F316ACB-2A42-CE43-AA52-6FE85FF86CF7}" destId="{2E93F2EE-200D-413E-8D44-9CFD00833A7E}" srcOrd="6" destOrd="0" presId="urn:microsoft.com/office/officeart/2005/8/layout/radial3"/>
    <dgm:cxn modelId="{3D86E663-9844-46E0-B420-E078AAFE6135}" type="presParOf" srcId="{6F316ACB-2A42-CE43-AA52-6FE85FF86CF7}" destId="{2FA09F4B-A1FB-4B67-9EA8-F811EB98BCC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38E79-5A2E-354E-A9B8-47C94F883274}">
      <dsp:nvSpPr>
        <dsp:cNvPr id="0" name=""/>
        <dsp:cNvSpPr/>
      </dsp:nvSpPr>
      <dsp:spPr bwMode="auto">
        <a:xfrm>
          <a:off x="1839208" y="764656"/>
          <a:ext cx="3170183" cy="3057252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2303471" y="1212380"/>
        <a:ext cx="2241657" cy="2161804"/>
      </dsp:txXfrm>
    </dsp:sp>
    <dsp:sp modelId="{BCA2EA2B-756D-5849-9C1A-DEF21BDC0E1A}">
      <dsp:nvSpPr>
        <dsp:cNvPr id="0" name=""/>
        <dsp:cNvSpPr/>
      </dsp:nvSpPr>
      <dsp:spPr bwMode="auto">
        <a:xfrm>
          <a:off x="3348750" y="667186"/>
          <a:ext cx="180000" cy="180000"/>
        </a:xfrm>
        <a:prstGeom prst="ellipse">
          <a:avLst/>
        </a:prstGeom>
        <a:solidFill>
          <a:srgbClr val="003274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3375110" y="693546"/>
        <a:ext cx="127280" cy="127280"/>
      </dsp:txXfrm>
    </dsp:sp>
    <dsp:sp modelId="{B0AE6822-23C4-E247-9BC4-5CFB3E5567D5}">
      <dsp:nvSpPr>
        <dsp:cNvPr id="0" name=""/>
        <dsp:cNvSpPr/>
      </dsp:nvSpPr>
      <dsp:spPr bwMode="auto">
        <a:xfrm>
          <a:off x="4556040" y="1244985"/>
          <a:ext cx="180000" cy="180000"/>
        </a:xfrm>
        <a:prstGeom prst="ellipse">
          <a:avLst/>
        </a:prstGeom>
        <a:solidFill>
          <a:srgbClr val="249789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4582400" y="1271345"/>
        <a:ext cx="127280" cy="127280"/>
      </dsp:txXfrm>
    </dsp:sp>
    <dsp:sp modelId="{2113DDBF-46D0-7146-9B8C-597CD2DFCC0E}">
      <dsp:nvSpPr>
        <dsp:cNvPr id="0" name=""/>
        <dsp:cNvSpPr/>
      </dsp:nvSpPr>
      <dsp:spPr bwMode="auto">
        <a:xfrm>
          <a:off x="4883029" y="2533981"/>
          <a:ext cx="180000" cy="180000"/>
        </a:xfrm>
        <a:prstGeom prst="ellipse">
          <a:avLst/>
        </a:prstGeom>
        <a:solidFill>
          <a:srgbClr val="FD6924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4909389" y="2560341"/>
        <a:ext cx="127280" cy="127280"/>
      </dsp:txXfrm>
    </dsp:sp>
    <dsp:sp modelId="{55455CD2-DFF9-F047-A608-9A7EF6D6217E}">
      <dsp:nvSpPr>
        <dsp:cNvPr id="0" name=""/>
        <dsp:cNvSpPr/>
      </dsp:nvSpPr>
      <dsp:spPr bwMode="auto">
        <a:xfrm>
          <a:off x="4002398" y="3593601"/>
          <a:ext cx="180000" cy="180000"/>
        </a:xfrm>
        <a:prstGeom prst="ellipse">
          <a:avLst/>
        </a:prstGeom>
        <a:solidFill>
          <a:srgbClr val="E20079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4028758" y="3619961"/>
        <a:ext cx="127280" cy="127280"/>
      </dsp:txXfrm>
    </dsp:sp>
    <dsp:sp modelId="{0FDD52DC-DA6F-DA4E-94D6-E5F405B9E738}">
      <dsp:nvSpPr>
        <dsp:cNvPr id="0" name=""/>
        <dsp:cNvSpPr/>
      </dsp:nvSpPr>
      <dsp:spPr bwMode="auto">
        <a:xfrm>
          <a:off x="2644318" y="3601373"/>
          <a:ext cx="180000" cy="180000"/>
        </a:xfrm>
        <a:prstGeom prst="ellipse">
          <a:avLst/>
        </a:prstGeom>
        <a:solidFill>
          <a:srgbClr val="6CACE3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2670678" y="3627733"/>
        <a:ext cx="127280" cy="127280"/>
      </dsp:txXfrm>
    </dsp:sp>
    <dsp:sp modelId="{2E93F2EE-200D-413E-8D44-9CFD00833A7E}">
      <dsp:nvSpPr>
        <dsp:cNvPr id="0" name=""/>
        <dsp:cNvSpPr/>
      </dsp:nvSpPr>
      <dsp:spPr bwMode="auto">
        <a:xfrm>
          <a:off x="1793182" y="2566388"/>
          <a:ext cx="180000" cy="180000"/>
        </a:xfrm>
        <a:prstGeom prst="ellipse">
          <a:avLst/>
        </a:prstGeom>
        <a:solidFill>
          <a:srgbClr val="7F7F7F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chemeClr val="bg1"/>
            </a:solidFill>
            <a:latin typeface="+mn-lt"/>
          </a:endParaRPr>
        </a:p>
      </dsp:txBody>
      <dsp:txXfrm>
        <a:off x="1819542" y="2592748"/>
        <a:ext cx="127280" cy="127280"/>
      </dsp:txXfrm>
    </dsp:sp>
    <dsp:sp modelId="{2FA09F4B-A1FB-4B67-9EA8-F811EB98BCCC}">
      <dsp:nvSpPr>
        <dsp:cNvPr id="0" name=""/>
        <dsp:cNvSpPr/>
      </dsp:nvSpPr>
      <dsp:spPr bwMode="auto">
        <a:xfrm>
          <a:off x="2169718" y="1157234"/>
          <a:ext cx="180000" cy="180000"/>
        </a:xfrm>
        <a:prstGeom prst="ellipse">
          <a:avLst/>
        </a:prstGeom>
        <a:solidFill>
          <a:srgbClr val="035FA2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chemeClr val="bg1"/>
            </a:solidFill>
          </a:endParaRPr>
        </a:p>
      </dsp:txBody>
      <dsp:txXfrm>
        <a:off x="2196078" y="1183594"/>
        <a:ext cx="127280" cy="12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0.49074</cdr:x>
      <cdr:y>0.35938</cdr:y>
    </cdr:from>
    <cdr:to>
      <cdr:x>0.60892</cdr:x>
      <cdr:y>0.56009</cdr:y>
    </cdr:to>
    <cdr:pic>
      <cdr:nvPicPr>
        <cdr:cNvPr id="2" name="Graphic 29">
          <a:extLst xmlns:a="http://schemas.openxmlformats.org/drawingml/2006/main">
            <a:ext uri="{FF2B5EF4-FFF2-40B4-BE49-F238E27FC236}">
              <a16:creationId xmlns:a16="http://schemas.microsoft.com/office/drawing/2014/main" id="{462C527A-8911-4E6F-AED9-FE33F986F25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 bwMode="auto">
        <a:xfrm xmlns:a="http://schemas.openxmlformats.org/drawingml/2006/main">
          <a:off x="3816424" y="1656184"/>
          <a:ext cx="919032" cy="9249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0.46067</cdr:x>
      <cdr:y>0.31827</cdr:y>
    </cdr:from>
    <cdr:to>
      <cdr:x>0.64101</cdr:x>
      <cdr:y>0.62687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236A2F6-3E81-45B4-B8D0-23E5245E4CA1}"/>
            </a:ext>
          </a:extLst>
        </cdr:cNvPr>
        <cdr:cNvSpPr txBox="1"/>
      </cdr:nvSpPr>
      <cdr:spPr>
        <a:xfrm xmlns:a="http://schemas.openxmlformats.org/drawingml/2006/main" rot="18402659">
          <a:off x="3279159" y="1340773"/>
          <a:ext cx="1295341" cy="1285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prstTxWarp prst="textCircl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400" dirty="0"/>
            <a:t>Цифровизация Росатом на платформе 1С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4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9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2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0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5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81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07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3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1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2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8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7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7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01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66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2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43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3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2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8763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B584-4AB3-4DB6-B1A7-13DACE3620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2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sv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66" y="513483"/>
            <a:ext cx="219835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40BB55-70A8-6BED-0E3B-5015D56C2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52C15B-FAA2-DDB3-C191-8A452CE74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AFAE29-D73E-94C5-0566-2F68046C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525501-3808-11DA-CE98-21DF4A14C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D1075-A154-2B88-A357-019087F3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6AC4D6-5216-6FD7-B316-D6F0D16AB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E8FFF1-4FB4-5CE9-F99E-1D95DC117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02" y="301221"/>
            <a:ext cx="1620698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85945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54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53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EAD080-F1ED-F41F-DA94-A04C35925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B18AAB-8642-F822-4257-D11F8CF4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B8FA58-A8F3-60F3-D3EB-D2EA8480D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A409C9B-5A84-18DE-18BD-53E442D8A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ABBDE1-15CE-411F-472A-3EC48AF8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66" y="513483"/>
            <a:ext cx="219835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5619"/>
            <a:ext cx="10972800" cy="621037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</p:spPr>
        <p:txBody>
          <a:bodyPr lIns="91368" tIns="45684" rIns="91368" bIns="4568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lIns="91368" tIns="45684" rIns="91368" bIns="45684"/>
          <a:lstStyle/>
          <a:p>
            <a:pPr defTabSz="1217068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lIns="91368" tIns="45684" rIns="91368" bIns="45684"/>
          <a:lstStyle/>
          <a:p>
            <a:pPr defTabSz="121706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lIns="91368" tIns="45684" rIns="91368" bIns="45684"/>
          <a:lstStyle/>
          <a:p>
            <a:pPr defTabSz="1217068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121706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8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336296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1"/>
            <a:ext cx="5353050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411385" y="1966681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8" y="3750286"/>
            <a:ext cx="5353050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411385" y="3750286"/>
            <a:ext cx="5253567" cy="1639201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2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2B7431-95AF-5B49-909D-36CEA6405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AB3D7F-F70E-F016-E598-43E60DF8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4853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4852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092BDB-945D-8FC6-6C43-16BB1C887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FE9B6-C860-3F71-2F92-4E17BC966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CBA661-1F7F-BA43-CFF2-098392231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AF505C-3183-9D04-4B77-A36C15D46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E85B5F-A643-D18E-6998-E15C7F1D0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" y="514762"/>
            <a:ext cx="219245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A76E15-6CBA-FC25-7458-E7D6437D3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57E3EB-400B-CAF3-3B7B-51207AFCB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81EA82-E0A0-B533-23CB-F1E86B2BD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F6276A-C0FD-3F1D-41A7-699E644FB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616849-10FC-BE00-C9C4-2493FE69F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140E88-C3C9-FCFE-47FA-6EEB0824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4EB33C-F04C-0106-4E66-88381CF9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BB40D4-17E0-2691-F002-0FABFBBF0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DCF03B-DB5A-A7C0-EDB0-733BE20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32903D-3B4F-C4F3-E8A5-07BEC5AF6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A1C350-7CE9-1D7C-798B-1565760E0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D5103-D241-F2AC-667C-C1BE4D8AA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6-86EE-6A43-88C8-7FF979B239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8D73-7FB2-E1D4-8081-E7E4FF251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E94205-89EA-ED47-D9ED-4C9ECA4D2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BADCCD-F711-1DD5-0F0E-F2E60AFAB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31DD1F-3613-77DB-8BE4-DE2BA8EAE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119E6A-A115-1058-7744-55B5156F0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768BC-1D28-CD47-0D93-06BB345B6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FFD71-FBF1-24DD-40DC-2A92BAFBC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015C41-BC62-73F9-39B9-61B55E5F9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90E8E6F-C5C5-5EBF-8844-8BA00F1E6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0F9994-8E94-8CFD-89D7-049354D4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BCD9A1-DCDF-5577-B801-0931D5939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7DF6F2-2ACB-C9DB-F74E-FADE69DDA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E9D2A1-3C41-1C41-BF02-2873D75F0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7603F7-0E4E-22B8-437C-6EBCAB8C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06210D6-D392-C7B6-5EFA-5281A43F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5E1B6F0-A8BF-0291-1218-2887FC82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7E7633-EBA6-7F43-FA10-612F29A94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8113AA-8B9F-B0A2-8391-0499AADE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A751483A-CBFC-1471-6059-C28B12C51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346978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12BE87CD-09EA-71E4-F27C-27497C4AE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04493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2B13301D-7980-BB73-62C7-A75032CEB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210096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A60CB49F-68DF-651A-25A9-6CFE3BF5A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1185399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25F96440-C181-5B97-19A3-DE53AD27E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526533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5993560F-B791-4778-CE9B-635EB17D8D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340273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1AA2DDE-BB4C-FC2C-80A6-2B510B047E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696873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198D474A-0297-E804-8B31-3B0311D245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47921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1927F5-AFA7-C68D-8C9C-1D0FEC68A69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28496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CE77F93-468A-9B8F-231A-ADEC58C2BB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27919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7BF09E1-7D2A-791B-A093-01777398A1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399515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09CB00EE-03C8-FCA6-4846-ADE12464DA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769914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87BF587D-B304-6ED2-E9D3-489E1D63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3128029"/>
            <a:ext cx="1042743" cy="104273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4081FF-BC33-C068-A0C4-7CBBD8000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032" y="112548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224" y="1527643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1129" y="307221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2074" y="3472879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82" y="5016257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6376" y="5415859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95" y="5015532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4295" y="5414110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9120" y="3074451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1070" y="3475567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4030" y="112717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80" y="1525540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BFE0C7-4BFD-3510-6A26-4C8F57B5C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159329"/>
            <a:ext cx="3737183" cy="4990304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798" y="2610182"/>
            <a:ext cx="2025538" cy="2025529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0C5B27-4E3A-3070-CC74-4FABCA41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ADEA13-DF78-6A37-0C68-BD0B8FD59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603493-BD63-19B0-EF1F-162E9E3D0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911C448-9F73-7720-64BD-7B7C2EBEB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95ED8F-FE29-5DD0-524C-EF23FE97F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070ABC-9D4E-2591-9197-E32677939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14F92532-C386-09FC-5806-891FB4EBD3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0B7497FC-F6A8-D552-0049-B81A8DDEDB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2EDB06D2-4612-7DC9-112C-6289D0B550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DA1B87E0-8C64-EF25-8D5B-E66EFED7C8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899636BC-2FF6-C29D-B43F-C6582F723AE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0555B1-DC78-14D9-8756-ED85C955CD0E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0E9F73E-B6CB-711D-1C4C-0EE6AAA7C0E0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D6EB9130-2283-5D10-F4C2-D13E5503F50D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AE28B643-8571-596F-FFF6-8D020152CA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737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58B8271-DE2E-5210-9582-6B42B108B44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96250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8C7AB63-6D15-5737-8B39-7139E1EB4A6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0512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62D93DD2-5156-A996-9081-DACE80FE0DA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4001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46134D-C2BF-7299-2416-21A02CAB8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2276" y="2473082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2414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9480" y="178241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387" y="24749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77409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7703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9480" y="307312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7528" y="3772390"/>
            <a:ext cx="6515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5067543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70477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7528" y="4368167"/>
            <a:ext cx="655469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19480" y="5067543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716AFD5-89C5-584C-1377-3077FED6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029B662-237D-3EFA-C516-6007F462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8607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4738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98F8A5-5507-FE19-A9EA-D9BA3245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BBAB4B-1547-AB1A-CC7F-FCF720C1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707947-CAF4-1C4C-6CB3-22DCA0346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4946B4-CC2E-B392-2A22-D5D8C949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2CF7DE-E0FF-CE1C-C782-2E30D7CF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717927-0F31-28B4-46A1-13D698477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0BDE59-543B-2853-9A90-F6435935C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FA0D66-5D1B-FA79-43D4-0787168A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6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22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22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8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2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34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4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83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83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7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4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83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83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9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34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83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83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CB7F40A-A31D-B8CC-2842-E5442030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5ADA9-B34B-4960-4B15-6BA3488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53450-9E53-55C2-902F-E0DD6436D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CB80E-0CCF-2574-960E-B227B8BD2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B283FC-4AD9-6B3D-C76A-76B14755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C9FC95-10D6-1ABA-B677-E206ED2A4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1A24A2-D585-2226-65A6-C3EFC1D07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7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  <p:sldLayoutId id="2147483873" r:id="rId13"/>
    <p:sldLayoutId id="2147483874" r:id="rId1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2" y="301220"/>
            <a:ext cx="16487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Zaachinova@greenatom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11" Type="http://schemas.openxmlformats.org/officeDocument/2006/relationships/chart" Target="../charts/chart1.xm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0088" y="1583491"/>
            <a:ext cx="8216901" cy="3673475"/>
          </a:xfrm>
        </p:spPr>
        <p:txBody>
          <a:bodyPr/>
          <a:lstStyle/>
          <a:p>
            <a:pPr lvl="0">
              <a:defRPr/>
            </a:pPr>
            <a:r>
              <a:rPr lang="ru-RU" sz="3600" dirty="0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Создание корпоративных финансовых решений на базе «1С: Управление Холдингом» и «1С: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ERP </a:t>
            </a:r>
            <a:r>
              <a:rPr lang="ru-RU" sz="3600" dirty="0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Управление Холдингом» в </a:t>
            </a:r>
            <a:r>
              <a:rPr lang="ru-RU" sz="3600" dirty="0" err="1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Госкопорации</a:t>
            </a:r>
            <a:r>
              <a:rPr lang="ru-RU" sz="3600" dirty="0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 «</a:t>
            </a:r>
            <a:r>
              <a:rPr lang="ru-RU" sz="3600" dirty="0" err="1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Росатом</a:t>
            </a:r>
            <a:r>
              <a:rPr lang="ru-RU" sz="3600" dirty="0">
                <a:solidFill>
                  <a:schemeClr val="tx1"/>
                </a:solidFill>
                <a:latin typeface="+mn-lt"/>
                <a:cs typeface="Golos Text Bold" panose="020B0803020202020204" pitchFamily="34" charset="-52"/>
              </a:rPr>
              <a:t>»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/>
          </p:nvPr>
        </p:nvSpPr>
        <p:spPr>
          <a:xfrm>
            <a:off x="594208" y="5480313"/>
            <a:ext cx="5402719" cy="247610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Ачинова Заяна Анатольевна</a:t>
            </a:r>
            <a:endParaRPr lang="ru-RU" sz="1800" dirty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/>
          </p:nvPr>
        </p:nvSpPr>
        <p:spPr>
          <a:xfrm>
            <a:off x="594208" y="5953955"/>
            <a:ext cx="5402719" cy="247610"/>
          </a:xfrm>
        </p:spPr>
        <p:txBody>
          <a:bodyPr/>
          <a:lstStyle/>
          <a:p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Директор Центра компетенций 1С Госкорпорации Росатом</a:t>
            </a:r>
            <a:endParaRPr lang="en-US" sz="1400" b="0" dirty="0">
              <a:solidFill>
                <a:schemeClr val="bg2">
                  <a:lumMod val="25000"/>
                </a:schemeClr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F01C9FC2-2AC0-F4E8-634C-3E8BEF856638}"/>
              </a:ext>
            </a:extLst>
          </p:cNvPr>
          <p:cNvSpPr txBox="1">
            <a:spLocks/>
          </p:cNvSpPr>
          <p:nvPr/>
        </p:nvSpPr>
        <p:spPr>
          <a:xfrm>
            <a:off x="11755390" y="6501552"/>
            <a:ext cx="426039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068"/>
            <a:endParaRPr lang="ru-RU" sz="1332" dirty="0">
              <a:solidFill>
                <a:schemeClr val="tx1"/>
              </a:solidFill>
            </a:endParaRP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085A480A-7992-B8A3-0103-FDE8E55A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468" y="6365837"/>
            <a:ext cx="498176" cy="365125"/>
          </a:xfrm>
        </p:spPr>
        <p:txBody>
          <a:bodyPr/>
          <a:lstStyle/>
          <a:p>
            <a:pPr defTabSz="1218072">
              <a:defRPr/>
            </a:pPr>
            <a:fld id="{B19B0651-EE4F-4900-A07F-96A6BFA9D0F0}" type="slidenum">
              <a:rPr lang="ru-RU" sz="1332">
                <a:latin typeface="Arial"/>
              </a:rPr>
              <a:pPr defTabSz="1218072">
                <a:defRPr/>
              </a:pPr>
              <a:t>10</a:t>
            </a:fld>
            <a:endParaRPr lang="ru-RU" sz="1332" dirty="0">
              <a:latin typeface="Arial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15937" y="381192"/>
            <a:ext cx="11196637" cy="61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4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2690">
              <a:lnSpc>
                <a:spcPct val="100000"/>
              </a:lnSpc>
            </a:pPr>
            <a:r>
              <a:rPr lang="ru-RU" sz="2300" dirty="0">
                <a:solidFill>
                  <a:schemeClr val="tx1"/>
                </a:solidFill>
                <a:ea typeface="Arial" charset="0"/>
                <a:cs typeface="Golos Text Bold" panose="020B0803020202020204" pitchFamily="34" charset="-52"/>
              </a:rPr>
              <a:t>История 1С в атомной отрасли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76946" y="1087708"/>
            <a:ext cx="6446557" cy="1408970"/>
            <a:chOff x="584281" y="4800501"/>
            <a:chExt cx="6446557" cy="140897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84281" y="5157306"/>
              <a:ext cx="61538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ru-RU" sz="1600" spc="-1" dirty="0"/>
                <a:t>Централизованные учетные системы</a:t>
              </a:r>
              <a:endParaRPr lang="ru-RU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4281" y="5870917"/>
              <a:ext cx="6446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spc="-1" dirty="0"/>
                <a:t>Прикладные централизованные и отраслевые системы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4281" y="5514111"/>
              <a:ext cx="6321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spc="-1" dirty="0"/>
                <a:t>Консолидационные системы и бюджетирование</a:t>
              </a:r>
              <a:endParaRPr lang="ru-RU" sz="16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4281" y="4800501"/>
              <a:ext cx="62490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ru-RU" sz="1600" spc="-1" dirty="0"/>
                <a:t>Локальные бухгалтерские системы</a:t>
              </a:r>
              <a:endParaRPr lang="ru-RU" sz="16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9" y="414303"/>
            <a:ext cx="2420974" cy="24209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8734" y="2984791"/>
            <a:ext cx="11455611" cy="3215505"/>
            <a:chOff x="58734" y="2984791"/>
            <a:chExt cx="11455611" cy="321550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8734" y="2984791"/>
              <a:ext cx="11455611" cy="3215505"/>
              <a:chOff x="58734" y="2984791"/>
              <a:chExt cx="11455611" cy="321550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8734" y="4715756"/>
                <a:ext cx="11097327" cy="229462"/>
              </a:xfrm>
              <a:prstGeom prst="rect">
                <a:avLst/>
              </a:prstGeom>
              <a:gradFill>
                <a:gsLst>
                  <a:gs pos="100000">
                    <a:srgbClr val="0056BC"/>
                  </a:gs>
                  <a:gs pos="0">
                    <a:srgbClr val="00C1D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515750" y="2984791"/>
                <a:ext cx="10998595" cy="3215505"/>
                <a:chOff x="515750" y="2984791"/>
                <a:chExt cx="10998595" cy="3215505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524599" y="4121845"/>
                  <a:ext cx="1736037" cy="705483"/>
                  <a:chOff x="524599" y="4121845"/>
                  <a:chExt cx="1736037" cy="705483"/>
                </a:xfrm>
              </p:grpSpPr>
              <p:cxnSp>
                <p:nvCxnSpPr>
                  <p:cNvPr id="50" name="Соединительная линия уступом 49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4599" y="4251328"/>
                    <a:ext cx="72000" cy="576000"/>
                  </a:xfrm>
                  <a:prstGeom prst="bentConnector2">
                    <a:avLst/>
                  </a:prstGeom>
                  <a:ln w="127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573484" y="4121845"/>
                    <a:ext cx="168715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2000 год</a:t>
                    </a:r>
                    <a:br>
                      <a:rPr lang="ru-RU" sz="1200" dirty="0"/>
                    </a:br>
                    <a:r>
                      <a:rPr lang="ru-RU" sz="1200" dirty="0"/>
                      <a:t>1С</a:t>
                    </a:r>
                    <a:r>
                      <a:rPr lang="en-US" sz="1200" dirty="0"/>
                      <a:t>: </a:t>
                    </a:r>
                    <a:r>
                      <a:rPr lang="ru-RU" sz="1200" dirty="0"/>
                      <a:t>Бухгалтерия 7.7</a:t>
                    </a:r>
                  </a:p>
                </p:txBody>
              </p:sp>
            </p:grpSp>
            <p:grpSp>
              <p:nvGrpSpPr>
                <p:cNvPr id="5" name="Группа 4"/>
                <p:cNvGrpSpPr/>
                <p:nvPr/>
              </p:nvGrpSpPr>
              <p:grpSpPr>
                <a:xfrm>
                  <a:off x="2764728" y="3655766"/>
                  <a:ext cx="3727935" cy="1200329"/>
                  <a:chOff x="2622049" y="3656137"/>
                  <a:chExt cx="3727935" cy="1200329"/>
                </a:xfrm>
              </p:grpSpPr>
              <p:cxnSp>
                <p:nvCxnSpPr>
                  <p:cNvPr id="57" name="Соединительная линия уступом 56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35395" y="3817316"/>
                    <a:ext cx="72000" cy="1008000"/>
                  </a:xfrm>
                  <a:prstGeom prst="bentConnector2">
                    <a:avLst/>
                  </a:prstGeom>
                  <a:ln w="12700">
                    <a:solidFill>
                      <a:srgbClr val="007C9E"/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2622049" y="3656137"/>
                    <a:ext cx="3727935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1"/>
                    <a:r>
                      <a:rPr lang="ru-RU" sz="1200" b="1" dirty="0"/>
                      <a:t>2008 год</a:t>
                    </a:r>
                    <a:endParaRPr lang="ru-RU" sz="1200" dirty="0"/>
                  </a:p>
                  <a:p>
                    <a:pPr marL="171450" lvl="1" indent="-171450">
                      <a:buFont typeface="Arial" panose="020B0604020202020204" pitchFamily="34" charset="0"/>
                      <a:buChar char="•"/>
                    </a:pPr>
                    <a:r>
                      <a:rPr lang="ru-RU" sz="1200" dirty="0"/>
                      <a:t>1С</a:t>
                    </a:r>
                    <a:r>
                      <a:rPr lang="en-US" sz="1200" dirty="0"/>
                      <a:t>: </a:t>
                    </a:r>
                    <a:r>
                      <a:rPr lang="ru-RU" sz="1200" dirty="0"/>
                      <a:t>Управление производственным предприятием</a:t>
                    </a:r>
                  </a:p>
                  <a:p>
                    <a:pPr marL="171450" lvl="1" indent="-171450">
                      <a:buFont typeface="Arial" panose="020B0604020202020204" pitchFamily="34" charset="0"/>
                      <a:buChar char="•"/>
                    </a:pPr>
                    <a:r>
                      <a:rPr lang="ru-RU" sz="1200" dirty="0"/>
                      <a:t>Оперативный, бухгалтерский,</a:t>
                    </a:r>
                    <a:br>
                      <a:rPr lang="ru-RU" sz="1200" dirty="0"/>
                    </a:br>
                    <a:r>
                      <a:rPr lang="ru-RU" sz="1200" dirty="0"/>
                      <a:t>налоговой, регламентированный учет</a:t>
                    </a:r>
                  </a:p>
                  <a:p>
                    <a:pPr marL="0" lvl="1"/>
                    <a:endParaRPr lang="ru-RU" sz="1200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1287333" y="4820877"/>
                  <a:ext cx="1653697" cy="686655"/>
                  <a:chOff x="1577789" y="5245716"/>
                  <a:chExt cx="1653697" cy="686655"/>
                </a:xfrm>
              </p:grpSpPr>
              <p:cxnSp>
                <p:nvCxnSpPr>
                  <p:cNvPr id="56" name="Соединительная линия уступом 55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577789" y="5245716"/>
                    <a:ext cx="72000" cy="360000"/>
                  </a:xfrm>
                  <a:prstGeom prst="bentConnector2">
                    <a:avLst/>
                  </a:prstGeom>
                  <a:ln w="127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1651127" y="5470706"/>
                    <a:ext cx="15803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2004 год</a:t>
                    </a:r>
                    <a:br>
                      <a:rPr lang="ru-RU" sz="1200" dirty="0"/>
                    </a:br>
                    <a:r>
                      <a:rPr lang="ru-RU" sz="1200" dirty="0"/>
                      <a:t>1С</a:t>
                    </a:r>
                    <a:r>
                      <a:rPr lang="en-US" sz="1200" dirty="0"/>
                      <a:t>: </a:t>
                    </a:r>
                    <a:r>
                      <a:rPr lang="ru-RU" sz="1200" dirty="0"/>
                      <a:t>Бухгалтерия 8</a:t>
                    </a:r>
                    <a:endParaRPr lang="ru-RU" sz="1200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6" name="Группа 65"/>
                <p:cNvGrpSpPr/>
                <p:nvPr/>
              </p:nvGrpSpPr>
              <p:grpSpPr>
                <a:xfrm>
                  <a:off x="6170367" y="3997027"/>
                  <a:ext cx="1680383" cy="823065"/>
                  <a:chOff x="6199411" y="4407042"/>
                  <a:chExt cx="1680383" cy="823065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6248228" y="4407042"/>
                    <a:ext cx="163156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2018 год</a:t>
                    </a:r>
                    <a:br>
                      <a:rPr lang="ru-RU" sz="1200" dirty="0"/>
                    </a:br>
                    <a:r>
                      <a:rPr lang="ru-RU" sz="1200" dirty="0"/>
                      <a:t>1С</a:t>
                    </a:r>
                    <a:r>
                      <a:rPr lang="en-US" sz="1200" dirty="0"/>
                      <a:t>: </a:t>
                    </a:r>
                    <a:r>
                      <a:rPr lang="ru-RU" sz="1200" dirty="0"/>
                      <a:t>Управление Холдингом </a:t>
                    </a:r>
                    <a:endParaRPr lang="ru-RU" sz="1200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3" name="Соединительная линия уступом 62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99411" y="4546107"/>
                    <a:ext cx="72000" cy="684000"/>
                  </a:xfrm>
                  <a:prstGeom prst="bentConnector2">
                    <a:avLst/>
                  </a:prstGeom>
                  <a:ln w="12700">
                    <a:solidFill>
                      <a:srgbClr val="0056BC"/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5875283" y="2984791"/>
                  <a:ext cx="5169804" cy="778424"/>
                  <a:chOff x="5875283" y="2984791"/>
                  <a:chExt cx="5169804" cy="778424"/>
                </a:xfrm>
              </p:grpSpPr>
              <p:sp>
                <p:nvSpPr>
                  <p:cNvPr id="48" name="Левая фигурная скобка 47"/>
                  <p:cNvSpPr/>
                  <p:nvPr/>
                </p:nvSpPr>
                <p:spPr>
                  <a:xfrm rot="5400000" flipV="1">
                    <a:off x="8314546" y="1032674"/>
                    <a:ext cx="291278" cy="5169804"/>
                  </a:xfrm>
                  <a:prstGeom prst="leftBrace">
                    <a:avLst>
                      <a:gd name="adj1" fmla="val 67766"/>
                      <a:gd name="adj2" fmla="val 50000"/>
                    </a:avLst>
                  </a:prstGeom>
                  <a:ln w="952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6771849" y="2984791"/>
                    <a:ext cx="339944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ru-RU" sz="1400" b="1" spc="-1" dirty="0"/>
                      <a:t>Централизованные системы современной линейки</a:t>
                    </a:r>
                    <a:endParaRPr lang="ru-RU" sz="1400" dirty="0"/>
                  </a:p>
                </p:txBody>
              </p:sp>
            </p:grpSp>
            <p:grpSp>
              <p:nvGrpSpPr>
                <p:cNvPr id="10" name="Группа 9"/>
                <p:cNvGrpSpPr/>
                <p:nvPr/>
              </p:nvGrpSpPr>
              <p:grpSpPr>
                <a:xfrm>
                  <a:off x="7709973" y="4122044"/>
                  <a:ext cx="3804372" cy="703272"/>
                  <a:chOff x="7709973" y="4122044"/>
                  <a:chExt cx="3804372" cy="703272"/>
                </a:xfrm>
              </p:grpSpPr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7786410" y="4122044"/>
                    <a:ext cx="372793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2021 год</a:t>
                    </a:r>
                    <a:br>
                      <a:rPr lang="ru-RU" sz="1200" dirty="0"/>
                    </a:br>
                    <a:r>
                      <a:rPr lang="en-US" sz="1200" dirty="0"/>
                      <a:t>1C: ERP</a:t>
                    </a:r>
                    <a:r>
                      <a:rPr lang="ru-RU" sz="1200" dirty="0"/>
                      <a:t>.УХ (проект </a:t>
                    </a:r>
                    <a:r>
                      <a:rPr lang="en-US" sz="1200" dirty="0"/>
                      <a:t>1C:ERP2 </a:t>
                    </a:r>
                    <a:r>
                      <a:rPr lang="ru-RU" sz="1200" dirty="0"/>
                      <a:t>Цифровой Росатом</a:t>
                    </a:r>
                    <a:r>
                      <a:rPr lang="en-US" sz="1200" dirty="0"/>
                      <a:t>)</a:t>
                    </a:r>
                    <a:endParaRPr lang="ru-RU" sz="1200" dirty="0"/>
                  </a:p>
                </p:txBody>
              </p:sp>
              <p:cxnSp>
                <p:nvCxnSpPr>
                  <p:cNvPr id="69" name="Соединительная линия уступом 68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709973" y="4249316"/>
                    <a:ext cx="72000" cy="576000"/>
                  </a:xfrm>
                  <a:prstGeom prst="bentConnector2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3564682" y="4840451"/>
                  <a:ext cx="1736528" cy="664162"/>
                  <a:chOff x="3564682" y="4840451"/>
                  <a:chExt cx="1736528" cy="664162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3669644" y="5042948"/>
                    <a:ext cx="163156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2010 год</a:t>
                    </a:r>
                    <a:br>
                      <a:rPr lang="ru-RU" sz="1200" dirty="0"/>
                    </a:br>
                    <a:r>
                      <a:rPr lang="ru-RU" sz="1200" dirty="0"/>
                      <a:t>1С</a:t>
                    </a:r>
                    <a:r>
                      <a:rPr lang="en-US" sz="1200" dirty="0"/>
                      <a:t>: </a:t>
                    </a:r>
                    <a:r>
                      <a:rPr lang="ru-RU" sz="1200" dirty="0"/>
                      <a:t>Консолидация </a:t>
                    </a:r>
                    <a:endParaRPr lang="ru-RU" sz="1200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2" name="Соединительная линия уступом 71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564682" y="4840451"/>
                    <a:ext cx="72000" cy="360000"/>
                  </a:xfrm>
                  <a:prstGeom prst="bentConnector2">
                    <a:avLst/>
                  </a:prstGeom>
                  <a:ln w="12700">
                    <a:solidFill>
                      <a:srgbClr val="0056BC"/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8211558" y="4844890"/>
                  <a:ext cx="3249322" cy="1210568"/>
                  <a:chOff x="8211558" y="4844890"/>
                  <a:chExt cx="3249322" cy="1210568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281604" y="5039795"/>
                    <a:ext cx="317927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2022 год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ru-RU" sz="1200" dirty="0"/>
                      <a:t>Монитор закрытия периода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ru-RU" sz="1200" dirty="0"/>
                      <a:t>Автоматизация закупочной деятельности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ru-RU" sz="1200" dirty="0"/>
                      <a:t>Система цифровой прослеживаемости</a:t>
                    </a:r>
                  </a:p>
                </p:txBody>
              </p:sp>
              <p:cxnSp>
                <p:nvCxnSpPr>
                  <p:cNvPr id="73" name="Соединительная линия уступом 72">
                    <a:extLst>
                      <a:ext uri="{FF2B5EF4-FFF2-40B4-BE49-F238E27FC236}">
                        <a16:creationId xmlns:a16="http://schemas.microsoft.com/office/drawing/2014/main" id="{C34C245E-FFC2-6044-A283-38BC6C0E3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211558" y="4844890"/>
                    <a:ext cx="72000" cy="360000"/>
                  </a:xfrm>
                  <a:prstGeom prst="bentConnector2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headEnd w="lg" len="med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Группа 6"/>
                <p:cNvGrpSpPr/>
                <p:nvPr/>
              </p:nvGrpSpPr>
              <p:grpSpPr>
                <a:xfrm>
                  <a:off x="515750" y="2984791"/>
                  <a:ext cx="2066166" cy="778424"/>
                  <a:chOff x="515750" y="2984791"/>
                  <a:chExt cx="2066166" cy="778424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004DCD2-833D-DE41-B950-7377E30E65DC}"/>
                      </a:ext>
                    </a:extLst>
                  </p:cNvPr>
                  <p:cNvSpPr txBox="1"/>
                  <p:nvPr/>
                </p:nvSpPr>
                <p:spPr>
                  <a:xfrm>
                    <a:off x="515750" y="2984791"/>
                    <a:ext cx="20661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ru-RU" sz="1400" b="1" dirty="0">
                        <a:cs typeface="Arial" panose="020B0604020202020204" pitchFamily="34" charset="0"/>
                      </a:rPr>
                      <a:t>Бухгалтерские системы</a:t>
                    </a:r>
                    <a:endParaRPr lang="en-US" sz="1400" b="1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Левая фигурная скобка 36"/>
                  <p:cNvSpPr/>
                  <p:nvPr/>
                </p:nvSpPr>
                <p:spPr>
                  <a:xfrm rot="5400000" flipV="1">
                    <a:off x="1390668" y="2603455"/>
                    <a:ext cx="291278" cy="2028242"/>
                  </a:xfrm>
                  <a:prstGeom prst="leftBrace">
                    <a:avLst>
                      <a:gd name="adj1" fmla="val 67766"/>
                      <a:gd name="adj2" fmla="val 50000"/>
                    </a:avLst>
                  </a:prstGeom>
                  <a:ln w="9525">
                    <a:solidFill>
                      <a:srgbClr val="00AF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3582440" y="5458999"/>
                  <a:ext cx="3706132" cy="741297"/>
                  <a:chOff x="3582440" y="5458999"/>
                  <a:chExt cx="3706132" cy="741297"/>
                </a:xfrm>
              </p:grpSpPr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100565" y="5800186"/>
                    <a:ext cx="268196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ru-RU" sz="1200" b="1" spc="-1" dirty="0"/>
                      <a:t>Консолидационные системы</a:t>
                    </a:r>
                    <a:br>
                      <a:rPr lang="ru-RU" sz="1200" b="1" spc="-1" dirty="0"/>
                    </a:br>
                    <a:r>
                      <a:rPr lang="ru-RU" sz="1200" b="1" spc="-1" dirty="0"/>
                      <a:t>и бюджетирование</a:t>
                    </a:r>
                    <a:r>
                      <a:rPr lang="en-US" sz="1200" b="1" spc="-1" dirty="0"/>
                      <a:t>:</a:t>
                    </a:r>
                    <a:endParaRPr lang="ru-RU" sz="1200" dirty="0"/>
                  </a:p>
                </p:txBody>
              </p:sp>
              <p:sp>
                <p:nvSpPr>
                  <p:cNvPr id="39" name="Левая фигурная скобка 38"/>
                  <p:cNvSpPr/>
                  <p:nvPr/>
                </p:nvSpPr>
                <p:spPr>
                  <a:xfrm rot="16200000">
                    <a:off x="5289867" y="3751572"/>
                    <a:ext cx="291278" cy="3706132"/>
                  </a:xfrm>
                  <a:prstGeom prst="leftBrace">
                    <a:avLst>
                      <a:gd name="adj1" fmla="val 67766"/>
                      <a:gd name="adj2" fmla="val 50000"/>
                    </a:avLst>
                  </a:prstGeom>
                  <a:ln w="9525">
                    <a:solidFill>
                      <a:srgbClr val="0056B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2791391" y="2984791"/>
                  <a:ext cx="2762842" cy="778424"/>
                  <a:chOff x="2791391" y="2984791"/>
                  <a:chExt cx="2762842" cy="778424"/>
                </a:xfrm>
              </p:grpSpPr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3034712" y="2984791"/>
                    <a:ext cx="232642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ru-RU" sz="1400" b="1" spc="-1" dirty="0"/>
                      <a:t>Централизованные</a:t>
                    </a:r>
                    <a:br>
                      <a:rPr lang="ru-RU" sz="1400" b="1" spc="-1" dirty="0"/>
                    </a:br>
                    <a:r>
                      <a:rPr lang="ru-RU" sz="1400" b="1" spc="-1" dirty="0"/>
                      <a:t>учетные системы</a:t>
                    </a:r>
                    <a:r>
                      <a:rPr lang="en-US" sz="1400" b="1" spc="-1" dirty="0"/>
                      <a:t>:</a:t>
                    </a:r>
                    <a:endParaRPr lang="ru-RU" sz="1400" dirty="0"/>
                  </a:p>
                </p:txBody>
              </p:sp>
              <p:sp>
                <p:nvSpPr>
                  <p:cNvPr id="41" name="Левая фигурная скобка 40"/>
                  <p:cNvSpPr/>
                  <p:nvPr/>
                </p:nvSpPr>
                <p:spPr>
                  <a:xfrm rot="5400000" flipV="1">
                    <a:off x="4027173" y="2236155"/>
                    <a:ext cx="291278" cy="2762842"/>
                  </a:xfrm>
                  <a:prstGeom prst="leftBrace">
                    <a:avLst>
                      <a:gd name="adj1" fmla="val 67766"/>
                      <a:gd name="adj2" fmla="val 50000"/>
                    </a:avLst>
                  </a:prstGeom>
                  <a:ln w="9525">
                    <a:solidFill>
                      <a:srgbClr val="00A1C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  <p:sp>
          <p:nvSpPr>
            <p:cNvPr id="17" name="Равнобедренный треугольник 16"/>
            <p:cNvSpPr/>
            <p:nvPr/>
          </p:nvSpPr>
          <p:spPr>
            <a:xfrm rot="5400000">
              <a:off x="11113048" y="4749142"/>
              <a:ext cx="241078" cy="162000"/>
            </a:xfrm>
            <a:prstGeom prst="triangle">
              <a:avLst/>
            </a:prstGeom>
            <a:solidFill>
              <a:srgbClr val="005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6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Функциональный объем новой учетной системы</a:t>
            </a:r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32987"/>
              </p:ext>
            </p:extLst>
          </p:nvPr>
        </p:nvGraphicFramePr>
        <p:xfrm>
          <a:off x="2675206" y="1617717"/>
          <a:ext cx="6848601" cy="442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83"/>
          <p:cNvSpPr>
            <a:spLocks noChangeArrowheads="1"/>
          </p:cNvSpPr>
          <p:nvPr/>
        </p:nvSpPr>
        <p:spPr bwMode="auto">
          <a:xfrm>
            <a:off x="968801" y="1799015"/>
            <a:ext cx="184697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b="1" dirty="0">
                <a:solidFill>
                  <a:srgbClr val="003274"/>
                </a:solidFill>
              </a:rPr>
              <a:t>Производство</a:t>
            </a:r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H="1">
            <a:off x="587375" y="2673350"/>
            <a:ext cx="2592388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3"/>
          <p:cNvSpPr>
            <a:spLocks noChangeArrowheads="1"/>
          </p:cNvSpPr>
          <p:nvPr/>
        </p:nvSpPr>
        <p:spPr bwMode="auto">
          <a:xfrm>
            <a:off x="968801" y="3021362"/>
            <a:ext cx="248142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25EA1"/>
                </a:solidFill>
              </a:rPr>
              <a:t>Налоговый учет</a:t>
            </a:r>
            <a:endParaRPr lang="ru-RU" dirty="0">
              <a:solidFill>
                <a:srgbClr val="025EA1"/>
              </a:solidFill>
            </a:endParaRPr>
          </a:p>
        </p:txBody>
      </p:sp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968801" y="4243709"/>
            <a:ext cx="2071794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7F7F7F"/>
                </a:solidFill>
              </a:rPr>
              <a:t>Оперативный контур</a:t>
            </a:r>
            <a:endParaRPr lang="ru-RU" dirty="0">
              <a:solidFill>
                <a:srgbClr val="7F7F7F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 flipH="1">
            <a:off x="587375" y="3968750"/>
            <a:ext cx="2592388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 bwMode="auto">
          <a:xfrm>
            <a:off x="587374" y="3045467"/>
            <a:ext cx="162000" cy="162000"/>
          </a:xfrm>
          <a:prstGeom prst="ellipse">
            <a:avLst/>
          </a:prstGeom>
          <a:solidFill>
            <a:srgbClr val="035FA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594462" y="4269653"/>
            <a:ext cx="162000" cy="162000"/>
          </a:xfrm>
          <a:prstGeom prst="ellipse">
            <a:avLst/>
          </a:prstGeom>
          <a:solidFill>
            <a:srgbClr val="7F7F7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578138" y="1821281"/>
            <a:ext cx="162000" cy="162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5A2BE8E-7B2F-A7B6-A379-9DDEE76BB13E}"/>
              </a:ext>
            </a:extLst>
          </p:cNvPr>
          <p:cNvGrpSpPr/>
          <p:nvPr/>
        </p:nvGrpSpPr>
        <p:grpSpPr bwMode="auto">
          <a:xfrm>
            <a:off x="2010946" y="-831957"/>
            <a:ext cx="4210883" cy="433682"/>
            <a:chOff x="8077805" y="3119404"/>
            <a:chExt cx="6552106" cy="433682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95C4A47-7863-CB4B-0FC2-82DD43CB2A0D}"/>
                </a:ext>
              </a:extLst>
            </p:cNvPr>
            <p:cNvSpPr/>
            <p:nvPr/>
          </p:nvSpPr>
          <p:spPr bwMode="auto">
            <a:xfrm>
              <a:off x="9015488" y="3119404"/>
              <a:ext cx="935991" cy="4336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3F3B6A6-5394-4909-2355-011FE1D31D07}"/>
                </a:ext>
              </a:extLst>
            </p:cNvPr>
            <p:cNvSpPr/>
            <p:nvPr/>
          </p:nvSpPr>
          <p:spPr bwMode="auto">
            <a:xfrm>
              <a:off x="9951479" y="3119404"/>
              <a:ext cx="935991" cy="433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E95CB14-52B0-C9A2-C7C5-0D112EF23AE2}"/>
                </a:ext>
              </a:extLst>
            </p:cNvPr>
            <p:cNvSpPr/>
            <p:nvPr/>
          </p:nvSpPr>
          <p:spPr bwMode="auto">
            <a:xfrm>
              <a:off x="10888597" y="3119404"/>
              <a:ext cx="935991" cy="4336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946C1EF-6D2F-D7B7-9608-D7DAD4F0C9A8}"/>
                </a:ext>
              </a:extLst>
            </p:cNvPr>
            <p:cNvSpPr/>
            <p:nvPr/>
          </p:nvSpPr>
          <p:spPr bwMode="auto">
            <a:xfrm>
              <a:off x="8077805" y="3119404"/>
              <a:ext cx="935991" cy="4336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F3FBD39-BC9F-48D4-2386-C83D7E406975}"/>
                </a:ext>
              </a:extLst>
            </p:cNvPr>
            <p:cNvSpPr/>
            <p:nvPr/>
          </p:nvSpPr>
          <p:spPr bwMode="auto">
            <a:xfrm>
              <a:off x="12757929" y="3119404"/>
              <a:ext cx="935991" cy="4336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08452A4-CF11-EFBA-68D8-5E921883AC1B}"/>
                </a:ext>
              </a:extLst>
            </p:cNvPr>
            <p:cNvSpPr/>
            <p:nvPr/>
          </p:nvSpPr>
          <p:spPr bwMode="auto">
            <a:xfrm>
              <a:off x="13693920" y="3119404"/>
              <a:ext cx="935991" cy="4336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D88F73D-6A04-B462-B360-2037472EE39E}"/>
                </a:ext>
              </a:extLst>
            </p:cNvPr>
            <p:cNvSpPr/>
            <p:nvPr/>
          </p:nvSpPr>
          <p:spPr bwMode="auto">
            <a:xfrm>
              <a:off x="11820246" y="3119404"/>
              <a:ext cx="935991" cy="4336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 flipH="1">
            <a:off x="587375" y="5049838"/>
            <a:ext cx="2592388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83"/>
          <p:cNvSpPr>
            <a:spLocks noChangeArrowheads="1"/>
          </p:cNvSpPr>
          <p:nvPr/>
        </p:nvSpPr>
        <p:spPr bwMode="auto">
          <a:xfrm>
            <a:off x="968801" y="5466056"/>
            <a:ext cx="207179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6CACE3"/>
                </a:solidFill>
              </a:rPr>
              <a:t>Казначейство</a:t>
            </a:r>
            <a:endParaRPr lang="ru-RU" dirty="0">
              <a:solidFill>
                <a:srgbClr val="6CACE3"/>
              </a:solidFill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594462" y="5493840"/>
            <a:ext cx="162000" cy="162000"/>
          </a:xfrm>
          <a:prstGeom prst="ellipse">
            <a:avLst/>
          </a:prstGeom>
          <a:solidFill>
            <a:srgbClr val="6CACE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9179514" y="1799015"/>
            <a:ext cx="1846975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b="1" dirty="0">
                <a:solidFill>
                  <a:srgbClr val="003274"/>
                </a:solidFill>
              </a:rPr>
              <a:t>Корпоративная отчетность </a:t>
            </a:r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cxnSpLocks/>
          </p:cNvCxnSpPr>
          <p:nvPr/>
        </p:nvCxnSpPr>
        <p:spPr bwMode="auto">
          <a:xfrm flipH="1">
            <a:off x="8798088" y="3105150"/>
            <a:ext cx="2592388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83"/>
          <p:cNvSpPr>
            <a:spLocks noChangeArrowheads="1"/>
          </p:cNvSpPr>
          <p:nvPr/>
        </p:nvSpPr>
        <p:spPr bwMode="auto">
          <a:xfrm>
            <a:off x="9179514" y="3743766"/>
            <a:ext cx="2481425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25EA1"/>
                </a:solidFill>
              </a:rPr>
              <a:t>Регламентированный учет</a:t>
            </a:r>
            <a:endParaRPr lang="ru-RU" dirty="0">
              <a:solidFill>
                <a:srgbClr val="025EA1"/>
              </a:solidFill>
            </a:endParaRPr>
          </a:p>
        </p:txBody>
      </p:sp>
      <p:sp>
        <p:nvSpPr>
          <p:cNvPr id="38" name="Rectangle 83"/>
          <p:cNvSpPr>
            <a:spLocks noChangeArrowheads="1"/>
          </p:cNvSpPr>
          <p:nvPr/>
        </p:nvSpPr>
        <p:spPr bwMode="auto">
          <a:xfrm>
            <a:off x="9179514" y="5473323"/>
            <a:ext cx="2390445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7F7F7F"/>
                </a:solidFill>
              </a:rPr>
              <a:t>Учет основных средств</a:t>
            </a:r>
            <a:endParaRPr lang="ru-RU" dirty="0">
              <a:solidFill>
                <a:srgbClr val="7F7F7F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 flipH="1">
            <a:off x="8798088" y="4833938"/>
            <a:ext cx="2592388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 bwMode="auto">
          <a:xfrm>
            <a:off x="8798087" y="3775460"/>
            <a:ext cx="162000" cy="162000"/>
          </a:xfrm>
          <a:prstGeom prst="ellipse">
            <a:avLst/>
          </a:prstGeom>
          <a:solidFill>
            <a:srgbClr val="FD692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8805175" y="5501107"/>
            <a:ext cx="162000" cy="162000"/>
          </a:xfrm>
          <a:prstGeom prst="ellipse">
            <a:avLst/>
          </a:prstGeom>
          <a:solidFill>
            <a:srgbClr val="E2007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8788851" y="1821281"/>
            <a:ext cx="162000" cy="162000"/>
          </a:xfrm>
          <a:prstGeom prst="ellipse">
            <a:avLst/>
          </a:prstGeom>
          <a:solidFill>
            <a:srgbClr val="24978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46" name="Graphic 2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140730" y="2922053"/>
            <a:ext cx="1966854" cy="1966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4653" y="1015205"/>
            <a:ext cx="775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25EA1"/>
                </a:solidFill>
              </a:rPr>
              <a:t>Унифицированная система 1С: </a:t>
            </a:r>
            <a:r>
              <a:rPr lang="en-US" b="1" dirty="0">
                <a:solidFill>
                  <a:srgbClr val="025EA1"/>
                </a:solidFill>
              </a:rPr>
              <a:t>ERP2 </a:t>
            </a:r>
            <a:r>
              <a:rPr lang="ru-RU" b="1" dirty="0">
                <a:solidFill>
                  <a:srgbClr val="025EA1"/>
                </a:solidFill>
              </a:rPr>
              <a:t>«Цифровой Росатом» на базе 1С: </a:t>
            </a:r>
            <a:r>
              <a:rPr lang="en-US" b="1" dirty="0">
                <a:solidFill>
                  <a:srgbClr val="025EA1"/>
                </a:solidFill>
              </a:rPr>
              <a:t>ERP</a:t>
            </a:r>
            <a:r>
              <a:rPr lang="ru-RU" b="1" dirty="0">
                <a:solidFill>
                  <a:srgbClr val="025EA1"/>
                </a:solidFill>
              </a:rPr>
              <a:t>.Управление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199932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Унификация – основа корпоративного решения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874" y="1115746"/>
            <a:ext cx="1170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1" dirty="0">
                <a:cs typeface="Golos Text DemiBold" panose="020B0703020202020204" pitchFamily="34" charset="-52"/>
              </a:rPr>
              <a:t>Основное направления автоматизации </a:t>
            </a:r>
            <a:r>
              <a:rPr lang="en-US" sz="1600" b="1" spc="-1" dirty="0">
                <a:cs typeface="Golos Text DemiBold" panose="020B0703020202020204" pitchFamily="34" charset="-52"/>
              </a:rPr>
              <a:t>:</a:t>
            </a:r>
            <a:endParaRPr lang="ru-RU" sz="1600" b="1" spc="-1" dirty="0"/>
          </a:p>
        </p:txBody>
      </p:sp>
      <p:sp>
        <p:nvSpPr>
          <p:cNvPr id="6" name="TextBox 5"/>
          <p:cNvSpPr txBox="1"/>
          <p:nvPr/>
        </p:nvSpPr>
        <p:spPr>
          <a:xfrm>
            <a:off x="1308100" y="5798130"/>
            <a:ext cx="9850786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Унифицированная методология на уровне гос. корпорации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451" y="4418634"/>
            <a:ext cx="7785100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Единый план счетов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300" y="3958801"/>
            <a:ext cx="7125236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Единые сквозные учетные аналитики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450" y="3039135"/>
            <a:ext cx="5768975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Единая конфигурация прикладного решения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3900" y="4878467"/>
            <a:ext cx="8455025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Унифицированные требования к отчетности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9900" y="3498968"/>
            <a:ext cx="6423681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Единый центр принятия решений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3109" y="2424703"/>
            <a:ext cx="236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>
                <a:solidFill>
                  <a:srgbClr val="025EA1"/>
                </a:solidFill>
                <a:cs typeface="Golos Text DemiBold" panose="020B0703020202020204" pitchFamily="34" charset="-52"/>
              </a:rPr>
              <a:t>Унификация</a:t>
            </a:r>
            <a:endParaRPr lang="ru-RU" b="1" spc="-1" dirty="0">
              <a:solidFill>
                <a:srgbClr val="025EA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BD06183-EBEC-B9F3-342D-863DA11AEE8B}"/>
              </a:ext>
            </a:extLst>
          </p:cNvPr>
          <p:cNvCxnSpPr>
            <a:cxnSpLocks/>
          </p:cNvCxnSpPr>
          <p:nvPr/>
        </p:nvCxnSpPr>
        <p:spPr>
          <a:xfrm flipH="1">
            <a:off x="940791" y="2458571"/>
            <a:ext cx="2532008" cy="3524224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BD06183-EBEC-B9F3-342D-863DA11AEE8B}"/>
              </a:ext>
            </a:extLst>
          </p:cNvPr>
          <p:cNvCxnSpPr>
            <a:cxnSpLocks/>
          </p:cNvCxnSpPr>
          <p:nvPr/>
        </p:nvCxnSpPr>
        <p:spPr>
          <a:xfrm flipH="1" flipV="1">
            <a:off x="8976958" y="2535382"/>
            <a:ext cx="2549237" cy="3388985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7350" y="5338300"/>
            <a:ext cx="9136777" cy="369332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6945">
              <a:defRPr/>
            </a:pPr>
            <a:r>
              <a:rPr lang="ru-RU" kern="0" dirty="0"/>
              <a:t>Унифицированные учетные политики Дивизионов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1979" y="1498874"/>
            <a:ext cx="6823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Выстраивание единых унифицированных цепочек операций </a:t>
            </a:r>
            <a:br>
              <a:rPr lang="ru-RU" sz="1400" dirty="0"/>
            </a:br>
            <a:r>
              <a:rPr lang="ru-RU" sz="1400" dirty="0"/>
              <a:t>(без потери конкурентных преимуществ для уникальных бизнес процессов отрасли)</a:t>
            </a:r>
            <a:endParaRPr lang="ru-RU" sz="1400" b="1" spc="-1" dirty="0">
              <a:solidFill>
                <a:srgbClr val="34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Унифицированные 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процессы 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для 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бизнеса и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 учета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 </a:t>
            </a:r>
            <a:endParaRPr lang="ru-RU" dirty="0">
              <a:latin typeface="+mj-lt"/>
              <a:cs typeface="Golos Text Bold" panose="020B0803020202020204" pitchFamily="34" charset="-52"/>
            </a:endParaRPr>
          </a:p>
        </p:txBody>
      </p:sp>
      <p:sp>
        <p:nvSpPr>
          <p:cNvPr id="4" name="Text 0"/>
          <p:cNvSpPr/>
          <p:nvPr/>
        </p:nvSpPr>
        <p:spPr>
          <a:xfrm>
            <a:off x="587375" y="1183029"/>
            <a:ext cx="9308803" cy="140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025EA1"/>
                </a:solidFill>
              </a:rPr>
              <a:t>В отрасли </a:t>
            </a:r>
            <a:r>
              <a:rPr lang="ru-RU" b="1" dirty="0">
                <a:solidFill>
                  <a:srgbClr val="025EA1"/>
                </a:solidFill>
              </a:rPr>
              <a:t>большое количество и разнообразие</a:t>
            </a:r>
            <a:r>
              <a:rPr lang="en-US" b="1" dirty="0">
                <a:solidFill>
                  <a:srgbClr val="025EA1"/>
                </a:solidFill>
              </a:rPr>
              <a:t> бизнес процессов. </a:t>
            </a:r>
            <a:endParaRPr lang="ru-RU" b="1" dirty="0">
              <a:solidFill>
                <a:srgbClr val="025EA1"/>
              </a:solidFill>
            </a:endParaRPr>
          </a:p>
          <a:p>
            <a:br>
              <a:rPr b="1" dirty="0">
                <a:solidFill>
                  <a:srgbClr val="025EA1"/>
                </a:solidFill>
              </a:rPr>
            </a:br>
            <a:r>
              <a:rPr lang="en-US" b="1" dirty="0">
                <a:solidFill>
                  <a:srgbClr val="025EA1"/>
                </a:solidFill>
              </a:rPr>
              <a:t>Необходимо </a:t>
            </a:r>
            <a:r>
              <a:rPr lang="en-US" b="1" dirty="0" err="1">
                <a:solidFill>
                  <a:srgbClr val="025EA1"/>
                </a:solidFill>
              </a:rPr>
              <a:t>найти</a:t>
            </a:r>
            <a:r>
              <a:rPr lang="en-US" b="1" dirty="0">
                <a:solidFill>
                  <a:srgbClr val="025EA1"/>
                </a:solidFill>
              </a:rPr>
              <a:t> </a:t>
            </a:r>
            <a:r>
              <a:rPr lang="en-US" b="1" dirty="0" err="1">
                <a:solidFill>
                  <a:srgbClr val="025EA1"/>
                </a:solidFill>
              </a:rPr>
              <a:t>баланс</a:t>
            </a:r>
            <a:r>
              <a:rPr lang="en-US" b="1" dirty="0">
                <a:solidFill>
                  <a:srgbClr val="025EA1"/>
                </a:solidFill>
              </a:rPr>
              <a:t> между простотой </a:t>
            </a:r>
            <a:r>
              <a:rPr lang="ru-RU" b="1" dirty="0">
                <a:solidFill>
                  <a:srgbClr val="025EA1"/>
                </a:solidFill>
              </a:rPr>
              <a:t>отражения,</a:t>
            </a:r>
            <a:r>
              <a:rPr lang="en-US" b="1" dirty="0">
                <a:solidFill>
                  <a:srgbClr val="025EA1"/>
                </a:solidFill>
              </a:rPr>
              <a:t> </a:t>
            </a:r>
            <a:br>
              <a:rPr b="1" dirty="0">
                <a:solidFill>
                  <a:srgbClr val="025EA1"/>
                </a:solidFill>
              </a:rPr>
            </a:br>
            <a:r>
              <a:rPr lang="en-US" b="1" dirty="0" err="1">
                <a:solidFill>
                  <a:srgbClr val="025EA1"/>
                </a:solidFill>
              </a:rPr>
              <a:t>требовани</a:t>
            </a:r>
            <a:r>
              <a:rPr lang="ru-RU" b="1" dirty="0">
                <a:solidFill>
                  <a:srgbClr val="025EA1"/>
                </a:solidFill>
              </a:rPr>
              <a:t>й</a:t>
            </a:r>
            <a:r>
              <a:rPr lang="en-US" b="1" dirty="0">
                <a:solidFill>
                  <a:srgbClr val="025EA1"/>
                </a:solidFill>
              </a:rPr>
              <a:t> учета</a:t>
            </a:r>
            <a:r>
              <a:rPr lang="ru-RU" b="1" dirty="0">
                <a:solidFill>
                  <a:srgbClr val="025EA1"/>
                </a:solidFill>
              </a:rPr>
              <a:t> и унификацией операций внутри отрасли</a:t>
            </a:r>
            <a:endParaRPr lang="en-US" b="1" dirty="0">
              <a:solidFill>
                <a:srgbClr val="025EA1"/>
              </a:solidFill>
            </a:endParaRPr>
          </a:p>
        </p:txBody>
      </p:sp>
      <p:sp>
        <p:nvSpPr>
          <p:cNvPr id="5" name="Text 8"/>
          <p:cNvSpPr/>
          <p:nvPr/>
        </p:nvSpPr>
        <p:spPr>
          <a:xfrm>
            <a:off x="587375" y="2661751"/>
            <a:ext cx="5047833" cy="308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595"/>
              </a:lnSpc>
            </a:pPr>
            <a:r>
              <a:rPr lang="en-US" b="1" dirty="0">
                <a:solidFill>
                  <a:srgbClr val="025EA1"/>
                </a:solidFill>
              </a:rPr>
              <a:t>Что помогает добиться результата:</a:t>
            </a:r>
          </a:p>
        </p:txBody>
      </p:sp>
      <p:sp>
        <p:nvSpPr>
          <p:cNvPr id="7" name="Text 1"/>
          <p:cNvSpPr/>
          <p:nvPr/>
        </p:nvSpPr>
        <p:spPr>
          <a:xfrm>
            <a:off x="1909945" y="3357464"/>
            <a:ext cx="3346317" cy="1631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Стандартизация сквозных </a:t>
            </a:r>
            <a:br>
              <a:rPr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бизнес процессов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</a:rPr>
              <a:t>Учет метрик трудоемкости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</a:rPr>
              <a:t>этапов процессов</a:t>
            </a:r>
          </a:p>
          <a:p>
            <a:pPr>
              <a:spcBef>
                <a:spcPts val="600"/>
              </a:spcBef>
              <a:buClr>
                <a:srgbClr val="035FA2"/>
              </a:buClr>
              <a:buSzPct val="120000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2"/>
          <p:cNvSpPr/>
          <p:nvPr/>
        </p:nvSpPr>
        <p:spPr>
          <a:xfrm>
            <a:off x="1882235" y="4025243"/>
            <a:ext cx="416537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</a:endParaRPr>
          </a:p>
        </p:txBody>
      </p:sp>
      <p:sp>
        <p:nvSpPr>
          <p:cNvPr id="9" name="Text 3"/>
          <p:cNvSpPr/>
          <p:nvPr/>
        </p:nvSpPr>
        <p:spPr>
          <a:xfrm>
            <a:off x="1909945" y="5095149"/>
            <a:ext cx="3346317" cy="1631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Изучение опыта других организаций и корпораций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Партнерство с ведущими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Консультантами и Аудиторами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035FA2"/>
              </a:buClr>
              <a:buSzPct val="120000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7540132" y="3357464"/>
            <a:ext cx="3308843" cy="26161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Регулярный анализ возникающих проблем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Разработка, регламентация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и оптимизация контрольных процедур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Формирование предложений бизнеса и учета по оптимизации процессов</a:t>
            </a:r>
            <a:endParaRPr lang="en-US" sz="16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861300" y="4166747"/>
            <a:ext cx="363404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861300" y="5104809"/>
            <a:ext cx="363404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24000" indent="-324000"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  <a:ea typeface="Golos Text Regular" pitchFamily="34" charset="-122"/>
              <a:cs typeface="Golos Text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62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375" y="296863"/>
            <a:ext cx="8944814" cy="647700"/>
          </a:xfrm>
        </p:spPr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Принципиальная архитектура в ИТ ландшафте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94363" y="1446245"/>
            <a:ext cx="2418763" cy="483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6" y="1539174"/>
            <a:ext cx="1205605" cy="16522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6" y="3206997"/>
            <a:ext cx="1205605" cy="16522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6" y="4930600"/>
            <a:ext cx="1205605" cy="16522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2288371" y="3880051"/>
            <a:ext cx="34307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>
                <a:solidFill>
                  <a:srgbClr val="003274"/>
                </a:solidFill>
              </a:rPr>
              <a:t>Интеграционная шина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011215" y="2341946"/>
            <a:ext cx="1296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011215" y="4116950"/>
            <a:ext cx="1296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011196" y="5756734"/>
            <a:ext cx="1296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7359398" y="1539174"/>
            <a:ext cx="1980487" cy="1390956"/>
            <a:chOff x="6869801" y="1221189"/>
            <a:chExt cx="1980487" cy="1188309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921" y="1221189"/>
              <a:ext cx="688456" cy="94352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69801" y="2023857"/>
              <a:ext cx="1980487" cy="38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003274"/>
                  </a:solidFill>
                </a:rPr>
                <a:t>Управление расширениями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259643" y="1542535"/>
            <a:ext cx="1980487" cy="1403756"/>
            <a:chOff x="4770046" y="1226414"/>
            <a:chExt cx="1980487" cy="1199244"/>
          </a:xfrm>
        </p:grpSpPr>
        <p:sp>
          <p:nvSpPr>
            <p:cNvPr id="33" name="TextBox 32"/>
            <p:cNvSpPr txBox="1"/>
            <p:nvPr/>
          </p:nvSpPr>
          <p:spPr>
            <a:xfrm>
              <a:off x="4770046" y="2040017"/>
              <a:ext cx="1980487" cy="38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003274"/>
                  </a:solidFill>
                </a:rPr>
                <a:t>Управление обновлениями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895" y="1226414"/>
              <a:ext cx="688456" cy="94352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539211" y="5393981"/>
            <a:ext cx="1980487" cy="1070674"/>
            <a:chOff x="5960721" y="4862134"/>
            <a:chExt cx="1980487" cy="107067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27" y="4862134"/>
              <a:ext cx="735228" cy="88417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960721" y="5660939"/>
              <a:ext cx="1980487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003274"/>
                  </a:solidFill>
                </a:rPr>
                <a:t>Прикладные системы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762" y="4862134"/>
              <a:ext cx="735228" cy="884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198" y="4862134"/>
              <a:ext cx="735228" cy="884175"/>
            </a:xfrm>
            <a:prstGeom prst="rect">
              <a:avLst/>
            </a:prstGeom>
          </p:spPr>
        </p:pic>
      </p:grpSp>
      <p:cxnSp>
        <p:nvCxnSpPr>
          <p:cNvPr id="40" name="Прямая со стрелкой 39"/>
          <p:cNvCxnSpPr/>
          <p:nvPr/>
        </p:nvCxnSpPr>
        <p:spPr>
          <a:xfrm flipH="1" flipV="1">
            <a:off x="4812768" y="2341946"/>
            <a:ext cx="97091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5400000">
            <a:off x="6520249" y="1327011"/>
            <a:ext cx="149038" cy="3564000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812768" y="4122994"/>
            <a:ext cx="1584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812768" y="5780585"/>
            <a:ext cx="1584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242027" y="3361144"/>
            <a:ext cx="1980487" cy="1330524"/>
            <a:chOff x="5849789" y="2829297"/>
            <a:chExt cx="1980487" cy="1330524"/>
          </a:xfrm>
        </p:grpSpPr>
        <p:sp>
          <p:nvSpPr>
            <p:cNvPr id="45" name="TextBox 44"/>
            <p:cNvSpPr txBox="1"/>
            <p:nvPr/>
          </p:nvSpPr>
          <p:spPr>
            <a:xfrm>
              <a:off x="5849789" y="3528879"/>
              <a:ext cx="198048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003274"/>
                  </a:solidFill>
                </a:rPr>
                <a:t>1С: Центральное хранение справочников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471" y="2829297"/>
              <a:ext cx="647122" cy="721382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214617" y="4180409"/>
            <a:ext cx="1980487" cy="971451"/>
            <a:chOff x="7469583" y="3509188"/>
            <a:chExt cx="1980487" cy="971451"/>
          </a:xfrm>
        </p:grpSpPr>
        <p:sp>
          <p:nvSpPr>
            <p:cNvPr id="48" name="TextBox 47"/>
            <p:cNvSpPr txBox="1"/>
            <p:nvPr/>
          </p:nvSpPr>
          <p:spPr>
            <a:xfrm>
              <a:off x="7469583" y="4208770"/>
              <a:ext cx="1980487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003274"/>
                  </a:solidFill>
                </a:rPr>
                <a:t>1С: Монитор закрытия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265" y="3509188"/>
              <a:ext cx="647122" cy="721382"/>
            </a:xfrm>
            <a:prstGeom prst="rect">
              <a:avLst/>
            </a:prstGeom>
          </p:spPr>
        </p:pic>
      </p:grpSp>
      <p:cxnSp>
        <p:nvCxnSpPr>
          <p:cNvPr id="50" name="Прямая со стрелкой 49"/>
          <p:cNvCxnSpPr/>
          <p:nvPr/>
        </p:nvCxnSpPr>
        <p:spPr>
          <a:xfrm flipV="1">
            <a:off x="4812768" y="4858748"/>
            <a:ext cx="3204000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5448" y="2862614"/>
            <a:ext cx="1399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3274"/>
                </a:solidFill>
              </a:rPr>
              <a:t>Организация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448" y="4530438"/>
            <a:ext cx="1399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3274"/>
                </a:solidFill>
              </a:rPr>
              <a:t>Организация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5448" y="6254041"/>
            <a:ext cx="1399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3274"/>
                </a:solidFill>
              </a:rPr>
              <a:t>Организация 3</a:t>
            </a:r>
          </a:p>
        </p:txBody>
      </p:sp>
    </p:spTree>
    <p:extLst>
      <p:ext uri="{BB962C8B-B14F-4D97-AF65-F5344CB8AC3E}">
        <p14:creationId xmlns:p14="http://schemas.microsoft.com/office/powerpoint/2010/main" val="344446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1С: 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ERP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. Управление холдингом– связующее звено множества ИТ решений</a:t>
            </a:r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8517231" y="1341739"/>
            <a:ext cx="3065221" cy="4760739"/>
            <a:chOff x="496343" y="993488"/>
            <a:chExt cx="2301045" cy="3573860"/>
          </a:xfrm>
        </p:grpSpPr>
        <p:sp>
          <p:nvSpPr>
            <p:cNvPr id="5" name="Пятиугольник 4"/>
            <p:cNvSpPr/>
            <p:nvPr/>
          </p:nvSpPr>
          <p:spPr>
            <a:xfrm>
              <a:off x="727548" y="1638431"/>
              <a:ext cx="2069840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612773" y="2267755"/>
              <a:ext cx="2184614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16408" y="2897079"/>
              <a:ext cx="2180522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8" name="Пятиугольник 7"/>
            <p:cNvSpPr/>
            <p:nvPr/>
          </p:nvSpPr>
          <p:spPr>
            <a:xfrm>
              <a:off x="718834" y="3528360"/>
              <a:ext cx="2078095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880932" y="4155728"/>
              <a:ext cx="1915997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859667" y="999835"/>
              <a:ext cx="1915997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96343" y="993488"/>
              <a:ext cx="495597" cy="427239"/>
              <a:chOff x="524718" y="993488"/>
              <a:chExt cx="495597" cy="427239"/>
            </a:xfrm>
          </p:grpSpPr>
          <p:sp>
            <p:nvSpPr>
              <p:cNvPr id="27" name="Шестиугольник 26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8" name="Шестиугольник 27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96343" y="1622812"/>
              <a:ext cx="495597" cy="427239"/>
              <a:chOff x="524718" y="993488"/>
              <a:chExt cx="495597" cy="427239"/>
            </a:xfrm>
          </p:grpSpPr>
          <p:sp>
            <p:nvSpPr>
              <p:cNvPr id="25" name="Шестиугольник 24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6" name="Шестиугольник 25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96343" y="2252136"/>
              <a:ext cx="495597" cy="427239"/>
              <a:chOff x="524718" y="993488"/>
              <a:chExt cx="495597" cy="427239"/>
            </a:xfrm>
          </p:grpSpPr>
          <p:sp>
            <p:nvSpPr>
              <p:cNvPr id="23" name="Шестиугольник 22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4" name="Шестиугольник 23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96343" y="2881460"/>
              <a:ext cx="495597" cy="427239"/>
              <a:chOff x="524718" y="993488"/>
              <a:chExt cx="495597" cy="427239"/>
            </a:xfrm>
          </p:grpSpPr>
          <p:sp>
            <p:nvSpPr>
              <p:cNvPr id="21" name="Шестиугольник 20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2" name="Шестиугольник 21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96343" y="3512741"/>
              <a:ext cx="495597" cy="427239"/>
              <a:chOff x="524718" y="993488"/>
              <a:chExt cx="495597" cy="427239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96343" y="4140109"/>
              <a:ext cx="495597" cy="427239"/>
              <a:chOff x="524718" y="993488"/>
              <a:chExt cx="495597" cy="427239"/>
            </a:xfrm>
          </p:grpSpPr>
          <p:sp>
            <p:nvSpPr>
              <p:cNvPr id="17" name="Шестиугольник 16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18" name="Шестиугольник 17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666818" y="1341739"/>
            <a:ext cx="2967485" cy="4760739"/>
            <a:chOff x="496343" y="993488"/>
            <a:chExt cx="2227674" cy="3573860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727548" y="1638431"/>
              <a:ext cx="1996132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612772" y="2267755"/>
              <a:ext cx="2111245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2" name="Пятиугольник 31"/>
            <p:cNvSpPr/>
            <p:nvPr/>
          </p:nvSpPr>
          <p:spPr>
            <a:xfrm>
              <a:off x="616407" y="2897079"/>
              <a:ext cx="2107273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718833" y="3528360"/>
              <a:ext cx="2005183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4" name="Пятиугольник 33"/>
            <p:cNvSpPr/>
            <p:nvPr/>
          </p:nvSpPr>
          <p:spPr>
            <a:xfrm>
              <a:off x="880933" y="4155728"/>
              <a:ext cx="1829386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859667" y="999835"/>
              <a:ext cx="1864013" cy="396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496343" y="993488"/>
              <a:ext cx="495597" cy="427239"/>
              <a:chOff x="524718" y="993488"/>
              <a:chExt cx="495597" cy="427239"/>
            </a:xfrm>
          </p:grpSpPr>
          <p:sp>
            <p:nvSpPr>
              <p:cNvPr id="52" name="Шестиугольник 51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53" name="Шестиугольник 52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96343" y="1622812"/>
              <a:ext cx="495597" cy="427239"/>
              <a:chOff x="524718" y="993488"/>
              <a:chExt cx="495597" cy="427239"/>
            </a:xfrm>
          </p:grpSpPr>
          <p:sp>
            <p:nvSpPr>
              <p:cNvPr id="50" name="Шестиугольник 49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51" name="Шестиугольник 50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496343" y="2252136"/>
              <a:ext cx="495597" cy="427239"/>
              <a:chOff x="524718" y="993488"/>
              <a:chExt cx="495597" cy="427239"/>
            </a:xfrm>
          </p:grpSpPr>
          <p:sp>
            <p:nvSpPr>
              <p:cNvPr id="48" name="Шестиугольник 47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49" name="Шестиугольник 48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96343" y="2881460"/>
              <a:ext cx="495597" cy="427239"/>
              <a:chOff x="524718" y="993488"/>
              <a:chExt cx="495597" cy="427239"/>
            </a:xfrm>
          </p:grpSpPr>
          <p:sp>
            <p:nvSpPr>
              <p:cNvPr id="46" name="Шестиугольник 45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47" name="Шестиугольник 46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96343" y="3512741"/>
              <a:ext cx="495597" cy="427239"/>
              <a:chOff x="524718" y="993488"/>
              <a:chExt cx="495597" cy="427239"/>
            </a:xfrm>
          </p:grpSpPr>
          <p:sp>
            <p:nvSpPr>
              <p:cNvPr id="44" name="Шестиугольник 43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45" name="Шестиугольник 44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496343" y="4140109"/>
              <a:ext cx="495597" cy="427239"/>
              <a:chOff x="524718" y="993488"/>
              <a:chExt cx="495597" cy="427239"/>
            </a:xfrm>
          </p:grpSpPr>
          <p:sp>
            <p:nvSpPr>
              <p:cNvPr id="42" name="Шестиугольник 41"/>
              <p:cNvSpPr/>
              <p:nvPr/>
            </p:nvSpPr>
            <p:spPr>
              <a:xfrm>
                <a:off x="524718" y="993488"/>
                <a:ext cx="495597" cy="427239"/>
              </a:xfrm>
              <a:prstGeom prst="hexagon">
                <a:avLst/>
              </a:prstGeom>
              <a:solidFill>
                <a:srgbClr val="035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43" name="Шестиугольник 42"/>
              <p:cNvSpPr/>
              <p:nvPr/>
            </p:nvSpPr>
            <p:spPr>
              <a:xfrm>
                <a:off x="597967" y="1056633"/>
                <a:ext cx="349099" cy="30094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</p:grpSp>
      </p:grpSp>
      <p:sp>
        <p:nvSpPr>
          <p:cNvPr id="56" name="object 7"/>
          <p:cNvSpPr/>
          <p:nvPr/>
        </p:nvSpPr>
        <p:spPr>
          <a:xfrm>
            <a:off x="5866414" y="2669904"/>
            <a:ext cx="529527" cy="445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55" y="0"/>
                </a:moveTo>
                <a:lnTo>
                  <a:pt x="5252" y="0"/>
                </a:lnTo>
                <a:lnTo>
                  <a:pt x="0" y="10800"/>
                </a:lnTo>
                <a:lnTo>
                  <a:pt x="5252" y="21600"/>
                </a:lnTo>
                <a:lnTo>
                  <a:pt x="16355" y="21600"/>
                </a:lnTo>
                <a:lnTo>
                  <a:pt x="21600" y="10800"/>
                </a:lnTo>
                <a:lnTo>
                  <a:pt x="16355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0" name="object 12"/>
          <p:cNvSpPr/>
          <p:nvPr/>
        </p:nvSpPr>
        <p:spPr>
          <a:xfrm>
            <a:off x="6642433" y="3129218"/>
            <a:ext cx="572327" cy="466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17" y="0"/>
                </a:moveTo>
                <a:lnTo>
                  <a:pt x="0" y="12010"/>
                </a:lnTo>
                <a:lnTo>
                  <a:pt x="3959" y="21122"/>
                </a:lnTo>
                <a:lnTo>
                  <a:pt x="15490" y="21600"/>
                </a:lnTo>
                <a:lnTo>
                  <a:pt x="21600" y="9597"/>
                </a:lnTo>
                <a:lnTo>
                  <a:pt x="17648" y="478"/>
                </a:lnTo>
                <a:lnTo>
                  <a:pt x="6117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2" name="object 14"/>
          <p:cNvSpPr/>
          <p:nvPr/>
        </p:nvSpPr>
        <p:spPr>
          <a:xfrm>
            <a:off x="6802303" y="2472988"/>
            <a:ext cx="1325846" cy="112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2"/>
                </a:moveTo>
                <a:lnTo>
                  <a:pt x="5339" y="0"/>
                </a:lnTo>
                <a:lnTo>
                  <a:pt x="16261" y="0"/>
                </a:lnTo>
                <a:lnTo>
                  <a:pt x="21600" y="10802"/>
                </a:lnTo>
                <a:lnTo>
                  <a:pt x="16261" y="21600"/>
                </a:lnTo>
                <a:lnTo>
                  <a:pt x="5339" y="21600"/>
                </a:lnTo>
                <a:lnTo>
                  <a:pt x="0" y="10802"/>
                </a:lnTo>
                <a:close/>
              </a:path>
            </a:pathLst>
          </a:custGeom>
          <a:solidFill>
            <a:srgbClr val="035FA2"/>
          </a:solidFill>
          <a:ln w="25400">
            <a:noFill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3" name="object 12"/>
          <p:cNvSpPr/>
          <p:nvPr/>
        </p:nvSpPr>
        <p:spPr>
          <a:xfrm>
            <a:off x="5069089" y="3095382"/>
            <a:ext cx="572327" cy="466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17" y="0"/>
                </a:moveTo>
                <a:lnTo>
                  <a:pt x="0" y="12010"/>
                </a:lnTo>
                <a:lnTo>
                  <a:pt x="3959" y="21122"/>
                </a:lnTo>
                <a:lnTo>
                  <a:pt x="15490" y="21600"/>
                </a:lnTo>
                <a:lnTo>
                  <a:pt x="21600" y="9597"/>
                </a:lnTo>
                <a:lnTo>
                  <a:pt x="17648" y="478"/>
                </a:lnTo>
                <a:lnTo>
                  <a:pt x="6117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4" name="object 15"/>
          <p:cNvSpPr txBox="1"/>
          <p:nvPr/>
        </p:nvSpPr>
        <p:spPr>
          <a:xfrm>
            <a:off x="7156334" y="2912816"/>
            <a:ext cx="61778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6918" algn="ctr">
              <a:spcBef>
                <a:spcPts val="133"/>
              </a:spcBef>
              <a:defRPr sz="1000" b="1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W</a:t>
            </a:r>
            <a:r>
              <a:rPr sz="1600" spc="25" dirty="0"/>
              <a:t>M</a:t>
            </a:r>
            <a:r>
              <a:rPr sz="1600" dirty="0"/>
              <a:t>S</a:t>
            </a:r>
          </a:p>
        </p:txBody>
      </p:sp>
      <p:sp>
        <p:nvSpPr>
          <p:cNvPr id="65" name="object 17"/>
          <p:cNvSpPr/>
          <p:nvPr/>
        </p:nvSpPr>
        <p:spPr>
          <a:xfrm>
            <a:off x="6614517" y="3984065"/>
            <a:ext cx="567929" cy="466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27" y="0"/>
                </a:moveTo>
                <a:lnTo>
                  <a:pt x="0" y="8772"/>
                </a:lnTo>
                <a:lnTo>
                  <a:pt x="5559" y="21201"/>
                </a:lnTo>
                <a:lnTo>
                  <a:pt x="17173" y="21600"/>
                </a:lnTo>
                <a:lnTo>
                  <a:pt x="21600" y="12821"/>
                </a:lnTo>
                <a:lnTo>
                  <a:pt x="16041" y="399"/>
                </a:lnTo>
                <a:lnTo>
                  <a:pt x="4427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6" name="object 18"/>
          <p:cNvSpPr/>
          <p:nvPr/>
        </p:nvSpPr>
        <p:spPr>
          <a:xfrm>
            <a:off x="6816010" y="3974363"/>
            <a:ext cx="1325844" cy="1124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61" y="0"/>
                </a:moveTo>
                <a:lnTo>
                  <a:pt x="5339" y="0"/>
                </a:lnTo>
                <a:lnTo>
                  <a:pt x="0" y="10800"/>
                </a:lnTo>
                <a:lnTo>
                  <a:pt x="5339" y="21600"/>
                </a:lnTo>
                <a:lnTo>
                  <a:pt x="16261" y="21600"/>
                </a:lnTo>
                <a:lnTo>
                  <a:pt x="21600" y="10800"/>
                </a:lnTo>
                <a:lnTo>
                  <a:pt x="16261" y="0"/>
                </a:lnTo>
                <a:close/>
              </a:path>
            </a:pathLst>
          </a:custGeom>
          <a:solidFill>
            <a:srgbClr val="035FA2"/>
          </a:solidFill>
          <a:ln w="12700">
            <a:noFill/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68" name="object 20"/>
          <p:cNvSpPr txBox="1"/>
          <p:nvPr/>
        </p:nvSpPr>
        <p:spPr>
          <a:xfrm>
            <a:off x="7219132" y="4413597"/>
            <a:ext cx="5196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6918">
              <a:spcBef>
                <a:spcPts val="133"/>
              </a:spcBef>
              <a:defRPr sz="900" b="1" spc="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P</a:t>
            </a:r>
            <a:r>
              <a:rPr sz="1600" spc="7" dirty="0"/>
              <a:t>D</a:t>
            </a:r>
            <a:r>
              <a:rPr sz="1600" spc="20" dirty="0"/>
              <a:t>M</a:t>
            </a:r>
          </a:p>
        </p:txBody>
      </p:sp>
      <p:sp>
        <p:nvSpPr>
          <p:cNvPr id="69" name="object 22"/>
          <p:cNvSpPr/>
          <p:nvPr/>
        </p:nvSpPr>
        <p:spPr>
          <a:xfrm>
            <a:off x="5890100" y="4387724"/>
            <a:ext cx="528512" cy="528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56" y="0"/>
                </a:moveTo>
                <a:lnTo>
                  <a:pt x="6244" y="0"/>
                </a:lnTo>
                <a:lnTo>
                  <a:pt x="0" y="10800"/>
                </a:lnTo>
                <a:lnTo>
                  <a:pt x="6244" y="21600"/>
                </a:lnTo>
                <a:lnTo>
                  <a:pt x="15356" y="21600"/>
                </a:lnTo>
                <a:lnTo>
                  <a:pt x="21600" y="10800"/>
                </a:lnTo>
                <a:lnTo>
                  <a:pt x="15356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73" name="object 27"/>
          <p:cNvSpPr/>
          <p:nvPr/>
        </p:nvSpPr>
        <p:spPr>
          <a:xfrm>
            <a:off x="5094460" y="4016714"/>
            <a:ext cx="569794" cy="460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81" y="0"/>
                </a:moveTo>
                <a:lnTo>
                  <a:pt x="0" y="12341"/>
                </a:lnTo>
                <a:lnTo>
                  <a:pt x="4156" y="21457"/>
                </a:lnTo>
                <a:lnTo>
                  <a:pt x="15719" y="21600"/>
                </a:lnTo>
                <a:lnTo>
                  <a:pt x="21600" y="9267"/>
                </a:lnTo>
                <a:lnTo>
                  <a:pt x="17444" y="151"/>
                </a:lnTo>
                <a:lnTo>
                  <a:pt x="5881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74" name="object 28"/>
          <p:cNvSpPr/>
          <p:nvPr/>
        </p:nvSpPr>
        <p:spPr>
          <a:xfrm>
            <a:off x="4171607" y="3973685"/>
            <a:ext cx="1326011" cy="1126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62" y="0"/>
                </a:moveTo>
                <a:lnTo>
                  <a:pt x="5341" y="0"/>
                </a:lnTo>
                <a:lnTo>
                  <a:pt x="0" y="10800"/>
                </a:lnTo>
                <a:lnTo>
                  <a:pt x="5341" y="21600"/>
                </a:lnTo>
                <a:lnTo>
                  <a:pt x="16262" y="21600"/>
                </a:lnTo>
                <a:lnTo>
                  <a:pt x="21600" y="10800"/>
                </a:lnTo>
                <a:lnTo>
                  <a:pt x="16262" y="0"/>
                </a:lnTo>
                <a:close/>
              </a:path>
            </a:pathLst>
          </a:custGeom>
          <a:solidFill>
            <a:srgbClr val="035FA2"/>
          </a:solidFill>
          <a:ln w="12700">
            <a:noFill/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76" name="object 30"/>
          <p:cNvSpPr txBox="1"/>
          <p:nvPr/>
        </p:nvSpPr>
        <p:spPr>
          <a:xfrm>
            <a:off x="4562678" y="4413597"/>
            <a:ext cx="5438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CAD</a:t>
            </a:r>
          </a:p>
        </p:txBody>
      </p:sp>
      <p:sp>
        <p:nvSpPr>
          <p:cNvPr id="78" name="object 33"/>
          <p:cNvSpPr/>
          <p:nvPr/>
        </p:nvSpPr>
        <p:spPr>
          <a:xfrm>
            <a:off x="4178758" y="2472989"/>
            <a:ext cx="1326014" cy="1125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2"/>
                </a:moveTo>
                <a:lnTo>
                  <a:pt x="5341" y="0"/>
                </a:lnTo>
                <a:lnTo>
                  <a:pt x="16262" y="0"/>
                </a:lnTo>
                <a:lnTo>
                  <a:pt x="21600" y="10802"/>
                </a:lnTo>
                <a:lnTo>
                  <a:pt x="16262" y="21600"/>
                </a:lnTo>
                <a:lnTo>
                  <a:pt x="5341" y="21600"/>
                </a:lnTo>
                <a:lnTo>
                  <a:pt x="0" y="10802"/>
                </a:lnTo>
                <a:close/>
              </a:path>
            </a:pathLst>
          </a:custGeom>
          <a:solidFill>
            <a:srgbClr val="035FA2"/>
          </a:solidFill>
          <a:ln w="25400">
            <a:noFill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79" name="object 34"/>
          <p:cNvSpPr txBox="1"/>
          <p:nvPr/>
        </p:nvSpPr>
        <p:spPr>
          <a:xfrm>
            <a:off x="4557143" y="2912816"/>
            <a:ext cx="5692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6918" algn="ctr">
              <a:spcBef>
                <a:spcPts val="133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C</a:t>
            </a:r>
            <a:r>
              <a:rPr sz="1600" spc="-47" dirty="0"/>
              <a:t>A</a:t>
            </a:r>
            <a:r>
              <a:rPr sz="1600" spc="5" dirty="0"/>
              <a:t>M</a:t>
            </a:r>
          </a:p>
        </p:txBody>
      </p:sp>
      <p:sp>
        <p:nvSpPr>
          <p:cNvPr id="80" name="object 36"/>
          <p:cNvSpPr txBox="1"/>
          <p:nvPr/>
        </p:nvSpPr>
        <p:spPr>
          <a:xfrm>
            <a:off x="1474648" y="1530926"/>
            <a:ext cx="9017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ЕО</a:t>
            </a:r>
            <a:r>
              <a:rPr sz="1200" b="1" spc="-1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sz="1200" b="1" spc="-5" dirty="0">
                <a:solidFill>
                  <a:schemeClr val="bg2">
                    <a:lumMod val="25000"/>
                  </a:schemeClr>
                </a:solidFill>
              </a:rPr>
              <a:t>ДО</a:t>
            </a:r>
          </a:p>
        </p:txBody>
      </p:sp>
      <p:sp>
        <p:nvSpPr>
          <p:cNvPr id="81" name="object 38"/>
          <p:cNvSpPr txBox="1"/>
          <p:nvPr/>
        </p:nvSpPr>
        <p:spPr>
          <a:xfrm>
            <a:off x="1479633" y="5697105"/>
            <a:ext cx="85857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sz="1200" b="1" spc="-56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sz="1200" b="1" spc="-1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sz="1200" b="1" spc="-5" dirty="0">
                <a:solidFill>
                  <a:schemeClr val="bg2">
                    <a:lumMod val="25000"/>
                  </a:schemeClr>
                </a:solidFill>
              </a:rPr>
              <a:t>УП</a:t>
            </a:r>
          </a:p>
        </p:txBody>
      </p:sp>
      <p:sp>
        <p:nvSpPr>
          <p:cNvPr id="82" name="object 42"/>
          <p:cNvSpPr txBox="1"/>
          <p:nvPr/>
        </p:nvSpPr>
        <p:spPr>
          <a:xfrm>
            <a:off x="8495885" y="5716927"/>
            <a:ext cx="227050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3738" algn="r">
              <a:defRPr sz="1200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 err="1">
                <a:solidFill>
                  <a:schemeClr val="bg2">
                    <a:lumMod val="25000"/>
                  </a:schemeClr>
                </a:solidFill>
              </a:rPr>
              <a:t>Налоговый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 м</a:t>
            </a:r>
            <a:r>
              <a:rPr sz="1200" b="1" dirty="0" err="1">
                <a:solidFill>
                  <a:schemeClr val="bg2">
                    <a:lumMod val="25000"/>
                  </a:schemeClr>
                </a:solidFill>
              </a:rPr>
              <a:t>ониторинг</a:t>
            </a:r>
            <a:br>
              <a:rPr lang="ru-RU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83" name="object 44"/>
          <p:cNvSpPr txBox="1"/>
          <p:nvPr/>
        </p:nvSpPr>
        <p:spPr>
          <a:xfrm>
            <a:off x="1477816" y="2343814"/>
            <a:ext cx="51007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sz="1200" b="1" spc="-11" dirty="0">
                <a:solidFill>
                  <a:schemeClr val="bg2">
                    <a:lumMod val="25000"/>
                  </a:schemeClr>
                </a:solidFill>
              </a:rPr>
              <a:t>Ц</a:t>
            </a: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К</a:t>
            </a:r>
          </a:p>
        </p:txBody>
      </p:sp>
      <p:sp>
        <p:nvSpPr>
          <p:cNvPr id="84" name="object 46"/>
          <p:cNvSpPr txBox="1"/>
          <p:nvPr/>
        </p:nvSpPr>
        <p:spPr>
          <a:xfrm>
            <a:off x="1477818" y="3182136"/>
            <a:ext cx="112502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ЕОС</a:t>
            </a:r>
            <a:r>
              <a:rPr sz="1200" b="1" spc="-96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1200" b="1" spc="-5" dirty="0">
                <a:solidFill>
                  <a:schemeClr val="bg2">
                    <a:lumMod val="25000"/>
                  </a:schemeClr>
                </a:solidFill>
              </a:rPr>
              <a:t>НСИ</a:t>
            </a:r>
          </a:p>
        </p:txBody>
      </p:sp>
      <p:sp>
        <p:nvSpPr>
          <p:cNvPr id="85" name="object 48"/>
          <p:cNvSpPr txBox="1"/>
          <p:nvPr/>
        </p:nvSpPr>
        <p:spPr>
          <a:xfrm>
            <a:off x="1477816" y="4861388"/>
            <a:ext cx="1546278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ЕОС</a:t>
            </a:r>
            <a:r>
              <a:rPr sz="1200" b="1" spc="-7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1200" b="1" spc="-11" dirty="0" err="1">
                <a:solidFill>
                  <a:schemeClr val="bg2">
                    <a:lumMod val="25000"/>
                  </a:schemeClr>
                </a:solidFill>
              </a:rPr>
              <a:t>Закупки</a:t>
            </a:r>
            <a:endParaRPr sz="1200" b="1" spc="-1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object 50"/>
          <p:cNvSpPr txBox="1"/>
          <p:nvPr/>
        </p:nvSpPr>
        <p:spPr>
          <a:xfrm>
            <a:off x="10240791" y="2361221"/>
            <a:ext cx="50584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 algn="r">
              <a:spcBef>
                <a:spcPts val="133"/>
              </a:spcBef>
              <a:defRPr sz="1200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КХД</a:t>
            </a:r>
          </a:p>
        </p:txBody>
      </p:sp>
      <p:sp>
        <p:nvSpPr>
          <p:cNvPr id="87" name="object 52"/>
          <p:cNvSpPr txBox="1"/>
          <p:nvPr/>
        </p:nvSpPr>
        <p:spPr>
          <a:xfrm>
            <a:off x="7951271" y="1459000"/>
            <a:ext cx="279114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 algn="r">
              <a:spcBef>
                <a:spcPts val="1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spc="-4" dirty="0">
                <a:solidFill>
                  <a:schemeClr val="bg2">
                    <a:lumMod val="25000"/>
                  </a:schemeClr>
                </a:solidFill>
              </a:rPr>
              <a:t>ЕОС </a:t>
            </a:r>
            <a:br>
              <a:rPr lang="ru-RU" b="1" spc="-4" dirty="0">
                <a:solidFill>
                  <a:schemeClr val="bg2">
                    <a:lumMod val="25000"/>
                  </a:schemeClr>
                </a:solidFill>
              </a:rPr>
            </a:br>
            <a:r>
              <a:rPr b="1" spc="-4" dirty="0" err="1">
                <a:solidFill>
                  <a:schemeClr val="bg2">
                    <a:lumMod val="25000"/>
                  </a:schemeClr>
                </a:solidFill>
              </a:rPr>
              <a:t>Прослеживаемость</a:t>
            </a:r>
            <a:endParaRPr b="1" spc="-4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object 54"/>
          <p:cNvSpPr txBox="1"/>
          <p:nvPr/>
        </p:nvSpPr>
        <p:spPr>
          <a:xfrm>
            <a:off x="9049202" y="4877096"/>
            <a:ext cx="169515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 algn="r">
              <a:spcBef>
                <a:spcPts val="133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ЕОС</a:t>
            </a:r>
            <a:r>
              <a:rPr sz="1200" b="1" spc="-85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1200" b="1" spc="-5" dirty="0" err="1">
                <a:solidFill>
                  <a:schemeClr val="bg2">
                    <a:lumMod val="25000"/>
                  </a:schemeClr>
                </a:solidFill>
              </a:rPr>
              <a:t>Качество</a:t>
            </a:r>
            <a:endParaRPr sz="1200" b="1" spc="-5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" name="object 56"/>
          <p:cNvSpPr txBox="1"/>
          <p:nvPr/>
        </p:nvSpPr>
        <p:spPr>
          <a:xfrm>
            <a:off x="1477816" y="4020458"/>
            <a:ext cx="11199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918">
              <a:spcBef>
                <a:spcPts val="133"/>
              </a:spcBef>
              <a:defRPr sz="1200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ИСУ</a:t>
            </a:r>
            <a:r>
              <a:rPr sz="1200" b="1" spc="-6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МТО</a:t>
            </a:r>
          </a:p>
        </p:txBody>
      </p:sp>
      <p:sp>
        <p:nvSpPr>
          <p:cNvPr id="90" name="object 58"/>
          <p:cNvSpPr txBox="1"/>
          <p:nvPr/>
        </p:nvSpPr>
        <p:spPr>
          <a:xfrm>
            <a:off x="8823040" y="3978229"/>
            <a:ext cx="19213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6918" algn="r">
              <a:spcBef>
                <a:spcPts val="133"/>
              </a:spcBef>
              <a:defRPr sz="1200" spc="-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Монитор финансового закрытия</a:t>
            </a:r>
            <a:endParaRPr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object 40"/>
          <p:cNvSpPr txBox="1"/>
          <p:nvPr/>
        </p:nvSpPr>
        <p:spPr>
          <a:xfrm>
            <a:off x="8505871" y="3182136"/>
            <a:ext cx="2242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94612" algn="r">
              <a:spcBef>
                <a:spcPts val="100"/>
              </a:spcBef>
              <a:defRPr sz="12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ЕОС </a:t>
            </a:r>
            <a:r>
              <a:rPr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Договор</a:t>
            </a:r>
            <a:endParaRPr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8" name="object 9"/>
          <p:cNvSpPr/>
          <p:nvPr/>
        </p:nvSpPr>
        <p:spPr>
          <a:xfrm>
            <a:off x="5456332" y="1735037"/>
            <a:ext cx="1325843" cy="1126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339" y="0"/>
                </a:lnTo>
                <a:lnTo>
                  <a:pt x="16261" y="0"/>
                </a:lnTo>
                <a:lnTo>
                  <a:pt x="21600" y="10800"/>
                </a:lnTo>
                <a:lnTo>
                  <a:pt x="16261" y="21600"/>
                </a:lnTo>
                <a:lnTo>
                  <a:pt x="533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035FA2"/>
          </a:solidFill>
          <a:ln w="25400">
            <a:noFill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59" name="object 10"/>
          <p:cNvSpPr txBox="1"/>
          <p:nvPr/>
        </p:nvSpPr>
        <p:spPr>
          <a:xfrm>
            <a:off x="5851080" y="2174948"/>
            <a:ext cx="55379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6918" algn="ctr">
              <a:spcBef>
                <a:spcPts val="133"/>
              </a:spcBef>
              <a:defRPr sz="1000" b="1" spc="1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MES</a:t>
            </a:r>
          </a:p>
        </p:txBody>
      </p:sp>
      <p:sp>
        <p:nvSpPr>
          <p:cNvPr id="71" name="object 24"/>
          <p:cNvSpPr/>
          <p:nvPr/>
        </p:nvSpPr>
        <p:spPr>
          <a:xfrm>
            <a:off x="5490167" y="4738765"/>
            <a:ext cx="1325843" cy="1125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339" y="0"/>
                </a:lnTo>
                <a:lnTo>
                  <a:pt x="16261" y="0"/>
                </a:lnTo>
                <a:lnTo>
                  <a:pt x="21600" y="10800"/>
                </a:lnTo>
                <a:lnTo>
                  <a:pt x="16261" y="21600"/>
                </a:lnTo>
                <a:lnTo>
                  <a:pt x="533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035FA2"/>
          </a:solidFill>
          <a:ln w="25400">
            <a:noFill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72" name="object 25"/>
          <p:cNvSpPr txBox="1"/>
          <p:nvPr/>
        </p:nvSpPr>
        <p:spPr>
          <a:xfrm>
            <a:off x="5883911" y="5178633"/>
            <a:ext cx="53835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dirty="0">
                <a:latin typeface="+mn-lt"/>
              </a:rPr>
              <a:t>PLM</a:t>
            </a:r>
          </a:p>
        </p:txBody>
      </p:sp>
      <p:sp>
        <p:nvSpPr>
          <p:cNvPr id="54" name="object 4"/>
          <p:cNvSpPr/>
          <p:nvPr/>
        </p:nvSpPr>
        <p:spPr>
          <a:xfrm>
            <a:off x="5312195" y="3059345"/>
            <a:ext cx="1619025" cy="1373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62" y="0"/>
                </a:moveTo>
                <a:lnTo>
                  <a:pt x="5338" y="0"/>
                </a:lnTo>
                <a:lnTo>
                  <a:pt x="0" y="10801"/>
                </a:lnTo>
                <a:lnTo>
                  <a:pt x="5338" y="21600"/>
                </a:lnTo>
                <a:lnTo>
                  <a:pt x="16262" y="21600"/>
                </a:lnTo>
                <a:lnTo>
                  <a:pt x="21600" y="10801"/>
                </a:lnTo>
                <a:lnTo>
                  <a:pt x="16262" y="0"/>
                </a:lnTo>
                <a:close/>
              </a:path>
            </a:pathLst>
          </a:custGeom>
          <a:solidFill>
            <a:srgbClr val="253173"/>
          </a:solidFill>
          <a:ln w="12700">
            <a:miter lim="400000"/>
          </a:ln>
        </p:spPr>
        <p:txBody>
          <a:bodyPr lIns="60901" tIns="60901" rIns="60901" bIns="6090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200" dirty="0"/>
          </a:p>
        </p:txBody>
      </p:sp>
      <p:sp>
        <p:nvSpPr>
          <p:cNvPr id="55" name="object 5"/>
          <p:cNvSpPr txBox="1"/>
          <p:nvPr/>
        </p:nvSpPr>
        <p:spPr>
          <a:xfrm>
            <a:off x="5413006" y="3251044"/>
            <a:ext cx="144662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46" algn="ctr">
              <a:spcBef>
                <a:spcPts val="1599"/>
              </a:spcBef>
              <a:defRPr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ERP</a:t>
            </a:r>
            <a:br>
              <a:rPr lang="en-US" sz="3600" dirty="0"/>
            </a:br>
            <a:r>
              <a:rPr lang="ru-RU" sz="1200" dirty="0"/>
              <a:t>Корпоративный шаблон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548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7">
            <a:extLst>
              <a:ext uri="{FF2B5EF4-FFF2-40B4-BE49-F238E27FC236}">
                <a16:creationId xmlns:a16="http://schemas.microsoft.com/office/drawing/2014/main" id="{FD59DDA6-CB61-8BC7-C862-30C96A67C513}"/>
              </a:ext>
            </a:extLst>
          </p:cNvPr>
          <p:cNvSpPr/>
          <p:nvPr/>
        </p:nvSpPr>
        <p:spPr>
          <a:xfrm>
            <a:off x="10877667" y="6800116"/>
            <a:ext cx="4840904" cy="1486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07061" indent="-507061">
              <a:lnSpc>
                <a:spcPts val="2873"/>
              </a:lnSpc>
              <a:buFont typeface="Arial" panose="020B0604020202020204" pitchFamily="34" charset="0"/>
              <a:buChar char="•"/>
            </a:pPr>
            <a:endParaRPr lang="en-US" sz="2394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E99D8540-00B8-9668-BF29-FECFCC285396}"/>
              </a:ext>
            </a:extLst>
          </p:cNvPr>
          <p:cNvSpPr/>
          <p:nvPr/>
        </p:nvSpPr>
        <p:spPr>
          <a:xfrm>
            <a:off x="421240" y="302648"/>
            <a:ext cx="9607556" cy="518014"/>
          </a:xfrm>
          <a:prstGeom prst="rect">
            <a:avLst/>
          </a:prstGeom>
        </p:spPr>
        <p:txBody>
          <a:bodyPr lIns="0" tIns="0" rIns="0" bIns="36000" anchor="ctr"/>
          <a:lstStyle/>
          <a:p>
            <a:pPr defTabSz="1042690">
              <a:spcBef>
                <a:spcPct val="0"/>
              </a:spcBef>
            </a:pPr>
            <a:r>
              <a:rPr lang="ru-RU" sz="2300" b="1" dirty="0">
                <a:latin typeface="+mj-lt"/>
              </a:rPr>
              <a:t>1С: Управление холдингом - универсальная платформа построения шаблонов финансовых систем</a:t>
            </a:r>
            <a:endParaRPr lang="en-US" sz="2300" b="1" dirty="0">
              <a:latin typeface="+mj-lt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B61052C-9F4A-6429-5938-61B3D421FC9E}"/>
              </a:ext>
            </a:extLst>
          </p:cNvPr>
          <p:cNvSpPr/>
          <p:nvPr/>
        </p:nvSpPr>
        <p:spPr bwMode="auto">
          <a:xfrm>
            <a:off x="8515953" y="1062285"/>
            <a:ext cx="3569323" cy="5290917"/>
          </a:xfrm>
          <a:prstGeom prst="roundRect">
            <a:avLst>
              <a:gd name="adj" fmla="val 4196"/>
            </a:avLst>
          </a:prstGeom>
          <a:noFill/>
          <a:ln>
            <a:solidFill>
              <a:srgbClr val="025E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8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62">
            <a:extLst>
              <a:ext uri="{FF2B5EF4-FFF2-40B4-BE49-F238E27FC236}">
                <a16:creationId xmlns:a16="http://schemas.microsoft.com/office/drawing/2014/main" id="{1FD4BEC3-00C0-D74B-FCBF-0A8FECF2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940" y="1132135"/>
            <a:ext cx="3569323" cy="3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865" b="1" dirty="0">
                <a:latin typeface="Golos Text "/>
              </a:rPr>
              <a:t>1С: Управление холдингом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ACE0F4-863D-2DCB-7F9D-EDB3648D048A}"/>
              </a:ext>
            </a:extLst>
          </p:cNvPr>
          <p:cNvSpPr/>
          <p:nvPr/>
        </p:nvSpPr>
        <p:spPr bwMode="auto">
          <a:xfrm>
            <a:off x="8685889" y="2258364"/>
            <a:ext cx="3261342" cy="532243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07" tIns="60904" rIns="121807" bIns="60904"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Консолидация (МСФО)</a:t>
            </a:r>
            <a:endParaRPr lang="ru-RU" altLang="ru-RU" sz="1399" dirty="0">
              <a:solidFill>
                <a:schemeClr val="bg1"/>
              </a:solidFill>
              <a:latin typeface="Golos Text 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2F0CD3C-8C8D-205F-0873-E570A9F37379}"/>
              </a:ext>
            </a:extLst>
          </p:cNvPr>
          <p:cNvSpPr/>
          <p:nvPr/>
        </p:nvSpPr>
        <p:spPr bwMode="auto">
          <a:xfrm>
            <a:off x="8685889" y="2905377"/>
            <a:ext cx="3261342" cy="532243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КИК: работа с контролируемыми иностранными компаниями, страновой отчет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E66B815-F0D2-AD70-71D5-FB06C8847ED3}"/>
              </a:ext>
            </a:extLst>
          </p:cNvPr>
          <p:cNvSpPr/>
          <p:nvPr/>
        </p:nvSpPr>
        <p:spPr bwMode="auto">
          <a:xfrm>
            <a:off x="8701929" y="3552390"/>
            <a:ext cx="3261342" cy="532243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КГН: подготовка отчетности по консолидированной группе налогоплательщиков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866A3C-38AB-CE71-E0F9-1009DBE1D876}"/>
              </a:ext>
            </a:extLst>
          </p:cNvPr>
          <p:cNvSpPr/>
          <p:nvPr/>
        </p:nvSpPr>
        <p:spPr bwMode="auto">
          <a:xfrm>
            <a:off x="8685890" y="1607256"/>
            <a:ext cx="3261342" cy="532243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Портал сверки ВГО</a:t>
            </a:r>
            <a:endParaRPr lang="ru-RU" altLang="ru-RU" sz="1399" dirty="0">
              <a:solidFill>
                <a:schemeClr val="bg1"/>
              </a:solidFill>
              <a:latin typeface="Golos Text 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FC05F0-CBBA-45C4-342C-3BF86D8B9D8E}"/>
              </a:ext>
            </a:extLst>
          </p:cNvPr>
          <p:cNvSpPr/>
          <p:nvPr/>
        </p:nvSpPr>
        <p:spPr bwMode="auto">
          <a:xfrm>
            <a:off x="8669943" y="4199403"/>
            <a:ext cx="3261342" cy="532243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СКП: расчет сквозной себестоимости ключевых продуктов</a:t>
            </a: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2C0DA8C9-C1AA-12B4-B272-90637DF8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40" y="966363"/>
            <a:ext cx="8094713" cy="509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608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025EA1"/>
                </a:solidFill>
                <a:latin typeface="+mn-lt"/>
              </a:rPr>
              <a:t>На базе программного продукта «1С:Управление холдингом» в Госкорпорации Росатом решены следующие задачи: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сверка внутригрупповых оборотов/остатков (далее ВГО) для фактических данных;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подготовка консолидированной отчетности по МСФО;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управление сроками и качеством подготовки отчетности по МСФО (подсистема мониторинга);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подготовка отчетности по контролируемым иностранным компаниям;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подготовка страновой отчетности;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формирование декларации по налогу на прибыль для консолидированной группы налогоплательщиков;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подготовка консолидированных бюджетов;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расчет полной сквозной себестоимости, маржи и выручки по ключевым продуктам;</a:t>
            </a:r>
          </a:p>
          <a:p>
            <a:pPr marL="916726" lvl="1"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ru-RU" altLang="ru-RU" sz="1732" dirty="0">
                <a:latin typeface="Golos Text "/>
              </a:rPr>
              <a:t>Управление и мониторинг процесса закрытия финансового периода</a:t>
            </a:r>
          </a:p>
          <a:p>
            <a:pPr marL="808876" lvl="1" indent="-272798">
              <a:spcBef>
                <a:spcPct val="30000"/>
              </a:spcBef>
              <a:buClrTx/>
              <a:buSzPct val="75000"/>
              <a:buFont typeface="Wingdings" panose="05000000000000000000" pitchFamily="2" charset="2"/>
              <a:buChar char="q"/>
              <a:defRPr/>
            </a:pPr>
            <a:endParaRPr lang="ru-RU" altLang="ru-RU" sz="1732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5D10344-36CB-46A0-E09E-391D76B47C7D}"/>
              </a:ext>
            </a:extLst>
          </p:cNvPr>
          <p:cNvSpPr>
            <a:spLocks/>
          </p:cNvSpPr>
          <p:nvPr/>
        </p:nvSpPr>
        <p:spPr bwMode="auto">
          <a:xfrm>
            <a:off x="224552" y="5716361"/>
            <a:ext cx="8259414" cy="10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800" b="1" dirty="0">
                <a:solidFill>
                  <a:srgbClr val="025EA1"/>
                </a:solidFill>
                <a:latin typeface="+mn-lt"/>
              </a:rPr>
              <a:t>В системах работает Госкорпорация «Росатом», все субхолдинги и 170+ организационных единиц, общая численность пользователей систем 4000+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C5B00B8-FB84-6A53-8204-E5304EA77F91}"/>
              </a:ext>
            </a:extLst>
          </p:cNvPr>
          <p:cNvSpPr/>
          <p:nvPr/>
        </p:nvSpPr>
        <p:spPr bwMode="auto">
          <a:xfrm>
            <a:off x="8643250" y="4846416"/>
            <a:ext cx="3261342" cy="532245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РСПИБ: распределенная система планирования и бюджетирования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8236EF0-EA9C-AA70-59D9-B26E151548A7}"/>
              </a:ext>
            </a:extLst>
          </p:cNvPr>
          <p:cNvSpPr/>
          <p:nvPr/>
        </p:nvSpPr>
        <p:spPr bwMode="auto">
          <a:xfrm>
            <a:off x="8643249" y="5486646"/>
            <a:ext cx="3261342" cy="532245"/>
          </a:xfrm>
          <a:prstGeom prst="roundRect">
            <a:avLst/>
          </a:prstGeom>
          <a:solidFill>
            <a:srgbClr val="025EA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defTabSz="533400" eaLnBrk="0" hangingPunct="0">
              <a:defRPr sz="20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defTabSz="5334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ru-RU" sz="1399" dirty="0">
                <a:solidFill>
                  <a:schemeClr val="bg1"/>
                </a:solidFill>
                <a:latin typeface="Golos Text "/>
              </a:rPr>
              <a:t>1С: Монитор: управление и мониторинг процесса закрытия финансового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7147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8545AF7D-9ED4-38DC-E524-2A3A98FF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0072" y="1937019"/>
            <a:ext cx="4079115" cy="4920982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8928B580-4909-2819-4DD6-D831B05969E5}"/>
              </a:ext>
            </a:extLst>
          </p:cNvPr>
          <p:cNvSpPr/>
          <p:nvPr/>
        </p:nvSpPr>
        <p:spPr>
          <a:xfrm>
            <a:off x="532533" y="182630"/>
            <a:ext cx="8742096" cy="1026926"/>
          </a:xfrm>
          <a:prstGeom prst="rect">
            <a:avLst/>
          </a:prstGeom>
        </p:spPr>
        <p:txBody>
          <a:bodyPr lIns="0" tIns="0" rIns="0" bIns="36000" anchor="ctr"/>
          <a:lstStyle/>
          <a:p>
            <a:pPr defTabSz="1042690">
              <a:spcBef>
                <a:spcPct val="0"/>
              </a:spcBef>
            </a:pPr>
            <a:r>
              <a:rPr lang="ru-RU" sz="2300" b="1" dirty="0">
                <a:latin typeface="+mj-lt"/>
              </a:rPr>
              <a:t>1С: Монитор: управление и мониторинг процесса </a:t>
            </a:r>
            <a:br>
              <a:rPr lang="ru-RU" sz="2300" b="1" dirty="0">
                <a:latin typeface="+mj-lt"/>
              </a:rPr>
            </a:br>
            <a:r>
              <a:rPr lang="ru-RU" sz="2300" b="1" dirty="0">
                <a:latin typeface="+mj-lt"/>
              </a:rPr>
              <a:t>закрытия финансового периода</a:t>
            </a:r>
            <a:endParaRPr lang="en-US" sz="2300" b="1" dirty="0">
              <a:latin typeface="+mj-lt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DDECFDD-664F-2BB7-3F73-E5CB3810DA01}"/>
              </a:ext>
            </a:extLst>
          </p:cNvPr>
          <p:cNvSpPr/>
          <p:nvPr/>
        </p:nvSpPr>
        <p:spPr>
          <a:xfrm>
            <a:off x="689446" y="1519146"/>
            <a:ext cx="11878015" cy="1026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r>
              <a:rPr lang="ru-RU" b="1" dirty="0">
                <a:solidFill>
                  <a:srgbClr val="025EA1"/>
                </a:solidFill>
              </a:rPr>
              <a:t>1С: Монитор – оркестратор закрытия периода, связующая нить между </a:t>
            </a:r>
            <a:r>
              <a:rPr lang="en-US" b="1" dirty="0">
                <a:solidFill>
                  <a:srgbClr val="025EA1"/>
                </a:solidFill>
              </a:rPr>
              <a:t>ERP</a:t>
            </a:r>
            <a:r>
              <a:rPr lang="ru-RU" b="1" dirty="0">
                <a:solidFill>
                  <a:srgbClr val="025EA1"/>
                </a:solidFill>
              </a:rPr>
              <a:t> системой, процессом закрытия периода и сотрудниками участвующими в процессе</a:t>
            </a:r>
            <a:endParaRPr lang="en-US" b="1" dirty="0">
              <a:solidFill>
                <a:srgbClr val="025EA1"/>
              </a:solidFill>
            </a:endParaRPr>
          </a:p>
          <a:p>
            <a:pPr>
              <a:lnSpc>
                <a:spcPts val="3457"/>
              </a:lnSpc>
            </a:pPr>
            <a:endParaRPr lang="en-US" b="1" dirty="0">
              <a:solidFill>
                <a:srgbClr val="025EA1"/>
              </a:solidFill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176D0C66-E0AA-8871-12DD-B4E7DB5C7D49}"/>
              </a:ext>
            </a:extLst>
          </p:cNvPr>
          <p:cNvSpPr/>
          <p:nvPr/>
        </p:nvSpPr>
        <p:spPr>
          <a:xfrm>
            <a:off x="332528" y="1907542"/>
            <a:ext cx="10559565" cy="1317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endParaRPr lang="en-US" sz="2839" dirty="0">
              <a:latin typeface="Golos Text 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BA260363-F223-12A6-3B3B-8F42DBF9E320}"/>
              </a:ext>
            </a:extLst>
          </p:cNvPr>
          <p:cNvSpPr/>
          <p:nvPr/>
        </p:nvSpPr>
        <p:spPr>
          <a:xfrm>
            <a:off x="1820557" y="3327536"/>
            <a:ext cx="4393335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2660" dirty="0">
                <a:solidFill>
                  <a:srgbClr val="11253D"/>
                </a:solidFill>
                <a:latin typeface="Golos Text "/>
                <a:ea typeface="Golos Text Regular" pitchFamily="34" charset="-122"/>
                <a:cs typeface="Golos Text Regular" pitchFamily="34" charset="-120"/>
              </a:rPr>
              <a:t>Управление Единым шаблоном графика закрытия периода</a:t>
            </a:r>
            <a:endParaRPr lang="en-US" sz="2660" dirty="0">
              <a:latin typeface="Golos Text 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EB251A5A-2DC7-1D49-3D96-AF7E2A227261}"/>
              </a:ext>
            </a:extLst>
          </p:cNvPr>
          <p:cNvSpPr/>
          <p:nvPr/>
        </p:nvSpPr>
        <p:spPr>
          <a:xfrm>
            <a:off x="1820557" y="5066799"/>
            <a:ext cx="4217234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2660" dirty="0">
                <a:solidFill>
                  <a:srgbClr val="11253D"/>
                </a:solidFill>
                <a:latin typeface="Golos Text "/>
                <a:ea typeface="Golos Text Regular" pitchFamily="34" charset="-122"/>
                <a:cs typeface="Golos Text Regular" pitchFamily="34" charset="-120"/>
              </a:rPr>
              <a:t>Автоматическое выполнения шагов графика финансового закрытия </a:t>
            </a:r>
            <a:endParaRPr lang="en-US" sz="2660" dirty="0">
              <a:latin typeface="Golos Text 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85C223C8-B001-330A-1535-73D2EAE457AA}"/>
              </a:ext>
            </a:extLst>
          </p:cNvPr>
          <p:cNvSpPr/>
          <p:nvPr/>
        </p:nvSpPr>
        <p:spPr>
          <a:xfrm>
            <a:off x="8398125" y="3327536"/>
            <a:ext cx="3645032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2660" dirty="0">
                <a:solidFill>
                  <a:srgbClr val="11253D"/>
                </a:solidFill>
                <a:latin typeface="Golos Text "/>
                <a:ea typeface="Golos Text Regular" pitchFamily="34" charset="-122"/>
                <a:cs typeface="Golos Text Regular" pitchFamily="34" charset="-120"/>
              </a:rPr>
              <a:t>Оповещение ответственных о важных событиях закрытия</a:t>
            </a:r>
            <a:endParaRPr lang="en-US" sz="2660" dirty="0">
              <a:latin typeface="Golos Text 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3D6C5DC-4860-48AD-12D0-EC97CDD89265}"/>
              </a:ext>
            </a:extLst>
          </p:cNvPr>
          <p:cNvSpPr/>
          <p:nvPr/>
        </p:nvSpPr>
        <p:spPr>
          <a:xfrm>
            <a:off x="7964042" y="5066799"/>
            <a:ext cx="4079115" cy="162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2660" dirty="0">
                <a:solidFill>
                  <a:srgbClr val="11253D"/>
                </a:solidFill>
                <a:latin typeface="Golos Text "/>
                <a:ea typeface="Golos Text Regular" pitchFamily="34" charset="-122"/>
                <a:cs typeface="Golos Text Regular" pitchFamily="34" charset="-120"/>
              </a:rPr>
              <a:t>Анализ закрытия: выявление причин простоев при закрытии.</a:t>
            </a:r>
            <a:endParaRPr lang="en-US" sz="266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CBCA4-401C-4DD4-8B78-CE7F30BAD073}"/>
              </a:ext>
            </a:extLst>
          </p:cNvPr>
          <p:cNvSpPr txBox="1"/>
          <p:nvPr/>
        </p:nvSpPr>
        <p:spPr>
          <a:xfrm>
            <a:off x="532533" y="3327536"/>
            <a:ext cx="1441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3D856-7419-4804-B399-ECF0A0647F3B}"/>
              </a:ext>
            </a:extLst>
          </p:cNvPr>
          <p:cNvSpPr txBox="1"/>
          <p:nvPr/>
        </p:nvSpPr>
        <p:spPr>
          <a:xfrm>
            <a:off x="532533" y="5066799"/>
            <a:ext cx="157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CCD279-DC7D-4B42-A85A-3219D2CA47D8}"/>
              </a:ext>
            </a:extLst>
          </p:cNvPr>
          <p:cNvSpPr txBox="1"/>
          <p:nvPr/>
        </p:nvSpPr>
        <p:spPr>
          <a:xfrm>
            <a:off x="6628454" y="3327536"/>
            <a:ext cx="1769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363FD8-5D4C-4260-BEF9-2E18DC8D370A}"/>
              </a:ext>
            </a:extLst>
          </p:cNvPr>
          <p:cNvSpPr txBox="1"/>
          <p:nvPr/>
        </p:nvSpPr>
        <p:spPr>
          <a:xfrm>
            <a:off x="6628454" y="5066799"/>
            <a:ext cx="1769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DDCDEFC-9E48-4DA3-8A1D-277AE99AC4C6}"/>
              </a:ext>
            </a:extLst>
          </p:cNvPr>
          <p:cNvCxnSpPr>
            <a:cxnSpLocks/>
          </p:cNvCxnSpPr>
          <p:nvPr/>
        </p:nvCxnSpPr>
        <p:spPr bwMode="auto">
          <a:xfrm>
            <a:off x="660373" y="4324024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C0260ED-5A37-45A6-A617-BD1CDF1A5FF6}"/>
              </a:ext>
            </a:extLst>
          </p:cNvPr>
          <p:cNvCxnSpPr>
            <a:cxnSpLocks/>
          </p:cNvCxnSpPr>
          <p:nvPr/>
        </p:nvCxnSpPr>
        <p:spPr bwMode="auto">
          <a:xfrm>
            <a:off x="6781494" y="6056588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FD16767-969E-4CD6-8F78-42B0B71DEBD2}"/>
              </a:ext>
            </a:extLst>
          </p:cNvPr>
          <p:cNvCxnSpPr>
            <a:cxnSpLocks/>
          </p:cNvCxnSpPr>
          <p:nvPr/>
        </p:nvCxnSpPr>
        <p:spPr bwMode="auto">
          <a:xfrm>
            <a:off x="6781494" y="4324024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EE41602-3165-4B02-9BA9-ACE8C2C99F3E}"/>
              </a:ext>
            </a:extLst>
          </p:cNvPr>
          <p:cNvCxnSpPr>
            <a:cxnSpLocks/>
          </p:cNvCxnSpPr>
          <p:nvPr/>
        </p:nvCxnSpPr>
        <p:spPr bwMode="auto">
          <a:xfrm>
            <a:off x="590034" y="6056588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4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8545AF7D-9ED4-38DC-E524-2A3A98FF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0072" y="1937019"/>
            <a:ext cx="4079115" cy="4920982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8928B580-4909-2819-4DD6-D831B05969E5}"/>
              </a:ext>
            </a:extLst>
          </p:cNvPr>
          <p:cNvSpPr/>
          <p:nvPr/>
        </p:nvSpPr>
        <p:spPr>
          <a:xfrm>
            <a:off x="266137" y="230551"/>
            <a:ext cx="12681684" cy="1026926"/>
          </a:xfrm>
          <a:prstGeom prst="rect">
            <a:avLst/>
          </a:prstGeom>
        </p:spPr>
        <p:txBody>
          <a:bodyPr lIns="0" tIns="0" rIns="0" bIns="36000" anchor="ctr"/>
          <a:lstStyle/>
          <a:p>
            <a:pPr defTabSz="1042690">
              <a:spcBef>
                <a:spcPct val="0"/>
              </a:spcBef>
            </a:pPr>
            <a:r>
              <a:rPr lang="ru-RU" sz="2300" b="1" dirty="0">
                <a:latin typeface="+mj-lt"/>
              </a:rPr>
              <a:t>РСПИБ: распределенная система планирования и бюджетирования </a:t>
            </a:r>
          </a:p>
          <a:p>
            <a:pPr defTabSz="1042690">
              <a:spcBef>
                <a:spcPct val="0"/>
              </a:spcBef>
            </a:pPr>
            <a:endParaRPr lang="en-US" sz="2300" b="1" dirty="0">
              <a:latin typeface="+mj-lt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DDECFDD-664F-2BB7-3F73-E5CB3810DA01}"/>
              </a:ext>
            </a:extLst>
          </p:cNvPr>
          <p:cNvSpPr/>
          <p:nvPr/>
        </p:nvSpPr>
        <p:spPr>
          <a:xfrm>
            <a:off x="332528" y="1363064"/>
            <a:ext cx="11082400" cy="130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r>
              <a:rPr lang="ru-RU" b="1" dirty="0">
                <a:solidFill>
                  <a:srgbClr val="025EA1"/>
                </a:solidFill>
              </a:rPr>
              <a:t>1С: РСПиБ – помощник по планированию, источник данных по консолидированному бюджету, сервис внесения плановых данных для организаций, сверки ВГО. Инструмент консолидации бюджетов для Госкорпорации «Росатом»</a:t>
            </a:r>
            <a:endParaRPr lang="en-US" b="1" dirty="0">
              <a:solidFill>
                <a:srgbClr val="025EA1"/>
              </a:solidFill>
            </a:endParaRPr>
          </a:p>
          <a:p>
            <a:pPr>
              <a:lnSpc>
                <a:spcPts val="3457"/>
              </a:lnSpc>
            </a:pPr>
            <a:endParaRPr lang="en-US" b="1" dirty="0">
              <a:solidFill>
                <a:srgbClr val="025EA1"/>
              </a:solidFill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176D0C66-E0AA-8871-12DD-B4E7DB5C7D49}"/>
              </a:ext>
            </a:extLst>
          </p:cNvPr>
          <p:cNvSpPr/>
          <p:nvPr/>
        </p:nvSpPr>
        <p:spPr>
          <a:xfrm>
            <a:off x="332528" y="1946584"/>
            <a:ext cx="10559565" cy="1317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endParaRPr lang="en-US" sz="2839" dirty="0">
              <a:latin typeface="Golos Text 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BA260363-F223-12A6-3B3B-8F42DBF9E320}"/>
              </a:ext>
            </a:extLst>
          </p:cNvPr>
          <p:cNvSpPr/>
          <p:nvPr/>
        </p:nvSpPr>
        <p:spPr>
          <a:xfrm>
            <a:off x="1563633" y="3373008"/>
            <a:ext cx="4393335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500" dirty="0">
                <a:ea typeface="Golos Text Regular" pitchFamily="34" charset="-122"/>
              </a:rPr>
              <a:t>Сбор краткосрочных и среднесрочных бюджетов, сверка ВГО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EB251A5A-2DC7-1D49-3D96-AF7E2A227261}"/>
              </a:ext>
            </a:extLst>
          </p:cNvPr>
          <p:cNvSpPr/>
          <p:nvPr/>
        </p:nvSpPr>
        <p:spPr>
          <a:xfrm>
            <a:off x="1563633" y="5282723"/>
            <a:ext cx="4217234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500" dirty="0">
                <a:ea typeface="Golos Text Regular" pitchFamily="34" charset="-122"/>
              </a:rPr>
              <a:t>Построение план-</a:t>
            </a:r>
            <a:r>
              <a:rPr lang="ru-RU" sz="1500" dirty="0" err="1">
                <a:ea typeface="Golos Text Regular" pitchFamily="34" charset="-122"/>
              </a:rPr>
              <a:t>фактного</a:t>
            </a:r>
            <a:r>
              <a:rPr lang="ru-RU" sz="1500" dirty="0">
                <a:ea typeface="Golos Text Regular" pitchFamily="34" charset="-122"/>
              </a:rPr>
              <a:t> анализа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85C223C8-B001-330A-1535-73D2EAE457AA}"/>
              </a:ext>
            </a:extLst>
          </p:cNvPr>
          <p:cNvSpPr/>
          <p:nvPr/>
        </p:nvSpPr>
        <p:spPr>
          <a:xfrm>
            <a:off x="7759451" y="3391005"/>
            <a:ext cx="2972522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Подготовка консолидированных бюджетов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3D6C5DC-4860-48AD-12D0-EC97CDD89265}"/>
              </a:ext>
            </a:extLst>
          </p:cNvPr>
          <p:cNvSpPr/>
          <p:nvPr/>
        </p:nvSpPr>
        <p:spPr>
          <a:xfrm>
            <a:off x="7759451" y="5300720"/>
            <a:ext cx="3753100" cy="162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Подготовка и получение данных по прогнозам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AE2093-9FC8-4B82-A74E-CEAF1D10093E}"/>
              </a:ext>
            </a:extLst>
          </p:cNvPr>
          <p:cNvSpPr txBox="1"/>
          <p:nvPr/>
        </p:nvSpPr>
        <p:spPr>
          <a:xfrm>
            <a:off x="532533" y="3327536"/>
            <a:ext cx="1441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362F82-28E3-48CB-B2F7-7002EEDEF622}"/>
              </a:ext>
            </a:extLst>
          </p:cNvPr>
          <p:cNvSpPr txBox="1"/>
          <p:nvPr/>
        </p:nvSpPr>
        <p:spPr>
          <a:xfrm>
            <a:off x="532533" y="5066799"/>
            <a:ext cx="157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5A18C-04CD-4D6E-95FF-DDF2E7F8003E}"/>
              </a:ext>
            </a:extLst>
          </p:cNvPr>
          <p:cNvSpPr txBox="1"/>
          <p:nvPr/>
        </p:nvSpPr>
        <p:spPr>
          <a:xfrm>
            <a:off x="6628454" y="3327536"/>
            <a:ext cx="1769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C783C-7CD7-4701-BB14-5433190968E9}"/>
              </a:ext>
            </a:extLst>
          </p:cNvPr>
          <p:cNvSpPr txBox="1"/>
          <p:nvPr/>
        </p:nvSpPr>
        <p:spPr>
          <a:xfrm>
            <a:off x="6628454" y="5066799"/>
            <a:ext cx="1769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6049183-4A35-4A8B-A288-141503368104}"/>
              </a:ext>
            </a:extLst>
          </p:cNvPr>
          <p:cNvCxnSpPr>
            <a:cxnSpLocks/>
          </p:cNvCxnSpPr>
          <p:nvPr/>
        </p:nvCxnSpPr>
        <p:spPr bwMode="auto">
          <a:xfrm>
            <a:off x="660373" y="4324024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79F48B0-32E2-47AE-9609-DC1C6668E7FD}"/>
              </a:ext>
            </a:extLst>
          </p:cNvPr>
          <p:cNvCxnSpPr>
            <a:cxnSpLocks/>
          </p:cNvCxnSpPr>
          <p:nvPr/>
        </p:nvCxnSpPr>
        <p:spPr bwMode="auto">
          <a:xfrm>
            <a:off x="6781494" y="6056588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7DB78A1-5851-4B00-AC05-F2D78CA9D5EE}"/>
              </a:ext>
            </a:extLst>
          </p:cNvPr>
          <p:cNvCxnSpPr>
            <a:cxnSpLocks/>
          </p:cNvCxnSpPr>
          <p:nvPr/>
        </p:nvCxnSpPr>
        <p:spPr bwMode="auto">
          <a:xfrm>
            <a:off x="6781494" y="4324024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0D04ACB-4825-4199-8018-B1F9E75756CE}"/>
              </a:ext>
            </a:extLst>
          </p:cNvPr>
          <p:cNvCxnSpPr>
            <a:cxnSpLocks/>
          </p:cNvCxnSpPr>
          <p:nvPr/>
        </p:nvCxnSpPr>
        <p:spPr bwMode="auto">
          <a:xfrm>
            <a:off x="590034" y="6056588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31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8545AF7D-9ED4-38DC-E524-2A3A98FF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0072" y="1937019"/>
            <a:ext cx="4079115" cy="4920982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8928B580-4909-2819-4DD6-D831B05969E5}"/>
              </a:ext>
            </a:extLst>
          </p:cNvPr>
          <p:cNvSpPr/>
          <p:nvPr/>
        </p:nvSpPr>
        <p:spPr>
          <a:xfrm>
            <a:off x="266137" y="230551"/>
            <a:ext cx="12681684" cy="1026926"/>
          </a:xfrm>
          <a:prstGeom prst="rect">
            <a:avLst/>
          </a:prstGeom>
        </p:spPr>
        <p:txBody>
          <a:bodyPr lIns="0" tIns="0" rIns="0" bIns="36000" anchor="ctr"/>
          <a:lstStyle/>
          <a:p>
            <a:pPr defTabSz="1042690">
              <a:spcBef>
                <a:spcPct val="0"/>
              </a:spcBef>
            </a:pPr>
            <a:r>
              <a:rPr lang="ru-RU" sz="2300" b="1" dirty="0">
                <a:latin typeface="+mj-lt"/>
              </a:rPr>
              <a:t>Портал сверки ВГО и Консолидация МСФО</a:t>
            </a:r>
          </a:p>
          <a:p>
            <a:pPr defTabSz="1042690">
              <a:spcBef>
                <a:spcPct val="0"/>
              </a:spcBef>
            </a:pPr>
            <a:endParaRPr lang="ru-RU" sz="2300" b="1" dirty="0">
              <a:latin typeface="+mj-lt"/>
            </a:endParaRPr>
          </a:p>
          <a:p>
            <a:pPr defTabSz="1042690">
              <a:spcBef>
                <a:spcPct val="0"/>
              </a:spcBef>
            </a:pPr>
            <a:endParaRPr lang="en-US" sz="2300" b="1" dirty="0">
              <a:latin typeface="+mj-lt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DDECFDD-664F-2BB7-3F73-E5CB3810DA01}"/>
              </a:ext>
            </a:extLst>
          </p:cNvPr>
          <p:cNvSpPr/>
          <p:nvPr/>
        </p:nvSpPr>
        <p:spPr>
          <a:xfrm>
            <a:off x="444758" y="1022787"/>
            <a:ext cx="11878015" cy="15292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r>
              <a:rPr lang="ru-RU" b="1" dirty="0">
                <a:solidFill>
                  <a:srgbClr val="025EA1"/>
                </a:solidFill>
              </a:rPr>
              <a:t>Сервис сверки ВГО для организаций, инструмент консолидации данных и управление сроками и качеством подготовки отчетности по МСФО   для Госкорпорации «Росатом»</a:t>
            </a:r>
            <a:endParaRPr lang="en-US" b="1" dirty="0">
              <a:solidFill>
                <a:srgbClr val="025EA1"/>
              </a:solidFill>
            </a:endParaRPr>
          </a:p>
          <a:p>
            <a:pPr>
              <a:lnSpc>
                <a:spcPts val="3457"/>
              </a:lnSpc>
            </a:pPr>
            <a:endParaRPr lang="en-US" b="1" dirty="0">
              <a:solidFill>
                <a:srgbClr val="025EA1"/>
              </a:solidFill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176D0C66-E0AA-8871-12DD-B4E7DB5C7D49}"/>
              </a:ext>
            </a:extLst>
          </p:cNvPr>
          <p:cNvSpPr/>
          <p:nvPr/>
        </p:nvSpPr>
        <p:spPr>
          <a:xfrm>
            <a:off x="332528" y="1686515"/>
            <a:ext cx="10559565" cy="1317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457"/>
              </a:lnSpc>
            </a:pPr>
            <a:endParaRPr lang="en-US" sz="2839" dirty="0">
              <a:latin typeface="Golos Text 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BA260363-F223-12A6-3B3B-8F42DBF9E320}"/>
              </a:ext>
            </a:extLst>
          </p:cNvPr>
          <p:cNvSpPr/>
          <p:nvPr/>
        </p:nvSpPr>
        <p:spPr>
          <a:xfrm>
            <a:off x="1668026" y="3020483"/>
            <a:ext cx="4891841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Сбор данных для консолидации по единому плану счетов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EB251A5A-2DC7-1D49-3D96-AF7E2A227261}"/>
              </a:ext>
            </a:extLst>
          </p:cNvPr>
          <p:cNvSpPr/>
          <p:nvPr/>
        </p:nvSpPr>
        <p:spPr>
          <a:xfrm>
            <a:off x="1594339" y="4795842"/>
            <a:ext cx="4695758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Сверка внутригрупповых оборотов/остатков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85C223C8-B001-330A-1535-73D2EAE457AA}"/>
              </a:ext>
            </a:extLst>
          </p:cNvPr>
          <p:cNvSpPr/>
          <p:nvPr/>
        </p:nvSpPr>
        <p:spPr>
          <a:xfrm>
            <a:off x="8044746" y="2942863"/>
            <a:ext cx="3069341" cy="121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Трансформация данных на план счетов МСФО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3D6C5DC-4860-48AD-12D0-EC97CDD89265}"/>
              </a:ext>
            </a:extLst>
          </p:cNvPr>
          <p:cNvSpPr/>
          <p:nvPr/>
        </p:nvSpPr>
        <p:spPr>
          <a:xfrm>
            <a:off x="7870373" y="4754822"/>
            <a:ext cx="4079115" cy="162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90"/>
              </a:lnSpc>
            </a:pPr>
            <a:r>
              <a:rPr lang="ru-RU" sz="1500" dirty="0">
                <a:ea typeface="Golos Text Regular" pitchFamily="34" charset="-122"/>
              </a:rPr>
              <a:t>Консолидация данных на план счетов МСФО</a:t>
            </a:r>
            <a:endParaRPr lang="en-US" sz="1500" dirty="0">
              <a:ea typeface="Golos Text Regular" pitchFamily="3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1001E-B726-48FC-8A8A-37EBDA9246BE}"/>
              </a:ext>
            </a:extLst>
          </p:cNvPr>
          <p:cNvSpPr txBox="1"/>
          <p:nvPr/>
        </p:nvSpPr>
        <p:spPr>
          <a:xfrm>
            <a:off x="532533" y="2897391"/>
            <a:ext cx="1441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458EE-41E0-4607-ABE3-070D6A77592A}"/>
              </a:ext>
            </a:extLst>
          </p:cNvPr>
          <p:cNvSpPr txBox="1"/>
          <p:nvPr/>
        </p:nvSpPr>
        <p:spPr>
          <a:xfrm>
            <a:off x="532533" y="4636654"/>
            <a:ext cx="157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4116F-0161-460C-BA50-BCDDEABBA8AB}"/>
              </a:ext>
            </a:extLst>
          </p:cNvPr>
          <p:cNvSpPr txBox="1"/>
          <p:nvPr/>
        </p:nvSpPr>
        <p:spPr>
          <a:xfrm>
            <a:off x="6628454" y="2897391"/>
            <a:ext cx="1769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D5A649-1152-41B7-9453-E1E97D8E7CBF}"/>
              </a:ext>
            </a:extLst>
          </p:cNvPr>
          <p:cNvSpPr txBox="1"/>
          <p:nvPr/>
        </p:nvSpPr>
        <p:spPr>
          <a:xfrm>
            <a:off x="6628454" y="4636654"/>
            <a:ext cx="1769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110CF04-7951-4716-85C2-40DCD5612B31}"/>
              </a:ext>
            </a:extLst>
          </p:cNvPr>
          <p:cNvCxnSpPr>
            <a:cxnSpLocks/>
          </p:cNvCxnSpPr>
          <p:nvPr/>
        </p:nvCxnSpPr>
        <p:spPr bwMode="auto">
          <a:xfrm>
            <a:off x="660373" y="3893879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EC80577-177C-4907-B108-1FD9B2798CB3}"/>
              </a:ext>
            </a:extLst>
          </p:cNvPr>
          <p:cNvCxnSpPr>
            <a:cxnSpLocks/>
          </p:cNvCxnSpPr>
          <p:nvPr/>
        </p:nvCxnSpPr>
        <p:spPr bwMode="auto">
          <a:xfrm>
            <a:off x="6781494" y="5626443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F9CD230-E4E5-4EB3-9840-F79B0D201C0D}"/>
              </a:ext>
            </a:extLst>
          </p:cNvPr>
          <p:cNvCxnSpPr>
            <a:cxnSpLocks/>
          </p:cNvCxnSpPr>
          <p:nvPr/>
        </p:nvCxnSpPr>
        <p:spPr bwMode="auto">
          <a:xfrm>
            <a:off x="6781494" y="3893879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457B7D7-90F1-4ADB-B049-2A52A43937DF}"/>
              </a:ext>
            </a:extLst>
          </p:cNvPr>
          <p:cNvCxnSpPr>
            <a:cxnSpLocks/>
          </p:cNvCxnSpPr>
          <p:nvPr/>
        </p:nvCxnSpPr>
        <p:spPr bwMode="auto">
          <a:xfrm>
            <a:off x="590034" y="5626443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7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ятиугольник 31">
            <a:extLst>
              <a:ext uri="{FF2B5EF4-FFF2-40B4-BE49-F238E27FC236}">
                <a16:creationId xmlns:a16="http://schemas.microsoft.com/office/drawing/2014/main" id="{B46BA48B-A604-904E-BFD3-CC72092930E1}"/>
              </a:ext>
            </a:extLst>
          </p:cNvPr>
          <p:cNvSpPr/>
          <p:nvPr/>
        </p:nvSpPr>
        <p:spPr>
          <a:xfrm>
            <a:off x="987421" y="1370511"/>
            <a:ext cx="7470780" cy="659406"/>
          </a:xfrm>
          <a:prstGeom prst="homePlat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72000" bIns="36000" rtlCol="0" anchor="ctr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</a:rPr>
              <a:t>Федеральный закон от 1 декабря 2007 г. № 317-ФЗ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«О Государственной корпорации по атомной энергии «Росатом»</a:t>
            </a:r>
            <a:endParaRPr lang="ru-RU" sz="1600" spc="-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Государственная корпорация Росатом</a:t>
            </a:r>
            <a:endParaRPr lang="ru-RU" dirty="0">
              <a:latin typeface="+mj-lt"/>
            </a:endParaRPr>
          </a:p>
        </p:txBody>
      </p:sp>
      <p:sp>
        <p:nvSpPr>
          <p:cNvPr id="9" name="Номер слайда 3"/>
          <p:cNvSpPr/>
          <p:nvPr/>
        </p:nvSpPr>
        <p:spPr>
          <a:xfrm>
            <a:off x="10299832" y="6448533"/>
            <a:ext cx="810659" cy="37759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r">
              <a:lnSpc>
                <a:spcPct val="100000"/>
              </a:lnSpc>
            </a:pPr>
            <a:endParaRPr lang="ru-RU" sz="1200" spc="-1" dirty="0"/>
          </a:p>
        </p:txBody>
      </p:sp>
      <p:sp>
        <p:nvSpPr>
          <p:cNvPr id="14" name="Прямоугольник 3"/>
          <p:cNvSpPr/>
          <p:nvPr/>
        </p:nvSpPr>
        <p:spPr>
          <a:xfrm>
            <a:off x="1428978" y="2634482"/>
            <a:ext cx="3181122" cy="33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828" tIns="45913" rIns="91828" bIns="459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/>
              <a:t>Цели</a:t>
            </a:r>
            <a:r>
              <a:rPr lang="en-US" sz="1600" b="1" spc="-1" dirty="0"/>
              <a:t> </a:t>
            </a:r>
            <a:r>
              <a:rPr lang="ru-RU" sz="1600" b="1" spc="-1" dirty="0"/>
              <a:t>Госкорпорации</a:t>
            </a:r>
            <a:r>
              <a:rPr lang="en-US" sz="1600" b="1" spc="-1" dirty="0"/>
              <a:t>:</a:t>
            </a:r>
            <a:endParaRPr lang="ru-RU" sz="1600" b="1" spc="-1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2F48DD6-1152-8FDF-606E-226A87E2CB9C}"/>
              </a:ext>
            </a:extLst>
          </p:cNvPr>
          <p:cNvGrpSpPr/>
          <p:nvPr/>
        </p:nvGrpSpPr>
        <p:grpSpPr>
          <a:xfrm>
            <a:off x="571820" y="2443954"/>
            <a:ext cx="720000" cy="720000"/>
            <a:chOff x="1119073" y="2139746"/>
            <a:chExt cx="719999" cy="7200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C64BD44-7464-04A9-4354-71BDF024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19073" y="2139746"/>
              <a:ext cx="719999" cy="720000"/>
            </a:xfrm>
            <a:prstGeom prst="rect">
              <a:avLst/>
            </a:prstGeom>
          </p:spPr>
        </p:pic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26F18D58-A178-D659-AF17-8529D8BDCEC7}"/>
                </a:ext>
              </a:extLst>
            </p:cNvPr>
            <p:cNvSpPr/>
            <p:nvPr/>
          </p:nvSpPr>
          <p:spPr>
            <a:xfrm>
              <a:off x="1241657" y="2259666"/>
              <a:ext cx="453785" cy="465168"/>
            </a:xfrm>
            <a:custGeom>
              <a:avLst/>
              <a:gdLst>
                <a:gd name="connsiteX0" fmla="*/ 237896 w 453785"/>
                <a:gd name="connsiteY0" fmla="*/ 370236 h 465168"/>
                <a:gd name="connsiteX1" fmla="*/ 160641 w 453785"/>
                <a:gd name="connsiteY1" fmla="*/ 397168 h 465168"/>
                <a:gd name="connsiteX2" fmla="*/ 234824 w 453785"/>
                <a:gd name="connsiteY2" fmla="*/ 452208 h 465168"/>
                <a:gd name="connsiteX3" fmla="*/ 309901 w 453785"/>
                <a:gd name="connsiteY3" fmla="*/ 395599 h 465168"/>
                <a:gd name="connsiteX4" fmla="*/ 237896 w 453785"/>
                <a:gd name="connsiteY4" fmla="*/ 370236 h 465168"/>
                <a:gd name="connsiteX5" fmla="*/ 339904 w 453785"/>
                <a:gd name="connsiteY5" fmla="*/ 308352 h 465168"/>
                <a:gd name="connsiteX6" fmla="*/ 317768 w 453785"/>
                <a:gd name="connsiteY6" fmla="*/ 324592 h 465168"/>
                <a:gd name="connsiteX7" fmla="*/ 253331 w 453785"/>
                <a:gd name="connsiteY7" fmla="*/ 362849 h 465168"/>
                <a:gd name="connsiteX8" fmla="*/ 316136 w 453785"/>
                <a:gd name="connsiteY8" fmla="*/ 383767 h 465168"/>
                <a:gd name="connsiteX9" fmla="*/ 316148 w 453785"/>
                <a:gd name="connsiteY9" fmla="*/ 383767 h 465168"/>
                <a:gd name="connsiteX10" fmla="*/ 339904 w 453785"/>
                <a:gd name="connsiteY10" fmla="*/ 308352 h 465168"/>
                <a:gd name="connsiteX11" fmla="*/ 128954 w 453785"/>
                <a:gd name="connsiteY11" fmla="*/ 303583 h 465168"/>
                <a:gd name="connsiteX12" fmla="*/ 154278 w 453785"/>
                <a:gd name="connsiteY12" fmla="*/ 385334 h 465168"/>
                <a:gd name="connsiteX13" fmla="*/ 222421 w 453785"/>
                <a:gd name="connsiteY13" fmla="*/ 362914 h 465168"/>
                <a:gd name="connsiteX14" fmla="*/ 199534 w 453785"/>
                <a:gd name="connsiteY14" fmla="*/ 350848 h 465168"/>
                <a:gd name="connsiteX15" fmla="*/ 128954 w 453785"/>
                <a:gd name="connsiteY15" fmla="*/ 303583 h 465168"/>
                <a:gd name="connsiteX16" fmla="*/ 75507 w 453785"/>
                <a:gd name="connsiteY16" fmla="*/ 253363 h 465168"/>
                <a:gd name="connsiteX17" fmla="*/ 71865 w 453785"/>
                <a:gd name="connsiteY17" fmla="*/ 257951 h 465168"/>
                <a:gd name="connsiteX18" fmla="*/ 59320 w 453785"/>
                <a:gd name="connsiteY18" fmla="*/ 275577 h 465168"/>
                <a:gd name="connsiteX19" fmla="*/ 66452 w 453785"/>
                <a:gd name="connsiteY19" fmla="*/ 293626 h 465168"/>
                <a:gd name="connsiteX20" fmla="*/ 35992 w 453785"/>
                <a:gd name="connsiteY20" fmla="*/ 329387 h 465168"/>
                <a:gd name="connsiteX21" fmla="*/ 35150 w 453785"/>
                <a:gd name="connsiteY21" fmla="*/ 335478 h 465168"/>
                <a:gd name="connsiteX22" fmla="*/ 46619 w 453785"/>
                <a:gd name="connsiteY22" fmla="*/ 372842 h 465168"/>
                <a:gd name="connsiteX23" fmla="*/ 105328 w 453785"/>
                <a:gd name="connsiteY23" fmla="*/ 391166 h 465168"/>
                <a:gd name="connsiteX24" fmla="*/ 141176 w 453785"/>
                <a:gd name="connsiteY24" fmla="*/ 387888 h 465168"/>
                <a:gd name="connsiteX25" fmla="*/ 114193 w 453785"/>
                <a:gd name="connsiteY25" fmla="*/ 291271 h 465168"/>
                <a:gd name="connsiteX26" fmla="*/ 75507 w 453785"/>
                <a:gd name="connsiteY26" fmla="*/ 253363 h 465168"/>
                <a:gd name="connsiteX27" fmla="*/ 399896 w 453785"/>
                <a:gd name="connsiteY27" fmla="*/ 252754 h 465168"/>
                <a:gd name="connsiteX28" fmla="*/ 354872 w 453785"/>
                <a:gd name="connsiteY28" fmla="*/ 296299 h 465168"/>
                <a:gd name="connsiteX29" fmla="*/ 329199 w 453785"/>
                <a:gd name="connsiteY29" fmla="*/ 386527 h 465168"/>
                <a:gd name="connsiteX30" fmla="*/ 354536 w 453785"/>
                <a:gd name="connsiteY30" fmla="*/ 389975 h 465168"/>
                <a:gd name="connsiteX31" fmla="*/ 375794 w 453785"/>
                <a:gd name="connsiteY31" fmla="*/ 361071 h 465168"/>
                <a:gd name="connsiteX32" fmla="*/ 418572 w 453785"/>
                <a:gd name="connsiteY32" fmla="*/ 380215 h 465168"/>
                <a:gd name="connsiteX33" fmla="*/ 438128 w 453785"/>
                <a:gd name="connsiteY33" fmla="*/ 357704 h 465168"/>
                <a:gd name="connsiteX34" fmla="*/ 438141 w 453785"/>
                <a:gd name="connsiteY34" fmla="*/ 357704 h 465168"/>
                <a:gd name="connsiteX35" fmla="*/ 404743 w 453785"/>
                <a:gd name="connsiteY35" fmla="*/ 258858 h 465168"/>
                <a:gd name="connsiteX36" fmla="*/ 399896 w 453785"/>
                <a:gd name="connsiteY36" fmla="*/ 252754 h 465168"/>
                <a:gd name="connsiteX37" fmla="*/ 112249 w 453785"/>
                <a:gd name="connsiteY37" fmla="*/ 214237 h 465168"/>
                <a:gd name="connsiteX38" fmla="*/ 83866 w 453785"/>
                <a:gd name="connsiteY38" fmla="*/ 243345 h 465168"/>
                <a:gd name="connsiteX39" fmla="*/ 112288 w 453785"/>
                <a:gd name="connsiteY39" fmla="*/ 272311 h 465168"/>
                <a:gd name="connsiteX40" fmla="*/ 111212 w 453785"/>
                <a:gd name="connsiteY40" fmla="*/ 243034 h 465168"/>
                <a:gd name="connsiteX41" fmla="*/ 112249 w 453785"/>
                <a:gd name="connsiteY41" fmla="*/ 214237 h 465168"/>
                <a:gd name="connsiteX42" fmla="*/ 357011 w 453785"/>
                <a:gd name="connsiteY42" fmla="*/ 208236 h 465168"/>
                <a:gd name="connsiteX43" fmla="*/ 358527 w 453785"/>
                <a:gd name="connsiteY43" fmla="*/ 242982 h 465168"/>
                <a:gd name="connsiteX44" fmla="*/ 357050 w 453785"/>
                <a:gd name="connsiteY44" fmla="*/ 277288 h 465168"/>
                <a:gd name="connsiteX45" fmla="*/ 391498 w 453785"/>
                <a:gd name="connsiteY45" fmla="*/ 242671 h 465168"/>
                <a:gd name="connsiteX46" fmla="*/ 391433 w 453785"/>
                <a:gd name="connsiteY46" fmla="*/ 242671 h 465168"/>
                <a:gd name="connsiteX47" fmla="*/ 357011 w 453785"/>
                <a:gd name="connsiteY47" fmla="*/ 208236 h 465168"/>
                <a:gd name="connsiteX48" fmla="*/ 246256 w 453785"/>
                <a:gd name="connsiteY48" fmla="*/ 189927 h 465168"/>
                <a:gd name="connsiteX49" fmla="*/ 289423 w 453785"/>
                <a:gd name="connsiteY49" fmla="*/ 230437 h 465168"/>
                <a:gd name="connsiteX50" fmla="*/ 249605 w 453785"/>
                <a:gd name="connsiteY50" fmla="*/ 294857 h 465168"/>
                <a:gd name="connsiteX51" fmla="*/ 185185 w 453785"/>
                <a:gd name="connsiteY51" fmla="*/ 255039 h 465168"/>
                <a:gd name="connsiteX52" fmla="*/ 225003 w 453785"/>
                <a:gd name="connsiteY52" fmla="*/ 190619 h 465168"/>
                <a:gd name="connsiteX53" fmla="*/ 246256 w 453785"/>
                <a:gd name="connsiteY53" fmla="*/ 189927 h 465168"/>
                <a:gd name="connsiteX54" fmla="*/ 237494 w 453785"/>
                <a:gd name="connsiteY54" fmla="*/ 130139 h 465168"/>
                <a:gd name="connsiteX55" fmla="*/ 164918 w 453785"/>
                <a:gd name="connsiteY55" fmla="*/ 172130 h 465168"/>
                <a:gd name="connsiteX56" fmla="*/ 126362 w 453785"/>
                <a:gd name="connsiteY56" fmla="*/ 201731 h 465168"/>
                <a:gd name="connsiteX57" fmla="*/ 126375 w 453785"/>
                <a:gd name="connsiteY57" fmla="*/ 201743 h 465168"/>
                <a:gd name="connsiteX58" fmla="*/ 126375 w 453785"/>
                <a:gd name="connsiteY58" fmla="*/ 284765 h 465168"/>
                <a:gd name="connsiteX59" fmla="*/ 205833 w 453785"/>
                <a:gd name="connsiteY59" fmla="*/ 339521 h 465168"/>
                <a:gd name="connsiteX60" fmla="*/ 237805 w 453785"/>
                <a:gd name="connsiteY60" fmla="*/ 355941 h 465168"/>
                <a:gd name="connsiteX61" fmla="*/ 310381 w 453785"/>
                <a:gd name="connsiteY61" fmla="*/ 313951 h 465168"/>
                <a:gd name="connsiteX62" fmla="*/ 342742 w 453785"/>
                <a:gd name="connsiteY62" fmla="*/ 289547 h 465168"/>
                <a:gd name="connsiteX63" fmla="*/ 345541 w 453785"/>
                <a:gd name="connsiteY63" fmla="*/ 243034 h 465168"/>
                <a:gd name="connsiteX64" fmla="*/ 342704 w 453785"/>
                <a:gd name="connsiteY64" fmla="*/ 196144 h 465168"/>
                <a:gd name="connsiteX65" fmla="*/ 269466 w 453785"/>
                <a:gd name="connsiteY65" fmla="*/ 146560 h 465168"/>
                <a:gd name="connsiteX66" fmla="*/ 237494 w 453785"/>
                <a:gd name="connsiteY66" fmla="*/ 130139 h 465168"/>
                <a:gd name="connsiteX67" fmla="*/ 315915 w 453785"/>
                <a:gd name="connsiteY67" fmla="*/ 101913 h 465168"/>
                <a:gd name="connsiteX68" fmla="*/ 252839 w 453785"/>
                <a:gd name="connsiteY68" fmla="*/ 123180 h 465168"/>
                <a:gd name="connsiteX69" fmla="*/ 275713 w 453785"/>
                <a:gd name="connsiteY69" fmla="*/ 135259 h 465168"/>
                <a:gd name="connsiteX70" fmla="*/ 339800 w 453785"/>
                <a:gd name="connsiteY70" fmla="*/ 177443 h 465168"/>
                <a:gd name="connsiteX71" fmla="*/ 315915 w 453785"/>
                <a:gd name="connsiteY71" fmla="*/ 101913 h 465168"/>
                <a:gd name="connsiteX72" fmla="*/ 154084 w 453785"/>
                <a:gd name="connsiteY72" fmla="*/ 101161 h 465168"/>
                <a:gd name="connsiteX73" fmla="*/ 128902 w 453785"/>
                <a:gd name="connsiteY73" fmla="*/ 182796 h 465168"/>
                <a:gd name="connsiteX74" fmla="*/ 157531 w 453785"/>
                <a:gd name="connsiteY74" fmla="*/ 161450 h 465168"/>
                <a:gd name="connsiteX75" fmla="*/ 221955 w 453785"/>
                <a:gd name="connsiteY75" fmla="*/ 123193 h 465168"/>
                <a:gd name="connsiteX76" fmla="*/ 154084 w 453785"/>
                <a:gd name="connsiteY76" fmla="*/ 101161 h 465168"/>
                <a:gd name="connsiteX77" fmla="*/ 105548 w 453785"/>
                <a:gd name="connsiteY77" fmla="*/ 82485 h 465168"/>
                <a:gd name="connsiteX78" fmla="*/ 105548 w 453785"/>
                <a:gd name="connsiteY78" fmla="*/ 82488 h 465168"/>
                <a:gd name="connsiteX79" fmla="*/ 105540 w 453785"/>
                <a:gd name="connsiteY79" fmla="*/ 82487 h 465168"/>
                <a:gd name="connsiteX80" fmla="*/ 105522 w 453785"/>
                <a:gd name="connsiteY80" fmla="*/ 82485 h 465168"/>
                <a:gd name="connsiteX81" fmla="*/ 105540 w 453785"/>
                <a:gd name="connsiteY81" fmla="*/ 82487 h 465168"/>
                <a:gd name="connsiteX82" fmla="*/ 105522 w 453785"/>
                <a:gd name="connsiteY82" fmla="*/ 82490 h 465168"/>
                <a:gd name="connsiteX83" fmla="*/ 232621 w 453785"/>
                <a:gd name="connsiteY83" fmla="*/ 33911 h 465168"/>
                <a:gd name="connsiteX84" fmla="*/ 227112 w 453785"/>
                <a:gd name="connsiteY84" fmla="*/ 51528 h 465168"/>
                <a:gd name="connsiteX85" fmla="*/ 181079 w 453785"/>
                <a:gd name="connsiteY85" fmla="*/ 60894 h 465168"/>
                <a:gd name="connsiteX86" fmla="*/ 160473 w 453785"/>
                <a:gd name="connsiteY86" fmla="*/ 89289 h 465168"/>
                <a:gd name="connsiteX87" fmla="*/ 237416 w 453785"/>
                <a:gd name="connsiteY87" fmla="*/ 115831 h 465168"/>
                <a:gd name="connsiteX88" fmla="*/ 309682 w 453785"/>
                <a:gd name="connsiteY88" fmla="*/ 90145 h 465168"/>
                <a:gd name="connsiteX89" fmla="*/ 234837 w 453785"/>
                <a:gd name="connsiteY89" fmla="*/ 33911 h 465168"/>
                <a:gd name="connsiteX90" fmla="*/ 232621 w 453785"/>
                <a:gd name="connsiteY90" fmla="*/ 33911 h 465168"/>
                <a:gd name="connsiteX91" fmla="*/ 187241 w 453785"/>
                <a:gd name="connsiteY91" fmla="*/ 2323 h 465168"/>
                <a:gd name="connsiteX92" fmla="*/ 230340 w 453785"/>
                <a:gd name="connsiteY92" fmla="*/ 21055 h 465168"/>
                <a:gd name="connsiteX93" fmla="*/ 234824 w 453785"/>
                <a:gd name="connsiteY93" fmla="*/ 20899 h 465168"/>
                <a:gd name="connsiteX94" fmla="*/ 322875 w 453785"/>
                <a:gd name="connsiteY94" fmla="*/ 87151 h 465168"/>
                <a:gd name="connsiteX95" fmla="*/ 369971 w 453785"/>
                <a:gd name="connsiteY95" fmla="*/ 81967 h 465168"/>
                <a:gd name="connsiteX96" fmla="*/ 369971 w 453785"/>
                <a:gd name="connsiteY96" fmla="*/ 94927 h 465168"/>
                <a:gd name="connsiteX97" fmla="*/ 328992 w 453785"/>
                <a:gd name="connsiteY97" fmla="*/ 99139 h 465168"/>
                <a:gd name="connsiteX98" fmla="*/ 354821 w 453785"/>
                <a:gd name="connsiteY98" fmla="*/ 189457 h 465168"/>
                <a:gd name="connsiteX99" fmla="*/ 399845 w 453785"/>
                <a:gd name="connsiteY99" fmla="*/ 232730 h 465168"/>
                <a:gd name="connsiteX100" fmla="*/ 403486 w 453785"/>
                <a:gd name="connsiteY100" fmla="*/ 228143 h 465168"/>
                <a:gd name="connsiteX101" fmla="*/ 440150 w 453785"/>
                <a:gd name="connsiteY101" fmla="*/ 150616 h 465168"/>
                <a:gd name="connsiteX102" fmla="*/ 428681 w 453785"/>
                <a:gd name="connsiteY102" fmla="*/ 113253 h 465168"/>
                <a:gd name="connsiteX103" fmla="*/ 369984 w 453785"/>
                <a:gd name="connsiteY103" fmla="*/ 94927 h 465168"/>
                <a:gd name="connsiteX104" fmla="*/ 369984 w 453785"/>
                <a:gd name="connsiteY104" fmla="*/ 81967 h 465168"/>
                <a:gd name="connsiteX105" fmla="*/ 437986 w 453785"/>
                <a:gd name="connsiteY105" fmla="*/ 104102 h 465168"/>
                <a:gd name="connsiteX106" fmla="*/ 408488 w 453785"/>
                <a:gd name="connsiteY106" fmla="*/ 242671 h 465168"/>
                <a:gd name="connsiteX107" fmla="*/ 450336 w 453785"/>
                <a:gd name="connsiteY107" fmla="*/ 362020 h 465168"/>
                <a:gd name="connsiteX108" fmla="*/ 420697 w 453785"/>
                <a:gd name="connsiteY108" fmla="*/ 393720 h 465168"/>
                <a:gd name="connsiteX109" fmla="*/ 398631 w 453785"/>
                <a:gd name="connsiteY109" fmla="*/ 423331 h 465168"/>
                <a:gd name="connsiteX110" fmla="*/ 356350 w 453785"/>
                <a:gd name="connsiteY110" fmla="*/ 403116 h 465168"/>
                <a:gd name="connsiteX111" fmla="*/ 323069 w 453785"/>
                <a:gd name="connsiteY111" fmla="*/ 398554 h 465168"/>
                <a:gd name="connsiteX112" fmla="*/ 234812 w 453785"/>
                <a:gd name="connsiteY112" fmla="*/ 465168 h 465168"/>
                <a:gd name="connsiteX113" fmla="*/ 147306 w 453785"/>
                <a:gd name="connsiteY113" fmla="*/ 399954 h 465168"/>
                <a:gd name="connsiteX114" fmla="*/ 105302 w 453785"/>
                <a:gd name="connsiteY114" fmla="*/ 404127 h 465168"/>
                <a:gd name="connsiteX115" fmla="*/ 37353 w 453785"/>
                <a:gd name="connsiteY115" fmla="*/ 381926 h 465168"/>
                <a:gd name="connsiteX116" fmla="*/ 23097 w 453785"/>
                <a:gd name="connsiteY116" fmla="*/ 327909 h 465168"/>
                <a:gd name="connsiteX117" fmla="*/ 17183 w 453785"/>
                <a:gd name="connsiteY117" fmla="*/ 325358 h 465168"/>
                <a:gd name="connsiteX118" fmla="*/ 4146 w 453785"/>
                <a:gd name="connsiteY118" fmla="*/ 280189 h 465168"/>
                <a:gd name="connsiteX119" fmla="*/ 49315 w 453785"/>
                <a:gd name="connsiteY119" fmla="*/ 267153 h 465168"/>
                <a:gd name="connsiteX120" fmla="*/ 66889 w 453785"/>
                <a:gd name="connsiteY120" fmla="*/ 243358 h 465168"/>
                <a:gd name="connsiteX121" fmla="*/ 24950 w 453785"/>
                <a:gd name="connsiteY121" fmla="*/ 124048 h 465168"/>
                <a:gd name="connsiteX122" fmla="*/ 53585 w 453785"/>
                <a:gd name="connsiteY122" fmla="*/ 92827 h 465168"/>
                <a:gd name="connsiteX123" fmla="*/ 105522 w 453785"/>
                <a:gd name="connsiteY123" fmla="*/ 82490 h 465168"/>
                <a:gd name="connsiteX124" fmla="*/ 105522 w 453785"/>
                <a:gd name="connsiteY124" fmla="*/ 95445 h 465168"/>
                <a:gd name="connsiteX125" fmla="*/ 105540 w 453785"/>
                <a:gd name="connsiteY125" fmla="*/ 95447 h 465168"/>
                <a:gd name="connsiteX126" fmla="*/ 59385 w 453785"/>
                <a:gd name="connsiteY126" fmla="*/ 104414 h 465168"/>
                <a:gd name="connsiteX127" fmla="*/ 37171 w 453785"/>
                <a:gd name="connsiteY127" fmla="*/ 128377 h 465168"/>
                <a:gd name="connsiteX128" fmla="*/ 70569 w 453785"/>
                <a:gd name="connsiteY128" fmla="*/ 227210 h 465168"/>
                <a:gd name="connsiteX129" fmla="*/ 75416 w 453785"/>
                <a:gd name="connsiteY129" fmla="*/ 233314 h 465168"/>
                <a:gd name="connsiteX130" fmla="*/ 114088 w 453785"/>
                <a:gd name="connsiteY130" fmla="*/ 195160 h 465168"/>
                <a:gd name="connsiteX131" fmla="*/ 140890 w 453785"/>
                <a:gd name="connsiteY131" fmla="*/ 98620 h 465168"/>
                <a:gd name="connsiteX132" fmla="*/ 105540 w 453785"/>
                <a:gd name="connsiteY132" fmla="*/ 95447 h 465168"/>
                <a:gd name="connsiteX133" fmla="*/ 105548 w 453785"/>
                <a:gd name="connsiteY133" fmla="*/ 95445 h 465168"/>
                <a:gd name="connsiteX134" fmla="*/ 105548 w 453785"/>
                <a:gd name="connsiteY134" fmla="*/ 82488 h 465168"/>
                <a:gd name="connsiteX135" fmla="*/ 147098 w 453785"/>
                <a:gd name="connsiteY135" fmla="*/ 86541 h 465168"/>
                <a:gd name="connsiteX136" fmla="*/ 171877 w 453785"/>
                <a:gd name="connsiteY136" fmla="*/ 51822 h 465168"/>
                <a:gd name="connsiteX137" fmla="*/ 168510 w 453785"/>
                <a:gd name="connsiteY137" fmla="*/ 45422 h 465168"/>
                <a:gd name="connsiteX138" fmla="*/ 187241 w 453785"/>
                <a:gd name="connsiteY138" fmla="*/ 2323 h 46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453785" h="465168">
                  <a:moveTo>
                    <a:pt x="237896" y="370236"/>
                  </a:moveTo>
                  <a:cubicBezTo>
                    <a:pt x="213106" y="381764"/>
                    <a:pt x="187226" y="390786"/>
                    <a:pt x="160641" y="397168"/>
                  </a:cubicBezTo>
                  <a:cubicBezTo>
                    <a:pt x="181326" y="432703"/>
                    <a:pt x="207608" y="452208"/>
                    <a:pt x="234824" y="452208"/>
                  </a:cubicBezTo>
                  <a:cubicBezTo>
                    <a:pt x="262481" y="452208"/>
                    <a:pt x="289088" y="432120"/>
                    <a:pt x="309901" y="395599"/>
                  </a:cubicBezTo>
                  <a:cubicBezTo>
                    <a:pt x="285168" y="389386"/>
                    <a:pt x="261063" y="380896"/>
                    <a:pt x="237896" y="370236"/>
                  </a:cubicBezTo>
                  <a:close/>
                  <a:moveTo>
                    <a:pt x="339904" y="308352"/>
                  </a:moveTo>
                  <a:cubicBezTo>
                    <a:pt x="332811" y="313865"/>
                    <a:pt x="325432" y="319278"/>
                    <a:pt x="317768" y="324592"/>
                  </a:cubicBezTo>
                  <a:cubicBezTo>
                    <a:pt x="297223" y="338855"/>
                    <a:pt x="275690" y="351640"/>
                    <a:pt x="253331" y="362849"/>
                  </a:cubicBezTo>
                  <a:cubicBezTo>
                    <a:pt x="273633" y="371594"/>
                    <a:pt x="294644" y="378592"/>
                    <a:pt x="316136" y="383767"/>
                  </a:cubicBezTo>
                  <a:lnTo>
                    <a:pt x="316148" y="383767"/>
                  </a:lnTo>
                  <a:cubicBezTo>
                    <a:pt x="326983" y="361644"/>
                    <a:pt x="335005" y="335983"/>
                    <a:pt x="339904" y="308352"/>
                  </a:cubicBezTo>
                  <a:close/>
                  <a:moveTo>
                    <a:pt x="128954" y="303583"/>
                  </a:moveTo>
                  <a:cubicBezTo>
                    <a:pt x="133852" y="333728"/>
                    <a:pt x="142432" y="361566"/>
                    <a:pt x="154278" y="385334"/>
                  </a:cubicBezTo>
                  <a:cubicBezTo>
                    <a:pt x="177642" y="380002"/>
                    <a:pt x="200456" y="372495"/>
                    <a:pt x="222421" y="362914"/>
                  </a:cubicBezTo>
                  <a:cubicBezTo>
                    <a:pt x="214818" y="359146"/>
                    <a:pt x="207190" y="355125"/>
                    <a:pt x="199534" y="350848"/>
                  </a:cubicBezTo>
                  <a:cubicBezTo>
                    <a:pt x="174775" y="337017"/>
                    <a:pt x="151170" y="321211"/>
                    <a:pt x="128954" y="303583"/>
                  </a:cubicBezTo>
                  <a:close/>
                  <a:moveTo>
                    <a:pt x="75507" y="253363"/>
                  </a:moveTo>
                  <a:cubicBezTo>
                    <a:pt x="74272" y="254892"/>
                    <a:pt x="73058" y="256422"/>
                    <a:pt x="71865" y="257951"/>
                  </a:cubicBezTo>
                  <a:cubicBezTo>
                    <a:pt x="67269" y="263913"/>
                    <a:pt x="63087" y="269787"/>
                    <a:pt x="59320" y="275577"/>
                  </a:cubicBezTo>
                  <a:cubicBezTo>
                    <a:pt x="63441" y="280749"/>
                    <a:pt x="65924" y="287033"/>
                    <a:pt x="66452" y="293626"/>
                  </a:cubicBezTo>
                  <a:cubicBezTo>
                    <a:pt x="67917" y="311912"/>
                    <a:pt x="54278" y="327923"/>
                    <a:pt x="35992" y="329387"/>
                  </a:cubicBezTo>
                  <a:cubicBezTo>
                    <a:pt x="35642" y="331447"/>
                    <a:pt x="35331" y="333482"/>
                    <a:pt x="35150" y="335478"/>
                  </a:cubicBezTo>
                  <a:cubicBezTo>
                    <a:pt x="33659" y="351030"/>
                    <a:pt x="37547" y="363614"/>
                    <a:pt x="46619" y="372842"/>
                  </a:cubicBezTo>
                  <a:cubicBezTo>
                    <a:pt x="58387" y="384830"/>
                    <a:pt x="78695" y="391166"/>
                    <a:pt x="105328" y="391166"/>
                  </a:cubicBezTo>
                  <a:cubicBezTo>
                    <a:pt x="117348" y="391085"/>
                    <a:pt x="129340" y="389988"/>
                    <a:pt x="141176" y="387888"/>
                  </a:cubicBezTo>
                  <a:cubicBezTo>
                    <a:pt x="128111" y="360646"/>
                    <a:pt x="118677" y="327624"/>
                    <a:pt x="114193" y="291271"/>
                  </a:cubicBezTo>
                  <a:cubicBezTo>
                    <a:pt x="100486" y="279491"/>
                    <a:pt x="87564" y="266827"/>
                    <a:pt x="75507" y="253363"/>
                  </a:cubicBezTo>
                  <a:close/>
                  <a:moveTo>
                    <a:pt x="399896" y="252754"/>
                  </a:moveTo>
                  <a:cubicBezTo>
                    <a:pt x="385985" y="268361"/>
                    <a:pt x="370936" y="282915"/>
                    <a:pt x="354872" y="296299"/>
                  </a:cubicBezTo>
                  <a:cubicBezTo>
                    <a:pt x="350246" y="330074"/>
                    <a:pt x="341317" y="360815"/>
                    <a:pt x="329199" y="386527"/>
                  </a:cubicBezTo>
                  <a:cubicBezTo>
                    <a:pt x="337578" y="388125"/>
                    <a:pt x="346035" y="389276"/>
                    <a:pt x="354536" y="389975"/>
                  </a:cubicBezTo>
                  <a:cubicBezTo>
                    <a:pt x="355342" y="377005"/>
                    <a:pt x="363655" y="365705"/>
                    <a:pt x="375794" y="361071"/>
                  </a:cubicBezTo>
                  <a:cubicBezTo>
                    <a:pt x="392894" y="354545"/>
                    <a:pt x="412046" y="363116"/>
                    <a:pt x="418572" y="380215"/>
                  </a:cubicBezTo>
                  <a:cubicBezTo>
                    <a:pt x="428187" y="374747"/>
                    <a:pt x="434772" y="367190"/>
                    <a:pt x="438128" y="357704"/>
                  </a:cubicBezTo>
                  <a:lnTo>
                    <a:pt x="438141" y="357704"/>
                  </a:lnTo>
                  <a:cubicBezTo>
                    <a:pt x="446681" y="333547"/>
                    <a:pt x="434499" y="297530"/>
                    <a:pt x="404743" y="258858"/>
                  </a:cubicBezTo>
                  <a:cubicBezTo>
                    <a:pt x="403153" y="256827"/>
                    <a:pt x="401538" y="254792"/>
                    <a:pt x="399896" y="252754"/>
                  </a:cubicBezTo>
                  <a:close/>
                  <a:moveTo>
                    <a:pt x="112249" y="214237"/>
                  </a:moveTo>
                  <a:cubicBezTo>
                    <a:pt x="102281" y="223432"/>
                    <a:pt x="92807" y="233148"/>
                    <a:pt x="83866" y="243345"/>
                  </a:cubicBezTo>
                  <a:cubicBezTo>
                    <a:pt x="92830" y="253487"/>
                    <a:pt x="102317" y="263156"/>
                    <a:pt x="112288" y="272311"/>
                  </a:cubicBezTo>
                  <a:cubicBezTo>
                    <a:pt x="111587" y="262733"/>
                    <a:pt x="111212" y="252961"/>
                    <a:pt x="111212" y="243034"/>
                  </a:cubicBezTo>
                  <a:cubicBezTo>
                    <a:pt x="111221" y="233271"/>
                    <a:pt x="111566" y="223672"/>
                    <a:pt x="112249" y="214237"/>
                  </a:cubicBezTo>
                  <a:close/>
                  <a:moveTo>
                    <a:pt x="357011" y="208236"/>
                  </a:moveTo>
                  <a:cubicBezTo>
                    <a:pt x="357996" y="219563"/>
                    <a:pt x="358527" y="231318"/>
                    <a:pt x="358527" y="242982"/>
                  </a:cubicBezTo>
                  <a:cubicBezTo>
                    <a:pt x="358527" y="254646"/>
                    <a:pt x="358022" y="266102"/>
                    <a:pt x="357050" y="277288"/>
                  </a:cubicBezTo>
                  <a:cubicBezTo>
                    <a:pt x="369240" y="266476"/>
                    <a:pt x="380747" y="254914"/>
                    <a:pt x="391498" y="242671"/>
                  </a:cubicBezTo>
                  <a:lnTo>
                    <a:pt x="391433" y="242671"/>
                  </a:lnTo>
                  <a:cubicBezTo>
                    <a:pt x="380679" y="230495"/>
                    <a:pt x="369182" y="218995"/>
                    <a:pt x="357011" y="208236"/>
                  </a:cubicBezTo>
                  <a:close/>
                  <a:moveTo>
                    <a:pt x="246256" y="189927"/>
                  </a:moveTo>
                  <a:cubicBezTo>
                    <a:pt x="266830" y="193424"/>
                    <a:pt x="284328" y="208848"/>
                    <a:pt x="289423" y="230437"/>
                  </a:cubicBezTo>
                  <a:cubicBezTo>
                    <a:pt x="296217" y="259221"/>
                    <a:pt x="278389" y="288063"/>
                    <a:pt x="249605" y="294857"/>
                  </a:cubicBezTo>
                  <a:cubicBezTo>
                    <a:pt x="220820" y="301651"/>
                    <a:pt x="191979" y="283823"/>
                    <a:pt x="185185" y="255039"/>
                  </a:cubicBezTo>
                  <a:cubicBezTo>
                    <a:pt x="178391" y="226254"/>
                    <a:pt x="196218" y="197413"/>
                    <a:pt x="225003" y="190619"/>
                  </a:cubicBezTo>
                  <a:cubicBezTo>
                    <a:pt x="232199" y="188921"/>
                    <a:pt x="239399" y="188761"/>
                    <a:pt x="246256" y="189927"/>
                  </a:cubicBezTo>
                  <a:close/>
                  <a:moveTo>
                    <a:pt x="237494" y="130139"/>
                  </a:moveTo>
                  <a:cubicBezTo>
                    <a:pt x="212196" y="142133"/>
                    <a:pt x="187924" y="156176"/>
                    <a:pt x="164918" y="172130"/>
                  </a:cubicBezTo>
                  <a:cubicBezTo>
                    <a:pt x="151285" y="181591"/>
                    <a:pt x="138389" y="191505"/>
                    <a:pt x="126362" y="201731"/>
                  </a:cubicBezTo>
                  <a:lnTo>
                    <a:pt x="126375" y="201743"/>
                  </a:lnTo>
                  <a:cubicBezTo>
                    <a:pt x="123420" y="229337"/>
                    <a:pt x="123420" y="257171"/>
                    <a:pt x="126375" y="284765"/>
                  </a:cubicBezTo>
                  <a:cubicBezTo>
                    <a:pt x="151061" y="305500"/>
                    <a:pt x="177667" y="323835"/>
                    <a:pt x="205833" y="339521"/>
                  </a:cubicBezTo>
                  <a:cubicBezTo>
                    <a:pt x="216460" y="345470"/>
                    <a:pt x="227152" y="350952"/>
                    <a:pt x="237805" y="355941"/>
                  </a:cubicBezTo>
                  <a:cubicBezTo>
                    <a:pt x="263103" y="343948"/>
                    <a:pt x="287376" y="329905"/>
                    <a:pt x="310381" y="313951"/>
                  </a:cubicBezTo>
                  <a:cubicBezTo>
                    <a:pt x="321656" y="306098"/>
                    <a:pt x="332491" y="297933"/>
                    <a:pt x="342742" y="289547"/>
                  </a:cubicBezTo>
                  <a:cubicBezTo>
                    <a:pt x="344615" y="274113"/>
                    <a:pt x="345549" y="258581"/>
                    <a:pt x="345541" y="243034"/>
                  </a:cubicBezTo>
                  <a:cubicBezTo>
                    <a:pt x="345549" y="227361"/>
                    <a:pt x="344602" y="211702"/>
                    <a:pt x="342704" y="196144"/>
                  </a:cubicBezTo>
                  <a:cubicBezTo>
                    <a:pt x="319765" y="177538"/>
                    <a:pt x="295262" y="160948"/>
                    <a:pt x="269466" y="146560"/>
                  </a:cubicBezTo>
                  <a:cubicBezTo>
                    <a:pt x="258839" y="140611"/>
                    <a:pt x="248147" y="135129"/>
                    <a:pt x="237494" y="130139"/>
                  </a:cubicBezTo>
                  <a:close/>
                  <a:moveTo>
                    <a:pt x="315915" y="101913"/>
                  </a:moveTo>
                  <a:cubicBezTo>
                    <a:pt x="294324" y="107198"/>
                    <a:pt x="273222" y="114314"/>
                    <a:pt x="252839" y="123180"/>
                  </a:cubicBezTo>
                  <a:cubicBezTo>
                    <a:pt x="260434" y="126912"/>
                    <a:pt x="268058" y="130939"/>
                    <a:pt x="275713" y="135259"/>
                  </a:cubicBezTo>
                  <a:cubicBezTo>
                    <a:pt x="298069" y="147748"/>
                    <a:pt x="319488" y="161847"/>
                    <a:pt x="339800" y="177443"/>
                  </a:cubicBezTo>
                  <a:cubicBezTo>
                    <a:pt x="334928" y="149709"/>
                    <a:pt x="326840" y="124061"/>
                    <a:pt x="315915" y="101913"/>
                  </a:cubicBezTo>
                  <a:close/>
                  <a:moveTo>
                    <a:pt x="154084" y="101161"/>
                  </a:moveTo>
                  <a:cubicBezTo>
                    <a:pt x="142290" y="124891"/>
                    <a:pt x="133736" y="152702"/>
                    <a:pt x="128902" y="182796"/>
                  </a:cubicBezTo>
                  <a:cubicBezTo>
                    <a:pt x="137965" y="175529"/>
                    <a:pt x="147509" y="168414"/>
                    <a:pt x="157531" y="161450"/>
                  </a:cubicBezTo>
                  <a:cubicBezTo>
                    <a:pt x="178080" y="147200"/>
                    <a:pt x="199608" y="134414"/>
                    <a:pt x="221955" y="123193"/>
                  </a:cubicBezTo>
                  <a:cubicBezTo>
                    <a:pt x="200067" y="113751"/>
                    <a:pt x="177344" y="106376"/>
                    <a:pt x="154084" y="101161"/>
                  </a:cubicBezTo>
                  <a:close/>
                  <a:moveTo>
                    <a:pt x="105548" y="82485"/>
                  </a:moveTo>
                  <a:lnTo>
                    <a:pt x="105548" y="82488"/>
                  </a:lnTo>
                  <a:lnTo>
                    <a:pt x="105540" y="82487"/>
                  </a:lnTo>
                  <a:close/>
                  <a:moveTo>
                    <a:pt x="105522" y="82485"/>
                  </a:moveTo>
                  <a:lnTo>
                    <a:pt x="105540" y="82487"/>
                  </a:lnTo>
                  <a:lnTo>
                    <a:pt x="105522" y="82490"/>
                  </a:lnTo>
                  <a:close/>
                  <a:moveTo>
                    <a:pt x="232621" y="33911"/>
                  </a:moveTo>
                  <a:cubicBezTo>
                    <a:pt x="232486" y="40186"/>
                    <a:pt x="230576" y="46294"/>
                    <a:pt x="227112" y="51528"/>
                  </a:cubicBezTo>
                  <a:cubicBezTo>
                    <a:pt x="216986" y="66826"/>
                    <a:pt x="196377" y="71019"/>
                    <a:pt x="181079" y="60894"/>
                  </a:cubicBezTo>
                  <a:cubicBezTo>
                    <a:pt x="173170" y="69559"/>
                    <a:pt x="166258" y="79083"/>
                    <a:pt x="160473" y="89289"/>
                  </a:cubicBezTo>
                  <a:cubicBezTo>
                    <a:pt x="186943" y="95545"/>
                    <a:pt x="212719" y="104437"/>
                    <a:pt x="237416" y="115831"/>
                  </a:cubicBezTo>
                  <a:cubicBezTo>
                    <a:pt x="260661" y="105060"/>
                    <a:pt x="284853" y="96461"/>
                    <a:pt x="309682" y="90145"/>
                  </a:cubicBezTo>
                  <a:cubicBezTo>
                    <a:pt x="288906" y="53870"/>
                    <a:pt x="262390" y="33911"/>
                    <a:pt x="234837" y="33911"/>
                  </a:cubicBezTo>
                  <a:cubicBezTo>
                    <a:pt x="234099" y="33911"/>
                    <a:pt x="233360" y="33911"/>
                    <a:pt x="232621" y="33911"/>
                  </a:cubicBezTo>
                  <a:close/>
                  <a:moveTo>
                    <a:pt x="187241" y="2323"/>
                  </a:moveTo>
                  <a:cubicBezTo>
                    <a:pt x="204315" y="-4406"/>
                    <a:pt x="223611" y="3981"/>
                    <a:pt x="230340" y="21055"/>
                  </a:cubicBezTo>
                  <a:cubicBezTo>
                    <a:pt x="231831" y="20964"/>
                    <a:pt x="233321" y="20899"/>
                    <a:pt x="234824" y="20899"/>
                  </a:cubicBezTo>
                  <a:cubicBezTo>
                    <a:pt x="269298" y="20899"/>
                    <a:pt x="300454" y="46249"/>
                    <a:pt x="322875" y="87151"/>
                  </a:cubicBezTo>
                  <a:cubicBezTo>
                    <a:pt x="338362" y="83861"/>
                    <a:pt x="354139" y="82125"/>
                    <a:pt x="369971" y="81967"/>
                  </a:cubicBezTo>
                  <a:lnTo>
                    <a:pt x="369971" y="94927"/>
                  </a:lnTo>
                  <a:cubicBezTo>
                    <a:pt x="356211" y="95046"/>
                    <a:pt x="342489" y="96458"/>
                    <a:pt x="328992" y="99139"/>
                  </a:cubicBezTo>
                  <a:cubicBezTo>
                    <a:pt x="341174" y="124852"/>
                    <a:pt x="350156" y="155618"/>
                    <a:pt x="354821" y="189457"/>
                  </a:cubicBezTo>
                  <a:cubicBezTo>
                    <a:pt x="370874" y="202754"/>
                    <a:pt x="385922" y="217218"/>
                    <a:pt x="399845" y="232730"/>
                  </a:cubicBezTo>
                  <a:cubicBezTo>
                    <a:pt x="401079" y="231201"/>
                    <a:pt x="402293" y="229672"/>
                    <a:pt x="403486" y="228143"/>
                  </a:cubicBezTo>
                  <a:cubicBezTo>
                    <a:pt x="425350" y="199864"/>
                    <a:pt x="438037" y="173063"/>
                    <a:pt x="440150" y="150616"/>
                  </a:cubicBezTo>
                  <a:cubicBezTo>
                    <a:pt x="441640" y="135064"/>
                    <a:pt x="437752" y="122493"/>
                    <a:pt x="428681" y="113253"/>
                  </a:cubicBezTo>
                  <a:cubicBezTo>
                    <a:pt x="416912" y="101265"/>
                    <a:pt x="396617" y="94927"/>
                    <a:pt x="369984" y="94927"/>
                  </a:cubicBezTo>
                  <a:lnTo>
                    <a:pt x="369984" y="81967"/>
                  </a:lnTo>
                  <a:cubicBezTo>
                    <a:pt x="399313" y="81967"/>
                    <a:pt x="423146" y="89095"/>
                    <a:pt x="437986" y="104102"/>
                  </a:cubicBezTo>
                  <a:cubicBezTo>
                    <a:pt x="467379" y="134015"/>
                    <a:pt x="453511" y="187591"/>
                    <a:pt x="408488" y="242671"/>
                  </a:cubicBezTo>
                  <a:cubicBezTo>
                    <a:pt x="444569" y="286554"/>
                    <a:pt x="461624" y="330268"/>
                    <a:pt x="450336" y="362020"/>
                  </a:cubicBezTo>
                  <a:cubicBezTo>
                    <a:pt x="445321" y="376262"/>
                    <a:pt x="435017" y="386812"/>
                    <a:pt x="420697" y="393720"/>
                  </a:cubicBezTo>
                  <a:cubicBezTo>
                    <a:pt x="420032" y="407153"/>
                    <a:pt x="411314" y="418853"/>
                    <a:pt x="398631" y="423331"/>
                  </a:cubicBezTo>
                  <a:cubicBezTo>
                    <a:pt x="381374" y="429425"/>
                    <a:pt x="362444" y="420373"/>
                    <a:pt x="356350" y="403116"/>
                  </a:cubicBezTo>
                  <a:cubicBezTo>
                    <a:pt x="345169" y="402326"/>
                    <a:pt x="334051" y="400801"/>
                    <a:pt x="323069" y="398554"/>
                  </a:cubicBezTo>
                  <a:cubicBezTo>
                    <a:pt x="300635" y="439663"/>
                    <a:pt x="269376" y="465168"/>
                    <a:pt x="234812" y="465168"/>
                  </a:cubicBezTo>
                  <a:cubicBezTo>
                    <a:pt x="200622" y="465168"/>
                    <a:pt x="169688" y="440246"/>
                    <a:pt x="147306" y="399954"/>
                  </a:cubicBezTo>
                  <a:cubicBezTo>
                    <a:pt x="133459" y="402613"/>
                    <a:pt x="119401" y="404010"/>
                    <a:pt x="105302" y="404127"/>
                  </a:cubicBezTo>
                  <a:cubicBezTo>
                    <a:pt x="75961" y="404127"/>
                    <a:pt x="52127" y="396973"/>
                    <a:pt x="37353" y="381926"/>
                  </a:cubicBezTo>
                  <a:cubicBezTo>
                    <a:pt x="23900" y="368202"/>
                    <a:pt x="19533" y="349475"/>
                    <a:pt x="23097" y="327909"/>
                  </a:cubicBezTo>
                  <a:cubicBezTo>
                    <a:pt x="21047" y="327252"/>
                    <a:pt x="19067" y="326396"/>
                    <a:pt x="17183" y="325358"/>
                  </a:cubicBezTo>
                  <a:cubicBezTo>
                    <a:pt x="1110" y="316484"/>
                    <a:pt x="-4727" y="296261"/>
                    <a:pt x="4146" y="280189"/>
                  </a:cubicBezTo>
                  <a:cubicBezTo>
                    <a:pt x="13019" y="264116"/>
                    <a:pt x="33242" y="258279"/>
                    <a:pt x="49315" y="267153"/>
                  </a:cubicBezTo>
                  <a:cubicBezTo>
                    <a:pt x="54760" y="258924"/>
                    <a:pt x="60625" y="250982"/>
                    <a:pt x="66889" y="243358"/>
                  </a:cubicBezTo>
                  <a:cubicBezTo>
                    <a:pt x="30743" y="199514"/>
                    <a:pt x="13727" y="155800"/>
                    <a:pt x="24950" y="124048"/>
                  </a:cubicBezTo>
                  <a:cubicBezTo>
                    <a:pt x="29875" y="110129"/>
                    <a:pt x="39786" y="99738"/>
                    <a:pt x="53585" y="92827"/>
                  </a:cubicBezTo>
                  <a:lnTo>
                    <a:pt x="105522" y="82490"/>
                  </a:lnTo>
                  <a:lnTo>
                    <a:pt x="105522" y="95445"/>
                  </a:lnTo>
                  <a:lnTo>
                    <a:pt x="105540" y="95447"/>
                  </a:lnTo>
                  <a:lnTo>
                    <a:pt x="59385" y="104414"/>
                  </a:lnTo>
                  <a:cubicBezTo>
                    <a:pt x="48304" y="109974"/>
                    <a:pt x="40826" y="118009"/>
                    <a:pt x="37171" y="128377"/>
                  </a:cubicBezTo>
                  <a:cubicBezTo>
                    <a:pt x="28631" y="152521"/>
                    <a:pt x="40761" y="188550"/>
                    <a:pt x="70569" y="227210"/>
                  </a:cubicBezTo>
                  <a:cubicBezTo>
                    <a:pt x="72159" y="229248"/>
                    <a:pt x="73774" y="231283"/>
                    <a:pt x="75416" y="233314"/>
                  </a:cubicBezTo>
                  <a:cubicBezTo>
                    <a:pt x="87461" y="219767"/>
                    <a:pt x="100380" y="207021"/>
                    <a:pt x="114088" y="195160"/>
                  </a:cubicBezTo>
                  <a:cubicBezTo>
                    <a:pt x="118521" y="158858"/>
                    <a:pt x="127930" y="125836"/>
                    <a:pt x="140890" y="98620"/>
                  </a:cubicBezTo>
                  <a:lnTo>
                    <a:pt x="105540" y="95447"/>
                  </a:lnTo>
                  <a:lnTo>
                    <a:pt x="105548" y="95445"/>
                  </a:lnTo>
                  <a:lnTo>
                    <a:pt x="105548" y="82488"/>
                  </a:lnTo>
                  <a:lnTo>
                    <a:pt x="147098" y="86541"/>
                  </a:lnTo>
                  <a:cubicBezTo>
                    <a:pt x="153890" y="73987"/>
                    <a:pt x="162213" y="62326"/>
                    <a:pt x="171877" y="51822"/>
                  </a:cubicBezTo>
                  <a:cubicBezTo>
                    <a:pt x="170526" y="49817"/>
                    <a:pt x="169396" y="47672"/>
                    <a:pt x="168510" y="45422"/>
                  </a:cubicBezTo>
                  <a:cubicBezTo>
                    <a:pt x="161780" y="28348"/>
                    <a:pt x="170167" y="9052"/>
                    <a:pt x="187241" y="2323"/>
                  </a:cubicBezTo>
                  <a:close/>
                </a:path>
              </a:pathLst>
            </a:custGeom>
            <a:solidFill>
              <a:srgbClr val="004283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00" dirty="0"/>
            </a:p>
          </p:txBody>
        </p:sp>
      </p:grpSp>
      <p:sp>
        <p:nvSpPr>
          <p:cNvPr id="19" name="Прямоугольник 1"/>
          <p:cNvSpPr/>
          <p:nvPr/>
        </p:nvSpPr>
        <p:spPr>
          <a:xfrm>
            <a:off x="1118330" y="5659564"/>
            <a:ext cx="5206841" cy="73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828" tIns="45913" rIns="91828" bIns="45913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Решение оперативных и стратегический проблем </a:t>
            </a:r>
            <a:br>
              <a:rPr lang="ru-RU" sz="1400" dirty="0"/>
            </a:br>
            <a:r>
              <a:rPr lang="ru-RU" sz="1400" dirty="0"/>
              <a:t>более 400 организаций отрасли – приоритетная задача</a:t>
            </a:r>
          </a:p>
          <a:p>
            <a:pPr algn="just">
              <a:buClr>
                <a:srgbClr val="34527F"/>
              </a:buClr>
            </a:pPr>
            <a:endParaRPr 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0FC0000-7643-2824-3787-DF823E14A3EB}"/>
              </a:ext>
            </a:extLst>
          </p:cNvPr>
          <p:cNvGrpSpPr/>
          <p:nvPr/>
        </p:nvGrpSpPr>
        <p:grpSpPr>
          <a:xfrm>
            <a:off x="6175465" y="2443954"/>
            <a:ext cx="720000" cy="720000"/>
            <a:chOff x="-6731564" y="1989844"/>
            <a:chExt cx="719999" cy="720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E40B54-F436-4119-AC14-31A13E093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6731564" y="1989844"/>
              <a:ext cx="719999" cy="720000"/>
            </a:xfrm>
            <a:prstGeom prst="rect">
              <a:avLst/>
            </a:prstGeom>
          </p:spPr>
        </p:pic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6311D311-C552-2978-619E-F17B1501DEE8}"/>
                </a:ext>
              </a:extLst>
            </p:cNvPr>
            <p:cNvSpPr/>
            <p:nvPr/>
          </p:nvSpPr>
          <p:spPr>
            <a:xfrm>
              <a:off x="-6581858" y="2103603"/>
              <a:ext cx="403119" cy="486986"/>
            </a:xfrm>
            <a:custGeom>
              <a:avLst/>
              <a:gdLst>
                <a:gd name="connsiteX0" fmla="*/ 0 w 403119"/>
                <a:gd name="connsiteY0" fmla="*/ 368837 h 486986"/>
                <a:gd name="connsiteX1" fmla="*/ 59658 w 403119"/>
                <a:gd name="connsiteY1" fmla="*/ 368837 h 486986"/>
                <a:gd name="connsiteX2" fmla="*/ 66354 w 403119"/>
                <a:gd name="connsiteY2" fmla="*/ 375594 h 486986"/>
                <a:gd name="connsiteX3" fmla="*/ 66354 w 403119"/>
                <a:gd name="connsiteY3" fmla="*/ 442819 h 486986"/>
                <a:gd name="connsiteX4" fmla="*/ 0 w 403119"/>
                <a:gd name="connsiteY4" fmla="*/ 368837 h 486986"/>
                <a:gd name="connsiteX5" fmla="*/ 118373 w 403119"/>
                <a:gd name="connsiteY5" fmla="*/ 366353 h 486986"/>
                <a:gd name="connsiteX6" fmla="*/ 151908 w 403119"/>
                <a:gd name="connsiteY6" fmla="*/ 370746 h 486986"/>
                <a:gd name="connsiteX7" fmla="*/ 187315 w 403119"/>
                <a:gd name="connsiteY7" fmla="*/ 375904 h 486986"/>
                <a:gd name="connsiteX8" fmla="*/ 193188 w 403119"/>
                <a:gd name="connsiteY8" fmla="*/ 375762 h 486986"/>
                <a:gd name="connsiteX9" fmla="*/ 264476 w 403119"/>
                <a:gd name="connsiteY9" fmla="*/ 372383 h 486986"/>
                <a:gd name="connsiteX10" fmla="*/ 265376 w 403119"/>
                <a:gd name="connsiteY10" fmla="*/ 372383 h 486986"/>
                <a:gd name="connsiteX11" fmla="*/ 284104 w 403119"/>
                <a:gd name="connsiteY11" fmla="*/ 389279 h 486986"/>
                <a:gd name="connsiteX12" fmla="*/ 267368 w 403119"/>
                <a:gd name="connsiteY12" fmla="*/ 410013 h 486986"/>
                <a:gd name="connsiteX13" fmla="*/ 192211 w 403119"/>
                <a:gd name="connsiteY13" fmla="*/ 418072 h 486986"/>
                <a:gd name="connsiteX14" fmla="*/ 185875 w 403119"/>
                <a:gd name="connsiteY14" fmla="*/ 425152 h 486986"/>
                <a:gd name="connsiteX15" fmla="*/ 185875 w 403119"/>
                <a:gd name="connsiteY15" fmla="*/ 425487 h 486986"/>
                <a:gd name="connsiteX16" fmla="*/ 192918 w 403119"/>
                <a:gd name="connsiteY16" fmla="*/ 432206 h 486986"/>
                <a:gd name="connsiteX17" fmla="*/ 193625 w 403119"/>
                <a:gd name="connsiteY17" fmla="*/ 432206 h 486986"/>
                <a:gd name="connsiteX18" fmla="*/ 258937 w 403119"/>
                <a:gd name="connsiteY18" fmla="*/ 425758 h 486986"/>
                <a:gd name="connsiteX19" fmla="*/ 301721 w 403119"/>
                <a:gd name="connsiteY19" fmla="*/ 412179 h 486986"/>
                <a:gd name="connsiteX20" fmla="*/ 372290 w 403119"/>
                <a:gd name="connsiteY20" fmla="*/ 372203 h 486986"/>
                <a:gd name="connsiteX21" fmla="*/ 400358 w 403119"/>
                <a:gd name="connsiteY21" fmla="*/ 379876 h 486986"/>
                <a:gd name="connsiteX22" fmla="*/ 401283 w 403119"/>
                <a:gd name="connsiteY22" fmla="*/ 398768 h 486986"/>
                <a:gd name="connsiteX23" fmla="*/ 394035 w 403119"/>
                <a:gd name="connsiteY23" fmla="*/ 407395 h 486986"/>
                <a:gd name="connsiteX24" fmla="*/ 392865 w 403119"/>
                <a:gd name="connsiteY24" fmla="*/ 408156 h 486986"/>
                <a:gd name="connsiteX25" fmla="*/ 281878 w 403119"/>
                <a:gd name="connsiteY25" fmla="*/ 472969 h 486986"/>
                <a:gd name="connsiteX26" fmla="*/ 230085 w 403119"/>
                <a:gd name="connsiteY26" fmla="*/ 486986 h 486986"/>
                <a:gd name="connsiteX27" fmla="*/ 225034 w 403119"/>
                <a:gd name="connsiteY27" fmla="*/ 486857 h 486986"/>
                <a:gd name="connsiteX28" fmla="*/ 152602 w 403119"/>
                <a:gd name="connsiteY28" fmla="*/ 483285 h 486986"/>
                <a:gd name="connsiteX29" fmla="*/ 76494 w 403119"/>
                <a:gd name="connsiteY29" fmla="*/ 449873 h 486986"/>
                <a:gd name="connsiteX30" fmla="*/ 76494 w 403119"/>
                <a:gd name="connsiteY30" fmla="*/ 375788 h 486986"/>
                <a:gd name="connsiteX31" fmla="*/ 85143 w 403119"/>
                <a:gd name="connsiteY31" fmla="*/ 372667 h 486986"/>
                <a:gd name="connsiteX32" fmla="*/ 118373 w 403119"/>
                <a:gd name="connsiteY32" fmla="*/ 366353 h 486986"/>
                <a:gd name="connsiteX33" fmla="*/ 353707 w 403119"/>
                <a:gd name="connsiteY33" fmla="*/ 357952 h 486986"/>
                <a:gd name="connsiteX34" fmla="*/ 365799 w 403119"/>
                <a:gd name="connsiteY34" fmla="*/ 366838 h 486986"/>
                <a:gd name="connsiteX35" fmla="*/ 296759 w 403119"/>
                <a:gd name="connsiteY35" fmla="*/ 406028 h 486986"/>
                <a:gd name="connsiteX36" fmla="*/ 296708 w 403119"/>
                <a:gd name="connsiteY36" fmla="*/ 406028 h 486986"/>
                <a:gd name="connsiteX37" fmla="*/ 294544 w 403119"/>
                <a:gd name="connsiteY37" fmla="*/ 406229 h 486986"/>
                <a:gd name="connsiteX38" fmla="*/ 292853 w 403119"/>
                <a:gd name="connsiteY38" fmla="*/ 402817 h 486986"/>
                <a:gd name="connsiteX39" fmla="*/ 293161 w 403119"/>
                <a:gd name="connsiteY39" fmla="*/ 401837 h 486986"/>
                <a:gd name="connsiteX40" fmla="*/ 292377 w 403119"/>
                <a:gd name="connsiteY40" fmla="*/ 383357 h 486986"/>
                <a:gd name="connsiteX41" fmla="*/ 334351 w 403119"/>
                <a:gd name="connsiteY41" fmla="*/ 361886 h 486986"/>
                <a:gd name="connsiteX42" fmla="*/ 338810 w 403119"/>
                <a:gd name="connsiteY42" fmla="*/ 359604 h 486986"/>
                <a:gd name="connsiteX43" fmla="*/ 353707 w 403119"/>
                <a:gd name="connsiteY43" fmla="*/ 357952 h 486986"/>
                <a:gd name="connsiteX44" fmla="*/ 320630 w 403119"/>
                <a:gd name="connsiteY44" fmla="*/ 346607 h 486986"/>
                <a:gd name="connsiteX45" fmla="*/ 331987 w 403119"/>
                <a:gd name="connsiteY45" fmla="*/ 354807 h 486986"/>
                <a:gd name="connsiteX46" fmla="*/ 290128 w 403119"/>
                <a:gd name="connsiteY46" fmla="*/ 376226 h 486986"/>
                <a:gd name="connsiteX47" fmla="*/ 272136 w 403119"/>
                <a:gd name="connsiteY47" fmla="*/ 363008 h 486986"/>
                <a:gd name="connsiteX48" fmla="*/ 306669 w 403119"/>
                <a:gd name="connsiteY48" fmla="*/ 347534 h 486986"/>
                <a:gd name="connsiteX49" fmla="*/ 320630 w 403119"/>
                <a:gd name="connsiteY49" fmla="*/ 346607 h 486986"/>
                <a:gd name="connsiteX50" fmla="*/ 214495 w 403119"/>
                <a:gd name="connsiteY50" fmla="*/ 212956 h 486986"/>
                <a:gd name="connsiteX51" fmla="*/ 185682 w 403119"/>
                <a:gd name="connsiteY51" fmla="*/ 223195 h 486986"/>
                <a:gd name="connsiteX52" fmla="*/ 213300 w 403119"/>
                <a:gd name="connsiteY52" fmla="*/ 243828 h 486986"/>
                <a:gd name="connsiteX53" fmla="*/ 213274 w 403119"/>
                <a:gd name="connsiteY53" fmla="*/ 243892 h 486986"/>
                <a:gd name="connsiteX54" fmla="*/ 241291 w 403119"/>
                <a:gd name="connsiteY54" fmla="*/ 222563 h 486986"/>
                <a:gd name="connsiteX55" fmla="*/ 214495 w 403119"/>
                <a:gd name="connsiteY55" fmla="*/ 212956 h 486986"/>
                <a:gd name="connsiteX56" fmla="*/ 252716 w 403119"/>
                <a:gd name="connsiteY56" fmla="*/ 190015 h 486986"/>
                <a:gd name="connsiteX57" fmla="*/ 252699 w 403119"/>
                <a:gd name="connsiteY57" fmla="*/ 190069 h 486986"/>
                <a:gd name="connsiteX58" fmla="*/ 245725 w 403119"/>
                <a:gd name="connsiteY58" fmla="*/ 195121 h 486986"/>
                <a:gd name="connsiteX59" fmla="*/ 222091 w 403119"/>
                <a:gd name="connsiteY59" fmla="*/ 209307 h 486986"/>
                <a:gd name="connsiteX60" fmla="*/ 244311 w 403119"/>
                <a:gd name="connsiteY60" fmla="*/ 216760 h 486986"/>
                <a:gd name="connsiteX61" fmla="*/ 252699 w 403119"/>
                <a:gd name="connsiteY61" fmla="*/ 190069 h 486986"/>
                <a:gd name="connsiteX62" fmla="*/ 252703 w 403119"/>
                <a:gd name="connsiteY62" fmla="*/ 190066 h 486986"/>
                <a:gd name="connsiteX63" fmla="*/ 173537 w 403119"/>
                <a:gd name="connsiteY63" fmla="*/ 188171 h 486986"/>
                <a:gd name="connsiteX64" fmla="*/ 182533 w 403119"/>
                <a:gd name="connsiteY64" fmla="*/ 217379 h 486986"/>
                <a:gd name="connsiteX65" fmla="*/ 206818 w 403119"/>
                <a:gd name="connsiteY65" fmla="*/ 209368 h 486986"/>
                <a:gd name="connsiteX66" fmla="*/ 206848 w 403119"/>
                <a:gd name="connsiteY66" fmla="*/ 209384 h 486986"/>
                <a:gd name="connsiteX67" fmla="*/ 206848 w 403119"/>
                <a:gd name="connsiteY67" fmla="*/ 209358 h 486986"/>
                <a:gd name="connsiteX68" fmla="*/ 206818 w 403119"/>
                <a:gd name="connsiteY68" fmla="*/ 209368 h 486986"/>
                <a:gd name="connsiteX69" fmla="*/ 199497 w 403119"/>
                <a:gd name="connsiteY69" fmla="*/ 205425 h 486986"/>
                <a:gd name="connsiteX70" fmla="*/ 173537 w 403119"/>
                <a:gd name="connsiteY70" fmla="*/ 188171 h 486986"/>
                <a:gd name="connsiteX71" fmla="*/ 151856 w 403119"/>
                <a:gd name="connsiteY71" fmla="*/ 168131 h 486986"/>
                <a:gd name="connsiteX72" fmla="*/ 145430 w 403119"/>
                <a:gd name="connsiteY72" fmla="*/ 177003 h 486986"/>
                <a:gd name="connsiteX73" fmla="*/ 147225 w 403119"/>
                <a:gd name="connsiteY73" fmla="*/ 181531 h 486986"/>
                <a:gd name="connsiteX74" fmla="*/ 136935 w 403119"/>
                <a:gd name="connsiteY74" fmla="*/ 196785 h 486986"/>
                <a:gd name="connsiteX75" fmla="*/ 136537 w 403119"/>
                <a:gd name="connsiteY75" fmla="*/ 199493 h 486986"/>
                <a:gd name="connsiteX76" fmla="*/ 140649 w 403119"/>
                <a:gd name="connsiteY76" fmla="*/ 213085 h 486986"/>
                <a:gd name="connsiteX77" fmla="*/ 162638 w 403119"/>
                <a:gd name="connsiteY77" fmla="*/ 219868 h 486986"/>
                <a:gd name="connsiteX78" fmla="*/ 162613 w 403119"/>
                <a:gd name="connsiteY78" fmla="*/ 219932 h 486986"/>
                <a:gd name="connsiteX79" fmla="*/ 176043 w 403119"/>
                <a:gd name="connsiteY79" fmla="*/ 218669 h 486986"/>
                <a:gd name="connsiteX80" fmla="*/ 166108 w 403119"/>
                <a:gd name="connsiteY80" fmla="*/ 182007 h 486986"/>
                <a:gd name="connsiteX81" fmla="*/ 151856 w 403119"/>
                <a:gd name="connsiteY81" fmla="*/ 168131 h 486986"/>
                <a:gd name="connsiteX82" fmla="*/ 276955 w 403119"/>
                <a:gd name="connsiteY82" fmla="*/ 167912 h 486986"/>
                <a:gd name="connsiteX83" fmla="*/ 260247 w 403119"/>
                <a:gd name="connsiteY83" fmla="*/ 183980 h 486986"/>
                <a:gd name="connsiteX84" fmla="*/ 250801 w 403119"/>
                <a:gd name="connsiteY84" fmla="*/ 218114 h 486986"/>
                <a:gd name="connsiteX85" fmla="*/ 260299 w 403119"/>
                <a:gd name="connsiteY85" fmla="*/ 219404 h 486986"/>
                <a:gd name="connsiteX86" fmla="*/ 267190 w 403119"/>
                <a:gd name="connsiteY86" fmla="*/ 209986 h 486986"/>
                <a:gd name="connsiteX87" fmla="*/ 284614 w 403119"/>
                <a:gd name="connsiteY87" fmla="*/ 215664 h 486986"/>
                <a:gd name="connsiteX88" fmla="*/ 291527 w 403119"/>
                <a:gd name="connsiteY88" fmla="*/ 207674 h 486986"/>
                <a:gd name="connsiteX89" fmla="*/ 291529 w 403119"/>
                <a:gd name="connsiteY89" fmla="*/ 207707 h 486986"/>
                <a:gd name="connsiteX90" fmla="*/ 291554 w 403119"/>
                <a:gd name="connsiteY90" fmla="*/ 207643 h 486986"/>
                <a:gd name="connsiteX91" fmla="*/ 291527 w 403119"/>
                <a:gd name="connsiteY91" fmla="*/ 207674 h 486986"/>
                <a:gd name="connsiteX92" fmla="*/ 290536 w 403119"/>
                <a:gd name="connsiteY92" fmla="*/ 191103 h 486986"/>
                <a:gd name="connsiteX93" fmla="*/ 278690 w 403119"/>
                <a:gd name="connsiteY93" fmla="*/ 170117 h 486986"/>
                <a:gd name="connsiteX94" fmla="*/ 276955 w 403119"/>
                <a:gd name="connsiteY94" fmla="*/ 167912 h 486986"/>
                <a:gd name="connsiteX95" fmla="*/ 165209 w 403119"/>
                <a:gd name="connsiteY95" fmla="*/ 153753 h 486986"/>
                <a:gd name="connsiteX96" fmla="*/ 165196 w 403119"/>
                <a:gd name="connsiteY96" fmla="*/ 153817 h 486986"/>
                <a:gd name="connsiteX97" fmla="*/ 156033 w 403119"/>
                <a:gd name="connsiteY97" fmla="*/ 163179 h 486986"/>
                <a:gd name="connsiteX98" fmla="*/ 165222 w 403119"/>
                <a:gd name="connsiteY98" fmla="*/ 172580 h 486986"/>
                <a:gd name="connsiteX99" fmla="*/ 164939 w 403119"/>
                <a:gd name="connsiteY99" fmla="*/ 163089 h 486986"/>
                <a:gd name="connsiteX100" fmla="*/ 165209 w 403119"/>
                <a:gd name="connsiteY100" fmla="*/ 153753 h 486986"/>
                <a:gd name="connsiteX101" fmla="*/ 261160 w 403119"/>
                <a:gd name="connsiteY101" fmla="*/ 151509 h 486986"/>
                <a:gd name="connsiteX102" fmla="*/ 261597 w 403119"/>
                <a:gd name="connsiteY102" fmla="*/ 163115 h 486986"/>
                <a:gd name="connsiteX103" fmla="*/ 261173 w 403119"/>
                <a:gd name="connsiteY103" fmla="*/ 174618 h 486986"/>
                <a:gd name="connsiteX104" fmla="*/ 272714 w 403119"/>
                <a:gd name="connsiteY104" fmla="*/ 163038 h 486986"/>
                <a:gd name="connsiteX105" fmla="*/ 272739 w 403119"/>
                <a:gd name="connsiteY105" fmla="*/ 163063 h 486986"/>
                <a:gd name="connsiteX106" fmla="*/ 272739 w 403119"/>
                <a:gd name="connsiteY106" fmla="*/ 163012 h 486986"/>
                <a:gd name="connsiteX107" fmla="*/ 272714 w 403119"/>
                <a:gd name="connsiteY107" fmla="*/ 163038 h 486986"/>
                <a:gd name="connsiteX108" fmla="*/ 213275 w 403119"/>
                <a:gd name="connsiteY108" fmla="*/ 144958 h 486986"/>
                <a:gd name="connsiteX109" fmla="*/ 231409 w 403119"/>
                <a:gd name="connsiteY109" fmla="*/ 163154 h 486986"/>
                <a:gd name="connsiteX110" fmla="*/ 213275 w 403119"/>
                <a:gd name="connsiteY110" fmla="*/ 181349 h 486986"/>
                <a:gd name="connsiteX111" fmla="*/ 195141 w 403119"/>
                <a:gd name="connsiteY111" fmla="*/ 163154 h 486986"/>
                <a:gd name="connsiteX112" fmla="*/ 213275 w 403119"/>
                <a:gd name="connsiteY112" fmla="*/ 144958 h 486986"/>
                <a:gd name="connsiteX113" fmla="*/ 214328 w 403119"/>
                <a:gd name="connsiteY113" fmla="*/ 120302 h 486986"/>
                <a:gd name="connsiteX114" fmla="*/ 186710 w 403119"/>
                <a:gd name="connsiteY114" fmla="*/ 136382 h 486986"/>
                <a:gd name="connsiteX115" fmla="*/ 172187 w 403119"/>
                <a:gd name="connsiteY115" fmla="*/ 147537 h 486986"/>
                <a:gd name="connsiteX116" fmla="*/ 172187 w 403119"/>
                <a:gd name="connsiteY116" fmla="*/ 178796 h 486986"/>
                <a:gd name="connsiteX117" fmla="*/ 202607 w 403119"/>
                <a:gd name="connsiteY117" fmla="*/ 199777 h 486986"/>
                <a:gd name="connsiteX118" fmla="*/ 214444 w 403119"/>
                <a:gd name="connsiteY118" fmla="*/ 205889 h 486986"/>
                <a:gd name="connsiteX119" fmla="*/ 242062 w 403119"/>
                <a:gd name="connsiteY119" fmla="*/ 189808 h 486986"/>
                <a:gd name="connsiteX120" fmla="*/ 242062 w 403119"/>
                <a:gd name="connsiteY120" fmla="*/ 189860 h 486986"/>
                <a:gd name="connsiteX121" fmla="*/ 254169 w 403119"/>
                <a:gd name="connsiteY121" fmla="*/ 180678 h 486986"/>
                <a:gd name="connsiteX122" fmla="*/ 255222 w 403119"/>
                <a:gd name="connsiteY122" fmla="*/ 163102 h 486986"/>
                <a:gd name="connsiteX123" fmla="*/ 254143 w 403119"/>
                <a:gd name="connsiteY123" fmla="*/ 145383 h 486986"/>
                <a:gd name="connsiteX124" fmla="*/ 226165 w 403119"/>
                <a:gd name="connsiteY124" fmla="*/ 126414 h 486986"/>
                <a:gd name="connsiteX125" fmla="*/ 214328 w 403119"/>
                <a:gd name="connsiteY125" fmla="*/ 120302 h 486986"/>
                <a:gd name="connsiteX126" fmla="*/ 244260 w 403119"/>
                <a:gd name="connsiteY126" fmla="*/ 109405 h 486986"/>
                <a:gd name="connsiteX127" fmla="*/ 221923 w 403119"/>
                <a:gd name="connsiteY127" fmla="*/ 116975 h 486986"/>
                <a:gd name="connsiteX128" fmla="*/ 229300 w 403119"/>
                <a:gd name="connsiteY128" fmla="*/ 120843 h 486986"/>
                <a:gd name="connsiteX129" fmla="*/ 252703 w 403119"/>
                <a:gd name="connsiteY129" fmla="*/ 136137 h 486986"/>
                <a:gd name="connsiteX130" fmla="*/ 244260 w 403119"/>
                <a:gd name="connsiteY130" fmla="*/ 109405 h 486986"/>
                <a:gd name="connsiteX131" fmla="*/ 182482 w 403119"/>
                <a:gd name="connsiteY131" fmla="*/ 108966 h 486986"/>
                <a:gd name="connsiteX132" fmla="*/ 182469 w 403119"/>
                <a:gd name="connsiteY132" fmla="*/ 109031 h 486986"/>
                <a:gd name="connsiteX133" fmla="*/ 173498 w 403119"/>
                <a:gd name="connsiteY133" fmla="*/ 138136 h 486986"/>
                <a:gd name="connsiteX134" fmla="*/ 183047 w 403119"/>
                <a:gd name="connsiteY134" fmla="*/ 131056 h 486986"/>
                <a:gd name="connsiteX135" fmla="*/ 206681 w 403119"/>
                <a:gd name="connsiteY135" fmla="*/ 116871 h 486986"/>
                <a:gd name="connsiteX136" fmla="*/ 182482 w 403119"/>
                <a:gd name="connsiteY136" fmla="*/ 108966 h 486986"/>
                <a:gd name="connsiteX137" fmla="*/ 266172 w 403119"/>
                <a:gd name="connsiteY137" fmla="*/ 106362 h 486986"/>
                <a:gd name="connsiteX138" fmla="*/ 250750 w 403119"/>
                <a:gd name="connsiteY138" fmla="*/ 107948 h 486986"/>
                <a:gd name="connsiteX139" fmla="*/ 260247 w 403119"/>
                <a:gd name="connsiteY139" fmla="*/ 142108 h 486986"/>
                <a:gd name="connsiteX140" fmla="*/ 276955 w 403119"/>
                <a:gd name="connsiteY140" fmla="*/ 158111 h 486986"/>
                <a:gd name="connsiteX141" fmla="*/ 292274 w 403119"/>
                <a:gd name="connsiteY141" fmla="*/ 126736 h 486986"/>
                <a:gd name="connsiteX142" fmla="*/ 288161 w 403119"/>
                <a:gd name="connsiteY142" fmla="*/ 113145 h 486986"/>
                <a:gd name="connsiteX143" fmla="*/ 266172 w 403119"/>
                <a:gd name="connsiteY143" fmla="*/ 106362 h 486986"/>
                <a:gd name="connsiteX144" fmla="*/ 212298 w 403119"/>
                <a:gd name="connsiteY144" fmla="*/ 82466 h 486986"/>
                <a:gd name="connsiteX145" fmla="*/ 210947 w 403119"/>
                <a:gd name="connsiteY145" fmla="*/ 86758 h 486986"/>
                <a:gd name="connsiteX146" fmla="*/ 193457 w 403119"/>
                <a:gd name="connsiteY146" fmla="*/ 92293 h 486986"/>
                <a:gd name="connsiteX147" fmla="*/ 193444 w 403119"/>
                <a:gd name="connsiteY147" fmla="*/ 92357 h 486986"/>
                <a:gd name="connsiteX148" fmla="*/ 185579 w 403119"/>
                <a:gd name="connsiteY148" fmla="*/ 103099 h 486986"/>
                <a:gd name="connsiteX149" fmla="*/ 214290 w 403119"/>
                <a:gd name="connsiteY149" fmla="*/ 113299 h 486986"/>
                <a:gd name="connsiteX150" fmla="*/ 241188 w 403119"/>
                <a:gd name="connsiteY150" fmla="*/ 103550 h 486986"/>
                <a:gd name="connsiteX151" fmla="*/ 213274 w 403119"/>
                <a:gd name="connsiteY151" fmla="*/ 82466 h 486986"/>
                <a:gd name="connsiteX152" fmla="*/ 212298 w 403119"/>
                <a:gd name="connsiteY152" fmla="*/ 82466 h 486986"/>
                <a:gd name="connsiteX153" fmla="*/ 194713 w 403119"/>
                <a:gd name="connsiteY153" fmla="*/ 68667 h 486986"/>
                <a:gd name="connsiteX154" fmla="*/ 211552 w 403119"/>
                <a:gd name="connsiteY154" fmla="*/ 76044 h 486986"/>
                <a:gd name="connsiteX155" fmla="*/ 213300 w 403119"/>
                <a:gd name="connsiteY155" fmla="*/ 75954 h 486986"/>
                <a:gd name="connsiteX156" fmla="*/ 247743 w 403119"/>
                <a:gd name="connsiteY156" fmla="*/ 101951 h 486986"/>
                <a:gd name="connsiteX157" fmla="*/ 266172 w 403119"/>
                <a:gd name="connsiteY157" fmla="*/ 99914 h 486986"/>
                <a:gd name="connsiteX158" fmla="*/ 292749 w 403119"/>
                <a:gd name="connsiteY158" fmla="*/ 108631 h 486986"/>
                <a:gd name="connsiteX159" fmla="*/ 281183 w 403119"/>
                <a:gd name="connsiteY159" fmla="*/ 163012 h 486986"/>
                <a:gd name="connsiteX160" fmla="*/ 297517 w 403119"/>
                <a:gd name="connsiteY160" fmla="*/ 209848 h 486986"/>
                <a:gd name="connsiteX161" fmla="*/ 285951 w 403119"/>
                <a:gd name="connsiteY161" fmla="*/ 222292 h 486986"/>
                <a:gd name="connsiteX162" fmla="*/ 277276 w 403119"/>
                <a:gd name="connsiteY162" fmla="*/ 233964 h 486986"/>
                <a:gd name="connsiteX163" fmla="*/ 260800 w 403119"/>
                <a:gd name="connsiteY163" fmla="*/ 225968 h 486986"/>
                <a:gd name="connsiteX164" fmla="*/ 247768 w 403119"/>
                <a:gd name="connsiteY164" fmla="*/ 224188 h 486986"/>
                <a:gd name="connsiteX165" fmla="*/ 213249 w 403119"/>
                <a:gd name="connsiteY165" fmla="*/ 250340 h 486986"/>
                <a:gd name="connsiteX166" fmla="*/ 179012 w 403119"/>
                <a:gd name="connsiteY166" fmla="*/ 224717 h 486986"/>
                <a:gd name="connsiteX167" fmla="*/ 162587 w 403119"/>
                <a:gd name="connsiteY167" fmla="*/ 226380 h 486986"/>
                <a:gd name="connsiteX168" fmla="*/ 136010 w 403119"/>
                <a:gd name="connsiteY168" fmla="*/ 217663 h 486986"/>
                <a:gd name="connsiteX169" fmla="*/ 130432 w 403119"/>
                <a:gd name="connsiteY169" fmla="*/ 196463 h 486986"/>
                <a:gd name="connsiteX170" fmla="*/ 128400 w 403119"/>
                <a:gd name="connsiteY170" fmla="*/ 195581 h 486986"/>
                <a:gd name="connsiteX171" fmla="*/ 123114 w 403119"/>
                <a:gd name="connsiteY171" fmla="*/ 177921 h 486986"/>
                <a:gd name="connsiteX172" fmla="*/ 140713 w 403119"/>
                <a:gd name="connsiteY172" fmla="*/ 172619 h 486986"/>
                <a:gd name="connsiteX173" fmla="*/ 147589 w 403119"/>
                <a:gd name="connsiteY173" fmla="*/ 163282 h 486986"/>
                <a:gd name="connsiteX174" fmla="*/ 131190 w 403119"/>
                <a:gd name="connsiteY174" fmla="*/ 116446 h 486986"/>
                <a:gd name="connsiteX175" fmla="*/ 162716 w 403119"/>
                <a:gd name="connsiteY175" fmla="*/ 100133 h 486986"/>
                <a:gd name="connsiteX176" fmla="*/ 162716 w 403119"/>
                <a:gd name="connsiteY176" fmla="*/ 106581 h 486986"/>
                <a:gd name="connsiteX177" fmla="*/ 137243 w 403119"/>
                <a:gd name="connsiteY177" fmla="*/ 118599 h 486986"/>
                <a:gd name="connsiteX178" fmla="*/ 150095 w 403119"/>
                <a:gd name="connsiteY178" fmla="*/ 156112 h 486986"/>
                <a:gd name="connsiteX179" fmla="*/ 151843 w 403119"/>
                <a:gd name="connsiteY179" fmla="*/ 158305 h 486986"/>
                <a:gd name="connsiteX180" fmla="*/ 166057 w 403119"/>
                <a:gd name="connsiteY180" fmla="*/ 144365 h 486986"/>
                <a:gd name="connsiteX181" fmla="*/ 175979 w 403119"/>
                <a:gd name="connsiteY181" fmla="*/ 107754 h 486986"/>
                <a:gd name="connsiteX182" fmla="*/ 162741 w 403119"/>
                <a:gd name="connsiteY182" fmla="*/ 106581 h 486986"/>
                <a:gd name="connsiteX183" fmla="*/ 162741 w 403119"/>
                <a:gd name="connsiteY183" fmla="*/ 100133 h 486986"/>
                <a:gd name="connsiteX184" fmla="*/ 178986 w 403119"/>
                <a:gd name="connsiteY184" fmla="*/ 101732 h 486986"/>
                <a:gd name="connsiteX185" fmla="*/ 188689 w 403119"/>
                <a:gd name="connsiteY185" fmla="*/ 88102 h 486986"/>
                <a:gd name="connsiteX186" fmla="*/ 187360 w 403119"/>
                <a:gd name="connsiteY186" fmla="*/ 85564 h 486986"/>
                <a:gd name="connsiteX187" fmla="*/ 194713 w 403119"/>
                <a:gd name="connsiteY187" fmla="*/ 68667 h 486986"/>
                <a:gd name="connsiteX188" fmla="*/ 192634 w 403119"/>
                <a:gd name="connsiteY188" fmla="*/ 49346 h 486986"/>
                <a:gd name="connsiteX189" fmla="*/ 98316 w 403119"/>
                <a:gd name="connsiteY189" fmla="*/ 179183 h 486986"/>
                <a:gd name="connsiteX190" fmla="*/ 227707 w 403119"/>
                <a:gd name="connsiteY190" fmla="*/ 273824 h 486986"/>
                <a:gd name="connsiteX191" fmla="*/ 227712 w 403119"/>
                <a:gd name="connsiteY191" fmla="*/ 273822 h 486986"/>
                <a:gd name="connsiteX192" fmla="*/ 322030 w 403119"/>
                <a:gd name="connsiteY192" fmla="*/ 143986 h 486986"/>
                <a:gd name="connsiteX193" fmla="*/ 192634 w 403119"/>
                <a:gd name="connsiteY193" fmla="*/ 49346 h 486986"/>
                <a:gd name="connsiteX194" fmla="*/ 212311 w 403119"/>
                <a:gd name="connsiteY194" fmla="*/ 0 h 486986"/>
                <a:gd name="connsiteX195" fmla="*/ 219328 w 403119"/>
                <a:gd name="connsiteY195" fmla="*/ 245 h 486986"/>
                <a:gd name="connsiteX196" fmla="*/ 251586 w 403119"/>
                <a:gd name="connsiteY196" fmla="*/ 5403 h 486986"/>
                <a:gd name="connsiteX197" fmla="*/ 258333 w 403119"/>
                <a:gd name="connsiteY197" fmla="*/ 7376 h 486986"/>
                <a:gd name="connsiteX198" fmla="*/ 260595 w 403119"/>
                <a:gd name="connsiteY198" fmla="*/ 25017 h 486986"/>
                <a:gd name="connsiteX199" fmla="*/ 269373 w 403119"/>
                <a:gd name="connsiteY199" fmla="*/ 37384 h 486986"/>
                <a:gd name="connsiteX200" fmla="*/ 275798 w 403119"/>
                <a:gd name="connsiteY200" fmla="*/ 40685 h 486986"/>
                <a:gd name="connsiteX201" fmla="*/ 291015 w 403119"/>
                <a:gd name="connsiteY201" fmla="*/ 40685 h 486986"/>
                <a:gd name="connsiteX202" fmla="*/ 306527 w 403119"/>
                <a:gd name="connsiteY202" fmla="*/ 32239 h 486986"/>
                <a:gd name="connsiteX203" fmla="*/ 312066 w 403119"/>
                <a:gd name="connsiteY203" fmla="*/ 36572 h 486986"/>
                <a:gd name="connsiteX204" fmla="*/ 335199 w 403119"/>
                <a:gd name="connsiteY204" fmla="*/ 59784 h 486986"/>
                <a:gd name="connsiteX205" fmla="*/ 339505 w 403119"/>
                <a:gd name="connsiteY205" fmla="*/ 65342 h 486986"/>
                <a:gd name="connsiteX206" fmla="*/ 331035 w 403119"/>
                <a:gd name="connsiteY206" fmla="*/ 80816 h 486986"/>
                <a:gd name="connsiteX207" fmla="*/ 330920 w 403119"/>
                <a:gd name="connsiteY207" fmla="*/ 96020 h 486986"/>
                <a:gd name="connsiteX208" fmla="*/ 334197 w 403119"/>
                <a:gd name="connsiteY208" fmla="*/ 102532 h 486986"/>
                <a:gd name="connsiteX209" fmla="*/ 346522 w 403119"/>
                <a:gd name="connsiteY209" fmla="*/ 111443 h 486986"/>
                <a:gd name="connsiteX210" fmla="*/ 363987 w 403119"/>
                <a:gd name="connsiteY210" fmla="*/ 113751 h 486986"/>
                <a:gd name="connsiteX211" fmla="*/ 365902 w 403119"/>
                <a:gd name="connsiteY211" fmla="*/ 120522 h 486986"/>
                <a:gd name="connsiteX212" fmla="*/ 369243 w 403119"/>
                <a:gd name="connsiteY212" fmla="*/ 136628 h 486986"/>
                <a:gd name="connsiteX213" fmla="*/ 370901 w 403119"/>
                <a:gd name="connsiteY213" fmla="*/ 152941 h 486986"/>
                <a:gd name="connsiteX214" fmla="*/ 371146 w 403119"/>
                <a:gd name="connsiteY214" fmla="*/ 159982 h 486986"/>
                <a:gd name="connsiteX215" fmla="*/ 355222 w 403119"/>
                <a:gd name="connsiteY215" fmla="*/ 167539 h 486986"/>
                <a:gd name="connsiteX216" fmla="*/ 346226 w 403119"/>
                <a:gd name="connsiteY216" fmla="*/ 179802 h 486986"/>
                <a:gd name="connsiteX217" fmla="*/ 345082 w 403119"/>
                <a:gd name="connsiteY217" fmla="*/ 187011 h 486986"/>
                <a:gd name="connsiteX218" fmla="*/ 349850 w 403119"/>
                <a:gd name="connsiteY218" fmla="*/ 201454 h 486986"/>
                <a:gd name="connsiteX219" fmla="*/ 362702 w 403119"/>
                <a:gd name="connsiteY219" fmla="*/ 213653 h 486986"/>
                <a:gd name="connsiteX220" fmla="*/ 360286 w 403119"/>
                <a:gd name="connsiteY220" fmla="*/ 220255 h 486986"/>
                <a:gd name="connsiteX221" fmla="*/ 345339 w 403119"/>
                <a:gd name="connsiteY221" fmla="*/ 249438 h 486986"/>
                <a:gd name="connsiteX222" fmla="*/ 341381 w 403119"/>
                <a:gd name="connsiteY222" fmla="*/ 255267 h 486986"/>
                <a:gd name="connsiteX223" fmla="*/ 324082 w 403119"/>
                <a:gd name="connsiteY223" fmla="*/ 251927 h 486986"/>
                <a:gd name="connsiteX224" fmla="*/ 309586 w 403119"/>
                <a:gd name="connsiteY224" fmla="*/ 256556 h 486986"/>
                <a:gd name="connsiteX225" fmla="*/ 304445 w 403119"/>
                <a:gd name="connsiteY225" fmla="*/ 261715 h 486986"/>
                <a:gd name="connsiteX226" fmla="*/ 299857 w 403119"/>
                <a:gd name="connsiteY226" fmla="*/ 276287 h 486986"/>
                <a:gd name="connsiteX227" fmla="*/ 303083 w 403119"/>
                <a:gd name="connsiteY227" fmla="*/ 293773 h 486986"/>
                <a:gd name="connsiteX228" fmla="*/ 297261 w 403119"/>
                <a:gd name="connsiteY228" fmla="*/ 297719 h 486986"/>
                <a:gd name="connsiteX229" fmla="*/ 268113 w 403119"/>
                <a:gd name="connsiteY229" fmla="*/ 312510 h 486986"/>
                <a:gd name="connsiteX230" fmla="*/ 261507 w 403119"/>
                <a:gd name="connsiteY230" fmla="*/ 314896 h 486986"/>
                <a:gd name="connsiteX231" fmla="*/ 249427 w 403119"/>
                <a:gd name="connsiteY231" fmla="*/ 302000 h 486986"/>
                <a:gd name="connsiteX232" fmla="*/ 234686 w 403119"/>
                <a:gd name="connsiteY232" fmla="*/ 297242 h 486986"/>
                <a:gd name="connsiteX233" fmla="*/ 231434 w 403119"/>
                <a:gd name="connsiteY233" fmla="*/ 297809 h 486986"/>
                <a:gd name="connsiteX234" fmla="*/ 228183 w 403119"/>
                <a:gd name="connsiteY234" fmla="*/ 298273 h 486986"/>
                <a:gd name="connsiteX235" fmla="*/ 215601 w 403119"/>
                <a:gd name="connsiteY235" fmla="*/ 307300 h 486986"/>
                <a:gd name="connsiteX236" fmla="*/ 208018 w 403119"/>
                <a:gd name="connsiteY236" fmla="*/ 323239 h 486986"/>
                <a:gd name="connsiteX237" fmla="*/ 200988 w 403119"/>
                <a:gd name="connsiteY237" fmla="*/ 323007 h 486986"/>
                <a:gd name="connsiteX238" fmla="*/ 168731 w 403119"/>
                <a:gd name="connsiteY238" fmla="*/ 317849 h 486986"/>
                <a:gd name="connsiteX239" fmla="*/ 161983 w 403119"/>
                <a:gd name="connsiteY239" fmla="*/ 315876 h 486986"/>
                <a:gd name="connsiteX240" fmla="*/ 159747 w 403119"/>
                <a:gd name="connsiteY240" fmla="*/ 298260 h 486986"/>
                <a:gd name="connsiteX241" fmla="*/ 150970 w 403119"/>
                <a:gd name="connsiteY241" fmla="*/ 285894 h 486986"/>
                <a:gd name="connsiteX242" fmla="*/ 144544 w 403119"/>
                <a:gd name="connsiteY242" fmla="*/ 282580 h 486986"/>
                <a:gd name="connsiteX243" fmla="*/ 129327 w 403119"/>
                <a:gd name="connsiteY243" fmla="*/ 282580 h 486986"/>
                <a:gd name="connsiteX244" fmla="*/ 113944 w 403119"/>
                <a:gd name="connsiteY244" fmla="*/ 291039 h 486986"/>
                <a:gd name="connsiteX245" fmla="*/ 108392 w 403119"/>
                <a:gd name="connsiteY245" fmla="*/ 286706 h 486986"/>
                <a:gd name="connsiteX246" fmla="*/ 85259 w 403119"/>
                <a:gd name="connsiteY246" fmla="*/ 263494 h 486986"/>
                <a:gd name="connsiteX247" fmla="*/ 80940 w 403119"/>
                <a:gd name="connsiteY247" fmla="*/ 257949 h 486986"/>
                <a:gd name="connsiteX248" fmla="*/ 89410 w 403119"/>
                <a:gd name="connsiteY248" fmla="*/ 242474 h 486986"/>
                <a:gd name="connsiteX249" fmla="*/ 89538 w 403119"/>
                <a:gd name="connsiteY249" fmla="*/ 227258 h 486986"/>
                <a:gd name="connsiteX250" fmla="*/ 86248 w 403119"/>
                <a:gd name="connsiteY250" fmla="*/ 220746 h 486986"/>
                <a:gd name="connsiteX251" fmla="*/ 73923 w 403119"/>
                <a:gd name="connsiteY251" fmla="*/ 211848 h 486986"/>
                <a:gd name="connsiteX252" fmla="*/ 56458 w 403119"/>
                <a:gd name="connsiteY252" fmla="*/ 209526 h 486986"/>
                <a:gd name="connsiteX253" fmla="*/ 54543 w 403119"/>
                <a:gd name="connsiteY253" fmla="*/ 202756 h 486986"/>
                <a:gd name="connsiteX254" fmla="*/ 51201 w 403119"/>
                <a:gd name="connsiteY254" fmla="*/ 186676 h 486986"/>
                <a:gd name="connsiteX255" fmla="*/ 49479 w 403119"/>
                <a:gd name="connsiteY255" fmla="*/ 170350 h 486986"/>
                <a:gd name="connsiteX256" fmla="*/ 49248 w 403119"/>
                <a:gd name="connsiteY256" fmla="*/ 163309 h 486986"/>
                <a:gd name="connsiteX257" fmla="*/ 65171 w 403119"/>
                <a:gd name="connsiteY257" fmla="*/ 155752 h 486986"/>
                <a:gd name="connsiteX258" fmla="*/ 74168 w 403119"/>
                <a:gd name="connsiteY258" fmla="*/ 143488 h 486986"/>
                <a:gd name="connsiteX259" fmla="*/ 75311 w 403119"/>
                <a:gd name="connsiteY259" fmla="*/ 136280 h 486986"/>
                <a:gd name="connsiteX260" fmla="*/ 70556 w 403119"/>
                <a:gd name="connsiteY260" fmla="*/ 121837 h 486986"/>
                <a:gd name="connsiteX261" fmla="*/ 57704 w 403119"/>
                <a:gd name="connsiteY261" fmla="*/ 109651 h 486986"/>
                <a:gd name="connsiteX262" fmla="*/ 60121 w 403119"/>
                <a:gd name="connsiteY262" fmla="*/ 103035 h 486986"/>
                <a:gd name="connsiteX263" fmla="*/ 75054 w 403119"/>
                <a:gd name="connsiteY263" fmla="*/ 73866 h 486986"/>
                <a:gd name="connsiteX264" fmla="*/ 79013 w 403119"/>
                <a:gd name="connsiteY264" fmla="*/ 68037 h 486986"/>
                <a:gd name="connsiteX265" fmla="*/ 96362 w 403119"/>
                <a:gd name="connsiteY265" fmla="*/ 71312 h 486986"/>
                <a:gd name="connsiteX266" fmla="*/ 110859 w 403119"/>
                <a:gd name="connsiteY266" fmla="*/ 66696 h 486986"/>
                <a:gd name="connsiteX267" fmla="*/ 115936 w 403119"/>
                <a:gd name="connsiteY267" fmla="*/ 61537 h 486986"/>
                <a:gd name="connsiteX268" fmla="*/ 120524 w 403119"/>
                <a:gd name="connsiteY268" fmla="*/ 47056 h 486986"/>
                <a:gd name="connsiteX269" fmla="*/ 117298 w 403119"/>
                <a:gd name="connsiteY269" fmla="*/ 29582 h 486986"/>
                <a:gd name="connsiteX270" fmla="*/ 123120 w 403119"/>
                <a:gd name="connsiteY270" fmla="*/ 25623 h 486986"/>
                <a:gd name="connsiteX271" fmla="*/ 152268 w 403119"/>
                <a:gd name="connsiteY271" fmla="*/ 10832 h 486986"/>
                <a:gd name="connsiteX272" fmla="*/ 158886 w 403119"/>
                <a:gd name="connsiteY272" fmla="*/ 8447 h 486986"/>
                <a:gd name="connsiteX273" fmla="*/ 170890 w 403119"/>
                <a:gd name="connsiteY273" fmla="*/ 21226 h 486986"/>
                <a:gd name="connsiteX274" fmla="*/ 185644 w 403119"/>
                <a:gd name="connsiteY274" fmla="*/ 25984 h 486986"/>
                <a:gd name="connsiteX275" fmla="*/ 188882 w 403119"/>
                <a:gd name="connsiteY275" fmla="*/ 25430 h 486986"/>
                <a:gd name="connsiteX276" fmla="*/ 192134 w 403119"/>
                <a:gd name="connsiteY276" fmla="*/ 24966 h 486986"/>
                <a:gd name="connsiteX277" fmla="*/ 204728 w 403119"/>
                <a:gd name="connsiteY277" fmla="*/ 15939 h 4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403119" h="486986">
                  <a:moveTo>
                    <a:pt x="0" y="368837"/>
                  </a:moveTo>
                  <a:lnTo>
                    <a:pt x="59658" y="368837"/>
                  </a:lnTo>
                  <a:cubicBezTo>
                    <a:pt x="63359" y="368865"/>
                    <a:pt x="66347" y="371880"/>
                    <a:pt x="66354" y="375594"/>
                  </a:cubicBezTo>
                  <a:lnTo>
                    <a:pt x="66354" y="442819"/>
                  </a:lnTo>
                  <a:cubicBezTo>
                    <a:pt x="39446" y="422949"/>
                    <a:pt x="16867" y="397773"/>
                    <a:pt x="0" y="368837"/>
                  </a:cubicBezTo>
                  <a:close/>
                  <a:moveTo>
                    <a:pt x="118373" y="366353"/>
                  </a:moveTo>
                  <a:cubicBezTo>
                    <a:pt x="129643" y="366029"/>
                    <a:pt x="140963" y="367489"/>
                    <a:pt x="151908" y="370746"/>
                  </a:cubicBezTo>
                  <a:cubicBezTo>
                    <a:pt x="163401" y="374163"/>
                    <a:pt x="175326" y="375901"/>
                    <a:pt x="187315" y="375904"/>
                  </a:cubicBezTo>
                  <a:cubicBezTo>
                    <a:pt x="189332" y="375904"/>
                    <a:pt x="191234" y="375852"/>
                    <a:pt x="193188" y="375762"/>
                  </a:cubicBezTo>
                  <a:lnTo>
                    <a:pt x="264476" y="372383"/>
                  </a:lnTo>
                  <a:lnTo>
                    <a:pt x="265376" y="372383"/>
                  </a:lnTo>
                  <a:cubicBezTo>
                    <a:pt x="275011" y="372369"/>
                    <a:pt x="283097" y="379664"/>
                    <a:pt x="284104" y="389279"/>
                  </a:cubicBezTo>
                  <a:cubicBezTo>
                    <a:pt x="285188" y="399642"/>
                    <a:pt x="277696" y="408924"/>
                    <a:pt x="267368" y="410013"/>
                  </a:cubicBezTo>
                  <a:lnTo>
                    <a:pt x="192211" y="418072"/>
                  </a:lnTo>
                  <a:cubicBezTo>
                    <a:pt x="188606" y="418460"/>
                    <a:pt x="185874" y="421514"/>
                    <a:pt x="185875" y="425152"/>
                  </a:cubicBezTo>
                  <a:cubicBezTo>
                    <a:pt x="185869" y="425264"/>
                    <a:pt x="185869" y="425375"/>
                    <a:pt x="185875" y="425487"/>
                  </a:cubicBezTo>
                  <a:cubicBezTo>
                    <a:pt x="186086" y="429242"/>
                    <a:pt x="189170" y="432184"/>
                    <a:pt x="192918" y="432206"/>
                  </a:cubicBezTo>
                  <a:lnTo>
                    <a:pt x="193625" y="432206"/>
                  </a:lnTo>
                  <a:lnTo>
                    <a:pt x="258937" y="425758"/>
                  </a:lnTo>
                  <a:cubicBezTo>
                    <a:pt x="273985" y="424274"/>
                    <a:pt x="288559" y="419648"/>
                    <a:pt x="301721" y="412179"/>
                  </a:cubicBezTo>
                  <a:lnTo>
                    <a:pt x="372290" y="372203"/>
                  </a:lnTo>
                  <a:cubicBezTo>
                    <a:pt x="382157" y="366586"/>
                    <a:pt x="394694" y="370012"/>
                    <a:pt x="400358" y="379876"/>
                  </a:cubicBezTo>
                  <a:cubicBezTo>
                    <a:pt x="403680" y="385657"/>
                    <a:pt x="404024" y="392689"/>
                    <a:pt x="401283" y="398768"/>
                  </a:cubicBezTo>
                  <a:cubicBezTo>
                    <a:pt x="398927" y="401699"/>
                    <a:pt x="396511" y="404575"/>
                    <a:pt x="394035" y="407395"/>
                  </a:cubicBezTo>
                  <a:cubicBezTo>
                    <a:pt x="393649" y="407653"/>
                    <a:pt x="393277" y="407924"/>
                    <a:pt x="392865" y="408156"/>
                  </a:cubicBezTo>
                  <a:lnTo>
                    <a:pt x="281878" y="472969"/>
                  </a:lnTo>
                  <a:cubicBezTo>
                    <a:pt x="266151" y="482149"/>
                    <a:pt x="248281" y="486986"/>
                    <a:pt x="230085" y="486986"/>
                  </a:cubicBezTo>
                  <a:cubicBezTo>
                    <a:pt x="228402" y="486986"/>
                    <a:pt x="226718" y="486947"/>
                    <a:pt x="225034" y="486857"/>
                  </a:cubicBezTo>
                  <a:lnTo>
                    <a:pt x="152602" y="483285"/>
                  </a:lnTo>
                  <a:cubicBezTo>
                    <a:pt x="125509" y="476613"/>
                    <a:pt x="99765" y="465311"/>
                    <a:pt x="76494" y="449873"/>
                  </a:cubicBezTo>
                  <a:lnTo>
                    <a:pt x="76494" y="375788"/>
                  </a:lnTo>
                  <a:lnTo>
                    <a:pt x="85143" y="372667"/>
                  </a:lnTo>
                  <a:cubicBezTo>
                    <a:pt x="95885" y="368786"/>
                    <a:pt x="107103" y="366677"/>
                    <a:pt x="118373" y="366353"/>
                  </a:cubicBezTo>
                  <a:close/>
                  <a:moveTo>
                    <a:pt x="353707" y="357952"/>
                  </a:moveTo>
                  <a:cubicBezTo>
                    <a:pt x="358546" y="359249"/>
                    <a:pt x="362917" y="362303"/>
                    <a:pt x="365799" y="366838"/>
                  </a:cubicBezTo>
                  <a:lnTo>
                    <a:pt x="296759" y="406028"/>
                  </a:lnTo>
                  <a:lnTo>
                    <a:pt x="296708" y="406028"/>
                  </a:lnTo>
                  <a:cubicBezTo>
                    <a:pt x="296047" y="406398"/>
                    <a:pt x="295262" y="406471"/>
                    <a:pt x="294544" y="406229"/>
                  </a:cubicBezTo>
                  <a:cubicBezTo>
                    <a:pt x="293138" y="405756"/>
                    <a:pt x="292381" y="404227"/>
                    <a:pt x="292853" y="402817"/>
                  </a:cubicBezTo>
                  <a:lnTo>
                    <a:pt x="293161" y="401837"/>
                  </a:lnTo>
                  <a:cubicBezTo>
                    <a:pt x="294905" y="395755"/>
                    <a:pt x="294630" y="389269"/>
                    <a:pt x="292377" y="383357"/>
                  </a:cubicBezTo>
                  <a:lnTo>
                    <a:pt x="334351" y="361886"/>
                  </a:lnTo>
                  <a:lnTo>
                    <a:pt x="338810" y="359604"/>
                  </a:lnTo>
                  <a:cubicBezTo>
                    <a:pt x="343562" y="357115"/>
                    <a:pt x="348868" y="356655"/>
                    <a:pt x="353707" y="357952"/>
                  </a:cubicBezTo>
                  <a:close/>
                  <a:moveTo>
                    <a:pt x="320630" y="346607"/>
                  </a:moveTo>
                  <a:cubicBezTo>
                    <a:pt x="325122" y="347898"/>
                    <a:pt x="329180" y="350709"/>
                    <a:pt x="331987" y="354807"/>
                  </a:cubicBezTo>
                  <a:lnTo>
                    <a:pt x="290128" y="376226"/>
                  </a:lnTo>
                  <a:cubicBezTo>
                    <a:pt x="286157" y="369562"/>
                    <a:pt x="279667" y="364793"/>
                    <a:pt x="272136" y="363008"/>
                  </a:cubicBezTo>
                  <a:lnTo>
                    <a:pt x="306669" y="347534"/>
                  </a:lnTo>
                  <a:cubicBezTo>
                    <a:pt x="311212" y="345548"/>
                    <a:pt x="316138" y="345317"/>
                    <a:pt x="320630" y="346607"/>
                  </a:cubicBezTo>
                  <a:close/>
                  <a:moveTo>
                    <a:pt x="214495" y="212956"/>
                  </a:moveTo>
                  <a:cubicBezTo>
                    <a:pt x="205232" y="217267"/>
                    <a:pt x="195584" y="220695"/>
                    <a:pt x="185682" y="223195"/>
                  </a:cubicBezTo>
                  <a:cubicBezTo>
                    <a:pt x="193123" y="235974"/>
                    <a:pt x="202839" y="243828"/>
                    <a:pt x="213300" y="243828"/>
                  </a:cubicBezTo>
                  <a:lnTo>
                    <a:pt x="213274" y="243892"/>
                  </a:lnTo>
                  <a:cubicBezTo>
                    <a:pt x="223916" y="243892"/>
                    <a:pt x="233786" y="235794"/>
                    <a:pt x="241291" y="222563"/>
                  </a:cubicBezTo>
                  <a:cubicBezTo>
                    <a:pt x="232098" y="220146"/>
                    <a:pt x="223133" y="216932"/>
                    <a:pt x="214495" y="212956"/>
                  </a:cubicBezTo>
                  <a:close/>
                  <a:moveTo>
                    <a:pt x="252716" y="190015"/>
                  </a:moveTo>
                  <a:lnTo>
                    <a:pt x="252699" y="190069"/>
                  </a:lnTo>
                  <a:lnTo>
                    <a:pt x="245725" y="195121"/>
                  </a:lnTo>
                  <a:cubicBezTo>
                    <a:pt x="238172" y="200375"/>
                    <a:pt x="230276" y="205114"/>
                    <a:pt x="222091" y="209307"/>
                  </a:cubicBezTo>
                  <a:cubicBezTo>
                    <a:pt x="229297" y="212358"/>
                    <a:pt x="236725" y="214850"/>
                    <a:pt x="244311" y="216760"/>
                  </a:cubicBezTo>
                  <a:lnTo>
                    <a:pt x="252699" y="190069"/>
                  </a:lnTo>
                  <a:lnTo>
                    <a:pt x="252703" y="190066"/>
                  </a:lnTo>
                  <a:close/>
                  <a:moveTo>
                    <a:pt x="173537" y="188171"/>
                  </a:moveTo>
                  <a:cubicBezTo>
                    <a:pt x="175214" y="198268"/>
                    <a:pt x="178239" y="208093"/>
                    <a:pt x="182533" y="217379"/>
                  </a:cubicBezTo>
                  <a:lnTo>
                    <a:pt x="206818" y="209368"/>
                  </a:lnTo>
                  <a:lnTo>
                    <a:pt x="206848" y="209384"/>
                  </a:lnTo>
                  <a:lnTo>
                    <a:pt x="206848" y="209358"/>
                  </a:lnTo>
                  <a:lnTo>
                    <a:pt x="206818" y="209368"/>
                  </a:lnTo>
                  <a:lnTo>
                    <a:pt x="199497" y="205425"/>
                  </a:lnTo>
                  <a:cubicBezTo>
                    <a:pt x="190421" y="200342"/>
                    <a:pt x="181743" y="194573"/>
                    <a:pt x="173537" y="188171"/>
                  </a:cubicBezTo>
                  <a:close/>
                  <a:moveTo>
                    <a:pt x="151856" y="168131"/>
                  </a:moveTo>
                  <a:cubicBezTo>
                    <a:pt x="149555" y="170969"/>
                    <a:pt x="147410" y="173932"/>
                    <a:pt x="145430" y="177003"/>
                  </a:cubicBezTo>
                  <a:cubicBezTo>
                    <a:pt x="146306" y="178386"/>
                    <a:pt x="146916" y="179923"/>
                    <a:pt x="147225" y="181531"/>
                  </a:cubicBezTo>
                  <a:cubicBezTo>
                    <a:pt x="148581" y="188595"/>
                    <a:pt x="143974" y="195424"/>
                    <a:pt x="136935" y="196785"/>
                  </a:cubicBezTo>
                  <a:cubicBezTo>
                    <a:pt x="136768" y="197701"/>
                    <a:pt x="136626" y="198616"/>
                    <a:pt x="136537" y="199493"/>
                  </a:cubicBezTo>
                  <a:cubicBezTo>
                    <a:pt x="136010" y="205180"/>
                    <a:pt x="137385" y="209758"/>
                    <a:pt x="140649" y="213085"/>
                  </a:cubicBezTo>
                  <a:cubicBezTo>
                    <a:pt x="144993" y="217521"/>
                    <a:pt x="152601" y="219868"/>
                    <a:pt x="162638" y="219868"/>
                  </a:cubicBezTo>
                  <a:lnTo>
                    <a:pt x="162613" y="219932"/>
                  </a:lnTo>
                  <a:cubicBezTo>
                    <a:pt x="167116" y="219883"/>
                    <a:pt x="171609" y="219460"/>
                    <a:pt x="176043" y="218669"/>
                  </a:cubicBezTo>
                  <a:cubicBezTo>
                    <a:pt x="170885" y="207029"/>
                    <a:pt x="167535" y="194665"/>
                    <a:pt x="166108" y="182007"/>
                  </a:cubicBezTo>
                  <a:cubicBezTo>
                    <a:pt x="161083" y="177674"/>
                    <a:pt x="156324" y="173040"/>
                    <a:pt x="151856" y="168131"/>
                  </a:cubicBezTo>
                  <a:close/>
                  <a:moveTo>
                    <a:pt x="276955" y="167912"/>
                  </a:moveTo>
                  <a:cubicBezTo>
                    <a:pt x="271764" y="173649"/>
                    <a:pt x="266181" y="179019"/>
                    <a:pt x="260247" y="183980"/>
                  </a:cubicBezTo>
                  <a:cubicBezTo>
                    <a:pt x="258753" y="195755"/>
                    <a:pt x="255571" y="207251"/>
                    <a:pt x="250801" y="218114"/>
                  </a:cubicBezTo>
                  <a:cubicBezTo>
                    <a:pt x="253944" y="218706"/>
                    <a:pt x="257113" y="219137"/>
                    <a:pt x="260299" y="219404"/>
                  </a:cubicBezTo>
                  <a:cubicBezTo>
                    <a:pt x="260981" y="215347"/>
                    <a:pt x="263537" y="211855"/>
                    <a:pt x="267190" y="209986"/>
                  </a:cubicBezTo>
                  <a:cubicBezTo>
                    <a:pt x="273564" y="206726"/>
                    <a:pt x="281365" y="209268"/>
                    <a:pt x="284614" y="215664"/>
                  </a:cubicBezTo>
                  <a:lnTo>
                    <a:pt x="291527" y="207674"/>
                  </a:lnTo>
                  <a:lnTo>
                    <a:pt x="291529" y="207707"/>
                  </a:lnTo>
                  <a:lnTo>
                    <a:pt x="291554" y="207643"/>
                  </a:lnTo>
                  <a:lnTo>
                    <a:pt x="291527" y="207674"/>
                  </a:lnTo>
                  <a:lnTo>
                    <a:pt x="290536" y="191103"/>
                  </a:lnTo>
                  <a:cubicBezTo>
                    <a:pt x="288338" y="184695"/>
                    <a:pt x="284332" y="177558"/>
                    <a:pt x="278690" y="170117"/>
                  </a:cubicBezTo>
                  <a:cubicBezTo>
                    <a:pt x="278124" y="169382"/>
                    <a:pt x="277533" y="168647"/>
                    <a:pt x="276955" y="167912"/>
                  </a:cubicBezTo>
                  <a:close/>
                  <a:moveTo>
                    <a:pt x="165209" y="153753"/>
                  </a:moveTo>
                  <a:lnTo>
                    <a:pt x="165196" y="153817"/>
                  </a:lnTo>
                  <a:cubicBezTo>
                    <a:pt x="161897" y="156973"/>
                    <a:pt x="158843" y="160093"/>
                    <a:pt x="156033" y="163179"/>
                  </a:cubicBezTo>
                  <a:cubicBezTo>
                    <a:pt x="158886" y="166361"/>
                    <a:pt x="161948" y="169494"/>
                    <a:pt x="165222" y="172580"/>
                  </a:cubicBezTo>
                  <a:cubicBezTo>
                    <a:pt x="165042" y="169459"/>
                    <a:pt x="164939" y="166300"/>
                    <a:pt x="164939" y="163089"/>
                  </a:cubicBezTo>
                  <a:cubicBezTo>
                    <a:pt x="164939" y="159933"/>
                    <a:pt x="165029" y="156822"/>
                    <a:pt x="165209" y="153753"/>
                  </a:cubicBezTo>
                  <a:close/>
                  <a:moveTo>
                    <a:pt x="261160" y="151509"/>
                  </a:moveTo>
                  <a:cubicBezTo>
                    <a:pt x="261443" y="155261"/>
                    <a:pt x="261597" y="159207"/>
                    <a:pt x="261597" y="163115"/>
                  </a:cubicBezTo>
                  <a:cubicBezTo>
                    <a:pt x="261597" y="167022"/>
                    <a:pt x="261443" y="170852"/>
                    <a:pt x="261173" y="174618"/>
                  </a:cubicBezTo>
                  <a:lnTo>
                    <a:pt x="272714" y="163038"/>
                  </a:lnTo>
                  <a:lnTo>
                    <a:pt x="272739" y="163063"/>
                  </a:lnTo>
                  <a:lnTo>
                    <a:pt x="272739" y="163012"/>
                  </a:lnTo>
                  <a:lnTo>
                    <a:pt x="272714" y="163038"/>
                  </a:lnTo>
                  <a:close/>
                  <a:moveTo>
                    <a:pt x="213275" y="144958"/>
                  </a:moveTo>
                  <a:cubicBezTo>
                    <a:pt x="223290" y="144958"/>
                    <a:pt x="231409" y="153104"/>
                    <a:pt x="231409" y="163154"/>
                  </a:cubicBezTo>
                  <a:cubicBezTo>
                    <a:pt x="231409" y="173203"/>
                    <a:pt x="223290" y="181349"/>
                    <a:pt x="213275" y="181349"/>
                  </a:cubicBezTo>
                  <a:cubicBezTo>
                    <a:pt x="203259" y="181349"/>
                    <a:pt x="195141" y="173203"/>
                    <a:pt x="195141" y="163154"/>
                  </a:cubicBezTo>
                  <a:cubicBezTo>
                    <a:pt x="195141" y="153104"/>
                    <a:pt x="203259" y="144958"/>
                    <a:pt x="213275" y="144958"/>
                  </a:cubicBezTo>
                  <a:close/>
                  <a:moveTo>
                    <a:pt x="214328" y="120302"/>
                  </a:moveTo>
                  <a:cubicBezTo>
                    <a:pt x="204710" y="124916"/>
                    <a:pt x="195475" y="130293"/>
                    <a:pt x="186710" y="136382"/>
                  </a:cubicBezTo>
                  <a:cubicBezTo>
                    <a:pt x="181556" y="139967"/>
                    <a:pt x="176698" y="143668"/>
                    <a:pt x="172187" y="147537"/>
                  </a:cubicBezTo>
                  <a:cubicBezTo>
                    <a:pt x="171082" y="157927"/>
                    <a:pt x="171082" y="168406"/>
                    <a:pt x="172187" y="178796"/>
                  </a:cubicBezTo>
                  <a:cubicBezTo>
                    <a:pt x="181650" y="186729"/>
                    <a:pt x="191835" y="193755"/>
                    <a:pt x="202607" y="199777"/>
                  </a:cubicBezTo>
                  <a:cubicBezTo>
                    <a:pt x="206540" y="202021"/>
                    <a:pt x="210498" y="204019"/>
                    <a:pt x="214444" y="205889"/>
                  </a:cubicBezTo>
                  <a:cubicBezTo>
                    <a:pt x="224065" y="201280"/>
                    <a:pt x="233301" y="195903"/>
                    <a:pt x="242062" y="189808"/>
                  </a:cubicBezTo>
                  <a:lnTo>
                    <a:pt x="242062" y="189860"/>
                  </a:lnTo>
                  <a:cubicBezTo>
                    <a:pt x="246278" y="186920"/>
                    <a:pt x="250339" y="183851"/>
                    <a:pt x="254169" y="180678"/>
                  </a:cubicBezTo>
                  <a:cubicBezTo>
                    <a:pt x="254869" y="174846"/>
                    <a:pt x="255221" y="168977"/>
                    <a:pt x="255222" y="163102"/>
                  </a:cubicBezTo>
                  <a:cubicBezTo>
                    <a:pt x="255226" y="157179"/>
                    <a:pt x="254865" y="151261"/>
                    <a:pt x="254143" y="145383"/>
                  </a:cubicBezTo>
                  <a:cubicBezTo>
                    <a:pt x="245369" y="138277"/>
                    <a:pt x="236009" y="131931"/>
                    <a:pt x="226165" y="126414"/>
                  </a:cubicBezTo>
                  <a:cubicBezTo>
                    <a:pt x="222232" y="124170"/>
                    <a:pt x="218274" y="122171"/>
                    <a:pt x="214328" y="120302"/>
                  </a:cubicBezTo>
                  <a:close/>
                  <a:moveTo>
                    <a:pt x="244260" y="109405"/>
                  </a:moveTo>
                  <a:cubicBezTo>
                    <a:pt x="236630" y="111344"/>
                    <a:pt x="229163" y="113875"/>
                    <a:pt x="221923" y="116975"/>
                  </a:cubicBezTo>
                  <a:cubicBezTo>
                    <a:pt x="224374" y="118178"/>
                    <a:pt x="226833" y="119467"/>
                    <a:pt x="229300" y="120843"/>
                  </a:cubicBezTo>
                  <a:cubicBezTo>
                    <a:pt x="237437" y="125404"/>
                    <a:pt x="245256" y="130514"/>
                    <a:pt x="252703" y="136137"/>
                  </a:cubicBezTo>
                  <a:cubicBezTo>
                    <a:pt x="251008" y="126909"/>
                    <a:pt x="248172" y="117929"/>
                    <a:pt x="244260" y="109405"/>
                  </a:cubicBezTo>
                  <a:close/>
                  <a:moveTo>
                    <a:pt x="182482" y="108966"/>
                  </a:moveTo>
                  <a:lnTo>
                    <a:pt x="182469" y="109031"/>
                  </a:lnTo>
                  <a:cubicBezTo>
                    <a:pt x="178197" y="118287"/>
                    <a:pt x="175179" y="128076"/>
                    <a:pt x="173498" y="138136"/>
                  </a:cubicBezTo>
                  <a:cubicBezTo>
                    <a:pt x="176548" y="135738"/>
                    <a:pt x="179731" y="133378"/>
                    <a:pt x="183047" y="131056"/>
                  </a:cubicBezTo>
                  <a:cubicBezTo>
                    <a:pt x="190606" y="125812"/>
                    <a:pt x="198501" y="121074"/>
                    <a:pt x="206681" y="116871"/>
                  </a:cubicBezTo>
                  <a:cubicBezTo>
                    <a:pt x="198853" y="113551"/>
                    <a:pt x="190758" y="110906"/>
                    <a:pt x="182482" y="108966"/>
                  </a:cubicBezTo>
                  <a:close/>
                  <a:moveTo>
                    <a:pt x="266172" y="106362"/>
                  </a:moveTo>
                  <a:cubicBezTo>
                    <a:pt x="260994" y="106417"/>
                    <a:pt x="255832" y="106948"/>
                    <a:pt x="250750" y="107948"/>
                  </a:cubicBezTo>
                  <a:cubicBezTo>
                    <a:pt x="255533" y="118819"/>
                    <a:pt x="258732" y="130323"/>
                    <a:pt x="260247" y="142108"/>
                  </a:cubicBezTo>
                  <a:cubicBezTo>
                    <a:pt x="266182" y="147043"/>
                    <a:pt x="271765" y="152391"/>
                    <a:pt x="276955" y="158111"/>
                  </a:cubicBezTo>
                  <a:cubicBezTo>
                    <a:pt x="285848" y="146970"/>
                    <a:pt x="291400" y="136021"/>
                    <a:pt x="292274" y="126736"/>
                  </a:cubicBezTo>
                  <a:cubicBezTo>
                    <a:pt x="292801" y="121050"/>
                    <a:pt x="291426" y="116472"/>
                    <a:pt x="288161" y="113145"/>
                  </a:cubicBezTo>
                  <a:cubicBezTo>
                    <a:pt x="283817" y="108709"/>
                    <a:pt x="276222" y="106362"/>
                    <a:pt x="266172" y="106362"/>
                  </a:cubicBezTo>
                  <a:close/>
                  <a:moveTo>
                    <a:pt x="212298" y="82466"/>
                  </a:moveTo>
                  <a:cubicBezTo>
                    <a:pt x="212098" y="83965"/>
                    <a:pt x="211642" y="85417"/>
                    <a:pt x="210947" y="86758"/>
                  </a:cubicBezTo>
                  <a:cubicBezTo>
                    <a:pt x="207640" y="93132"/>
                    <a:pt x="199810" y="95611"/>
                    <a:pt x="193457" y="92293"/>
                  </a:cubicBezTo>
                  <a:lnTo>
                    <a:pt x="193444" y="92357"/>
                  </a:lnTo>
                  <a:cubicBezTo>
                    <a:pt x="190428" y="95629"/>
                    <a:pt x="187789" y="99233"/>
                    <a:pt x="185579" y="103099"/>
                  </a:cubicBezTo>
                  <a:cubicBezTo>
                    <a:pt x="195448" y="105584"/>
                    <a:pt x="205061" y="108999"/>
                    <a:pt x="214290" y="113299"/>
                  </a:cubicBezTo>
                  <a:cubicBezTo>
                    <a:pt x="222953" y="109264"/>
                    <a:pt x="231954" y="106002"/>
                    <a:pt x="241188" y="103550"/>
                  </a:cubicBezTo>
                  <a:cubicBezTo>
                    <a:pt x="233721" y="90526"/>
                    <a:pt x="223877" y="82466"/>
                    <a:pt x="213274" y="82466"/>
                  </a:cubicBezTo>
                  <a:cubicBezTo>
                    <a:pt x="212953" y="82466"/>
                    <a:pt x="212632" y="82466"/>
                    <a:pt x="212298" y="82466"/>
                  </a:cubicBezTo>
                  <a:close/>
                  <a:moveTo>
                    <a:pt x="194713" y="68667"/>
                  </a:moveTo>
                  <a:cubicBezTo>
                    <a:pt x="201393" y="66037"/>
                    <a:pt x="208932" y="69341"/>
                    <a:pt x="211552" y="76044"/>
                  </a:cubicBezTo>
                  <a:cubicBezTo>
                    <a:pt x="212130" y="75954"/>
                    <a:pt x="212722" y="75954"/>
                    <a:pt x="213300" y="75954"/>
                  </a:cubicBezTo>
                  <a:cubicBezTo>
                    <a:pt x="226781" y="75954"/>
                    <a:pt x="238965" y="85909"/>
                    <a:pt x="247743" y="101951"/>
                  </a:cubicBezTo>
                  <a:cubicBezTo>
                    <a:pt x="253802" y="100658"/>
                    <a:pt x="259976" y="99976"/>
                    <a:pt x="266172" y="99914"/>
                  </a:cubicBezTo>
                  <a:cubicBezTo>
                    <a:pt x="277649" y="99914"/>
                    <a:pt x="286966" y="102725"/>
                    <a:pt x="292749" y="108631"/>
                  </a:cubicBezTo>
                  <a:cubicBezTo>
                    <a:pt x="304213" y="120366"/>
                    <a:pt x="298790" y="141399"/>
                    <a:pt x="281183" y="163012"/>
                  </a:cubicBezTo>
                  <a:cubicBezTo>
                    <a:pt x="295320" y="180227"/>
                    <a:pt x="301977" y="197391"/>
                    <a:pt x="297517" y="209848"/>
                  </a:cubicBezTo>
                  <a:cubicBezTo>
                    <a:pt x="295507" y="215401"/>
                    <a:pt x="291331" y="219894"/>
                    <a:pt x="285951" y="222292"/>
                  </a:cubicBezTo>
                  <a:cubicBezTo>
                    <a:pt x="285709" y="227596"/>
                    <a:pt x="282274" y="232218"/>
                    <a:pt x="277276" y="233964"/>
                  </a:cubicBezTo>
                  <a:cubicBezTo>
                    <a:pt x="270526" y="236321"/>
                    <a:pt x="263149" y="232742"/>
                    <a:pt x="260800" y="225968"/>
                  </a:cubicBezTo>
                  <a:cubicBezTo>
                    <a:pt x="256423" y="225655"/>
                    <a:pt x="252070" y="225062"/>
                    <a:pt x="247768" y="224188"/>
                  </a:cubicBezTo>
                  <a:cubicBezTo>
                    <a:pt x="238952" y="240320"/>
                    <a:pt x="226614" y="250340"/>
                    <a:pt x="213249" y="250340"/>
                  </a:cubicBezTo>
                  <a:cubicBezTo>
                    <a:pt x="199883" y="250340"/>
                    <a:pt x="187764" y="240539"/>
                    <a:pt x="179012" y="224717"/>
                  </a:cubicBezTo>
                  <a:cubicBezTo>
                    <a:pt x="173598" y="225770"/>
                    <a:pt x="168100" y="226327"/>
                    <a:pt x="162587" y="226380"/>
                  </a:cubicBezTo>
                  <a:cubicBezTo>
                    <a:pt x="151110" y="226380"/>
                    <a:pt x="141793" y="223569"/>
                    <a:pt x="136010" y="217663"/>
                  </a:cubicBezTo>
                  <a:cubicBezTo>
                    <a:pt x="130728" y="212285"/>
                    <a:pt x="129044" y="204922"/>
                    <a:pt x="130432" y="196463"/>
                  </a:cubicBezTo>
                  <a:cubicBezTo>
                    <a:pt x="129730" y="196227"/>
                    <a:pt x="129050" y="195931"/>
                    <a:pt x="128400" y="195581"/>
                  </a:cubicBezTo>
                  <a:cubicBezTo>
                    <a:pt x="122081" y="192168"/>
                    <a:pt x="119715" y="184262"/>
                    <a:pt x="123114" y="177921"/>
                  </a:cubicBezTo>
                  <a:cubicBezTo>
                    <a:pt x="126515" y="171581"/>
                    <a:pt x="134394" y="169207"/>
                    <a:pt x="140713" y="172619"/>
                  </a:cubicBezTo>
                  <a:cubicBezTo>
                    <a:pt x="142727" y="169533"/>
                    <a:pt x="145019" y="166420"/>
                    <a:pt x="147589" y="163282"/>
                  </a:cubicBezTo>
                  <a:cubicBezTo>
                    <a:pt x="133452" y="146106"/>
                    <a:pt x="126795" y="128916"/>
                    <a:pt x="131190" y="116446"/>
                  </a:cubicBezTo>
                  <a:cubicBezTo>
                    <a:pt x="135033" y="105523"/>
                    <a:pt x="146689" y="100133"/>
                    <a:pt x="162716" y="100133"/>
                  </a:cubicBezTo>
                  <a:lnTo>
                    <a:pt x="162716" y="106581"/>
                  </a:lnTo>
                  <a:cubicBezTo>
                    <a:pt x="144235" y="106581"/>
                    <a:pt x="138824" y="114112"/>
                    <a:pt x="137243" y="118599"/>
                  </a:cubicBezTo>
                  <a:cubicBezTo>
                    <a:pt x="134043" y="127626"/>
                    <a:pt x="138734" y="141308"/>
                    <a:pt x="150095" y="156112"/>
                  </a:cubicBezTo>
                  <a:cubicBezTo>
                    <a:pt x="150661" y="156848"/>
                    <a:pt x="151252" y="157570"/>
                    <a:pt x="151843" y="158305"/>
                  </a:cubicBezTo>
                  <a:cubicBezTo>
                    <a:pt x="156294" y="153372"/>
                    <a:pt x="161040" y="148716"/>
                    <a:pt x="166057" y="144365"/>
                  </a:cubicBezTo>
                  <a:cubicBezTo>
                    <a:pt x="167485" y="131724"/>
                    <a:pt x="170830" y="119378"/>
                    <a:pt x="175979" y="107754"/>
                  </a:cubicBezTo>
                  <a:cubicBezTo>
                    <a:pt x="171605" y="107009"/>
                    <a:pt x="167178" y="106616"/>
                    <a:pt x="162741" y="106581"/>
                  </a:cubicBezTo>
                  <a:lnTo>
                    <a:pt x="162741" y="100133"/>
                  </a:lnTo>
                  <a:cubicBezTo>
                    <a:pt x="168193" y="100185"/>
                    <a:pt x="173629" y="100720"/>
                    <a:pt x="178986" y="101732"/>
                  </a:cubicBezTo>
                  <a:cubicBezTo>
                    <a:pt x="181650" y="96806"/>
                    <a:pt x="184909" y="92228"/>
                    <a:pt x="188689" y="88102"/>
                  </a:cubicBezTo>
                  <a:cubicBezTo>
                    <a:pt x="188154" y="87307"/>
                    <a:pt x="187708" y="86456"/>
                    <a:pt x="187360" y="85564"/>
                  </a:cubicBezTo>
                  <a:cubicBezTo>
                    <a:pt x="184740" y="78861"/>
                    <a:pt x="188032" y="71296"/>
                    <a:pt x="194713" y="68667"/>
                  </a:cubicBezTo>
                  <a:close/>
                  <a:moveTo>
                    <a:pt x="192634" y="49346"/>
                  </a:moveTo>
                  <a:cubicBezTo>
                    <a:pt x="130857" y="59065"/>
                    <a:pt x="88630" y="117196"/>
                    <a:pt x="98316" y="179183"/>
                  </a:cubicBezTo>
                  <a:cubicBezTo>
                    <a:pt x="108002" y="241169"/>
                    <a:pt x="165932" y="283540"/>
                    <a:pt x="227707" y="273824"/>
                  </a:cubicBezTo>
                  <a:cubicBezTo>
                    <a:pt x="227709" y="273824"/>
                    <a:pt x="227710" y="273824"/>
                    <a:pt x="227712" y="273822"/>
                  </a:cubicBezTo>
                  <a:cubicBezTo>
                    <a:pt x="289489" y="264103"/>
                    <a:pt x="331716" y="205974"/>
                    <a:pt x="322030" y="143986"/>
                  </a:cubicBezTo>
                  <a:cubicBezTo>
                    <a:pt x="312344" y="81999"/>
                    <a:pt x="254411" y="39627"/>
                    <a:pt x="192634" y="49346"/>
                  </a:cubicBezTo>
                  <a:close/>
                  <a:moveTo>
                    <a:pt x="212311" y="0"/>
                  </a:moveTo>
                  <a:cubicBezTo>
                    <a:pt x="214650" y="26"/>
                    <a:pt x="216989" y="116"/>
                    <a:pt x="219328" y="245"/>
                  </a:cubicBezTo>
                  <a:cubicBezTo>
                    <a:pt x="230229" y="851"/>
                    <a:pt x="241037" y="2580"/>
                    <a:pt x="251586" y="5403"/>
                  </a:cubicBezTo>
                  <a:cubicBezTo>
                    <a:pt x="253848" y="6014"/>
                    <a:pt x="256097" y="6671"/>
                    <a:pt x="258333" y="7376"/>
                  </a:cubicBezTo>
                  <a:lnTo>
                    <a:pt x="260595" y="25017"/>
                  </a:lnTo>
                  <a:cubicBezTo>
                    <a:pt x="261250" y="30363"/>
                    <a:pt x="264552" y="35015"/>
                    <a:pt x="269373" y="37384"/>
                  </a:cubicBezTo>
                  <a:cubicBezTo>
                    <a:pt x="271548" y="38424"/>
                    <a:pt x="273691" y="39525"/>
                    <a:pt x="275798" y="40685"/>
                  </a:cubicBezTo>
                  <a:cubicBezTo>
                    <a:pt x="280542" y="43277"/>
                    <a:pt x="286271" y="43277"/>
                    <a:pt x="291015" y="40685"/>
                  </a:cubicBezTo>
                  <a:lnTo>
                    <a:pt x="306527" y="32239"/>
                  </a:lnTo>
                  <a:cubicBezTo>
                    <a:pt x="308412" y="33649"/>
                    <a:pt x="310258" y="35093"/>
                    <a:pt x="312066" y="36572"/>
                  </a:cubicBezTo>
                  <a:cubicBezTo>
                    <a:pt x="320539" y="43504"/>
                    <a:pt x="328290" y="51281"/>
                    <a:pt x="335199" y="59784"/>
                  </a:cubicBezTo>
                  <a:cubicBezTo>
                    <a:pt x="336681" y="61606"/>
                    <a:pt x="338117" y="63459"/>
                    <a:pt x="339505" y="65342"/>
                  </a:cubicBezTo>
                  <a:lnTo>
                    <a:pt x="331035" y="80816"/>
                  </a:lnTo>
                  <a:cubicBezTo>
                    <a:pt x="328435" y="85539"/>
                    <a:pt x="328392" y="91259"/>
                    <a:pt x="330920" y="96020"/>
                  </a:cubicBezTo>
                  <a:cubicBezTo>
                    <a:pt x="332067" y="98161"/>
                    <a:pt x="333160" y="100331"/>
                    <a:pt x="334197" y="102532"/>
                  </a:cubicBezTo>
                  <a:cubicBezTo>
                    <a:pt x="336533" y="107407"/>
                    <a:pt x="341173" y="110762"/>
                    <a:pt x="346522" y="111443"/>
                  </a:cubicBezTo>
                  <a:lnTo>
                    <a:pt x="363987" y="113751"/>
                  </a:lnTo>
                  <a:cubicBezTo>
                    <a:pt x="364617" y="115982"/>
                    <a:pt x="365311" y="118252"/>
                    <a:pt x="365902" y="120522"/>
                  </a:cubicBezTo>
                  <a:cubicBezTo>
                    <a:pt x="367287" y="125829"/>
                    <a:pt x="368403" y="131205"/>
                    <a:pt x="369243" y="136628"/>
                  </a:cubicBezTo>
                  <a:cubicBezTo>
                    <a:pt x="370067" y="142034"/>
                    <a:pt x="370621" y="147478"/>
                    <a:pt x="370901" y="152941"/>
                  </a:cubicBezTo>
                  <a:cubicBezTo>
                    <a:pt x="371030" y="155301"/>
                    <a:pt x="371146" y="157648"/>
                    <a:pt x="371146" y="159982"/>
                  </a:cubicBezTo>
                  <a:lnTo>
                    <a:pt x="355222" y="167539"/>
                  </a:lnTo>
                  <a:cubicBezTo>
                    <a:pt x="350348" y="169834"/>
                    <a:pt x="346961" y="174449"/>
                    <a:pt x="346226" y="179802"/>
                  </a:cubicBezTo>
                  <a:cubicBezTo>
                    <a:pt x="345905" y="182227"/>
                    <a:pt x="345532" y="184625"/>
                    <a:pt x="345082" y="187011"/>
                  </a:cubicBezTo>
                  <a:cubicBezTo>
                    <a:pt x="344134" y="192325"/>
                    <a:pt x="345928" y="197759"/>
                    <a:pt x="349850" y="201454"/>
                  </a:cubicBezTo>
                  <a:lnTo>
                    <a:pt x="362702" y="213653"/>
                  </a:lnTo>
                  <a:cubicBezTo>
                    <a:pt x="361948" y="215880"/>
                    <a:pt x="361143" y="218080"/>
                    <a:pt x="360286" y="220255"/>
                  </a:cubicBezTo>
                  <a:cubicBezTo>
                    <a:pt x="356304" y="230467"/>
                    <a:pt x="351297" y="240245"/>
                    <a:pt x="345339" y="249438"/>
                  </a:cubicBezTo>
                  <a:cubicBezTo>
                    <a:pt x="344067" y="251398"/>
                    <a:pt x="342756" y="253345"/>
                    <a:pt x="341381" y="255267"/>
                  </a:cubicBezTo>
                  <a:lnTo>
                    <a:pt x="324082" y="251927"/>
                  </a:lnTo>
                  <a:cubicBezTo>
                    <a:pt x="318780" y="250894"/>
                    <a:pt x="313318" y="252639"/>
                    <a:pt x="309586" y="256556"/>
                  </a:cubicBezTo>
                  <a:cubicBezTo>
                    <a:pt x="307873" y="258327"/>
                    <a:pt x="306158" y="260047"/>
                    <a:pt x="304445" y="261715"/>
                  </a:cubicBezTo>
                  <a:cubicBezTo>
                    <a:pt x="300546" y="265472"/>
                    <a:pt x="298817" y="270962"/>
                    <a:pt x="299857" y="276287"/>
                  </a:cubicBezTo>
                  <a:lnTo>
                    <a:pt x="303083" y="293773"/>
                  </a:lnTo>
                  <a:cubicBezTo>
                    <a:pt x="301116" y="295140"/>
                    <a:pt x="299240" y="296429"/>
                    <a:pt x="297261" y="297719"/>
                  </a:cubicBezTo>
                  <a:cubicBezTo>
                    <a:pt x="288077" y="303641"/>
                    <a:pt x="278310" y="308596"/>
                    <a:pt x="268113" y="312510"/>
                  </a:cubicBezTo>
                  <a:cubicBezTo>
                    <a:pt x="265928" y="313352"/>
                    <a:pt x="263727" y="314148"/>
                    <a:pt x="261507" y="314896"/>
                  </a:cubicBezTo>
                  <a:lnTo>
                    <a:pt x="249427" y="302000"/>
                  </a:lnTo>
                  <a:cubicBezTo>
                    <a:pt x="245634" y="298010"/>
                    <a:pt x="240086" y="296220"/>
                    <a:pt x="234686" y="297242"/>
                  </a:cubicBezTo>
                  <a:cubicBezTo>
                    <a:pt x="233606" y="297448"/>
                    <a:pt x="232514" y="297641"/>
                    <a:pt x="231434" y="297809"/>
                  </a:cubicBezTo>
                  <a:cubicBezTo>
                    <a:pt x="230355" y="297977"/>
                    <a:pt x="229262" y="298132"/>
                    <a:pt x="228183" y="298273"/>
                  </a:cubicBezTo>
                  <a:cubicBezTo>
                    <a:pt x="222731" y="298939"/>
                    <a:pt x="217991" y="302339"/>
                    <a:pt x="215601" y="307300"/>
                  </a:cubicBezTo>
                  <a:lnTo>
                    <a:pt x="208018" y="323239"/>
                  </a:lnTo>
                  <a:cubicBezTo>
                    <a:pt x="205667" y="323213"/>
                    <a:pt x="203328" y="323136"/>
                    <a:pt x="200988" y="323007"/>
                  </a:cubicBezTo>
                  <a:cubicBezTo>
                    <a:pt x="190088" y="322406"/>
                    <a:pt x="179278" y="320677"/>
                    <a:pt x="168731" y="317849"/>
                  </a:cubicBezTo>
                  <a:cubicBezTo>
                    <a:pt x="166469" y="317239"/>
                    <a:pt x="164220" y="316581"/>
                    <a:pt x="161983" y="315876"/>
                  </a:cubicBezTo>
                  <a:lnTo>
                    <a:pt x="159747" y="298260"/>
                  </a:lnTo>
                  <a:cubicBezTo>
                    <a:pt x="159094" y="292914"/>
                    <a:pt x="155791" y="288261"/>
                    <a:pt x="150970" y="285894"/>
                  </a:cubicBezTo>
                  <a:cubicBezTo>
                    <a:pt x="148776" y="284845"/>
                    <a:pt x="146635" y="283740"/>
                    <a:pt x="144544" y="282580"/>
                  </a:cubicBezTo>
                  <a:cubicBezTo>
                    <a:pt x="139799" y="279995"/>
                    <a:pt x="134072" y="279995"/>
                    <a:pt x="129327" y="282580"/>
                  </a:cubicBezTo>
                  <a:lnTo>
                    <a:pt x="113944" y="291039"/>
                  </a:lnTo>
                  <a:cubicBezTo>
                    <a:pt x="112058" y="289630"/>
                    <a:pt x="110208" y="288185"/>
                    <a:pt x="108392" y="286706"/>
                  </a:cubicBezTo>
                  <a:cubicBezTo>
                    <a:pt x="99915" y="279777"/>
                    <a:pt x="92164" y="272000"/>
                    <a:pt x="85259" y="263494"/>
                  </a:cubicBezTo>
                  <a:cubicBezTo>
                    <a:pt x="83768" y="261680"/>
                    <a:pt x="82328" y="259832"/>
                    <a:pt x="80940" y="257949"/>
                  </a:cubicBezTo>
                  <a:lnTo>
                    <a:pt x="89410" y="242474"/>
                  </a:lnTo>
                  <a:cubicBezTo>
                    <a:pt x="92013" y="237751"/>
                    <a:pt x="92062" y="232025"/>
                    <a:pt x="89538" y="227258"/>
                  </a:cubicBezTo>
                  <a:cubicBezTo>
                    <a:pt x="88382" y="225130"/>
                    <a:pt x="87289" y="222951"/>
                    <a:pt x="86248" y="220746"/>
                  </a:cubicBezTo>
                  <a:cubicBezTo>
                    <a:pt x="83914" y="215871"/>
                    <a:pt x="79272" y="212519"/>
                    <a:pt x="73923" y="211848"/>
                  </a:cubicBezTo>
                  <a:lnTo>
                    <a:pt x="56458" y="209526"/>
                  </a:lnTo>
                  <a:cubicBezTo>
                    <a:pt x="55773" y="207292"/>
                    <a:pt x="55134" y="205035"/>
                    <a:pt x="54543" y="202756"/>
                  </a:cubicBezTo>
                  <a:cubicBezTo>
                    <a:pt x="53157" y="197456"/>
                    <a:pt x="52043" y="192089"/>
                    <a:pt x="51201" y="186676"/>
                  </a:cubicBezTo>
                  <a:cubicBezTo>
                    <a:pt x="50353" y="181234"/>
                    <a:pt x="49788" y="175779"/>
                    <a:pt x="49479" y="170350"/>
                  </a:cubicBezTo>
                  <a:cubicBezTo>
                    <a:pt x="49325" y="168003"/>
                    <a:pt x="49248" y="165656"/>
                    <a:pt x="49248" y="163309"/>
                  </a:cubicBezTo>
                  <a:lnTo>
                    <a:pt x="65171" y="155752"/>
                  </a:lnTo>
                  <a:cubicBezTo>
                    <a:pt x="70049" y="153459"/>
                    <a:pt x="73435" y="148843"/>
                    <a:pt x="74168" y="143488"/>
                  </a:cubicBezTo>
                  <a:cubicBezTo>
                    <a:pt x="74493" y="141064"/>
                    <a:pt x="74874" y="138662"/>
                    <a:pt x="75311" y="136280"/>
                  </a:cubicBezTo>
                  <a:cubicBezTo>
                    <a:pt x="76266" y="130968"/>
                    <a:pt x="74476" y="125533"/>
                    <a:pt x="70556" y="121837"/>
                  </a:cubicBezTo>
                  <a:lnTo>
                    <a:pt x="57704" y="109651"/>
                  </a:lnTo>
                  <a:cubicBezTo>
                    <a:pt x="58450" y="107420"/>
                    <a:pt x="59259" y="105227"/>
                    <a:pt x="60121" y="103035"/>
                  </a:cubicBezTo>
                  <a:cubicBezTo>
                    <a:pt x="64102" y="92830"/>
                    <a:pt x="69107" y="83057"/>
                    <a:pt x="75054" y="73866"/>
                  </a:cubicBezTo>
                  <a:cubicBezTo>
                    <a:pt x="76327" y="71905"/>
                    <a:pt x="77650" y="69958"/>
                    <a:pt x="79013" y="68037"/>
                  </a:cubicBezTo>
                  <a:lnTo>
                    <a:pt x="96362" y="71312"/>
                  </a:lnTo>
                  <a:cubicBezTo>
                    <a:pt x="101663" y="72339"/>
                    <a:pt x="107119" y="70600"/>
                    <a:pt x="110859" y="66696"/>
                  </a:cubicBezTo>
                  <a:cubicBezTo>
                    <a:pt x="112530" y="64907"/>
                    <a:pt x="114223" y="63188"/>
                    <a:pt x="115936" y="61537"/>
                  </a:cubicBezTo>
                  <a:cubicBezTo>
                    <a:pt x="119808" y="57799"/>
                    <a:pt x="121534" y="52351"/>
                    <a:pt x="120524" y="47056"/>
                  </a:cubicBezTo>
                  <a:lnTo>
                    <a:pt x="117298" y="29582"/>
                  </a:lnTo>
                  <a:cubicBezTo>
                    <a:pt x="119217" y="28215"/>
                    <a:pt x="121157" y="26896"/>
                    <a:pt x="123120" y="25623"/>
                  </a:cubicBezTo>
                  <a:cubicBezTo>
                    <a:pt x="132305" y="19705"/>
                    <a:pt x="142072" y="14749"/>
                    <a:pt x="152268" y="10832"/>
                  </a:cubicBezTo>
                  <a:cubicBezTo>
                    <a:pt x="154452" y="9994"/>
                    <a:pt x="156650" y="9195"/>
                    <a:pt x="158886" y="8447"/>
                  </a:cubicBezTo>
                  <a:lnTo>
                    <a:pt x="170890" y="21226"/>
                  </a:lnTo>
                  <a:cubicBezTo>
                    <a:pt x="174680" y="25228"/>
                    <a:pt x="180239" y="27021"/>
                    <a:pt x="185644" y="25984"/>
                  </a:cubicBezTo>
                  <a:cubicBezTo>
                    <a:pt x="186710" y="25778"/>
                    <a:pt x="187803" y="25598"/>
                    <a:pt x="188882" y="25430"/>
                  </a:cubicBezTo>
                  <a:cubicBezTo>
                    <a:pt x="189962" y="25262"/>
                    <a:pt x="191054" y="25108"/>
                    <a:pt x="192134" y="24966"/>
                  </a:cubicBezTo>
                  <a:cubicBezTo>
                    <a:pt x="197587" y="24295"/>
                    <a:pt x="202328" y="20897"/>
                    <a:pt x="204728" y="15939"/>
                  </a:cubicBezTo>
                  <a:close/>
                </a:path>
              </a:pathLst>
            </a:custGeom>
            <a:solidFill>
              <a:srgbClr val="004283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046940" y="2634677"/>
            <a:ext cx="2662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34527F"/>
              </a:buClr>
            </a:pPr>
            <a:r>
              <a:rPr lang="ru-RU" sz="1600" b="1" spc="-1" dirty="0"/>
              <a:t>Госкорпорация</a:t>
            </a:r>
            <a:r>
              <a:rPr lang="en-US" sz="1600" b="1" spc="-1" dirty="0"/>
              <a:t>: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71820" y="1340214"/>
            <a:ext cx="720000" cy="720000"/>
            <a:chOff x="-1832743" y="2535899"/>
            <a:chExt cx="720000" cy="72000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431251A-639F-3924-786D-2F2870AB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1832743" y="2535899"/>
              <a:ext cx="720000" cy="720000"/>
            </a:xfrm>
            <a:prstGeom prst="rect">
              <a:avLst/>
            </a:prstGeom>
          </p:spPr>
        </p:pic>
        <p:pic>
          <p:nvPicPr>
            <p:cNvPr id="31" name="Picture 4" descr="https://gas-kvas.com/uploads/posts/2023-01/1674632497_gas-kvas-com-p-gerb-rossii-konturnii-risunok-44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6851" y="2630568"/>
              <a:ext cx="465589" cy="50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Прямоугольник 3"/>
          <p:cNvSpPr/>
          <p:nvPr/>
        </p:nvSpPr>
        <p:spPr>
          <a:xfrm>
            <a:off x="1118329" y="3253149"/>
            <a:ext cx="5030147" cy="1323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828" tIns="45913" rIns="91828" bIns="45913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Развитие атомной энергетики и предприятий </a:t>
            </a:r>
            <a:br>
              <a:rPr lang="ru-RU" sz="1400" dirty="0"/>
            </a:br>
            <a:r>
              <a:rPr lang="ru-RU" sz="1400" dirty="0"/>
              <a:t>ядерного топливного цикла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Обеспечение национальной безопасности </a:t>
            </a:r>
            <a:br>
              <a:rPr lang="en-US" sz="1400" dirty="0"/>
            </a:br>
            <a:r>
              <a:rPr lang="ru-RU" sz="1400" dirty="0"/>
              <a:t>(ядерное сдерживание), радиационной безопасности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Развитие прикладной и фундаментальной науки</a:t>
            </a:r>
            <a:endParaRPr lang="ru-RU" sz="1400" spc="-1" dirty="0"/>
          </a:p>
        </p:txBody>
      </p:sp>
      <p:sp>
        <p:nvSpPr>
          <p:cNvPr id="36" name="Прямоугольник 3"/>
          <p:cNvSpPr/>
          <p:nvPr/>
        </p:nvSpPr>
        <p:spPr>
          <a:xfrm>
            <a:off x="1428978" y="4879396"/>
            <a:ext cx="5485598" cy="585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828" tIns="45913" rIns="91828" bIns="45913">
            <a:spAutoFit/>
          </a:bodyPr>
          <a:lstStyle/>
          <a:p>
            <a:pPr marL="368">
              <a:buClr>
                <a:srgbClr val="34527F"/>
              </a:buClr>
            </a:pPr>
            <a:r>
              <a:rPr lang="ru-RU" sz="1600" b="1" spc="-1" dirty="0"/>
              <a:t>Основа успешной работы </a:t>
            </a:r>
            <a:br>
              <a:rPr lang="ru-RU" sz="1600" b="1" spc="-1" dirty="0"/>
            </a:br>
            <a:r>
              <a:rPr lang="ru-RU" sz="1600" b="1" spc="-1" dirty="0"/>
              <a:t>Госкорпорации – Клиентоцентричность</a:t>
            </a:r>
            <a:r>
              <a:rPr lang="en-US" sz="1600" b="1" dirty="0"/>
              <a:t>: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28290" y="3275841"/>
            <a:ext cx="500650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Определяет стандарты ведения документооборота, учета, отчетности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Обеспечивает экспертную поддержку </a:t>
            </a:r>
            <a:br>
              <a:rPr lang="en-US" sz="1400" dirty="0"/>
            </a:br>
            <a:r>
              <a:rPr lang="ru-RU" sz="1400" dirty="0"/>
              <a:t>в административных, организационных </a:t>
            </a:r>
            <a:br>
              <a:rPr lang="ru-RU" sz="1400" dirty="0"/>
            </a:br>
            <a:r>
              <a:rPr lang="ru-RU" sz="1400" dirty="0"/>
              <a:t>и методических вопросах направления </a:t>
            </a:r>
            <a:br>
              <a:rPr lang="ru-RU" sz="1400" dirty="0"/>
            </a:br>
            <a:r>
              <a:rPr lang="ru-RU" sz="1400" dirty="0"/>
              <a:t>повышения эффективности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/>
              <a:t>Обеспечивает работу всех централизованных информационных систем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3803712-2719-221D-6EC6-0781138E924C}"/>
              </a:ext>
            </a:extLst>
          </p:cNvPr>
          <p:cNvGrpSpPr/>
          <p:nvPr/>
        </p:nvGrpSpPr>
        <p:grpSpPr>
          <a:xfrm>
            <a:off x="570506" y="4811978"/>
            <a:ext cx="719999" cy="720000"/>
            <a:chOff x="10417296" y="3287700"/>
            <a:chExt cx="719999" cy="7200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91A28DF-9F28-A2E2-12CC-EF448768D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17296" y="3287700"/>
              <a:ext cx="719999" cy="720000"/>
            </a:xfrm>
            <a:prstGeom prst="rect">
              <a:avLst/>
            </a:prstGeom>
          </p:spPr>
        </p:pic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98AFA8C2-AAC6-CD02-4948-DF800AED2596}"/>
                </a:ext>
              </a:extLst>
            </p:cNvPr>
            <p:cNvSpPr/>
            <p:nvPr/>
          </p:nvSpPr>
          <p:spPr>
            <a:xfrm>
              <a:off x="10555866" y="3453169"/>
              <a:ext cx="451084" cy="438784"/>
            </a:xfrm>
            <a:custGeom>
              <a:avLst/>
              <a:gdLst>
                <a:gd name="connsiteX0" fmla="*/ 97451 w 451084"/>
                <a:gd name="connsiteY0" fmla="*/ 278084 h 438784"/>
                <a:gd name="connsiteX1" fmla="*/ 95891 w 451084"/>
                <a:gd name="connsiteY1" fmla="*/ 278303 h 438784"/>
                <a:gd name="connsiteX2" fmla="*/ 92010 w 451084"/>
                <a:gd name="connsiteY2" fmla="*/ 285301 h 438784"/>
                <a:gd name="connsiteX3" fmla="*/ 96471 w 451084"/>
                <a:gd name="connsiteY3" fmla="*/ 300921 h 438784"/>
                <a:gd name="connsiteX4" fmla="*/ 101913 w 451084"/>
                <a:gd name="connsiteY4" fmla="*/ 305033 h 438784"/>
                <a:gd name="connsiteX5" fmla="*/ 118677 w 451084"/>
                <a:gd name="connsiteY5" fmla="*/ 305033 h 438784"/>
                <a:gd name="connsiteX6" fmla="*/ 124119 w 451084"/>
                <a:gd name="connsiteY6" fmla="*/ 300921 h 438784"/>
                <a:gd name="connsiteX7" fmla="*/ 128581 w 451084"/>
                <a:gd name="connsiteY7" fmla="*/ 285301 h 438784"/>
                <a:gd name="connsiteX8" fmla="*/ 128800 w 451084"/>
                <a:gd name="connsiteY8" fmla="*/ 283755 h 438784"/>
                <a:gd name="connsiteX9" fmla="*/ 123152 w 451084"/>
                <a:gd name="connsiteY9" fmla="*/ 278084 h 438784"/>
                <a:gd name="connsiteX10" fmla="*/ 78289 w 451084"/>
                <a:gd name="connsiteY10" fmla="*/ 238260 h 438784"/>
                <a:gd name="connsiteX11" fmla="*/ 110218 w 451084"/>
                <a:gd name="connsiteY11" fmla="*/ 247372 h 438784"/>
                <a:gd name="connsiteX12" fmla="*/ 142199 w 451084"/>
                <a:gd name="connsiteY12" fmla="*/ 239639 h 438784"/>
                <a:gd name="connsiteX13" fmla="*/ 142199 w 451084"/>
                <a:gd name="connsiteY13" fmla="*/ 248596 h 438784"/>
                <a:gd name="connsiteX14" fmla="*/ 145100 w 451084"/>
                <a:gd name="connsiteY14" fmla="*/ 253545 h 438784"/>
                <a:gd name="connsiteX15" fmla="*/ 227877 w 451084"/>
                <a:gd name="connsiteY15" fmla="*/ 299774 h 438784"/>
                <a:gd name="connsiteX16" fmla="*/ 230456 w 451084"/>
                <a:gd name="connsiteY16" fmla="*/ 302790 h 438784"/>
                <a:gd name="connsiteX17" fmla="*/ 280516 w 451084"/>
                <a:gd name="connsiteY17" fmla="*/ 431902 h 438784"/>
                <a:gd name="connsiteX18" fmla="*/ 222925 w 451084"/>
                <a:gd name="connsiteY18" fmla="*/ 438784 h 438784"/>
                <a:gd name="connsiteX19" fmla="*/ 215768 w 451084"/>
                <a:gd name="connsiteY19" fmla="*/ 438668 h 438784"/>
                <a:gd name="connsiteX20" fmla="*/ 195058 w 451084"/>
                <a:gd name="connsiteY20" fmla="*/ 383946 h 438784"/>
                <a:gd name="connsiteX21" fmla="*/ 193291 w 451084"/>
                <a:gd name="connsiteY21" fmla="*/ 382657 h 438784"/>
                <a:gd name="connsiteX22" fmla="*/ 193265 w 451084"/>
                <a:gd name="connsiteY22" fmla="*/ 382657 h 438784"/>
                <a:gd name="connsiteX23" fmla="*/ 191370 w 451084"/>
                <a:gd name="connsiteY23" fmla="*/ 384526 h 438784"/>
                <a:gd name="connsiteX24" fmla="*/ 190080 w 451084"/>
                <a:gd name="connsiteY24" fmla="*/ 436542 h 438784"/>
                <a:gd name="connsiteX25" fmla="*/ 113790 w 451084"/>
                <a:gd name="connsiteY25" fmla="*/ 413163 h 438784"/>
                <a:gd name="connsiteX26" fmla="*/ 113958 w 451084"/>
                <a:gd name="connsiteY26" fmla="*/ 413034 h 438784"/>
                <a:gd name="connsiteX27" fmla="*/ 133108 w 451084"/>
                <a:gd name="connsiteY27" fmla="*/ 396537 h 438784"/>
                <a:gd name="connsiteX28" fmla="*/ 134977 w 451084"/>
                <a:gd name="connsiteY28" fmla="*/ 391253 h 438784"/>
                <a:gd name="connsiteX29" fmla="*/ 124274 w 451084"/>
                <a:gd name="connsiteY29" fmla="*/ 331247 h 438784"/>
                <a:gd name="connsiteX30" fmla="*/ 118703 w 451084"/>
                <a:gd name="connsiteY30" fmla="*/ 326581 h 438784"/>
                <a:gd name="connsiteX31" fmla="*/ 101771 w 451084"/>
                <a:gd name="connsiteY31" fmla="*/ 326581 h 438784"/>
                <a:gd name="connsiteX32" fmla="*/ 96201 w 451084"/>
                <a:gd name="connsiteY32" fmla="*/ 331247 h 438784"/>
                <a:gd name="connsiteX33" fmla="*/ 85484 w 451084"/>
                <a:gd name="connsiteY33" fmla="*/ 391253 h 438784"/>
                <a:gd name="connsiteX34" fmla="*/ 87380 w 451084"/>
                <a:gd name="connsiteY34" fmla="*/ 396537 h 438784"/>
                <a:gd name="connsiteX35" fmla="*/ 93557 w 451084"/>
                <a:gd name="connsiteY35" fmla="*/ 401860 h 438784"/>
                <a:gd name="connsiteX36" fmla="*/ 0 w 451084"/>
                <a:gd name="connsiteY36" fmla="*/ 295663 h 438784"/>
                <a:gd name="connsiteX37" fmla="*/ 75387 w 451084"/>
                <a:gd name="connsiteY37" fmla="*/ 253519 h 438784"/>
                <a:gd name="connsiteX38" fmla="*/ 78289 w 451084"/>
                <a:gd name="connsiteY38" fmla="*/ 248570 h 438784"/>
                <a:gd name="connsiteX39" fmla="*/ 387252 w 451084"/>
                <a:gd name="connsiteY39" fmla="*/ 235850 h 438784"/>
                <a:gd name="connsiteX40" fmla="*/ 451084 w 451084"/>
                <a:gd name="connsiteY40" fmla="*/ 271511 h 438784"/>
                <a:gd name="connsiteX41" fmla="*/ 450981 w 451084"/>
                <a:gd name="connsiteY41" fmla="*/ 271511 h 438784"/>
                <a:gd name="connsiteX42" fmla="*/ 450452 w 451084"/>
                <a:gd name="connsiteY42" fmla="*/ 273109 h 438784"/>
                <a:gd name="connsiteX43" fmla="*/ 450182 w 451084"/>
                <a:gd name="connsiteY43" fmla="*/ 273882 h 438784"/>
                <a:gd name="connsiteX44" fmla="*/ 449292 w 451084"/>
                <a:gd name="connsiteY44" fmla="*/ 276460 h 438784"/>
                <a:gd name="connsiteX45" fmla="*/ 449292 w 451084"/>
                <a:gd name="connsiteY45" fmla="*/ 276550 h 438784"/>
                <a:gd name="connsiteX46" fmla="*/ 449292 w 451084"/>
                <a:gd name="connsiteY46" fmla="*/ 276653 h 438784"/>
                <a:gd name="connsiteX47" fmla="*/ 449292 w 451084"/>
                <a:gd name="connsiteY47" fmla="*/ 276744 h 438784"/>
                <a:gd name="connsiteX48" fmla="*/ 449111 w 451084"/>
                <a:gd name="connsiteY48" fmla="*/ 277272 h 438784"/>
                <a:gd name="connsiteX49" fmla="*/ 448866 w 451084"/>
                <a:gd name="connsiteY49" fmla="*/ 277929 h 438784"/>
                <a:gd name="connsiteX50" fmla="*/ 447474 w 451084"/>
                <a:gd name="connsiteY50" fmla="*/ 281705 h 438784"/>
                <a:gd name="connsiteX51" fmla="*/ 447370 w 451084"/>
                <a:gd name="connsiteY51" fmla="*/ 281963 h 438784"/>
                <a:gd name="connsiteX52" fmla="*/ 446906 w 451084"/>
                <a:gd name="connsiteY52" fmla="*/ 283162 h 438784"/>
                <a:gd name="connsiteX53" fmla="*/ 445501 w 451084"/>
                <a:gd name="connsiteY53" fmla="*/ 286719 h 438784"/>
                <a:gd name="connsiteX54" fmla="*/ 444895 w 451084"/>
                <a:gd name="connsiteY54" fmla="*/ 288214 h 438784"/>
                <a:gd name="connsiteX55" fmla="*/ 443824 w 451084"/>
                <a:gd name="connsiteY55" fmla="*/ 290791 h 438784"/>
                <a:gd name="connsiteX56" fmla="*/ 443502 w 451084"/>
                <a:gd name="connsiteY56" fmla="*/ 291552 h 438784"/>
                <a:gd name="connsiteX57" fmla="*/ 442560 w 451084"/>
                <a:gd name="connsiteY57" fmla="*/ 293678 h 438784"/>
                <a:gd name="connsiteX58" fmla="*/ 442419 w 451084"/>
                <a:gd name="connsiteY58" fmla="*/ 293988 h 438784"/>
                <a:gd name="connsiteX59" fmla="*/ 442057 w 451084"/>
                <a:gd name="connsiteY59" fmla="*/ 294813 h 438784"/>
                <a:gd name="connsiteX60" fmla="*/ 441684 w 451084"/>
                <a:gd name="connsiteY60" fmla="*/ 295624 h 438784"/>
                <a:gd name="connsiteX61" fmla="*/ 441297 w 451084"/>
                <a:gd name="connsiteY61" fmla="*/ 296488 h 438784"/>
                <a:gd name="connsiteX62" fmla="*/ 441103 w 451084"/>
                <a:gd name="connsiteY62" fmla="*/ 296913 h 438784"/>
                <a:gd name="connsiteX63" fmla="*/ 436925 w 451084"/>
                <a:gd name="connsiteY63" fmla="*/ 305535 h 438784"/>
                <a:gd name="connsiteX64" fmla="*/ 436319 w 451084"/>
                <a:gd name="connsiteY64" fmla="*/ 306708 h 438784"/>
                <a:gd name="connsiteX65" fmla="*/ 435906 w 451084"/>
                <a:gd name="connsiteY65" fmla="*/ 307507 h 438784"/>
                <a:gd name="connsiteX66" fmla="*/ 435468 w 451084"/>
                <a:gd name="connsiteY66" fmla="*/ 308345 h 438784"/>
                <a:gd name="connsiteX67" fmla="*/ 435184 w 451084"/>
                <a:gd name="connsiteY67" fmla="*/ 308873 h 438784"/>
                <a:gd name="connsiteX68" fmla="*/ 435081 w 451084"/>
                <a:gd name="connsiteY68" fmla="*/ 309067 h 438784"/>
                <a:gd name="connsiteX69" fmla="*/ 435081 w 451084"/>
                <a:gd name="connsiteY69" fmla="*/ 309157 h 438784"/>
                <a:gd name="connsiteX70" fmla="*/ 434475 w 451084"/>
                <a:gd name="connsiteY70" fmla="*/ 310304 h 438784"/>
                <a:gd name="connsiteX71" fmla="*/ 434049 w 451084"/>
                <a:gd name="connsiteY71" fmla="*/ 311077 h 438784"/>
                <a:gd name="connsiteX72" fmla="*/ 433044 w 451084"/>
                <a:gd name="connsiteY72" fmla="*/ 312907 h 438784"/>
                <a:gd name="connsiteX73" fmla="*/ 432231 w 451084"/>
                <a:gd name="connsiteY73" fmla="*/ 314364 h 438784"/>
                <a:gd name="connsiteX74" fmla="*/ 431689 w 451084"/>
                <a:gd name="connsiteY74" fmla="*/ 315330 h 438784"/>
                <a:gd name="connsiteX75" fmla="*/ 431406 w 451084"/>
                <a:gd name="connsiteY75" fmla="*/ 315820 h 438784"/>
                <a:gd name="connsiteX76" fmla="*/ 428891 w 451084"/>
                <a:gd name="connsiteY76" fmla="*/ 320125 h 438784"/>
                <a:gd name="connsiteX77" fmla="*/ 428130 w 451084"/>
                <a:gd name="connsiteY77" fmla="*/ 321413 h 438784"/>
                <a:gd name="connsiteX78" fmla="*/ 427911 w 451084"/>
                <a:gd name="connsiteY78" fmla="*/ 321761 h 438784"/>
                <a:gd name="connsiteX79" fmla="*/ 427357 w 451084"/>
                <a:gd name="connsiteY79" fmla="*/ 322676 h 438784"/>
                <a:gd name="connsiteX80" fmla="*/ 424778 w 451084"/>
                <a:gd name="connsiteY80" fmla="*/ 326865 h 438784"/>
                <a:gd name="connsiteX81" fmla="*/ 424455 w 451084"/>
                <a:gd name="connsiteY81" fmla="*/ 327355 h 438784"/>
                <a:gd name="connsiteX82" fmla="*/ 422792 w 451084"/>
                <a:gd name="connsiteY82" fmla="*/ 329932 h 438784"/>
                <a:gd name="connsiteX83" fmla="*/ 421992 w 451084"/>
                <a:gd name="connsiteY83" fmla="*/ 331118 h 438784"/>
                <a:gd name="connsiteX84" fmla="*/ 421631 w 451084"/>
                <a:gd name="connsiteY84" fmla="*/ 331659 h 438784"/>
                <a:gd name="connsiteX85" fmla="*/ 420561 w 451084"/>
                <a:gd name="connsiteY85" fmla="*/ 333219 h 438784"/>
                <a:gd name="connsiteX86" fmla="*/ 420187 w 451084"/>
                <a:gd name="connsiteY86" fmla="*/ 333773 h 438784"/>
                <a:gd name="connsiteX87" fmla="*/ 418356 w 451084"/>
                <a:gd name="connsiteY87" fmla="*/ 336350 h 438784"/>
                <a:gd name="connsiteX88" fmla="*/ 409961 w 451084"/>
                <a:gd name="connsiteY88" fmla="*/ 347434 h 438784"/>
                <a:gd name="connsiteX89" fmla="*/ 409393 w 451084"/>
                <a:gd name="connsiteY89" fmla="*/ 348130 h 438784"/>
                <a:gd name="connsiteX90" fmla="*/ 406814 w 451084"/>
                <a:gd name="connsiteY90" fmla="*/ 351313 h 438784"/>
                <a:gd name="connsiteX91" fmla="*/ 406040 w 451084"/>
                <a:gd name="connsiteY91" fmla="*/ 352241 h 438784"/>
                <a:gd name="connsiteX92" fmla="*/ 405370 w 451084"/>
                <a:gd name="connsiteY92" fmla="*/ 353028 h 438784"/>
                <a:gd name="connsiteX93" fmla="*/ 404906 w 451084"/>
                <a:gd name="connsiteY93" fmla="*/ 353569 h 438784"/>
                <a:gd name="connsiteX94" fmla="*/ 404106 w 451084"/>
                <a:gd name="connsiteY94" fmla="*/ 354497 h 438784"/>
                <a:gd name="connsiteX95" fmla="*/ 402816 w 451084"/>
                <a:gd name="connsiteY95" fmla="*/ 356018 h 438784"/>
                <a:gd name="connsiteX96" fmla="*/ 402249 w 451084"/>
                <a:gd name="connsiteY96" fmla="*/ 356662 h 438784"/>
                <a:gd name="connsiteX97" fmla="*/ 400134 w 451084"/>
                <a:gd name="connsiteY97" fmla="*/ 359008 h 438784"/>
                <a:gd name="connsiteX98" fmla="*/ 399180 w 451084"/>
                <a:gd name="connsiteY98" fmla="*/ 360039 h 438784"/>
                <a:gd name="connsiteX99" fmla="*/ 398664 w 451084"/>
                <a:gd name="connsiteY99" fmla="*/ 360593 h 438784"/>
                <a:gd name="connsiteX100" fmla="*/ 398380 w 451084"/>
                <a:gd name="connsiteY100" fmla="*/ 360915 h 438784"/>
                <a:gd name="connsiteX101" fmla="*/ 397555 w 451084"/>
                <a:gd name="connsiteY101" fmla="*/ 361791 h 438784"/>
                <a:gd name="connsiteX102" fmla="*/ 397233 w 451084"/>
                <a:gd name="connsiteY102" fmla="*/ 362139 h 438784"/>
                <a:gd name="connsiteX103" fmla="*/ 397052 w 451084"/>
                <a:gd name="connsiteY103" fmla="*/ 362333 h 438784"/>
                <a:gd name="connsiteX104" fmla="*/ 392810 w 451084"/>
                <a:gd name="connsiteY104" fmla="*/ 366702 h 438784"/>
                <a:gd name="connsiteX105" fmla="*/ 392023 w 451084"/>
                <a:gd name="connsiteY105" fmla="*/ 367488 h 438784"/>
                <a:gd name="connsiteX106" fmla="*/ 389070 w 451084"/>
                <a:gd name="connsiteY106" fmla="*/ 370375 h 438784"/>
                <a:gd name="connsiteX107" fmla="*/ 386375 w 451084"/>
                <a:gd name="connsiteY107" fmla="*/ 372952 h 438784"/>
                <a:gd name="connsiteX108" fmla="*/ 385588 w 451084"/>
                <a:gd name="connsiteY108" fmla="*/ 373687 h 438784"/>
                <a:gd name="connsiteX109" fmla="*/ 385304 w 451084"/>
                <a:gd name="connsiteY109" fmla="*/ 373945 h 438784"/>
                <a:gd name="connsiteX110" fmla="*/ 385201 w 451084"/>
                <a:gd name="connsiteY110" fmla="*/ 374035 h 438784"/>
                <a:gd name="connsiteX111" fmla="*/ 381887 w 451084"/>
                <a:gd name="connsiteY111" fmla="*/ 377038 h 438784"/>
                <a:gd name="connsiteX112" fmla="*/ 381332 w 451084"/>
                <a:gd name="connsiteY112" fmla="*/ 377540 h 438784"/>
                <a:gd name="connsiteX113" fmla="*/ 380211 w 451084"/>
                <a:gd name="connsiteY113" fmla="*/ 378597 h 438784"/>
                <a:gd name="connsiteX114" fmla="*/ 379089 w 451084"/>
                <a:gd name="connsiteY114" fmla="*/ 379564 h 438784"/>
                <a:gd name="connsiteX115" fmla="*/ 378225 w 451084"/>
                <a:gd name="connsiteY115" fmla="*/ 380299 h 438784"/>
                <a:gd name="connsiteX116" fmla="*/ 376819 w 451084"/>
                <a:gd name="connsiteY116" fmla="*/ 381497 h 438784"/>
                <a:gd name="connsiteX117" fmla="*/ 372641 w 451084"/>
                <a:gd name="connsiteY117" fmla="*/ 384925 h 438784"/>
                <a:gd name="connsiteX118" fmla="*/ 372202 w 451084"/>
                <a:gd name="connsiteY118" fmla="*/ 385286 h 438784"/>
                <a:gd name="connsiteX119" fmla="*/ 370397 w 451084"/>
                <a:gd name="connsiteY119" fmla="*/ 386717 h 438784"/>
                <a:gd name="connsiteX120" fmla="*/ 368037 w 451084"/>
                <a:gd name="connsiteY120" fmla="*/ 388547 h 438784"/>
                <a:gd name="connsiteX121" fmla="*/ 367882 w 451084"/>
                <a:gd name="connsiteY121" fmla="*/ 388663 h 438784"/>
                <a:gd name="connsiteX122" fmla="*/ 365123 w 451084"/>
                <a:gd name="connsiteY122" fmla="*/ 390738 h 438784"/>
                <a:gd name="connsiteX123" fmla="*/ 362441 w 451084"/>
                <a:gd name="connsiteY123" fmla="*/ 392684 h 438784"/>
                <a:gd name="connsiteX124" fmla="*/ 360442 w 451084"/>
                <a:gd name="connsiteY124" fmla="*/ 394114 h 438784"/>
                <a:gd name="connsiteX125" fmla="*/ 359707 w 451084"/>
                <a:gd name="connsiteY125" fmla="*/ 394630 h 438784"/>
                <a:gd name="connsiteX126" fmla="*/ 359526 w 451084"/>
                <a:gd name="connsiteY126" fmla="*/ 394759 h 438784"/>
                <a:gd name="connsiteX127" fmla="*/ 356805 w 451084"/>
                <a:gd name="connsiteY127" fmla="*/ 396615 h 438784"/>
                <a:gd name="connsiteX128" fmla="*/ 356741 w 451084"/>
                <a:gd name="connsiteY128" fmla="*/ 396615 h 438784"/>
                <a:gd name="connsiteX129" fmla="*/ 353801 w 451084"/>
                <a:gd name="connsiteY129" fmla="*/ 398574 h 438784"/>
                <a:gd name="connsiteX130" fmla="*/ 353065 w 451084"/>
                <a:gd name="connsiteY130" fmla="*/ 399063 h 438784"/>
                <a:gd name="connsiteX131" fmla="*/ 350061 w 451084"/>
                <a:gd name="connsiteY131" fmla="*/ 401022 h 438784"/>
                <a:gd name="connsiteX132" fmla="*/ 349635 w 451084"/>
                <a:gd name="connsiteY132" fmla="*/ 401293 h 438784"/>
                <a:gd name="connsiteX133" fmla="*/ 349506 w 451084"/>
                <a:gd name="connsiteY133" fmla="*/ 401370 h 438784"/>
                <a:gd name="connsiteX134" fmla="*/ 349248 w 451084"/>
                <a:gd name="connsiteY134" fmla="*/ 401538 h 438784"/>
                <a:gd name="connsiteX135" fmla="*/ 347417 w 451084"/>
                <a:gd name="connsiteY135" fmla="*/ 402672 h 438784"/>
                <a:gd name="connsiteX136" fmla="*/ 346644 w 451084"/>
                <a:gd name="connsiteY136" fmla="*/ 403136 h 438784"/>
                <a:gd name="connsiteX137" fmla="*/ 346489 w 451084"/>
                <a:gd name="connsiteY137" fmla="*/ 403239 h 438784"/>
                <a:gd name="connsiteX138" fmla="*/ 345599 w 451084"/>
                <a:gd name="connsiteY138" fmla="*/ 403768 h 438784"/>
                <a:gd name="connsiteX139" fmla="*/ 341808 w 451084"/>
                <a:gd name="connsiteY139" fmla="*/ 405997 h 438784"/>
                <a:gd name="connsiteX140" fmla="*/ 341614 w 451084"/>
                <a:gd name="connsiteY140" fmla="*/ 406113 h 438784"/>
                <a:gd name="connsiteX141" fmla="*/ 340325 w 451084"/>
                <a:gd name="connsiteY141" fmla="*/ 406874 h 438784"/>
                <a:gd name="connsiteX142" fmla="*/ 339796 w 451084"/>
                <a:gd name="connsiteY142" fmla="*/ 407170 h 438784"/>
                <a:gd name="connsiteX143" fmla="*/ 338829 w 451084"/>
                <a:gd name="connsiteY143" fmla="*/ 407724 h 438784"/>
                <a:gd name="connsiteX144" fmla="*/ 337539 w 451084"/>
                <a:gd name="connsiteY144" fmla="*/ 408420 h 438784"/>
                <a:gd name="connsiteX145" fmla="*/ 335528 w 451084"/>
                <a:gd name="connsiteY145" fmla="*/ 409516 h 438784"/>
                <a:gd name="connsiteX146" fmla="*/ 330524 w 451084"/>
                <a:gd name="connsiteY146" fmla="*/ 412093 h 438784"/>
                <a:gd name="connsiteX147" fmla="*/ 329235 w 451084"/>
                <a:gd name="connsiteY147" fmla="*/ 412725 h 438784"/>
                <a:gd name="connsiteX148" fmla="*/ 328190 w 451084"/>
                <a:gd name="connsiteY148" fmla="*/ 413253 h 438784"/>
                <a:gd name="connsiteX149" fmla="*/ 326527 w 451084"/>
                <a:gd name="connsiteY149" fmla="*/ 414065 h 438784"/>
                <a:gd name="connsiteX150" fmla="*/ 325830 w 451084"/>
                <a:gd name="connsiteY150" fmla="*/ 414400 h 438784"/>
                <a:gd name="connsiteX151" fmla="*/ 325289 w 451084"/>
                <a:gd name="connsiteY151" fmla="*/ 414658 h 438784"/>
                <a:gd name="connsiteX152" fmla="*/ 323844 w 451084"/>
                <a:gd name="connsiteY152" fmla="*/ 415354 h 438784"/>
                <a:gd name="connsiteX153" fmla="*/ 323535 w 451084"/>
                <a:gd name="connsiteY153" fmla="*/ 415496 h 438784"/>
                <a:gd name="connsiteX154" fmla="*/ 322464 w 451084"/>
                <a:gd name="connsiteY154" fmla="*/ 415985 h 438784"/>
                <a:gd name="connsiteX155" fmla="*/ 318389 w 451084"/>
                <a:gd name="connsiteY155" fmla="*/ 417828 h 438784"/>
                <a:gd name="connsiteX156" fmla="*/ 314250 w 451084"/>
                <a:gd name="connsiteY156" fmla="*/ 419607 h 438784"/>
                <a:gd name="connsiteX157" fmla="*/ 313824 w 451084"/>
                <a:gd name="connsiteY157" fmla="*/ 419774 h 438784"/>
                <a:gd name="connsiteX158" fmla="*/ 312058 w 451084"/>
                <a:gd name="connsiteY158" fmla="*/ 420496 h 438784"/>
                <a:gd name="connsiteX159" fmla="*/ 309479 w 451084"/>
                <a:gd name="connsiteY159" fmla="*/ 421540 h 438784"/>
                <a:gd name="connsiteX160" fmla="*/ 309376 w 451084"/>
                <a:gd name="connsiteY160" fmla="*/ 421540 h 438784"/>
                <a:gd name="connsiteX161" fmla="*/ 306900 w 451084"/>
                <a:gd name="connsiteY161" fmla="*/ 422494 h 438784"/>
                <a:gd name="connsiteX162" fmla="*/ 302799 w 451084"/>
                <a:gd name="connsiteY162" fmla="*/ 424015 h 438784"/>
                <a:gd name="connsiteX163" fmla="*/ 301109 w 451084"/>
                <a:gd name="connsiteY163" fmla="*/ 424607 h 438784"/>
                <a:gd name="connsiteX164" fmla="*/ 299278 w 451084"/>
                <a:gd name="connsiteY164" fmla="*/ 425239 h 438784"/>
                <a:gd name="connsiteX165" fmla="*/ 294945 w 451084"/>
                <a:gd name="connsiteY165" fmla="*/ 426682 h 438784"/>
                <a:gd name="connsiteX166" fmla="*/ 292676 w 451084"/>
                <a:gd name="connsiteY166" fmla="*/ 427572 h 438784"/>
                <a:gd name="connsiteX167" fmla="*/ 242461 w 451084"/>
                <a:gd name="connsiteY167" fmla="*/ 298202 h 438784"/>
                <a:gd name="connsiteX168" fmla="*/ 234104 w 451084"/>
                <a:gd name="connsiteY168" fmla="*/ 288497 h 438784"/>
                <a:gd name="connsiteX169" fmla="*/ 209461 w 451084"/>
                <a:gd name="connsiteY169" fmla="*/ 274733 h 438784"/>
                <a:gd name="connsiteX170" fmla="*/ 216012 w 451084"/>
                <a:gd name="connsiteY170" fmla="*/ 271447 h 438784"/>
                <a:gd name="connsiteX171" fmla="*/ 278787 w 451084"/>
                <a:gd name="connsiteY171" fmla="*/ 236378 h 438784"/>
                <a:gd name="connsiteX172" fmla="*/ 331272 w 451084"/>
                <a:gd name="connsiteY172" fmla="*/ 269604 h 438784"/>
                <a:gd name="connsiteX173" fmla="*/ 387252 w 451084"/>
                <a:gd name="connsiteY173" fmla="*/ 235850 h 438784"/>
                <a:gd name="connsiteX174" fmla="*/ 301161 w 451084"/>
                <a:gd name="connsiteY174" fmla="*/ 202199 h 438784"/>
                <a:gd name="connsiteX175" fmla="*/ 332433 w 451084"/>
                <a:gd name="connsiteY175" fmla="*/ 211349 h 438784"/>
                <a:gd name="connsiteX176" fmla="*/ 365677 w 451084"/>
                <a:gd name="connsiteY176" fmla="*/ 202534 h 438784"/>
                <a:gd name="connsiteX177" fmla="*/ 368257 w 451084"/>
                <a:gd name="connsiteY177" fmla="*/ 225281 h 438784"/>
                <a:gd name="connsiteX178" fmla="*/ 381565 w 451084"/>
                <a:gd name="connsiteY178" fmla="*/ 232705 h 438784"/>
                <a:gd name="connsiteX179" fmla="*/ 331272 w 451084"/>
                <a:gd name="connsiteY179" fmla="*/ 263159 h 438784"/>
                <a:gd name="connsiteX180" fmla="*/ 284397 w 451084"/>
                <a:gd name="connsiteY180" fmla="*/ 233207 h 438784"/>
                <a:gd name="connsiteX181" fmla="*/ 298582 w 451084"/>
                <a:gd name="connsiteY181" fmla="*/ 225281 h 438784"/>
                <a:gd name="connsiteX182" fmla="*/ 301161 w 451084"/>
                <a:gd name="connsiteY182" fmla="*/ 202199 h 438784"/>
                <a:gd name="connsiteX183" fmla="*/ 263984 w 451084"/>
                <a:gd name="connsiteY183" fmla="*/ 151807 h 438784"/>
                <a:gd name="connsiteX184" fmla="*/ 285958 w 451084"/>
                <a:gd name="connsiteY184" fmla="*/ 189607 h 438784"/>
                <a:gd name="connsiteX185" fmla="*/ 294843 w 451084"/>
                <a:gd name="connsiteY185" fmla="*/ 197740 h 438784"/>
                <a:gd name="connsiteX186" fmla="*/ 294740 w 451084"/>
                <a:gd name="connsiteY186" fmla="*/ 199132 h 438784"/>
                <a:gd name="connsiteX187" fmla="*/ 294417 w 451084"/>
                <a:gd name="connsiteY187" fmla="*/ 204016 h 438784"/>
                <a:gd name="connsiteX188" fmla="*/ 293128 w 451084"/>
                <a:gd name="connsiteY188" fmla="*/ 220977 h 438784"/>
                <a:gd name="connsiteX189" fmla="*/ 229166 w 451084"/>
                <a:gd name="connsiteY189" fmla="*/ 256728 h 438784"/>
                <a:gd name="connsiteX190" fmla="*/ 232403 w 451084"/>
                <a:gd name="connsiteY190" fmla="*/ 204841 h 438784"/>
                <a:gd name="connsiteX191" fmla="*/ 263984 w 451084"/>
                <a:gd name="connsiteY191" fmla="*/ 151807 h 438784"/>
                <a:gd name="connsiteX192" fmla="*/ 406698 w 451084"/>
                <a:gd name="connsiteY192" fmla="*/ 144268 h 438784"/>
                <a:gd name="connsiteX193" fmla="*/ 439414 w 451084"/>
                <a:gd name="connsiteY193" fmla="*/ 244304 h 438784"/>
                <a:gd name="connsiteX194" fmla="*/ 432966 w 451084"/>
                <a:gd name="connsiteY194" fmla="*/ 254022 h 438784"/>
                <a:gd name="connsiteX195" fmla="*/ 373815 w 451084"/>
                <a:gd name="connsiteY195" fmla="*/ 220990 h 438784"/>
                <a:gd name="connsiteX196" fmla="*/ 372525 w 451084"/>
                <a:gd name="connsiteY196" fmla="*/ 204519 h 438784"/>
                <a:gd name="connsiteX197" fmla="*/ 372190 w 451084"/>
                <a:gd name="connsiteY197" fmla="*/ 199467 h 438784"/>
                <a:gd name="connsiteX198" fmla="*/ 372048 w 451084"/>
                <a:gd name="connsiteY198" fmla="*/ 197702 h 438784"/>
                <a:gd name="connsiteX199" fmla="*/ 380920 w 451084"/>
                <a:gd name="connsiteY199" fmla="*/ 189376 h 438784"/>
                <a:gd name="connsiteX200" fmla="*/ 402507 w 451084"/>
                <a:gd name="connsiteY200" fmla="*/ 145557 h 438784"/>
                <a:gd name="connsiteX201" fmla="*/ 406698 w 451084"/>
                <a:gd name="connsiteY201" fmla="*/ 144268 h 438784"/>
                <a:gd name="connsiteX202" fmla="*/ 144326 w 451084"/>
                <a:gd name="connsiteY202" fmla="*/ 110166 h 438784"/>
                <a:gd name="connsiteX203" fmla="*/ 144558 w 451084"/>
                <a:gd name="connsiteY203" fmla="*/ 110166 h 438784"/>
                <a:gd name="connsiteX204" fmla="*/ 146647 w 451084"/>
                <a:gd name="connsiteY204" fmla="*/ 111223 h 438784"/>
                <a:gd name="connsiteX205" fmla="*/ 155906 w 451084"/>
                <a:gd name="connsiteY205" fmla="*/ 121250 h 438784"/>
                <a:gd name="connsiteX206" fmla="*/ 182626 w 451084"/>
                <a:gd name="connsiteY206" fmla="*/ 138984 h 438784"/>
                <a:gd name="connsiteX207" fmla="*/ 183541 w 451084"/>
                <a:gd name="connsiteY207" fmla="*/ 138984 h 438784"/>
                <a:gd name="connsiteX208" fmla="*/ 183967 w 451084"/>
                <a:gd name="connsiteY208" fmla="*/ 138984 h 438784"/>
                <a:gd name="connsiteX209" fmla="*/ 186933 w 451084"/>
                <a:gd name="connsiteY209" fmla="*/ 138880 h 438784"/>
                <a:gd name="connsiteX210" fmla="*/ 193058 w 451084"/>
                <a:gd name="connsiteY210" fmla="*/ 136934 h 438784"/>
                <a:gd name="connsiteX211" fmla="*/ 195315 w 451084"/>
                <a:gd name="connsiteY211" fmla="*/ 152026 h 438784"/>
                <a:gd name="connsiteX212" fmla="*/ 177661 w 451084"/>
                <a:gd name="connsiteY212" fmla="*/ 174567 h 438784"/>
                <a:gd name="connsiteX213" fmla="*/ 177081 w 451084"/>
                <a:gd name="connsiteY213" fmla="*/ 174567 h 438784"/>
                <a:gd name="connsiteX214" fmla="*/ 174489 w 451084"/>
                <a:gd name="connsiteY214" fmla="*/ 174078 h 438784"/>
                <a:gd name="connsiteX215" fmla="*/ 134098 w 451084"/>
                <a:gd name="connsiteY215" fmla="*/ 234921 h 438784"/>
                <a:gd name="connsiteX216" fmla="*/ 115750 w 451084"/>
                <a:gd name="connsiteY216" fmla="*/ 238876 h 438784"/>
                <a:gd name="connsiteX217" fmla="*/ 129277 w 451084"/>
                <a:gd name="connsiteY217" fmla="*/ 236830 h 438784"/>
                <a:gd name="connsiteX218" fmla="*/ 110598 w 451084"/>
                <a:gd name="connsiteY218" fmla="*/ 239987 h 438784"/>
                <a:gd name="connsiteX219" fmla="*/ 109224 w 451084"/>
                <a:gd name="connsiteY219" fmla="*/ 240283 h 438784"/>
                <a:gd name="connsiteX220" fmla="*/ 86889 w 451084"/>
                <a:gd name="connsiteY220" fmla="*/ 234981 h 438784"/>
                <a:gd name="connsiteX221" fmla="*/ 82524 w 451084"/>
                <a:gd name="connsiteY221" fmla="*/ 231698 h 438784"/>
                <a:gd name="connsiteX222" fmla="*/ 81641 w 451084"/>
                <a:gd name="connsiteY222" fmla="*/ 231442 h 438784"/>
                <a:gd name="connsiteX223" fmla="*/ 76160 w 451084"/>
                <a:gd name="connsiteY223" fmla="*/ 228156 h 438784"/>
                <a:gd name="connsiteX224" fmla="*/ 79372 w 451084"/>
                <a:gd name="connsiteY224" fmla="*/ 229328 h 438784"/>
                <a:gd name="connsiteX225" fmla="*/ 67812 w 451084"/>
                <a:gd name="connsiteY225" fmla="*/ 220635 h 438784"/>
                <a:gd name="connsiteX226" fmla="*/ 44166 w 451084"/>
                <a:gd name="connsiteY226" fmla="*/ 174193 h 438784"/>
                <a:gd name="connsiteX227" fmla="*/ 41948 w 451084"/>
                <a:gd name="connsiteY227" fmla="*/ 174632 h 438784"/>
                <a:gd name="connsiteX228" fmla="*/ 41368 w 451084"/>
                <a:gd name="connsiteY228" fmla="*/ 174632 h 438784"/>
                <a:gd name="connsiteX229" fmla="*/ 23714 w 451084"/>
                <a:gd name="connsiteY229" fmla="*/ 152091 h 438784"/>
                <a:gd name="connsiteX230" fmla="*/ 25893 w 451084"/>
                <a:gd name="connsiteY230" fmla="*/ 137153 h 438784"/>
                <a:gd name="connsiteX231" fmla="*/ 33721 w 451084"/>
                <a:gd name="connsiteY231" fmla="*/ 139344 h 438784"/>
                <a:gd name="connsiteX232" fmla="*/ 34082 w 451084"/>
                <a:gd name="connsiteY232" fmla="*/ 139344 h 438784"/>
                <a:gd name="connsiteX233" fmla="*/ 117735 w 451084"/>
                <a:gd name="connsiteY233" fmla="*/ 122590 h 438784"/>
                <a:gd name="connsiteX234" fmla="*/ 142791 w 451084"/>
                <a:gd name="connsiteY234" fmla="*/ 110578 h 438784"/>
                <a:gd name="connsiteX235" fmla="*/ 144326 w 451084"/>
                <a:gd name="connsiteY235" fmla="*/ 110166 h 438784"/>
                <a:gd name="connsiteX236" fmla="*/ 367199 w 451084"/>
                <a:gd name="connsiteY236" fmla="*/ 74776 h 438784"/>
                <a:gd name="connsiteX237" fmla="*/ 367432 w 451084"/>
                <a:gd name="connsiteY237" fmla="*/ 74776 h 438784"/>
                <a:gd name="connsiteX238" fmla="*/ 369533 w 451084"/>
                <a:gd name="connsiteY238" fmla="*/ 75833 h 438784"/>
                <a:gd name="connsiteX239" fmla="*/ 378780 w 451084"/>
                <a:gd name="connsiteY239" fmla="*/ 85873 h 438784"/>
                <a:gd name="connsiteX240" fmla="*/ 405499 w 451084"/>
                <a:gd name="connsiteY240" fmla="*/ 103606 h 438784"/>
                <a:gd name="connsiteX241" fmla="*/ 406415 w 451084"/>
                <a:gd name="connsiteY241" fmla="*/ 103606 h 438784"/>
                <a:gd name="connsiteX242" fmla="*/ 406840 w 451084"/>
                <a:gd name="connsiteY242" fmla="*/ 103606 h 438784"/>
                <a:gd name="connsiteX243" fmla="*/ 409819 w 451084"/>
                <a:gd name="connsiteY243" fmla="*/ 103503 h 438784"/>
                <a:gd name="connsiteX244" fmla="*/ 415932 w 451084"/>
                <a:gd name="connsiteY244" fmla="*/ 101557 h 438784"/>
                <a:gd name="connsiteX245" fmla="*/ 418188 w 451084"/>
                <a:gd name="connsiteY245" fmla="*/ 116688 h 438784"/>
                <a:gd name="connsiteX246" fmla="*/ 400534 w 451084"/>
                <a:gd name="connsiteY246" fmla="*/ 139216 h 438784"/>
                <a:gd name="connsiteX247" fmla="*/ 399954 w 451084"/>
                <a:gd name="connsiteY247" fmla="*/ 139216 h 438784"/>
                <a:gd name="connsiteX248" fmla="*/ 397375 w 451084"/>
                <a:gd name="connsiteY248" fmla="*/ 138662 h 438784"/>
                <a:gd name="connsiteX249" fmla="*/ 332111 w 451084"/>
                <a:gd name="connsiteY249" fmla="*/ 204867 h 438784"/>
                <a:gd name="connsiteX250" fmla="*/ 267066 w 451084"/>
                <a:gd name="connsiteY250" fmla="*/ 138765 h 438784"/>
                <a:gd name="connsiteX251" fmla="*/ 264835 w 451084"/>
                <a:gd name="connsiteY251" fmla="*/ 139216 h 438784"/>
                <a:gd name="connsiteX252" fmla="*/ 264254 w 451084"/>
                <a:gd name="connsiteY252" fmla="*/ 139216 h 438784"/>
                <a:gd name="connsiteX253" fmla="*/ 246549 w 451084"/>
                <a:gd name="connsiteY253" fmla="*/ 116701 h 438784"/>
                <a:gd name="connsiteX254" fmla="*/ 248728 w 451084"/>
                <a:gd name="connsiteY254" fmla="*/ 101751 h 438784"/>
                <a:gd name="connsiteX255" fmla="*/ 251449 w 451084"/>
                <a:gd name="connsiteY255" fmla="*/ 103039 h 438784"/>
                <a:gd name="connsiteX256" fmla="*/ 256607 w 451084"/>
                <a:gd name="connsiteY256" fmla="*/ 103942 h 438784"/>
                <a:gd name="connsiteX257" fmla="*/ 256968 w 451084"/>
                <a:gd name="connsiteY257" fmla="*/ 103942 h 438784"/>
                <a:gd name="connsiteX258" fmla="*/ 340609 w 451084"/>
                <a:gd name="connsiteY258" fmla="*/ 87187 h 438784"/>
                <a:gd name="connsiteX259" fmla="*/ 365665 w 451084"/>
                <a:gd name="connsiteY259" fmla="*/ 75188 h 438784"/>
                <a:gd name="connsiteX260" fmla="*/ 367199 w 451084"/>
                <a:gd name="connsiteY260" fmla="*/ 74776 h 438784"/>
                <a:gd name="connsiteX261" fmla="*/ 112912 w 451084"/>
                <a:gd name="connsiteY261" fmla="*/ 29333 h 438784"/>
                <a:gd name="connsiteX262" fmla="*/ 158691 w 451084"/>
                <a:gd name="connsiteY262" fmla="*/ 53098 h 438784"/>
                <a:gd name="connsiteX263" fmla="*/ 160329 w 451084"/>
                <a:gd name="connsiteY263" fmla="*/ 53021 h 438784"/>
                <a:gd name="connsiteX264" fmla="*/ 188428 w 451084"/>
                <a:gd name="connsiteY264" fmla="*/ 131483 h 438784"/>
                <a:gd name="connsiteX265" fmla="*/ 186584 w 451084"/>
                <a:gd name="connsiteY265" fmla="*/ 132914 h 438784"/>
                <a:gd name="connsiteX266" fmla="*/ 183606 w 451084"/>
                <a:gd name="connsiteY266" fmla="*/ 133017 h 438784"/>
                <a:gd name="connsiteX267" fmla="*/ 183399 w 451084"/>
                <a:gd name="connsiteY267" fmla="*/ 133017 h 438784"/>
                <a:gd name="connsiteX268" fmla="*/ 162882 w 451084"/>
                <a:gd name="connsiteY268" fmla="*/ 118170 h 438784"/>
                <a:gd name="connsiteX269" fmla="*/ 154062 w 451084"/>
                <a:gd name="connsiteY269" fmla="*/ 108594 h 438784"/>
                <a:gd name="connsiteX270" fmla="*/ 145280 w 451084"/>
                <a:gd name="connsiteY270" fmla="*/ 104186 h 438784"/>
                <a:gd name="connsiteX271" fmla="*/ 144313 w 451084"/>
                <a:gd name="connsiteY271" fmla="*/ 104186 h 438784"/>
                <a:gd name="connsiteX272" fmla="*/ 137865 w 451084"/>
                <a:gd name="connsiteY272" fmla="*/ 105926 h 438784"/>
                <a:gd name="connsiteX273" fmla="*/ 114060 w 451084"/>
                <a:gd name="connsiteY273" fmla="*/ 117255 h 438784"/>
                <a:gd name="connsiteX274" fmla="*/ 33798 w 451084"/>
                <a:gd name="connsiteY274" fmla="*/ 133313 h 438784"/>
                <a:gd name="connsiteX275" fmla="*/ 33669 w 451084"/>
                <a:gd name="connsiteY275" fmla="*/ 133313 h 438784"/>
                <a:gd name="connsiteX276" fmla="*/ 31877 w 451084"/>
                <a:gd name="connsiteY276" fmla="*/ 132991 h 438784"/>
                <a:gd name="connsiteX277" fmla="*/ 28511 w 451084"/>
                <a:gd name="connsiteY277" fmla="*/ 128777 h 438784"/>
                <a:gd name="connsiteX278" fmla="*/ 76972 w 451084"/>
                <a:gd name="connsiteY278" fmla="*/ 37414 h 438784"/>
                <a:gd name="connsiteX279" fmla="*/ 112912 w 451084"/>
                <a:gd name="connsiteY279" fmla="*/ 29333 h 438784"/>
                <a:gd name="connsiteX280" fmla="*/ 335811 w 451084"/>
                <a:gd name="connsiteY280" fmla="*/ 0 h 438784"/>
                <a:gd name="connsiteX281" fmla="*/ 381591 w 451084"/>
                <a:gd name="connsiteY281" fmla="*/ 22399 h 438784"/>
                <a:gd name="connsiteX282" fmla="*/ 383241 w 451084"/>
                <a:gd name="connsiteY282" fmla="*/ 22322 h 438784"/>
                <a:gd name="connsiteX283" fmla="*/ 411276 w 451084"/>
                <a:gd name="connsiteY283" fmla="*/ 96235 h 438784"/>
                <a:gd name="connsiteX284" fmla="*/ 409419 w 451084"/>
                <a:gd name="connsiteY284" fmla="*/ 97523 h 438784"/>
                <a:gd name="connsiteX285" fmla="*/ 406453 w 451084"/>
                <a:gd name="connsiteY285" fmla="*/ 97626 h 438784"/>
                <a:gd name="connsiteX286" fmla="*/ 406234 w 451084"/>
                <a:gd name="connsiteY286" fmla="*/ 97626 h 438784"/>
                <a:gd name="connsiteX287" fmla="*/ 385717 w 451084"/>
                <a:gd name="connsiteY287" fmla="*/ 83643 h 438784"/>
                <a:gd name="connsiteX288" fmla="*/ 376897 w 451084"/>
                <a:gd name="connsiteY288" fmla="*/ 74621 h 438784"/>
                <a:gd name="connsiteX289" fmla="*/ 368115 w 451084"/>
                <a:gd name="connsiteY289" fmla="*/ 70459 h 438784"/>
                <a:gd name="connsiteX290" fmla="*/ 367148 w 451084"/>
                <a:gd name="connsiteY290" fmla="*/ 70459 h 438784"/>
                <a:gd name="connsiteX291" fmla="*/ 360700 w 451084"/>
                <a:gd name="connsiteY291" fmla="*/ 72095 h 438784"/>
                <a:gd name="connsiteX292" fmla="*/ 336959 w 451084"/>
                <a:gd name="connsiteY292" fmla="*/ 82857 h 438784"/>
                <a:gd name="connsiteX293" fmla="*/ 256697 w 451084"/>
                <a:gd name="connsiteY293" fmla="*/ 97987 h 438784"/>
                <a:gd name="connsiteX294" fmla="*/ 256581 w 451084"/>
                <a:gd name="connsiteY294" fmla="*/ 97987 h 438784"/>
                <a:gd name="connsiteX295" fmla="*/ 254776 w 451084"/>
                <a:gd name="connsiteY295" fmla="*/ 97678 h 438784"/>
                <a:gd name="connsiteX296" fmla="*/ 251423 w 451084"/>
                <a:gd name="connsiteY296" fmla="*/ 93696 h 438784"/>
                <a:gd name="connsiteX297" fmla="*/ 299872 w 451084"/>
                <a:gd name="connsiteY297" fmla="*/ 7617 h 438784"/>
                <a:gd name="connsiteX298" fmla="*/ 335811 w 451084"/>
                <a:gd name="connsiteY298" fmla="*/ 0 h 4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451084" h="438784">
                  <a:moveTo>
                    <a:pt x="97451" y="278084"/>
                  </a:moveTo>
                  <a:cubicBezTo>
                    <a:pt x="96924" y="278084"/>
                    <a:pt x="96398" y="278157"/>
                    <a:pt x="95891" y="278303"/>
                  </a:cubicBezTo>
                  <a:cubicBezTo>
                    <a:pt x="92885" y="279164"/>
                    <a:pt x="91148" y="282297"/>
                    <a:pt x="92010" y="285301"/>
                  </a:cubicBezTo>
                  <a:lnTo>
                    <a:pt x="96471" y="300921"/>
                  </a:lnTo>
                  <a:cubicBezTo>
                    <a:pt x="97163" y="303353"/>
                    <a:pt x="99384" y="305031"/>
                    <a:pt x="101913" y="305033"/>
                  </a:cubicBezTo>
                  <a:lnTo>
                    <a:pt x="118677" y="305033"/>
                  </a:lnTo>
                  <a:cubicBezTo>
                    <a:pt x="121206" y="305031"/>
                    <a:pt x="123428" y="303353"/>
                    <a:pt x="124119" y="300921"/>
                  </a:cubicBezTo>
                  <a:lnTo>
                    <a:pt x="128581" y="285301"/>
                  </a:lnTo>
                  <a:cubicBezTo>
                    <a:pt x="128726" y="284799"/>
                    <a:pt x="128799" y="284278"/>
                    <a:pt x="128800" y="283755"/>
                  </a:cubicBezTo>
                  <a:cubicBezTo>
                    <a:pt x="128808" y="280629"/>
                    <a:pt x="126279" y="278090"/>
                    <a:pt x="123152" y="278084"/>
                  </a:cubicBezTo>
                  <a:close/>
                  <a:moveTo>
                    <a:pt x="78289" y="238260"/>
                  </a:moveTo>
                  <a:cubicBezTo>
                    <a:pt x="87901" y="244151"/>
                    <a:pt x="98942" y="247302"/>
                    <a:pt x="110218" y="247372"/>
                  </a:cubicBezTo>
                  <a:cubicBezTo>
                    <a:pt x="121353" y="247474"/>
                    <a:pt x="132342" y="244817"/>
                    <a:pt x="142199" y="239639"/>
                  </a:cubicBezTo>
                  <a:lnTo>
                    <a:pt x="142199" y="248596"/>
                  </a:lnTo>
                  <a:cubicBezTo>
                    <a:pt x="142192" y="250651"/>
                    <a:pt x="143304" y="252546"/>
                    <a:pt x="145100" y="253545"/>
                  </a:cubicBezTo>
                  <a:lnTo>
                    <a:pt x="227877" y="299774"/>
                  </a:lnTo>
                  <a:cubicBezTo>
                    <a:pt x="229071" y="300438"/>
                    <a:pt x="229985" y="301509"/>
                    <a:pt x="230456" y="302790"/>
                  </a:cubicBezTo>
                  <a:lnTo>
                    <a:pt x="280516" y="431902"/>
                  </a:lnTo>
                  <a:cubicBezTo>
                    <a:pt x="261658" y="436458"/>
                    <a:pt x="242326" y="438769"/>
                    <a:pt x="222925" y="438784"/>
                  </a:cubicBezTo>
                  <a:cubicBezTo>
                    <a:pt x="220526" y="438784"/>
                    <a:pt x="218141" y="438733"/>
                    <a:pt x="215768" y="438668"/>
                  </a:cubicBezTo>
                  <a:lnTo>
                    <a:pt x="195058" y="383946"/>
                  </a:lnTo>
                  <a:cubicBezTo>
                    <a:pt x="194818" y="383174"/>
                    <a:pt x="194100" y="382649"/>
                    <a:pt x="193291" y="382657"/>
                  </a:cubicBezTo>
                  <a:cubicBezTo>
                    <a:pt x="193282" y="382657"/>
                    <a:pt x="193273" y="382657"/>
                    <a:pt x="193265" y="382657"/>
                  </a:cubicBezTo>
                  <a:cubicBezTo>
                    <a:pt x="192224" y="382649"/>
                    <a:pt x="191376" y="383487"/>
                    <a:pt x="191370" y="384526"/>
                  </a:cubicBezTo>
                  <a:lnTo>
                    <a:pt x="190080" y="436542"/>
                  </a:lnTo>
                  <a:cubicBezTo>
                    <a:pt x="163537" y="432992"/>
                    <a:pt x="137762" y="425093"/>
                    <a:pt x="113790" y="413163"/>
                  </a:cubicBezTo>
                  <a:lnTo>
                    <a:pt x="113958" y="413034"/>
                  </a:lnTo>
                  <a:lnTo>
                    <a:pt x="133108" y="396537"/>
                  </a:lnTo>
                  <a:cubicBezTo>
                    <a:pt x="134622" y="395230"/>
                    <a:pt x="135332" y="393221"/>
                    <a:pt x="134977" y="391253"/>
                  </a:cubicBezTo>
                  <a:lnTo>
                    <a:pt x="124274" y="331247"/>
                  </a:lnTo>
                  <a:cubicBezTo>
                    <a:pt x="123793" y="328548"/>
                    <a:pt x="121446" y="326583"/>
                    <a:pt x="118703" y="326581"/>
                  </a:cubicBezTo>
                  <a:lnTo>
                    <a:pt x="101771" y="326581"/>
                  </a:lnTo>
                  <a:cubicBezTo>
                    <a:pt x="99027" y="326577"/>
                    <a:pt x="96676" y="328545"/>
                    <a:pt x="96201" y="331247"/>
                  </a:cubicBezTo>
                  <a:lnTo>
                    <a:pt x="85484" y="391253"/>
                  </a:lnTo>
                  <a:cubicBezTo>
                    <a:pt x="85139" y="393225"/>
                    <a:pt x="85858" y="395234"/>
                    <a:pt x="87380" y="396537"/>
                  </a:cubicBezTo>
                  <a:lnTo>
                    <a:pt x="93557" y="401860"/>
                  </a:lnTo>
                  <a:cubicBezTo>
                    <a:pt x="52633" y="376388"/>
                    <a:pt x="20100" y="339459"/>
                    <a:pt x="0" y="295663"/>
                  </a:cubicBezTo>
                  <a:lnTo>
                    <a:pt x="75387" y="253519"/>
                  </a:lnTo>
                  <a:cubicBezTo>
                    <a:pt x="77184" y="252521"/>
                    <a:pt x="78295" y="250625"/>
                    <a:pt x="78289" y="248570"/>
                  </a:cubicBezTo>
                  <a:close/>
                  <a:moveTo>
                    <a:pt x="387252" y="235850"/>
                  </a:moveTo>
                  <a:lnTo>
                    <a:pt x="451084" y="271511"/>
                  </a:lnTo>
                  <a:lnTo>
                    <a:pt x="450981" y="271511"/>
                  </a:lnTo>
                  <a:cubicBezTo>
                    <a:pt x="450814" y="272039"/>
                    <a:pt x="450633" y="272568"/>
                    <a:pt x="450452" y="273109"/>
                  </a:cubicBezTo>
                  <a:lnTo>
                    <a:pt x="450182" y="273882"/>
                  </a:lnTo>
                  <a:lnTo>
                    <a:pt x="449292" y="276460"/>
                  </a:lnTo>
                  <a:lnTo>
                    <a:pt x="449292" y="276550"/>
                  </a:lnTo>
                  <a:lnTo>
                    <a:pt x="449292" y="276653"/>
                  </a:lnTo>
                  <a:cubicBezTo>
                    <a:pt x="449296" y="276683"/>
                    <a:pt x="449296" y="276714"/>
                    <a:pt x="449292" y="276744"/>
                  </a:cubicBezTo>
                  <a:cubicBezTo>
                    <a:pt x="449227" y="276911"/>
                    <a:pt x="449176" y="277092"/>
                    <a:pt x="449111" y="277272"/>
                  </a:cubicBezTo>
                  <a:lnTo>
                    <a:pt x="448866" y="277929"/>
                  </a:lnTo>
                  <a:cubicBezTo>
                    <a:pt x="448402" y="279192"/>
                    <a:pt x="447951" y="280417"/>
                    <a:pt x="447474" y="281705"/>
                  </a:cubicBezTo>
                  <a:cubicBezTo>
                    <a:pt x="447435" y="281783"/>
                    <a:pt x="447370" y="281873"/>
                    <a:pt x="447370" y="281963"/>
                  </a:cubicBezTo>
                  <a:cubicBezTo>
                    <a:pt x="447216" y="282363"/>
                    <a:pt x="447074" y="282762"/>
                    <a:pt x="446906" y="283162"/>
                  </a:cubicBezTo>
                  <a:cubicBezTo>
                    <a:pt x="446455" y="284347"/>
                    <a:pt x="445978" y="285533"/>
                    <a:pt x="445501" y="286719"/>
                  </a:cubicBezTo>
                  <a:cubicBezTo>
                    <a:pt x="445307" y="287222"/>
                    <a:pt x="445101" y="287724"/>
                    <a:pt x="444895" y="288214"/>
                  </a:cubicBezTo>
                  <a:lnTo>
                    <a:pt x="443824" y="290791"/>
                  </a:lnTo>
                  <a:cubicBezTo>
                    <a:pt x="443708" y="291036"/>
                    <a:pt x="443605" y="291294"/>
                    <a:pt x="443502" y="291552"/>
                  </a:cubicBezTo>
                  <a:lnTo>
                    <a:pt x="442560" y="293678"/>
                  </a:lnTo>
                  <a:lnTo>
                    <a:pt x="442419" y="293988"/>
                  </a:lnTo>
                  <a:cubicBezTo>
                    <a:pt x="442303" y="294258"/>
                    <a:pt x="442186" y="294542"/>
                    <a:pt x="442057" y="294813"/>
                  </a:cubicBezTo>
                  <a:lnTo>
                    <a:pt x="441684" y="295624"/>
                  </a:lnTo>
                  <a:lnTo>
                    <a:pt x="441297" y="296488"/>
                  </a:lnTo>
                  <a:lnTo>
                    <a:pt x="441103" y="296913"/>
                  </a:lnTo>
                  <a:cubicBezTo>
                    <a:pt x="439762" y="299809"/>
                    <a:pt x="438369" y="302683"/>
                    <a:pt x="436925" y="305535"/>
                  </a:cubicBezTo>
                  <a:lnTo>
                    <a:pt x="436319" y="306708"/>
                  </a:lnTo>
                  <a:lnTo>
                    <a:pt x="435906" y="307507"/>
                  </a:lnTo>
                  <a:lnTo>
                    <a:pt x="435468" y="308345"/>
                  </a:lnTo>
                  <a:lnTo>
                    <a:pt x="435184" y="308873"/>
                  </a:lnTo>
                  <a:lnTo>
                    <a:pt x="435081" y="309067"/>
                  </a:lnTo>
                  <a:cubicBezTo>
                    <a:pt x="435078" y="309096"/>
                    <a:pt x="435078" y="309127"/>
                    <a:pt x="435081" y="309157"/>
                  </a:cubicBezTo>
                  <a:cubicBezTo>
                    <a:pt x="434875" y="309531"/>
                    <a:pt x="434681" y="309917"/>
                    <a:pt x="434475" y="310304"/>
                  </a:cubicBezTo>
                  <a:lnTo>
                    <a:pt x="434049" y="311077"/>
                  </a:lnTo>
                  <a:cubicBezTo>
                    <a:pt x="433714" y="311696"/>
                    <a:pt x="433392" y="312302"/>
                    <a:pt x="433044" y="312907"/>
                  </a:cubicBezTo>
                  <a:lnTo>
                    <a:pt x="432231" y="314364"/>
                  </a:lnTo>
                  <a:lnTo>
                    <a:pt x="431689" y="315330"/>
                  </a:lnTo>
                  <a:lnTo>
                    <a:pt x="431406" y="315820"/>
                  </a:lnTo>
                  <a:cubicBezTo>
                    <a:pt x="430593" y="317263"/>
                    <a:pt x="429742" y="318694"/>
                    <a:pt x="428891" y="320125"/>
                  </a:cubicBezTo>
                  <a:lnTo>
                    <a:pt x="428130" y="321413"/>
                  </a:lnTo>
                  <a:lnTo>
                    <a:pt x="427911" y="321761"/>
                  </a:lnTo>
                  <a:lnTo>
                    <a:pt x="427357" y="322676"/>
                  </a:lnTo>
                  <a:cubicBezTo>
                    <a:pt x="426544" y="324081"/>
                    <a:pt x="425667" y="325473"/>
                    <a:pt x="424778" y="326865"/>
                  </a:cubicBezTo>
                  <a:lnTo>
                    <a:pt x="424455" y="327355"/>
                  </a:lnTo>
                  <a:lnTo>
                    <a:pt x="422792" y="329932"/>
                  </a:lnTo>
                  <a:cubicBezTo>
                    <a:pt x="422521" y="330332"/>
                    <a:pt x="422263" y="330731"/>
                    <a:pt x="421992" y="331118"/>
                  </a:cubicBezTo>
                  <a:cubicBezTo>
                    <a:pt x="421876" y="331298"/>
                    <a:pt x="421760" y="331479"/>
                    <a:pt x="421631" y="331659"/>
                  </a:cubicBezTo>
                  <a:lnTo>
                    <a:pt x="420561" y="333219"/>
                  </a:lnTo>
                  <a:cubicBezTo>
                    <a:pt x="420432" y="333399"/>
                    <a:pt x="420303" y="333580"/>
                    <a:pt x="420187" y="333773"/>
                  </a:cubicBezTo>
                  <a:cubicBezTo>
                    <a:pt x="419581" y="334636"/>
                    <a:pt x="418975" y="335500"/>
                    <a:pt x="418356" y="336350"/>
                  </a:cubicBezTo>
                  <a:cubicBezTo>
                    <a:pt x="415673" y="340131"/>
                    <a:pt x="412875" y="343825"/>
                    <a:pt x="409961" y="347434"/>
                  </a:cubicBezTo>
                  <a:lnTo>
                    <a:pt x="409393" y="348130"/>
                  </a:lnTo>
                  <a:cubicBezTo>
                    <a:pt x="408581" y="349200"/>
                    <a:pt x="407704" y="350257"/>
                    <a:pt x="406814" y="351313"/>
                  </a:cubicBezTo>
                  <a:lnTo>
                    <a:pt x="406040" y="352241"/>
                  </a:lnTo>
                  <a:lnTo>
                    <a:pt x="405370" y="353028"/>
                  </a:lnTo>
                  <a:lnTo>
                    <a:pt x="404906" y="353569"/>
                  </a:lnTo>
                  <a:lnTo>
                    <a:pt x="404106" y="354497"/>
                  </a:lnTo>
                  <a:cubicBezTo>
                    <a:pt x="403719" y="355012"/>
                    <a:pt x="403268" y="355515"/>
                    <a:pt x="402816" y="356018"/>
                  </a:cubicBezTo>
                  <a:cubicBezTo>
                    <a:pt x="402636" y="356237"/>
                    <a:pt x="402442" y="356443"/>
                    <a:pt x="402249" y="356662"/>
                  </a:cubicBezTo>
                  <a:cubicBezTo>
                    <a:pt x="401553" y="357448"/>
                    <a:pt x="400843" y="358234"/>
                    <a:pt x="400134" y="359008"/>
                  </a:cubicBezTo>
                  <a:cubicBezTo>
                    <a:pt x="399825" y="359356"/>
                    <a:pt x="399348" y="359845"/>
                    <a:pt x="399180" y="360039"/>
                  </a:cubicBezTo>
                  <a:cubicBezTo>
                    <a:pt x="399012" y="360232"/>
                    <a:pt x="398754" y="360477"/>
                    <a:pt x="398664" y="360593"/>
                  </a:cubicBezTo>
                  <a:cubicBezTo>
                    <a:pt x="398574" y="360709"/>
                    <a:pt x="398471" y="360812"/>
                    <a:pt x="398380" y="360915"/>
                  </a:cubicBezTo>
                  <a:lnTo>
                    <a:pt x="397555" y="361791"/>
                  </a:lnTo>
                  <a:lnTo>
                    <a:pt x="397233" y="362139"/>
                  </a:lnTo>
                  <a:lnTo>
                    <a:pt x="397052" y="362333"/>
                  </a:lnTo>
                  <a:cubicBezTo>
                    <a:pt x="395659" y="363811"/>
                    <a:pt x="394245" y="365267"/>
                    <a:pt x="392810" y="366702"/>
                  </a:cubicBezTo>
                  <a:lnTo>
                    <a:pt x="392023" y="367488"/>
                  </a:lnTo>
                  <a:cubicBezTo>
                    <a:pt x="391043" y="368467"/>
                    <a:pt x="389960" y="369485"/>
                    <a:pt x="389070" y="370375"/>
                  </a:cubicBezTo>
                  <a:cubicBezTo>
                    <a:pt x="388180" y="371264"/>
                    <a:pt x="387277" y="372115"/>
                    <a:pt x="386375" y="372952"/>
                  </a:cubicBezTo>
                  <a:lnTo>
                    <a:pt x="385588" y="373687"/>
                  </a:lnTo>
                  <a:lnTo>
                    <a:pt x="385304" y="373945"/>
                  </a:lnTo>
                  <a:lnTo>
                    <a:pt x="385201" y="374035"/>
                  </a:lnTo>
                  <a:cubicBezTo>
                    <a:pt x="384105" y="375053"/>
                    <a:pt x="383009" y="376058"/>
                    <a:pt x="381887" y="377038"/>
                  </a:cubicBezTo>
                  <a:lnTo>
                    <a:pt x="381332" y="377540"/>
                  </a:lnTo>
                  <a:lnTo>
                    <a:pt x="380211" y="378597"/>
                  </a:lnTo>
                  <a:lnTo>
                    <a:pt x="379089" y="379564"/>
                  </a:lnTo>
                  <a:lnTo>
                    <a:pt x="378225" y="380299"/>
                  </a:lnTo>
                  <a:cubicBezTo>
                    <a:pt x="377760" y="380711"/>
                    <a:pt x="377296" y="381098"/>
                    <a:pt x="376819" y="381497"/>
                  </a:cubicBezTo>
                  <a:cubicBezTo>
                    <a:pt x="375439" y="382657"/>
                    <a:pt x="374059" y="383804"/>
                    <a:pt x="372641" y="384925"/>
                  </a:cubicBezTo>
                  <a:lnTo>
                    <a:pt x="372202" y="385286"/>
                  </a:lnTo>
                  <a:lnTo>
                    <a:pt x="370397" y="386717"/>
                  </a:lnTo>
                  <a:cubicBezTo>
                    <a:pt x="369623" y="387335"/>
                    <a:pt x="368837" y="387941"/>
                    <a:pt x="368037" y="388547"/>
                  </a:cubicBezTo>
                  <a:lnTo>
                    <a:pt x="367882" y="388663"/>
                  </a:lnTo>
                  <a:cubicBezTo>
                    <a:pt x="366980" y="389372"/>
                    <a:pt x="366051" y="390055"/>
                    <a:pt x="365123" y="390738"/>
                  </a:cubicBezTo>
                  <a:lnTo>
                    <a:pt x="362441" y="392684"/>
                  </a:lnTo>
                  <a:cubicBezTo>
                    <a:pt x="361731" y="393174"/>
                    <a:pt x="361112" y="393650"/>
                    <a:pt x="360442" y="394114"/>
                  </a:cubicBezTo>
                  <a:lnTo>
                    <a:pt x="359707" y="394630"/>
                  </a:lnTo>
                  <a:lnTo>
                    <a:pt x="359526" y="394759"/>
                  </a:lnTo>
                  <a:cubicBezTo>
                    <a:pt x="358624" y="395390"/>
                    <a:pt x="357721" y="396009"/>
                    <a:pt x="356805" y="396615"/>
                  </a:cubicBezTo>
                  <a:lnTo>
                    <a:pt x="356741" y="396615"/>
                  </a:lnTo>
                  <a:cubicBezTo>
                    <a:pt x="355774" y="397285"/>
                    <a:pt x="354781" y="397929"/>
                    <a:pt x="353801" y="398574"/>
                  </a:cubicBezTo>
                  <a:lnTo>
                    <a:pt x="353065" y="399063"/>
                  </a:lnTo>
                  <a:cubicBezTo>
                    <a:pt x="352060" y="399734"/>
                    <a:pt x="351092" y="400378"/>
                    <a:pt x="350061" y="401022"/>
                  </a:cubicBezTo>
                  <a:lnTo>
                    <a:pt x="349635" y="401293"/>
                  </a:lnTo>
                  <a:lnTo>
                    <a:pt x="349506" y="401370"/>
                  </a:lnTo>
                  <a:lnTo>
                    <a:pt x="349248" y="401538"/>
                  </a:lnTo>
                  <a:lnTo>
                    <a:pt x="347417" y="402672"/>
                  </a:lnTo>
                  <a:lnTo>
                    <a:pt x="346644" y="403136"/>
                  </a:lnTo>
                  <a:lnTo>
                    <a:pt x="346489" y="403239"/>
                  </a:lnTo>
                  <a:lnTo>
                    <a:pt x="345599" y="403768"/>
                  </a:lnTo>
                  <a:cubicBezTo>
                    <a:pt x="344387" y="404528"/>
                    <a:pt x="343097" y="405275"/>
                    <a:pt x="341808" y="405997"/>
                  </a:cubicBezTo>
                  <a:lnTo>
                    <a:pt x="341614" y="406113"/>
                  </a:lnTo>
                  <a:lnTo>
                    <a:pt x="340325" y="406874"/>
                  </a:lnTo>
                  <a:lnTo>
                    <a:pt x="339796" y="407170"/>
                  </a:lnTo>
                  <a:lnTo>
                    <a:pt x="338829" y="407724"/>
                  </a:lnTo>
                  <a:lnTo>
                    <a:pt x="337539" y="408420"/>
                  </a:lnTo>
                  <a:lnTo>
                    <a:pt x="335528" y="409516"/>
                  </a:lnTo>
                  <a:cubicBezTo>
                    <a:pt x="333864" y="410366"/>
                    <a:pt x="332201" y="411243"/>
                    <a:pt x="330524" y="412093"/>
                  </a:cubicBezTo>
                  <a:lnTo>
                    <a:pt x="329235" y="412725"/>
                  </a:lnTo>
                  <a:lnTo>
                    <a:pt x="328190" y="413253"/>
                  </a:lnTo>
                  <a:lnTo>
                    <a:pt x="326527" y="414065"/>
                  </a:lnTo>
                  <a:lnTo>
                    <a:pt x="325830" y="414400"/>
                  </a:lnTo>
                  <a:lnTo>
                    <a:pt x="325289" y="414658"/>
                  </a:lnTo>
                  <a:lnTo>
                    <a:pt x="323844" y="415354"/>
                  </a:lnTo>
                  <a:lnTo>
                    <a:pt x="323535" y="415496"/>
                  </a:lnTo>
                  <a:lnTo>
                    <a:pt x="322464" y="415985"/>
                  </a:lnTo>
                  <a:cubicBezTo>
                    <a:pt x="321110" y="416617"/>
                    <a:pt x="319756" y="417223"/>
                    <a:pt x="318389" y="417828"/>
                  </a:cubicBezTo>
                  <a:lnTo>
                    <a:pt x="314250" y="419607"/>
                  </a:lnTo>
                  <a:lnTo>
                    <a:pt x="313824" y="419774"/>
                  </a:lnTo>
                  <a:cubicBezTo>
                    <a:pt x="313244" y="420032"/>
                    <a:pt x="312651" y="420264"/>
                    <a:pt x="312058" y="420496"/>
                  </a:cubicBezTo>
                  <a:lnTo>
                    <a:pt x="309479" y="421540"/>
                  </a:lnTo>
                  <a:lnTo>
                    <a:pt x="309376" y="421540"/>
                  </a:lnTo>
                  <a:lnTo>
                    <a:pt x="306900" y="422494"/>
                  </a:lnTo>
                  <a:cubicBezTo>
                    <a:pt x="305546" y="423009"/>
                    <a:pt x="304166" y="423512"/>
                    <a:pt x="302799" y="424015"/>
                  </a:cubicBezTo>
                  <a:lnTo>
                    <a:pt x="301109" y="424607"/>
                  </a:lnTo>
                  <a:lnTo>
                    <a:pt x="299278" y="425239"/>
                  </a:lnTo>
                  <a:cubicBezTo>
                    <a:pt x="297834" y="425742"/>
                    <a:pt x="296390" y="426218"/>
                    <a:pt x="294945" y="426682"/>
                  </a:cubicBezTo>
                  <a:lnTo>
                    <a:pt x="292676" y="427572"/>
                  </a:lnTo>
                  <a:lnTo>
                    <a:pt x="242461" y="298202"/>
                  </a:lnTo>
                  <a:cubicBezTo>
                    <a:pt x="240922" y="294075"/>
                    <a:pt x="237959" y="290633"/>
                    <a:pt x="234104" y="288497"/>
                  </a:cubicBezTo>
                  <a:lnTo>
                    <a:pt x="209461" y="274733"/>
                  </a:lnTo>
                  <a:cubicBezTo>
                    <a:pt x="212556" y="273161"/>
                    <a:pt x="215509" y="271730"/>
                    <a:pt x="216012" y="271447"/>
                  </a:cubicBezTo>
                  <a:lnTo>
                    <a:pt x="278787" y="236378"/>
                  </a:lnTo>
                  <a:cubicBezTo>
                    <a:pt x="282527" y="247372"/>
                    <a:pt x="294623" y="269604"/>
                    <a:pt x="331272" y="269604"/>
                  </a:cubicBezTo>
                  <a:cubicBezTo>
                    <a:pt x="368605" y="269604"/>
                    <a:pt x="382738" y="246431"/>
                    <a:pt x="387252" y="235850"/>
                  </a:cubicBezTo>
                  <a:close/>
                  <a:moveTo>
                    <a:pt x="301161" y="202199"/>
                  </a:moveTo>
                  <a:cubicBezTo>
                    <a:pt x="310540" y="208075"/>
                    <a:pt x="321363" y="211241"/>
                    <a:pt x="332433" y="211349"/>
                  </a:cubicBezTo>
                  <a:cubicBezTo>
                    <a:pt x="344106" y="211453"/>
                    <a:pt x="355591" y="208407"/>
                    <a:pt x="365677" y="202534"/>
                  </a:cubicBezTo>
                  <a:cubicBezTo>
                    <a:pt x="366168" y="208527"/>
                    <a:pt x="367057" y="224611"/>
                    <a:pt x="368257" y="225281"/>
                  </a:cubicBezTo>
                  <a:lnTo>
                    <a:pt x="381565" y="232705"/>
                  </a:lnTo>
                  <a:cubicBezTo>
                    <a:pt x="378147" y="241353"/>
                    <a:pt x="365987" y="263159"/>
                    <a:pt x="331272" y="263159"/>
                  </a:cubicBezTo>
                  <a:cubicBezTo>
                    <a:pt x="296712" y="263159"/>
                    <a:pt x="287002" y="241971"/>
                    <a:pt x="284397" y="233207"/>
                  </a:cubicBezTo>
                  <a:lnTo>
                    <a:pt x="298582" y="225281"/>
                  </a:lnTo>
                  <a:cubicBezTo>
                    <a:pt x="299807" y="224598"/>
                    <a:pt x="300710" y="208269"/>
                    <a:pt x="301161" y="202199"/>
                  </a:cubicBezTo>
                  <a:close/>
                  <a:moveTo>
                    <a:pt x="263984" y="151807"/>
                  </a:moveTo>
                  <a:cubicBezTo>
                    <a:pt x="268504" y="165839"/>
                    <a:pt x="275999" y="178733"/>
                    <a:pt x="285958" y="189607"/>
                  </a:cubicBezTo>
                  <a:cubicBezTo>
                    <a:pt x="288711" y="192537"/>
                    <a:pt x="291681" y="195256"/>
                    <a:pt x="294843" y="197740"/>
                  </a:cubicBezTo>
                  <a:lnTo>
                    <a:pt x="294740" y="199132"/>
                  </a:lnTo>
                  <a:cubicBezTo>
                    <a:pt x="294649" y="200343"/>
                    <a:pt x="294546" y="202044"/>
                    <a:pt x="294417" y="204016"/>
                  </a:cubicBezTo>
                  <a:cubicBezTo>
                    <a:pt x="294224" y="208089"/>
                    <a:pt x="293669" y="216904"/>
                    <a:pt x="293128" y="220977"/>
                  </a:cubicBezTo>
                  <a:lnTo>
                    <a:pt x="229166" y="256728"/>
                  </a:lnTo>
                  <a:cubicBezTo>
                    <a:pt x="219224" y="244252"/>
                    <a:pt x="215535" y="226570"/>
                    <a:pt x="232403" y="204841"/>
                  </a:cubicBezTo>
                  <a:cubicBezTo>
                    <a:pt x="250482" y="181552"/>
                    <a:pt x="259883" y="164424"/>
                    <a:pt x="263984" y="151807"/>
                  </a:cubicBezTo>
                  <a:close/>
                  <a:moveTo>
                    <a:pt x="406698" y="144268"/>
                  </a:moveTo>
                  <a:cubicBezTo>
                    <a:pt x="415093" y="178718"/>
                    <a:pt x="456333" y="202264"/>
                    <a:pt x="439414" y="244304"/>
                  </a:cubicBezTo>
                  <a:cubicBezTo>
                    <a:pt x="437907" y="247926"/>
                    <a:pt x="435718" y="251225"/>
                    <a:pt x="432966" y="254022"/>
                  </a:cubicBezTo>
                  <a:lnTo>
                    <a:pt x="373815" y="220990"/>
                  </a:lnTo>
                  <a:cubicBezTo>
                    <a:pt x="373325" y="216982"/>
                    <a:pt x="372783" y="208527"/>
                    <a:pt x="372525" y="204519"/>
                  </a:cubicBezTo>
                  <a:cubicBezTo>
                    <a:pt x="372396" y="202483"/>
                    <a:pt x="372280" y="200756"/>
                    <a:pt x="372190" y="199467"/>
                  </a:cubicBezTo>
                  <a:lnTo>
                    <a:pt x="372048" y="197702"/>
                  </a:lnTo>
                  <a:cubicBezTo>
                    <a:pt x="375242" y="195190"/>
                    <a:pt x="378211" y="192403"/>
                    <a:pt x="380920" y="189376"/>
                  </a:cubicBezTo>
                  <a:cubicBezTo>
                    <a:pt x="390966" y="178125"/>
                    <a:pt x="398368" y="163072"/>
                    <a:pt x="402507" y="145557"/>
                  </a:cubicBezTo>
                  <a:cubicBezTo>
                    <a:pt x="403954" y="145311"/>
                    <a:pt x="405364" y="144878"/>
                    <a:pt x="406698" y="144268"/>
                  </a:cubicBezTo>
                  <a:close/>
                  <a:moveTo>
                    <a:pt x="144326" y="110166"/>
                  </a:moveTo>
                  <a:lnTo>
                    <a:pt x="144558" y="110166"/>
                  </a:lnTo>
                  <a:cubicBezTo>
                    <a:pt x="145368" y="110224"/>
                    <a:pt x="146121" y="110605"/>
                    <a:pt x="146647" y="111223"/>
                  </a:cubicBezTo>
                  <a:cubicBezTo>
                    <a:pt x="149768" y="114806"/>
                    <a:pt x="152889" y="118195"/>
                    <a:pt x="155906" y="121250"/>
                  </a:cubicBezTo>
                  <a:cubicBezTo>
                    <a:pt x="167319" y="132823"/>
                    <a:pt x="175804" y="138455"/>
                    <a:pt x="182626" y="138984"/>
                  </a:cubicBezTo>
                  <a:cubicBezTo>
                    <a:pt x="182922" y="138984"/>
                    <a:pt x="183232" y="138984"/>
                    <a:pt x="183541" y="138984"/>
                  </a:cubicBezTo>
                  <a:lnTo>
                    <a:pt x="183967" y="138984"/>
                  </a:lnTo>
                  <a:lnTo>
                    <a:pt x="186933" y="138880"/>
                  </a:lnTo>
                  <a:cubicBezTo>
                    <a:pt x="189116" y="138811"/>
                    <a:pt x="191236" y="138137"/>
                    <a:pt x="193058" y="136934"/>
                  </a:cubicBezTo>
                  <a:cubicBezTo>
                    <a:pt x="194950" y="141727"/>
                    <a:pt x="195722" y="146889"/>
                    <a:pt x="195315" y="152026"/>
                  </a:cubicBezTo>
                  <a:cubicBezTo>
                    <a:pt x="194425" y="164450"/>
                    <a:pt x="183877" y="174567"/>
                    <a:pt x="177661" y="174567"/>
                  </a:cubicBezTo>
                  <a:cubicBezTo>
                    <a:pt x="177467" y="174580"/>
                    <a:pt x="177274" y="174580"/>
                    <a:pt x="177081" y="174567"/>
                  </a:cubicBezTo>
                  <a:cubicBezTo>
                    <a:pt x="176201" y="174500"/>
                    <a:pt x="175332" y="174335"/>
                    <a:pt x="174489" y="174078"/>
                  </a:cubicBezTo>
                  <a:cubicBezTo>
                    <a:pt x="169430" y="200650"/>
                    <a:pt x="156081" y="224604"/>
                    <a:pt x="134098" y="234921"/>
                  </a:cubicBezTo>
                  <a:lnTo>
                    <a:pt x="115750" y="238876"/>
                  </a:lnTo>
                  <a:lnTo>
                    <a:pt x="129277" y="236830"/>
                  </a:lnTo>
                  <a:lnTo>
                    <a:pt x="110598" y="239987"/>
                  </a:lnTo>
                  <a:lnTo>
                    <a:pt x="109224" y="240283"/>
                  </a:lnTo>
                  <a:cubicBezTo>
                    <a:pt x="101368" y="240283"/>
                    <a:pt x="93857" y="238385"/>
                    <a:pt x="86889" y="234981"/>
                  </a:cubicBezTo>
                  <a:lnTo>
                    <a:pt x="82524" y="231698"/>
                  </a:lnTo>
                  <a:lnTo>
                    <a:pt x="81641" y="231442"/>
                  </a:lnTo>
                  <a:lnTo>
                    <a:pt x="76160" y="228156"/>
                  </a:lnTo>
                  <a:lnTo>
                    <a:pt x="79372" y="229328"/>
                  </a:lnTo>
                  <a:lnTo>
                    <a:pt x="67812" y="220635"/>
                  </a:lnTo>
                  <a:cubicBezTo>
                    <a:pt x="56443" y="208579"/>
                    <a:pt x="48035" y="192056"/>
                    <a:pt x="44166" y="174193"/>
                  </a:cubicBezTo>
                  <a:cubicBezTo>
                    <a:pt x="43442" y="174404"/>
                    <a:pt x="42699" y="174550"/>
                    <a:pt x="41948" y="174632"/>
                  </a:cubicBezTo>
                  <a:cubicBezTo>
                    <a:pt x="41755" y="174645"/>
                    <a:pt x="41562" y="174645"/>
                    <a:pt x="41368" y="174632"/>
                  </a:cubicBezTo>
                  <a:cubicBezTo>
                    <a:pt x="35152" y="174632"/>
                    <a:pt x="24578" y="164515"/>
                    <a:pt x="23714" y="152091"/>
                  </a:cubicBezTo>
                  <a:cubicBezTo>
                    <a:pt x="23300" y="147011"/>
                    <a:pt x="24045" y="141904"/>
                    <a:pt x="25893" y="137153"/>
                  </a:cubicBezTo>
                  <a:cubicBezTo>
                    <a:pt x="28259" y="138572"/>
                    <a:pt x="30963" y="139329"/>
                    <a:pt x="33721" y="139344"/>
                  </a:cubicBezTo>
                  <a:lnTo>
                    <a:pt x="34082" y="139344"/>
                  </a:lnTo>
                  <a:cubicBezTo>
                    <a:pt x="62733" y="138703"/>
                    <a:pt x="91049" y="133032"/>
                    <a:pt x="117735" y="122590"/>
                  </a:cubicBezTo>
                  <a:cubicBezTo>
                    <a:pt x="126365" y="119194"/>
                    <a:pt x="134739" y="115179"/>
                    <a:pt x="142791" y="110578"/>
                  </a:cubicBezTo>
                  <a:cubicBezTo>
                    <a:pt x="143258" y="110309"/>
                    <a:pt x="143787" y="110167"/>
                    <a:pt x="144326" y="110166"/>
                  </a:cubicBezTo>
                  <a:close/>
                  <a:moveTo>
                    <a:pt x="367199" y="74776"/>
                  </a:moveTo>
                  <a:lnTo>
                    <a:pt x="367432" y="74776"/>
                  </a:lnTo>
                  <a:cubicBezTo>
                    <a:pt x="368243" y="74842"/>
                    <a:pt x="368997" y="75221"/>
                    <a:pt x="369533" y="75833"/>
                  </a:cubicBezTo>
                  <a:cubicBezTo>
                    <a:pt x="372654" y="79429"/>
                    <a:pt x="375762" y="82805"/>
                    <a:pt x="378780" y="85873"/>
                  </a:cubicBezTo>
                  <a:cubicBezTo>
                    <a:pt x="390192" y="97433"/>
                    <a:pt x="398690" y="103065"/>
                    <a:pt x="405499" y="103606"/>
                  </a:cubicBezTo>
                  <a:cubicBezTo>
                    <a:pt x="405796" y="103606"/>
                    <a:pt x="406105" y="103606"/>
                    <a:pt x="406415" y="103606"/>
                  </a:cubicBezTo>
                  <a:lnTo>
                    <a:pt x="406840" y="103606"/>
                  </a:lnTo>
                  <a:lnTo>
                    <a:pt x="409819" y="103503"/>
                  </a:lnTo>
                  <a:cubicBezTo>
                    <a:pt x="411997" y="103434"/>
                    <a:pt x="414113" y="102760"/>
                    <a:pt x="415932" y="101557"/>
                  </a:cubicBezTo>
                  <a:cubicBezTo>
                    <a:pt x="417836" y="106361"/>
                    <a:pt x="418609" y="111538"/>
                    <a:pt x="418188" y="116688"/>
                  </a:cubicBezTo>
                  <a:cubicBezTo>
                    <a:pt x="417299" y="129112"/>
                    <a:pt x="406750" y="139216"/>
                    <a:pt x="400534" y="139216"/>
                  </a:cubicBezTo>
                  <a:cubicBezTo>
                    <a:pt x="400341" y="139229"/>
                    <a:pt x="400147" y="139229"/>
                    <a:pt x="399954" y="139216"/>
                  </a:cubicBezTo>
                  <a:cubicBezTo>
                    <a:pt x="399077" y="139119"/>
                    <a:pt x="398213" y="138934"/>
                    <a:pt x="397375" y="138662"/>
                  </a:cubicBezTo>
                  <a:cubicBezTo>
                    <a:pt x="390643" y="174091"/>
                    <a:pt x="369160" y="204867"/>
                    <a:pt x="332111" y="204867"/>
                  </a:cubicBezTo>
                  <a:cubicBezTo>
                    <a:pt x="300697" y="204867"/>
                    <a:pt x="274803" y="174503"/>
                    <a:pt x="267066" y="138765"/>
                  </a:cubicBezTo>
                  <a:cubicBezTo>
                    <a:pt x="266337" y="138979"/>
                    <a:pt x="265590" y="139131"/>
                    <a:pt x="264835" y="139216"/>
                  </a:cubicBezTo>
                  <a:cubicBezTo>
                    <a:pt x="264641" y="139229"/>
                    <a:pt x="264448" y="139229"/>
                    <a:pt x="264254" y="139216"/>
                  </a:cubicBezTo>
                  <a:cubicBezTo>
                    <a:pt x="258039" y="139216"/>
                    <a:pt x="247464" y="129112"/>
                    <a:pt x="246549" y="116701"/>
                  </a:cubicBezTo>
                  <a:cubicBezTo>
                    <a:pt x="246140" y="111616"/>
                    <a:pt x="246885" y="106506"/>
                    <a:pt x="248728" y="101751"/>
                  </a:cubicBezTo>
                  <a:cubicBezTo>
                    <a:pt x="249590" y="102270"/>
                    <a:pt x="250501" y="102702"/>
                    <a:pt x="251449" y="103039"/>
                  </a:cubicBezTo>
                  <a:cubicBezTo>
                    <a:pt x="253101" y="103642"/>
                    <a:pt x="254848" y="103948"/>
                    <a:pt x="256607" y="103942"/>
                  </a:cubicBezTo>
                  <a:lnTo>
                    <a:pt x="256968" y="103942"/>
                  </a:lnTo>
                  <a:cubicBezTo>
                    <a:pt x="285616" y="103301"/>
                    <a:pt x="313928" y="97630"/>
                    <a:pt x="340609" y="87187"/>
                  </a:cubicBezTo>
                  <a:cubicBezTo>
                    <a:pt x="349242" y="83803"/>
                    <a:pt x="357615" y="79792"/>
                    <a:pt x="365665" y="75188"/>
                  </a:cubicBezTo>
                  <a:cubicBezTo>
                    <a:pt x="366132" y="74919"/>
                    <a:pt x="366660" y="74777"/>
                    <a:pt x="367199" y="74776"/>
                  </a:cubicBezTo>
                  <a:close/>
                  <a:moveTo>
                    <a:pt x="112912" y="29333"/>
                  </a:moveTo>
                  <a:cubicBezTo>
                    <a:pt x="145680" y="29333"/>
                    <a:pt x="158691" y="53098"/>
                    <a:pt x="158691" y="53098"/>
                  </a:cubicBezTo>
                  <a:cubicBezTo>
                    <a:pt x="159246" y="53021"/>
                    <a:pt x="159788" y="53021"/>
                    <a:pt x="160329" y="53021"/>
                  </a:cubicBezTo>
                  <a:cubicBezTo>
                    <a:pt x="186468" y="53034"/>
                    <a:pt x="193587" y="113285"/>
                    <a:pt x="188428" y="131483"/>
                  </a:cubicBezTo>
                  <a:cubicBezTo>
                    <a:pt x="188189" y="132309"/>
                    <a:pt x="187445" y="132887"/>
                    <a:pt x="186584" y="132914"/>
                  </a:cubicBezTo>
                  <a:lnTo>
                    <a:pt x="183606" y="133017"/>
                  </a:lnTo>
                  <a:lnTo>
                    <a:pt x="183399" y="133017"/>
                  </a:lnTo>
                  <a:cubicBezTo>
                    <a:pt x="181465" y="132862"/>
                    <a:pt x="175636" y="131058"/>
                    <a:pt x="162882" y="118170"/>
                  </a:cubicBezTo>
                  <a:cubicBezTo>
                    <a:pt x="160007" y="115257"/>
                    <a:pt x="157041" y="112035"/>
                    <a:pt x="154062" y="108594"/>
                  </a:cubicBezTo>
                  <a:cubicBezTo>
                    <a:pt x="151826" y="106031"/>
                    <a:pt x="148673" y="104448"/>
                    <a:pt x="145280" y="104186"/>
                  </a:cubicBezTo>
                  <a:cubicBezTo>
                    <a:pt x="144962" y="104186"/>
                    <a:pt x="144639" y="104186"/>
                    <a:pt x="144313" y="104186"/>
                  </a:cubicBezTo>
                  <a:cubicBezTo>
                    <a:pt x="142048" y="104190"/>
                    <a:pt x="139824" y="104791"/>
                    <a:pt x="137865" y="105926"/>
                  </a:cubicBezTo>
                  <a:cubicBezTo>
                    <a:pt x="130213" y="110268"/>
                    <a:pt x="122256" y="114055"/>
                    <a:pt x="114060" y="117255"/>
                  </a:cubicBezTo>
                  <a:cubicBezTo>
                    <a:pt x="88456" y="127271"/>
                    <a:pt x="61288" y="132706"/>
                    <a:pt x="33798" y="133313"/>
                  </a:cubicBezTo>
                  <a:lnTo>
                    <a:pt x="33669" y="133313"/>
                  </a:lnTo>
                  <a:cubicBezTo>
                    <a:pt x="33057" y="133316"/>
                    <a:pt x="32449" y="133208"/>
                    <a:pt x="31877" y="132991"/>
                  </a:cubicBezTo>
                  <a:cubicBezTo>
                    <a:pt x="30051" y="132331"/>
                    <a:pt x="28750" y="130702"/>
                    <a:pt x="28511" y="128777"/>
                  </a:cubicBezTo>
                  <a:cubicBezTo>
                    <a:pt x="25945" y="108040"/>
                    <a:pt x="28821" y="57583"/>
                    <a:pt x="76972" y="37414"/>
                  </a:cubicBezTo>
                  <a:cubicBezTo>
                    <a:pt x="90990" y="31563"/>
                    <a:pt x="102854" y="29333"/>
                    <a:pt x="112912" y="29333"/>
                  </a:cubicBezTo>
                  <a:close/>
                  <a:moveTo>
                    <a:pt x="335811" y="0"/>
                  </a:moveTo>
                  <a:cubicBezTo>
                    <a:pt x="368579" y="0"/>
                    <a:pt x="381591" y="22399"/>
                    <a:pt x="381591" y="22399"/>
                  </a:cubicBezTo>
                  <a:cubicBezTo>
                    <a:pt x="382145" y="22322"/>
                    <a:pt x="382700" y="22322"/>
                    <a:pt x="383241" y="22322"/>
                  </a:cubicBezTo>
                  <a:cubicBezTo>
                    <a:pt x="409367" y="22322"/>
                    <a:pt x="416537" y="79094"/>
                    <a:pt x="411276" y="96235"/>
                  </a:cubicBezTo>
                  <a:cubicBezTo>
                    <a:pt x="410986" y="97009"/>
                    <a:pt x="410246" y="97522"/>
                    <a:pt x="409419" y="97523"/>
                  </a:cubicBezTo>
                  <a:lnTo>
                    <a:pt x="406453" y="97626"/>
                  </a:lnTo>
                  <a:lnTo>
                    <a:pt x="406234" y="97626"/>
                  </a:lnTo>
                  <a:cubicBezTo>
                    <a:pt x="404312" y="97485"/>
                    <a:pt x="398484" y="95822"/>
                    <a:pt x="385717" y="83643"/>
                  </a:cubicBezTo>
                  <a:cubicBezTo>
                    <a:pt x="382841" y="80898"/>
                    <a:pt x="379875" y="77856"/>
                    <a:pt x="376897" y="74621"/>
                  </a:cubicBezTo>
                  <a:cubicBezTo>
                    <a:pt x="374605" y="72170"/>
                    <a:pt x="371465" y="70682"/>
                    <a:pt x="368115" y="70459"/>
                  </a:cubicBezTo>
                  <a:lnTo>
                    <a:pt x="367148" y="70459"/>
                  </a:lnTo>
                  <a:cubicBezTo>
                    <a:pt x="364895" y="70456"/>
                    <a:pt x="362678" y="71018"/>
                    <a:pt x="360700" y="72095"/>
                  </a:cubicBezTo>
                  <a:cubicBezTo>
                    <a:pt x="353044" y="76225"/>
                    <a:pt x="345112" y="79820"/>
                    <a:pt x="336959" y="82857"/>
                  </a:cubicBezTo>
                  <a:cubicBezTo>
                    <a:pt x="311233" y="92322"/>
                    <a:pt x="284107" y="97434"/>
                    <a:pt x="256697" y="97987"/>
                  </a:cubicBezTo>
                  <a:lnTo>
                    <a:pt x="256581" y="97987"/>
                  </a:lnTo>
                  <a:cubicBezTo>
                    <a:pt x="255966" y="97989"/>
                    <a:pt x="255355" y="97884"/>
                    <a:pt x="254776" y="97678"/>
                  </a:cubicBezTo>
                  <a:cubicBezTo>
                    <a:pt x="252986" y="97103"/>
                    <a:pt x="251684" y="95555"/>
                    <a:pt x="251423" y="93696"/>
                  </a:cubicBezTo>
                  <a:cubicBezTo>
                    <a:pt x="248857" y="74157"/>
                    <a:pt x="251733" y="26614"/>
                    <a:pt x="299872" y="7617"/>
                  </a:cubicBezTo>
                  <a:cubicBezTo>
                    <a:pt x="313889" y="2101"/>
                    <a:pt x="325753" y="0"/>
                    <a:pt x="335811" y="0"/>
                  </a:cubicBezTo>
                  <a:close/>
                </a:path>
              </a:pathLst>
            </a:custGeom>
            <a:solidFill>
              <a:srgbClr val="004283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3067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  <a:cs typeface="Golos Text Bold" panose="020B0803020202020204" pitchFamily="34" charset="-52"/>
              </a:rPr>
              <a:t>Импортозамещенный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 </a:t>
            </a:r>
            <a:r>
              <a:rPr lang="en-US" dirty="0" err="1">
                <a:latin typeface="+mj-lt"/>
                <a:cs typeface="Golos Text Bold" panose="020B0803020202020204" pitchFamily="34" charset="-52"/>
              </a:rPr>
              <a:t>стек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 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(</a:t>
            </a:r>
            <a:r>
              <a:rPr lang="en-US" dirty="0" err="1">
                <a:latin typeface="+mj-lt"/>
                <a:cs typeface="Golos Text Bold" panose="020B0803020202020204" pitchFamily="34" charset="-52"/>
              </a:rPr>
              <a:t>оборудование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 и ПО)</a:t>
            </a:r>
            <a:endParaRPr lang="ru-RU" dirty="0">
              <a:latin typeface="+mj-lt"/>
              <a:cs typeface="Golos Text Bold" panose="020B0803020202020204" pitchFamily="34" charset="-52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74874" y="1371600"/>
            <a:ext cx="11042253" cy="879260"/>
            <a:chOff x="574874" y="1371600"/>
            <a:chExt cx="11042253" cy="87926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051425" y="1371600"/>
              <a:ext cx="6565702" cy="879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74874" y="1371600"/>
              <a:ext cx="3541514" cy="879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 2"/>
            <p:cNvSpPr/>
            <p:nvPr/>
          </p:nvSpPr>
          <p:spPr>
            <a:xfrm>
              <a:off x="5367596" y="1406525"/>
              <a:ext cx="2051494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 err="1">
                  <a:ea typeface="Golos Text Medium" pitchFamily="34" charset="-122"/>
                  <a:cs typeface="Golos Text Medium" pitchFamily="34" charset="-120"/>
                </a:rPr>
                <a:t>Клиентское</a:t>
              </a:r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 </a:t>
              </a:r>
              <a:br>
                <a:rPr lang="ru-RU" sz="1600" dirty="0">
                  <a:ea typeface="Golos Text Medium" pitchFamily="34" charset="-122"/>
                  <a:cs typeface="Golos Text Medium" pitchFamily="34" charset="-120"/>
                </a:rPr>
              </a:br>
              <a:r>
                <a:rPr lang="en-US" sz="1600" dirty="0" err="1">
                  <a:ea typeface="Golos Text Medium" pitchFamily="34" charset="-122"/>
                  <a:cs typeface="Golos Text Medium" pitchFamily="34" charset="-120"/>
                </a:rPr>
                <a:t>рабочее</a:t>
              </a:r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 место</a:t>
              </a:r>
              <a:endParaRPr lang="en-US" sz="1600" dirty="0"/>
            </a:p>
          </p:txBody>
        </p:sp>
        <p:sp>
          <p:nvSpPr>
            <p:cNvPr id="8" name="Text 4"/>
            <p:cNvSpPr/>
            <p:nvPr/>
          </p:nvSpPr>
          <p:spPr>
            <a:xfrm>
              <a:off x="7972968" y="1526537"/>
              <a:ext cx="3272322" cy="56938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Ред ОС 7.3 (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Муром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)</a:t>
              </a:r>
              <a:endParaRPr lang="ru-RU" sz="1600" dirty="0">
                <a:ea typeface="Golos Text Regular" pitchFamily="34" charset="-122"/>
                <a:cs typeface="Golos Text Regular" pitchFamily="34" charset="-120"/>
              </a:endParaRPr>
            </a:p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Astra Linux 1.6 и 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выше</a:t>
              </a:r>
              <a:endParaRPr lang="en-US" sz="160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7889729" y="1696197"/>
              <a:ext cx="2915600" cy="230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097"/>
                </a:lnSpc>
              </a:pPr>
              <a:endParaRPr lang="en-US" sz="1600" dirty="0"/>
            </a:p>
          </p:txBody>
        </p:sp>
        <p:sp>
          <p:nvSpPr>
            <p:cNvPr id="26" name="Text 22"/>
            <p:cNvSpPr/>
            <p:nvPr/>
          </p:nvSpPr>
          <p:spPr>
            <a:xfrm>
              <a:off x="1856788" y="1406525"/>
              <a:ext cx="2051494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Клиентское приложение</a:t>
              </a:r>
              <a:endParaRPr lang="en-US" sz="1600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CC300C4-4C3A-39F2-906A-4BB42E248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319417" y="1647938"/>
              <a:ext cx="326585" cy="326585"/>
            </a:xfrm>
            <a:prstGeom prst="rect">
              <a:avLst/>
            </a:prstGeom>
          </p:spPr>
        </p:pic>
        <p:pic>
          <p:nvPicPr>
            <p:cNvPr id="31" name="Image 2" descr="preencod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869" t="2597" r="74720" b="82681"/>
            <a:stretch/>
          </p:blipFill>
          <p:spPr>
            <a:xfrm>
              <a:off x="688577" y="1444085"/>
              <a:ext cx="886691" cy="734291"/>
            </a:xfrm>
            <a:prstGeom prst="rect">
              <a:avLst/>
            </a:prstGeom>
          </p:spPr>
        </p:pic>
      </p:grpSp>
      <p:cxnSp>
        <p:nvCxnSpPr>
          <p:cNvPr id="38" name="Прямая соединительная линия 37"/>
          <p:cNvCxnSpPr/>
          <p:nvPr/>
        </p:nvCxnSpPr>
        <p:spPr>
          <a:xfrm>
            <a:off x="1078191" y="2258011"/>
            <a:ext cx="0" cy="1710739"/>
          </a:xfrm>
          <a:prstGeom prst="line">
            <a:avLst/>
          </a:prstGeom>
          <a:ln w="19050">
            <a:solidFill>
              <a:srgbClr val="035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62792" y="4877516"/>
            <a:ext cx="0" cy="344643"/>
          </a:xfrm>
          <a:prstGeom prst="line">
            <a:avLst/>
          </a:prstGeom>
          <a:ln w="19050">
            <a:solidFill>
              <a:srgbClr val="035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79763" y="3548524"/>
            <a:ext cx="0" cy="420226"/>
          </a:xfrm>
          <a:prstGeom prst="line">
            <a:avLst/>
          </a:prstGeom>
          <a:ln w="19050">
            <a:solidFill>
              <a:srgbClr val="035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179763" y="2258011"/>
            <a:ext cx="0" cy="415339"/>
          </a:xfrm>
          <a:prstGeom prst="line">
            <a:avLst/>
          </a:prstGeom>
          <a:ln w="19050">
            <a:solidFill>
              <a:srgbClr val="035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051425" y="2682712"/>
            <a:ext cx="6565702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524000" y="2680501"/>
            <a:ext cx="2592387" cy="868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7"/>
          <p:cNvSpPr/>
          <p:nvPr/>
        </p:nvSpPr>
        <p:spPr>
          <a:xfrm>
            <a:off x="5431216" y="2709807"/>
            <a:ext cx="2051494" cy="8094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ea typeface="Golos Text Medium" pitchFamily="34" charset="-122"/>
                <a:cs typeface="Golos Text Medium" pitchFamily="34" charset="-120"/>
              </a:rPr>
              <a:t>Сервер Web публикаций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8023674" y="2829819"/>
            <a:ext cx="3025382" cy="56938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ОС: Ред ОС 7.3 (</a:t>
            </a:r>
            <a:r>
              <a:rPr lang="en-US" sz="1600" dirty="0" err="1">
                <a:ea typeface="Golos Text Regular" pitchFamily="34" charset="-122"/>
                <a:cs typeface="Golos Text Regular" pitchFamily="34" charset="-120"/>
              </a:rPr>
              <a:t>Муром</a:t>
            </a:r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)</a:t>
            </a:r>
            <a:endParaRPr lang="ru-RU" sz="1600" dirty="0">
              <a:ea typeface="Golos Text Regular" pitchFamily="34" charset="-122"/>
              <a:cs typeface="Golos Text Regular" pitchFamily="34" charset="-120"/>
            </a:endParaRP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Web </a:t>
            </a:r>
            <a:r>
              <a:rPr lang="en-US" sz="1600" dirty="0" err="1">
                <a:ea typeface="Golos Text Regular" pitchFamily="34" charset="-122"/>
                <a:cs typeface="Golos Text Regular" pitchFamily="34" charset="-120"/>
              </a:rPr>
              <a:t>сервер</a:t>
            </a:r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: Apache 2.4</a:t>
            </a:r>
          </a:p>
        </p:txBody>
      </p:sp>
      <p:sp>
        <p:nvSpPr>
          <p:cNvPr id="15" name="Text 11"/>
          <p:cNvSpPr/>
          <p:nvPr/>
        </p:nvSpPr>
        <p:spPr>
          <a:xfrm>
            <a:off x="7889729" y="2999479"/>
            <a:ext cx="2915600" cy="2300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97"/>
              </a:lnSpc>
            </a:pP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2640605" y="2709807"/>
            <a:ext cx="1779165" cy="8094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ea typeface="Golos Text Medium" pitchFamily="34" charset="-122"/>
                <a:cs typeface="Golos Text Medium" pitchFamily="34" charset="-120"/>
              </a:rPr>
              <a:t>Веб-сервер</a:t>
            </a:r>
            <a:endParaRPr lang="en-US" sz="1600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1666634" y="2718310"/>
            <a:ext cx="792404" cy="792404"/>
            <a:chOff x="1644450" y="2668165"/>
            <a:chExt cx="792404" cy="792404"/>
          </a:xfrm>
        </p:grpSpPr>
        <p:sp>
          <p:nvSpPr>
            <p:cNvPr id="54" name="Овал 53"/>
            <p:cNvSpPr/>
            <p:nvPr/>
          </p:nvSpPr>
          <p:spPr>
            <a:xfrm>
              <a:off x="1644450" y="2668165"/>
              <a:ext cx="792404" cy="79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1680652" y="2704367"/>
              <a:ext cx="720000" cy="720000"/>
              <a:chOff x="501538" y="2647782"/>
              <a:chExt cx="720000" cy="72000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1538" y="264778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922" y="2783166"/>
                <a:ext cx="449232" cy="449232"/>
              </a:xfrm>
              <a:prstGeom prst="rect">
                <a:avLst/>
              </a:prstGeom>
            </p:spPr>
          </p:pic>
        </p:grp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CC300C4-4C3A-39F2-906A-4BB42E24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9417" y="2951220"/>
            <a:ext cx="326585" cy="326585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74874" y="3974401"/>
            <a:ext cx="11050290" cy="879260"/>
            <a:chOff x="574874" y="4167809"/>
            <a:chExt cx="11050290" cy="87926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51425" y="4174363"/>
              <a:ext cx="6565702" cy="866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74874" y="4167809"/>
              <a:ext cx="3541514" cy="879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 12"/>
            <p:cNvSpPr/>
            <p:nvPr/>
          </p:nvSpPr>
          <p:spPr>
            <a:xfrm>
              <a:off x="5431216" y="4202734"/>
              <a:ext cx="2051494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Сервер 1С:</a:t>
              </a:r>
              <a:br>
                <a:rPr sz="1600" dirty="0"/>
              </a:br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Предприятие</a:t>
              </a:r>
              <a:endParaRPr lang="en-US" sz="1600" dirty="0"/>
            </a:p>
          </p:txBody>
        </p:sp>
        <p:sp>
          <p:nvSpPr>
            <p:cNvPr id="18" name="Text 14"/>
            <p:cNvSpPr/>
            <p:nvPr/>
          </p:nvSpPr>
          <p:spPr>
            <a:xfrm>
              <a:off x="8023674" y="4322746"/>
              <a:ext cx="3221616" cy="56938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ОС: Ред ОС 7.3 (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Муром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)</a:t>
              </a:r>
              <a:endParaRPr lang="ru-RU" sz="1600" dirty="0">
                <a:ea typeface="Golos Text Regular" pitchFamily="34" charset="-122"/>
                <a:cs typeface="Golos Text Regular" pitchFamily="34" charset="-120"/>
              </a:endParaRPr>
            </a:p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Версия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 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сервера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 1С: 8.3.21 (z)</a:t>
              </a:r>
            </a:p>
          </p:txBody>
        </p:sp>
        <p:sp>
          <p:nvSpPr>
            <p:cNvPr id="20" name="Text 16"/>
            <p:cNvSpPr/>
            <p:nvPr/>
          </p:nvSpPr>
          <p:spPr>
            <a:xfrm>
              <a:off x="7889731" y="4492406"/>
              <a:ext cx="3735433" cy="230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097"/>
                </a:lnSpc>
              </a:pPr>
              <a:endParaRPr lang="en-US" sz="1600" dirty="0"/>
            </a:p>
          </p:txBody>
        </p:sp>
        <p:sp>
          <p:nvSpPr>
            <p:cNvPr id="28" name="Text 24"/>
            <p:cNvSpPr/>
            <p:nvPr/>
          </p:nvSpPr>
          <p:spPr>
            <a:xfrm>
              <a:off x="1856788" y="4202734"/>
              <a:ext cx="2444218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Кластер серверов 1С: Предприятия 8</a:t>
              </a:r>
              <a:endParaRPr lang="en-US" sz="1600" dirty="0"/>
            </a:p>
          </p:txBody>
        </p:sp>
        <p:pic>
          <p:nvPicPr>
            <p:cNvPr id="32" name="Image 2" descr="preencod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851" t="54933" r="74679" b="28198"/>
            <a:stretch/>
          </p:blipFill>
          <p:spPr>
            <a:xfrm>
              <a:off x="650339" y="4202507"/>
              <a:ext cx="855704" cy="809864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CC300C4-4C3A-39F2-906A-4BB42E248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319417" y="4444147"/>
              <a:ext cx="326585" cy="32658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574874" y="5266472"/>
            <a:ext cx="11042253" cy="879260"/>
            <a:chOff x="574874" y="5461555"/>
            <a:chExt cx="11042253" cy="87926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051425" y="5468109"/>
              <a:ext cx="6565702" cy="866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4874" y="5461555"/>
              <a:ext cx="3541514" cy="879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17"/>
            <p:cNvSpPr/>
            <p:nvPr/>
          </p:nvSpPr>
          <p:spPr>
            <a:xfrm>
              <a:off x="5431216" y="5496480"/>
              <a:ext cx="2051494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Сервер СУБД</a:t>
              </a:r>
              <a:endParaRPr lang="en-US" sz="1600" dirty="0"/>
            </a:p>
          </p:txBody>
        </p:sp>
        <p:sp>
          <p:nvSpPr>
            <p:cNvPr id="23" name="Text 19"/>
            <p:cNvSpPr/>
            <p:nvPr/>
          </p:nvSpPr>
          <p:spPr>
            <a:xfrm>
              <a:off x="8023674" y="5616492"/>
              <a:ext cx="3530746" cy="56938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ОС: Ред ОС 7.3 (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Муром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)</a:t>
              </a:r>
              <a:endParaRPr lang="ru-RU" sz="1600" dirty="0">
                <a:ea typeface="Golos Text Regular" pitchFamily="34" charset="-122"/>
                <a:cs typeface="Golos Text Regular" pitchFamily="34" charset="-120"/>
              </a:endParaRPr>
            </a:p>
            <a:p>
              <a:pPr marL="324000" indent="-324000">
                <a:spcBef>
                  <a:spcPts val="600"/>
                </a:spcBef>
                <a:buClr>
                  <a:srgbClr val="035FA2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Версия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 СУБД: </a:t>
              </a:r>
              <a:r>
                <a:rPr lang="en-US" sz="1600" dirty="0" err="1">
                  <a:ea typeface="Golos Text Regular" pitchFamily="34" charset="-122"/>
                  <a:cs typeface="Golos Text Regular" pitchFamily="34" charset="-120"/>
                </a:rPr>
                <a:t>Postgres</a:t>
              </a:r>
              <a:r>
                <a:rPr lang="en-US" sz="1600" dirty="0">
                  <a:ea typeface="Golos Text Regular" pitchFamily="34" charset="-122"/>
                  <a:cs typeface="Golos Text Regular" pitchFamily="34" charset="-120"/>
                </a:rPr>
                <a:t> Pro 14.</a:t>
              </a:r>
              <a:r>
                <a:rPr lang="ru-RU" sz="1600" dirty="0">
                  <a:ea typeface="Golos Text Regular" pitchFamily="34" charset="-122"/>
                  <a:cs typeface="Golos Text Regular" pitchFamily="34" charset="-120"/>
                </a:rPr>
                <a:t>7</a:t>
              </a:r>
              <a:endParaRPr lang="en-US" sz="1600" dirty="0">
                <a:ea typeface="Golos Text Regular" pitchFamily="34" charset="-122"/>
                <a:cs typeface="Golos Text Regular" pitchFamily="34" charset="-120"/>
              </a:endParaRPr>
            </a:p>
          </p:txBody>
        </p:sp>
        <p:sp>
          <p:nvSpPr>
            <p:cNvPr id="25" name="Text 21"/>
            <p:cNvSpPr/>
            <p:nvPr/>
          </p:nvSpPr>
          <p:spPr>
            <a:xfrm>
              <a:off x="7889731" y="5786152"/>
              <a:ext cx="3608633" cy="230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ts val="2097"/>
                </a:lnSpc>
              </a:pPr>
              <a:endParaRPr lang="en-US" sz="1600" dirty="0"/>
            </a:p>
          </p:txBody>
        </p:sp>
        <p:sp>
          <p:nvSpPr>
            <p:cNvPr id="27" name="Text 23"/>
            <p:cNvSpPr/>
            <p:nvPr/>
          </p:nvSpPr>
          <p:spPr>
            <a:xfrm>
              <a:off x="1856788" y="5496480"/>
              <a:ext cx="2051494" cy="8094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600" dirty="0">
                  <a:ea typeface="Golos Text Medium" pitchFamily="34" charset="-122"/>
                  <a:cs typeface="Golos Text Medium" pitchFamily="34" charset="-120"/>
                </a:rPr>
                <a:t>СУБД: PostgreSQL</a:t>
              </a:r>
              <a:endParaRPr lang="en-US" sz="1600" dirty="0"/>
            </a:p>
          </p:txBody>
        </p:sp>
        <p:pic>
          <p:nvPicPr>
            <p:cNvPr id="33" name="Image 2" descr="preencod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25" t="82472" r="76728" b="1139"/>
            <a:stretch/>
          </p:blipFill>
          <p:spPr>
            <a:xfrm>
              <a:off x="678940" y="5524498"/>
              <a:ext cx="731030" cy="75337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CCC300C4-4C3A-39F2-906A-4BB42E248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319417" y="5737893"/>
              <a:ext cx="326585" cy="326585"/>
            </a:xfrm>
            <a:prstGeom prst="rect">
              <a:avLst/>
            </a:prstGeom>
          </p:spPr>
        </p:pic>
      </p:grpSp>
      <p:sp>
        <p:nvSpPr>
          <p:cNvPr id="2" name="Овал 1"/>
          <p:cNvSpPr/>
          <p:nvPr/>
        </p:nvSpPr>
        <p:spPr>
          <a:xfrm>
            <a:off x="1963229" y="-603049"/>
            <a:ext cx="654858" cy="654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89978" y="-437532"/>
            <a:ext cx="654858" cy="654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4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943" y="296863"/>
            <a:ext cx="9336246" cy="647700"/>
          </a:xfrm>
        </p:spPr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Дорабатываем систему с возможностью 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“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Простого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“ 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обновления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6483" y="1547821"/>
            <a:ext cx="4247792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Добавление нового функционала максимально автономно (отдельные модули, подсистемы)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Детальное описание точек сочленения типового и доработанного функционала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Регламент разработки с подробным описанием примеров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530" y="1547821"/>
            <a:ext cx="4374920" cy="1954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Программное изменение типовых форм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Отказ от изменения типовых ролей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Использование префиксов для всех добавляемых новых объектов метаданных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Отказ от изменения типовых обработчиков обновления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9746" y="4164769"/>
            <a:ext cx="4540226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Сохранение типовых цепочек операций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Создание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“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составных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”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 документов, на основании которых создаются типовые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4931" y="4164769"/>
            <a:ext cx="4444274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Разработка универсальных механизмов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Low code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 разработка)</a:t>
            </a:r>
          </a:p>
          <a:p>
            <a:pPr marL="781200" lvl="1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Проверки в обработке закрытия</a:t>
            </a:r>
          </a:p>
          <a:p>
            <a:pPr marL="781200" lvl="1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Часто задаваемые вопросы</a:t>
            </a:r>
          </a:p>
          <a:p>
            <a:pPr marL="781200" lvl="1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Обращения в поддержку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6053" y="1547821"/>
            <a:ext cx="755860" cy="755859"/>
            <a:chOff x="576053" y="1547821"/>
            <a:chExt cx="755860" cy="755859"/>
          </a:xfrm>
        </p:grpSpPr>
        <p:pic>
          <p:nvPicPr>
            <p:cNvPr id="15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53" y="1547821"/>
              <a:ext cx="755860" cy="75585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70" y="1739636"/>
              <a:ext cx="396627" cy="39662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76053" y="4164769"/>
            <a:ext cx="755860" cy="755859"/>
            <a:chOff x="576053" y="4252543"/>
            <a:chExt cx="755860" cy="755859"/>
          </a:xfrm>
        </p:grpSpPr>
        <p:pic>
          <p:nvPicPr>
            <p:cNvPr id="16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53" y="4252543"/>
              <a:ext cx="755860" cy="755859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717321" y="4454260"/>
              <a:ext cx="473324" cy="368795"/>
              <a:chOff x="2042298" y="3233968"/>
              <a:chExt cx="4877481" cy="3800339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085"/>
              <a:stretch/>
            </p:blipFill>
            <p:spPr>
              <a:xfrm>
                <a:off x="2042298" y="3233968"/>
                <a:ext cx="4877481" cy="1946838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085"/>
              <a:stretch/>
            </p:blipFill>
            <p:spPr>
              <a:xfrm>
                <a:off x="2042298" y="5087469"/>
                <a:ext cx="4877481" cy="1946838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6181239" y="4164769"/>
            <a:ext cx="755860" cy="755859"/>
            <a:chOff x="6181239" y="4252543"/>
            <a:chExt cx="755860" cy="755859"/>
          </a:xfrm>
        </p:grpSpPr>
        <p:pic>
          <p:nvPicPr>
            <p:cNvPr id="17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239" y="4252543"/>
              <a:ext cx="755860" cy="75585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071" y="4424030"/>
              <a:ext cx="420197" cy="420197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181239" y="1547821"/>
            <a:ext cx="755860" cy="755859"/>
            <a:chOff x="6181239" y="1547821"/>
            <a:chExt cx="755860" cy="755859"/>
          </a:xfrm>
        </p:grpSpPr>
        <p:pic>
          <p:nvPicPr>
            <p:cNvPr id="18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239" y="1547821"/>
              <a:ext cx="755860" cy="75585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623" y="1710958"/>
              <a:ext cx="437093" cy="437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2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Основные принципы при реализации ИТ проекта</a:t>
            </a:r>
          </a:p>
        </p:txBody>
      </p:sp>
      <p:sp>
        <p:nvSpPr>
          <p:cNvPr id="7" name="Text 1"/>
          <p:cNvSpPr/>
          <p:nvPr/>
        </p:nvSpPr>
        <p:spPr>
          <a:xfrm>
            <a:off x="2082417" y="1624159"/>
            <a:ext cx="3635783" cy="1115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Бизнес процессы постоянно совершенствуются. </a:t>
            </a:r>
          </a:p>
          <a:p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Cистема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будет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меняться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практически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каждую неделю</a:t>
            </a: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7700582" y="1763601"/>
            <a:ext cx="3816889" cy="836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Адаптируемость и масштабируемость решения к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требованиям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br>
              <a:rPr lang="ru-RU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сотен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организаций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2082417" y="3132127"/>
            <a:ext cx="3635783" cy="1115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tabLst>
                <a:tab pos="3704970" algn="l"/>
              </a:tabLst>
            </a:pP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Импортозамещение не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только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br>
              <a:rPr lang="ru-RU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на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уровне инфраструктуры,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но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и </a:t>
            </a:r>
            <a:br>
              <a:rPr lang="ru-RU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на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уровне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серверного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и клиентского программного обеспечения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7700582" y="2992685"/>
            <a:ext cx="3743325" cy="13944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Каждое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решение встраивается в ИТ ландшафт. Требуется проработка интеграций со множеством систем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2082419" y="4657302"/>
            <a:ext cx="3737356" cy="1115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Кросс системные процессы. </a:t>
            </a:r>
            <a:br>
              <a:rPr lang="ru-RU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Бизнес цепочка операций может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начаться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в системе 1, а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закончит</a:t>
            </a:r>
            <a:r>
              <a:rPr lang="ru-RU" sz="1500" dirty="0">
                <a:ea typeface="Golos Text Regular" pitchFamily="34" charset="-122"/>
                <a:cs typeface="Golos Text Regular" pitchFamily="34" charset="-120"/>
              </a:rPr>
              <a:t>ь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ся</a:t>
            </a:r>
            <a:r>
              <a:rPr lang="ru-RU" sz="1500" dirty="0">
                <a:ea typeface="Golos Text Regular" pitchFamily="34" charset="-122"/>
                <a:cs typeface="Golos Text Regular" pitchFamily="34" charset="-120"/>
              </a:rPr>
              <a:t> –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br>
              <a:rPr lang="en-US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в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системе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N (где N может превышать 10)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700582" y="4657302"/>
            <a:ext cx="3977607" cy="1115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Разработка,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тиражирование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и поддержка – неотделимые звенья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одной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цепи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. </a:t>
            </a:r>
            <a:r>
              <a:rPr lang="ru-RU" sz="1500" dirty="0">
                <a:ea typeface="Golos Text Regular" pitchFamily="34" charset="-122"/>
                <a:cs typeface="Golos Text Regular" pitchFamily="34" charset="-120"/>
              </a:rPr>
              <a:t>К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аждый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br>
              <a:rPr lang="ru-RU" sz="1500" dirty="0">
                <a:ea typeface="Golos Text Regular" pitchFamily="34" charset="-122"/>
                <a:cs typeface="Golos Text Regular" pitchFamily="34" charset="-120"/>
              </a:rPr>
            </a:b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из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этапов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совершенствует</a:t>
            </a:r>
            <a:r>
              <a:rPr lang="en-US" sz="1500" dirty="0"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1500" dirty="0" err="1">
                <a:ea typeface="Golos Text Regular" pitchFamily="34" charset="-122"/>
                <a:cs typeface="Golos Text Regular" pitchFamily="34" charset="-120"/>
              </a:rPr>
              <a:t>решение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62755" y="1674095"/>
            <a:ext cx="1231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1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49943" y="4707238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65961" y="3182063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2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081010" y="1674095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4</a:t>
            </a:r>
            <a:endParaRPr dirty="0"/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590034" y="2673783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572883" y="5699727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587375" y="4178089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 flipV="1">
            <a:off x="6203950" y="2673346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6081010" y="3182063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5</a:t>
            </a:r>
            <a:endParaRPr dirty="0"/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 flipV="1">
            <a:off x="6203950" y="4178089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6081010" y="4707238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6</a:t>
            </a:r>
            <a:endParaRPr dirty="0"/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 flipV="1">
            <a:off x="6203950" y="5699727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2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Что важно в импортозамещении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6483" y="1547821"/>
            <a:ext cx="4247792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Внедрять новое ПО на ограниченном количестве организаций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Перед внедрением провести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полное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 моделирование операций на периоде 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от месяца до квартала на реальных данных нескольких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530" y="1547821"/>
            <a:ext cx="4374920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Миграция данных – неотъемлемая часть функционала системы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На стороне исторической системы рекомендуем реализовать Чек листы проверок объектов перед миграцией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Для выполнения миграции нужны инструменты автоматического переноса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и сверки данных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9746" y="4164769"/>
            <a:ext cx="4540226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Прорабатывать варианты максимального использования коробочного решения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Дорабатывать систему, но с простым переходом на новую версию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4931" y="4164769"/>
            <a:ext cx="4444274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Выстраивать прозрачный архитектурный контроль совместно с вендором</a:t>
            </a:r>
          </a:p>
          <a:p>
            <a:pPr marL="324000" indent="-324000">
              <a:spcBef>
                <a:spcPts val="600"/>
              </a:spcBef>
              <a:buClr>
                <a:srgbClr val="035FA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Взаимодействовать с разработчиками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Golos Text Regular" pitchFamily="34" charset="-122"/>
                <a:cs typeface="Golos Text Regular" pitchFamily="34" charset="-120"/>
              </a:rPr>
              <a:t>и методологами типового решения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6053" y="1547821"/>
            <a:ext cx="755860" cy="755859"/>
            <a:chOff x="576053" y="1547821"/>
            <a:chExt cx="755860" cy="755859"/>
          </a:xfrm>
        </p:grpSpPr>
        <p:pic>
          <p:nvPicPr>
            <p:cNvPr id="15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53" y="1547821"/>
              <a:ext cx="755860" cy="75585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70" y="1739636"/>
              <a:ext cx="396627" cy="39662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76053" y="4164769"/>
            <a:ext cx="755860" cy="755859"/>
            <a:chOff x="576053" y="4252543"/>
            <a:chExt cx="755860" cy="755859"/>
          </a:xfrm>
        </p:grpSpPr>
        <p:pic>
          <p:nvPicPr>
            <p:cNvPr id="16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53" y="4252543"/>
              <a:ext cx="755860" cy="755859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717321" y="4454260"/>
              <a:ext cx="473324" cy="368795"/>
              <a:chOff x="2042298" y="3233968"/>
              <a:chExt cx="4877481" cy="3800339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085"/>
              <a:stretch/>
            </p:blipFill>
            <p:spPr>
              <a:xfrm>
                <a:off x="2042298" y="3233968"/>
                <a:ext cx="4877481" cy="1946838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085"/>
              <a:stretch/>
            </p:blipFill>
            <p:spPr>
              <a:xfrm>
                <a:off x="2042298" y="5087469"/>
                <a:ext cx="4877481" cy="1946838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6181239" y="4164769"/>
            <a:ext cx="755860" cy="755859"/>
            <a:chOff x="6181239" y="4252543"/>
            <a:chExt cx="755860" cy="755859"/>
          </a:xfrm>
        </p:grpSpPr>
        <p:pic>
          <p:nvPicPr>
            <p:cNvPr id="17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239" y="4252543"/>
              <a:ext cx="755860" cy="75585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071" y="4424030"/>
              <a:ext cx="420197" cy="420197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181239" y="1547821"/>
            <a:ext cx="755860" cy="755859"/>
            <a:chOff x="6181239" y="1547821"/>
            <a:chExt cx="755860" cy="755859"/>
          </a:xfrm>
        </p:grpSpPr>
        <p:pic>
          <p:nvPicPr>
            <p:cNvPr id="18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239" y="1547821"/>
              <a:ext cx="755860" cy="75585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623" y="1710958"/>
              <a:ext cx="437093" cy="437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45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4116388" y="2692291"/>
            <a:ext cx="7494000" cy="1280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6388" y="3987690"/>
            <a:ext cx="7494000" cy="216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" panose="020B0503020202020204" pitchFamily="34" charset="-52"/>
              </a:rPr>
              <a:t>Общая информация о проекте импортозамещения:</a:t>
            </a:r>
            <a:br>
              <a:rPr lang="ru-RU" dirty="0">
                <a:latin typeface="+mj-lt"/>
                <a:cs typeface="Golos Text" panose="020B0503020202020204" pitchFamily="34" charset="-52"/>
              </a:rPr>
            </a:br>
            <a:r>
              <a:rPr lang="ru-RU" dirty="0">
                <a:latin typeface="+mj-lt"/>
                <a:cs typeface="Golos Text" panose="020B0503020202020204" pitchFamily="34" charset="-52"/>
              </a:rPr>
              <a:t>1С: </a:t>
            </a:r>
            <a:r>
              <a:rPr lang="en-US" dirty="0">
                <a:latin typeface="+mj-lt"/>
                <a:cs typeface="Golos Text" panose="020B0503020202020204" pitchFamily="34" charset="-52"/>
              </a:rPr>
              <a:t>ERP</a:t>
            </a:r>
            <a:r>
              <a:rPr lang="ru-RU" dirty="0">
                <a:latin typeface="+mj-lt"/>
                <a:cs typeface="Golos Text" panose="020B0503020202020204" pitchFamily="34" charset="-52"/>
              </a:rPr>
              <a:t>2 «Цифровой Росатом» </a:t>
            </a:r>
            <a:endParaRPr lang="ru-RU" dirty="0">
              <a:latin typeface="+mj-lt"/>
            </a:endParaRPr>
          </a:p>
        </p:txBody>
      </p:sp>
      <p:grpSp>
        <p:nvGrpSpPr>
          <p:cNvPr id="19" name="Сгруппировать"/>
          <p:cNvGrpSpPr/>
          <p:nvPr/>
        </p:nvGrpSpPr>
        <p:grpSpPr>
          <a:xfrm>
            <a:off x="4367903" y="1658161"/>
            <a:ext cx="596409" cy="585993"/>
            <a:chOff x="13" y="62"/>
            <a:chExt cx="594339" cy="583959"/>
          </a:xfrm>
        </p:grpSpPr>
        <p:sp>
          <p:nvSpPr>
            <p:cNvPr id="21" name="Фигура"/>
            <p:cNvSpPr/>
            <p:nvPr/>
          </p:nvSpPr>
          <p:spPr>
            <a:xfrm>
              <a:off x="13" y="62"/>
              <a:ext cx="317043" cy="42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67" extrusionOk="0">
                  <a:moveTo>
                    <a:pt x="21395" y="15"/>
                  </a:moveTo>
                  <a:lnTo>
                    <a:pt x="47" y="14512"/>
                  </a:lnTo>
                  <a:cubicBezTo>
                    <a:pt x="-26" y="14561"/>
                    <a:pt x="-12" y="14654"/>
                    <a:pt x="71" y="14693"/>
                  </a:cubicBezTo>
                  <a:lnTo>
                    <a:pt x="14745" y="21551"/>
                  </a:lnTo>
                  <a:cubicBezTo>
                    <a:pt x="14830" y="21591"/>
                    <a:pt x="14939" y="21552"/>
                    <a:pt x="14961" y="21479"/>
                  </a:cubicBezTo>
                  <a:lnTo>
                    <a:pt x="21563" y="88"/>
                  </a:lnTo>
                  <a:cubicBezTo>
                    <a:pt x="21574" y="52"/>
                    <a:pt x="21549" y="30"/>
                    <a:pt x="21515" y="15"/>
                  </a:cubicBezTo>
                  <a:cubicBezTo>
                    <a:pt x="21481" y="0"/>
                    <a:pt x="21430" y="-9"/>
                    <a:pt x="21395" y="15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22" name="Фигура"/>
            <p:cNvSpPr/>
            <p:nvPr/>
          </p:nvSpPr>
          <p:spPr>
            <a:xfrm>
              <a:off x="231585" y="6647"/>
              <a:ext cx="351288" cy="4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85" extrusionOk="0">
                  <a:moveTo>
                    <a:pt x="5981" y="1"/>
                  </a:moveTo>
                  <a:cubicBezTo>
                    <a:pt x="5949" y="6"/>
                    <a:pt x="5903" y="25"/>
                    <a:pt x="5895" y="56"/>
                  </a:cubicBezTo>
                  <a:lnTo>
                    <a:pt x="3" y="21438"/>
                  </a:lnTo>
                  <a:cubicBezTo>
                    <a:pt x="-18" y="21514"/>
                    <a:pt x="63" y="21596"/>
                    <a:pt x="155" y="21584"/>
                  </a:cubicBezTo>
                  <a:lnTo>
                    <a:pt x="21482" y="18948"/>
                  </a:lnTo>
                  <a:cubicBezTo>
                    <a:pt x="21541" y="18941"/>
                    <a:pt x="21582" y="18880"/>
                    <a:pt x="21547" y="18838"/>
                  </a:cubicBezTo>
                  <a:lnTo>
                    <a:pt x="6068" y="38"/>
                  </a:lnTo>
                  <a:cubicBezTo>
                    <a:pt x="6047" y="11"/>
                    <a:pt x="6014" y="-4"/>
                    <a:pt x="5981" y="1"/>
                  </a:cubicBezTo>
                  <a:close/>
                </a:path>
              </a:pathLst>
            </a:custGeom>
            <a:solidFill>
              <a:srgbClr val="0066A4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23" name="Фигура"/>
            <p:cNvSpPr/>
            <p:nvPr/>
          </p:nvSpPr>
          <p:spPr>
            <a:xfrm>
              <a:off x="347196" y="8434"/>
              <a:ext cx="247158" cy="35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69" extrusionOk="0">
                  <a:moveTo>
                    <a:pt x="116" y="0"/>
                  </a:moveTo>
                  <a:cubicBezTo>
                    <a:pt x="30" y="5"/>
                    <a:pt x="-38" y="66"/>
                    <a:pt x="23" y="129"/>
                  </a:cubicBezTo>
                  <a:lnTo>
                    <a:pt x="21346" y="21533"/>
                  </a:lnTo>
                  <a:cubicBezTo>
                    <a:pt x="21411" y="21598"/>
                    <a:pt x="21562" y="21569"/>
                    <a:pt x="21562" y="21490"/>
                  </a:cubicBezTo>
                  <a:lnTo>
                    <a:pt x="21562" y="11862"/>
                  </a:lnTo>
                  <a:cubicBezTo>
                    <a:pt x="21562" y="11762"/>
                    <a:pt x="21490" y="11667"/>
                    <a:pt x="21377" y="11604"/>
                  </a:cubicBezTo>
                  <a:lnTo>
                    <a:pt x="178" y="21"/>
                  </a:lnTo>
                  <a:cubicBezTo>
                    <a:pt x="149" y="6"/>
                    <a:pt x="145" y="-2"/>
                    <a:pt x="116" y="0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24" name="Фигура"/>
            <p:cNvSpPr/>
            <p:nvPr/>
          </p:nvSpPr>
          <p:spPr>
            <a:xfrm>
              <a:off x="18446" y="312546"/>
              <a:ext cx="261800" cy="26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6" extrusionOk="0">
                  <a:moveTo>
                    <a:pt x="113" y="13"/>
                  </a:moveTo>
                  <a:cubicBezTo>
                    <a:pt x="33" y="-36"/>
                    <a:pt x="-40" y="64"/>
                    <a:pt x="26" y="130"/>
                  </a:cubicBezTo>
                  <a:lnTo>
                    <a:pt x="21379" y="21503"/>
                  </a:lnTo>
                  <a:cubicBezTo>
                    <a:pt x="21440" y="21564"/>
                    <a:pt x="21560" y="21493"/>
                    <a:pt x="21525" y="21415"/>
                  </a:cubicBezTo>
                  <a:lnTo>
                    <a:pt x="16543" y="10392"/>
                  </a:lnTo>
                  <a:cubicBezTo>
                    <a:pt x="16481" y="10254"/>
                    <a:pt x="16380" y="10151"/>
                    <a:pt x="16252" y="10071"/>
                  </a:cubicBezTo>
                  <a:lnTo>
                    <a:pt x="113" y="13"/>
                  </a:ln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25" name="Фигура"/>
            <p:cNvSpPr/>
            <p:nvPr/>
          </p:nvSpPr>
          <p:spPr>
            <a:xfrm>
              <a:off x="232877" y="386008"/>
              <a:ext cx="346530" cy="1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33" extrusionOk="0">
                  <a:moveTo>
                    <a:pt x="21460" y="2"/>
                  </a:moveTo>
                  <a:lnTo>
                    <a:pt x="121" y="5471"/>
                  </a:lnTo>
                  <a:cubicBezTo>
                    <a:pt x="33" y="5496"/>
                    <a:pt x="-26" y="5639"/>
                    <a:pt x="11" y="5779"/>
                  </a:cubicBezTo>
                  <a:lnTo>
                    <a:pt x="4041" y="21379"/>
                  </a:lnTo>
                  <a:cubicBezTo>
                    <a:pt x="4075" y="21514"/>
                    <a:pt x="4171" y="21579"/>
                    <a:pt x="4239" y="21495"/>
                  </a:cubicBezTo>
                  <a:lnTo>
                    <a:pt x="21504" y="233"/>
                  </a:lnTo>
                  <a:cubicBezTo>
                    <a:pt x="21574" y="145"/>
                    <a:pt x="21546" y="-21"/>
                    <a:pt x="21460" y="2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047133" y="1535659"/>
            <a:ext cx="152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2" dirty="0">
                <a:cs typeface="Arial" panose="020B0604020202020204" pitchFamily="34" charset="0"/>
              </a:rPr>
              <a:t>Развитие</a:t>
            </a:r>
            <a:r>
              <a:rPr lang="en-US" sz="1200" spc="-12" dirty="0">
                <a:cs typeface="Arial" panose="020B0604020202020204" pitchFamily="34" charset="0"/>
              </a:rPr>
              <a:t> </a:t>
            </a:r>
            <a:r>
              <a:rPr lang="ru-RU" sz="1200" spc="-12" dirty="0">
                <a:cs typeface="Arial" panose="020B0604020202020204" pitchFamily="34" charset="0"/>
              </a:rPr>
              <a:t>функциональности </a:t>
            </a:r>
            <a:br>
              <a:rPr lang="en-US" sz="1200" spc="-12" dirty="0">
                <a:cs typeface="Arial" panose="020B0604020202020204" pitchFamily="34" charset="0"/>
              </a:rPr>
            </a:br>
            <a:r>
              <a:rPr lang="ru-RU" sz="1200" spc="-12" dirty="0">
                <a:cs typeface="Arial" panose="020B0604020202020204" pitchFamily="34" charset="0"/>
              </a:rPr>
              <a:t>системы 1С ERP:</a:t>
            </a:r>
            <a:r>
              <a:rPr lang="ru-RU" sz="1200" dirty="0">
                <a:cs typeface="Arial" panose="020B0604020202020204" pitchFamily="34" charset="0"/>
              </a:rPr>
              <a:t> Росатом </a:t>
            </a:r>
            <a:endParaRPr lang="ru-RU" sz="1200" dirty="0"/>
          </a:p>
        </p:txBody>
      </p:sp>
      <p:grpSp>
        <p:nvGrpSpPr>
          <p:cNvPr id="27" name="Сгруппировать"/>
          <p:cNvGrpSpPr/>
          <p:nvPr/>
        </p:nvGrpSpPr>
        <p:grpSpPr>
          <a:xfrm>
            <a:off x="6811808" y="1663221"/>
            <a:ext cx="568618" cy="575872"/>
            <a:chOff x="-366611" y="0"/>
            <a:chExt cx="612314" cy="584024"/>
          </a:xfrm>
        </p:grpSpPr>
        <p:sp>
          <p:nvSpPr>
            <p:cNvPr id="29" name="Фигура"/>
            <p:cNvSpPr/>
            <p:nvPr/>
          </p:nvSpPr>
          <p:spPr>
            <a:xfrm>
              <a:off x="-272823" y="0"/>
              <a:ext cx="329292" cy="15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8" extrusionOk="0">
                  <a:moveTo>
                    <a:pt x="7587" y="0"/>
                  </a:moveTo>
                  <a:cubicBezTo>
                    <a:pt x="7545" y="0"/>
                    <a:pt x="7483" y="22"/>
                    <a:pt x="7444" y="50"/>
                  </a:cubicBezTo>
                  <a:cubicBezTo>
                    <a:pt x="7404" y="79"/>
                    <a:pt x="7381" y="94"/>
                    <a:pt x="7348" y="151"/>
                  </a:cubicBezTo>
                  <a:lnTo>
                    <a:pt x="49" y="12982"/>
                  </a:lnTo>
                  <a:cubicBezTo>
                    <a:pt x="10" y="13050"/>
                    <a:pt x="-5" y="13140"/>
                    <a:pt x="1" y="13233"/>
                  </a:cubicBezTo>
                  <a:cubicBezTo>
                    <a:pt x="7" y="13326"/>
                    <a:pt x="27" y="13441"/>
                    <a:pt x="73" y="13485"/>
                  </a:cubicBezTo>
                  <a:lnTo>
                    <a:pt x="8569" y="21435"/>
                  </a:lnTo>
                  <a:cubicBezTo>
                    <a:pt x="8665" y="21525"/>
                    <a:pt x="8753" y="21571"/>
                    <a:pt x="8856" y="21586"/>
                  </a:cubicBezTo>
                  <a:cubicBezTo>
                    <a:pt x="8959" y="21600"/>
                    <a:pt x="9066" y="21546"/>
                    <a:pt x="9167" y="21485"/>
                  </a:cubicBezTo>
                  <a:lnTo>
                    <a:pt x="21348" y="13887"/>
                  </a:lnTo>
                  <a:cubicBezTo>
                    <a:pt x="21422" y="13841"/>
                    <a:pt x="21499" y="13762"/>
                    <a:pt x="21540" y="13636"/>
                  </a:cubicBezTo>
                  <a:cubicBezTo>
                    <a:pt x="21580" y="13509"/>
                    <a:pt x="21595" y="13345"/>
                    <a:pt x="21587" y="13183"/>
                  </a:cubicBezTo>
                  <a:lnTo>
                    <a:pt x="21013" y="252"/>
                  </a:lnTo>
                  <a:cubicBezTo>
                    <a:pt x="21010" y="177"/>
                    <a:pt x="20989" y="96"/>
                    <a:pt x="20965" y="50"/>
                  </a:cubicBezTo>
                  <a:cubicBezTo>
                    <a:pt x="20941" y="4"/>
                    <a:pt x="20905" y="0"/>
                    <a:pt x="20869" y="0"/>
                  </a:cubicBezTo>
                  <a:lnTo>
                    <a:pt x="7587" y="0"/>
                  </a:ln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0" name="Фигура"/>
            <p:cNvSpPr/>
            <p:nvPr/>
          </p:nvSpPr>
          <p:spPr>
            <a:xfrm>
              <a:off x="60085" y="8172"/>
              <a:ext cx="184812" cy="28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9" extrusionOk="0">
                  <a:moveTo>
                    <a:pt x="86" y="17"/>
                  </a:moveTo>
                  <a:cubicBezTo>
                    <a:pt x="37" y="32"/>
                    <a:pt x="-6" y="59"/>
                    <a:pt x="0" y="100"/>
                  </a:cubicBezTo>
                  <a:lnTo>
                    <a:pt x="980" y="6833"/>
                  </a:lnTo>
                  <a:cubicBezTo>
                    <a:pt x="992" y="6920"/>
                    <a:pt x="1021" y="7001"/>
                    <a:pt x="1066" y="7082"/>
                  </a:cubicBezTo>
                  <a:cubicBezTo>
                    <a:pt x="1111" y="7163"/>
                    <a:pt x="1159" y="7233"/>
                    <a:pt x="1236" y="7304"/>
                  </a:cubicBezTo>
                  <a:lnTo>
                    <a:pt x="15257" y="20215"/>
                  </a:lnTo>
                  <a:cubicBezTo>
                    <a:pt x="15296" y="20250"/>
                    <a:pt x="15332" y="20273"/>
                    <a:pt x="15385" y="20298"/>
                  </a:cubicBezTo>
                  <a:cubicBezTo>
                    <a:pt x="15438" y="20323"/>
                    <a:pt x="15492" y="20340"/>
                    <a:pt x="15555" y="20353"/>
                  </a:cubicBezTo>
                  <a:lnTo>
                    <a:pt x="21309" y="21572"/>
                  </a:lnTo>
                  <a:cubicBezTo>
                    <a:pt x="21385" y="21588"/>
                    <a:pt x="21475" y="21577"/>
                    <a:pt x="21522" y="21545"/>
                  </a:cubicBezTo>
                  <a:cubicBezTo>
                    <a:pt x="21569" y="21512"/>
                    <a:pt x="21594" y="21454"/>
                    <a:pt x="21564" y="21406"/>
                  </a:cubicBezTo>
                  <a:lnTo>
                    <a:pt x="13467" y="8495"/>
                  </a:lnTo>
                  <a:cubicBezTo>
                    <a:pt x="13433" y="8441"/>
                    <a:pt x="13389" y="8405"/>
                    <a:pt x="13339" y="8357"/>
                  </a:cubicBezTo>
                  <a:cubicBezTo>
                    <a:pt x="13289" y="8308"/>
                    <a:pt x="13233" y="8259"/>
                    <a:pt x="13169" y="8218"/>
                  </a:cubicBezTo>
                  <a:lnTo>
                    <a:pt x="213" y="17"/>
                  </a:lnTo>
                  <a:cubicBezTo>
                    <a:pt x="168" y="-12"/>
                    <a:pt x="134" y="2"/>
                    <a:pt x="86" y="17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1" name="Фигура"/>
            <p:cNvSpPr/>
            <p:nvPr/>
          </p:nvSpPr>
          <p:spPr>
            <a:xfrm>
              <a:off x="-366611" y="106427"/>
              <a:ext cx="222660" cy="34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8215" y="9"/>
                  </a:moveTo>
                  <a:cubicBezTo>
                    <a:pt x="8166" y="21"/>
                    <a:pt x="8132" y="45"/>
                    <a:pt x="8108" y="78"/>
                  </a:cubicBezTo>
                  <a:lnTo>
                    <a:pt x="71" y="11035"/>
                  </a:lnTo>
                  <a:cubicBezTo>
                    <a:pt x="16" y="11111"/>
                    <a:pt x="0" y="11205"/>
                    <a:pt x="0" y="11286"/>
                  </a:cubicBezTo>
                  <a:cubicBezTo>
                    <a:pt x="0" y="11366"/>
                    <a:pt x="17" y="11437"/>
                    <a:pt x="71" y="11513"/>
                  </a:cubicBezTo>
                  <a:lnTo>
                    <a:pt x="7259" y="21516"/>
                  </a:lnTo>
                  <a:cubicBezTo>
                    <a:pt x="7283" y="21550"/>
                    <a:pt x="7313" y="21573"/>
                    <a:pt x="7365" y="21584"/>
                  </a:cubicBezTo>
                  <a:cubicBezTo>
                    <a:pt x="7417" y="21595"/>
                    <a:pt x="7490" y="21580"/>
                    <a:pt x="7542" y="21561"/>
                  </a:cubicBezTo>
                  <a:lnTo>
                    <a:pt x="21032" y="16878"/>
                  </a:lnTo>
                  <a:cubicBezTo>
                    <a:pt x="21113" y="16850"/>
                    <a:pt x="21162" y="16813"/>
                    <a:pt x="21209" y="16764"/>
                  </a:cubicBezTo>
                  <a:cubicBezTo>
                    <a:pt x="21256" y="16716"/>
                    <a:pt x="21278" y="16665"/>
                    <a:pt x="21280" y="16605"/>
                  </a:cubicBezTo>
                  <a:lnTo>
                    <a:pt x="21599" y="4011"/>
                  </a:lnTo>
                  <a:cubicBezTo>
                    <a:pt x="21600" y="3945"/>
                    <a:pt x="21545" y="3881"/>
                    <a:pt x="21492" y="3829"/>
                  </a:cubicBezTo>
                  <a:cubicBezTo>
                    <a:pt x="21439" y="3776"/>
                    <a:pt x="21373" y="3742"/>
                    <a:pt x="21280" y="3715"/>
                  </a:cubicBezTo>
                  <a:lnTo>
                    <a:pt x="8392" y="9"/>
                  </a:lnTo>
                  <a:cubicBezTo>
                    <a:pt x="8341" y="-5"/>
                    <a:pt x="8263" y="-2"/>
                    <a:pt x="8215" y="9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2" name="Фигура"/>
            <p:cNvSpPr/>
            <p:nvPr/>
          </p:nvSpPr>
          <p:spPr>
            <a:xfrm>
              <a:off x="-135559" y="111451"/>
              <a:ext cx="315375" cy="34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84" extrusionOk="0">
                  <a:moveTo>
                    <a:pt x="13199" y="16"/>
                  </a:moveTo>
                  <a:lnTo>
                    <a:pt x="475" y="3503"/>
                  </a:lnTo>
                  <a:cubicBezTo>
                    <a:pt x="400" y="3524"/>
                    <a:pt x="320" y="3564"/>
                    <a:pt x="275" y="3619"/>
                  </a:cubicBezTo>
                  <a:cubicBezTo>
                    <a:pt x="230" y="3674"/>
                    <a:pt x="227" y="3754"/>
                    <a:pt x="225" y="3827"/>
                  </a:cubicBezTo>
                  <a:lnTo>
                    <a:pt x="0" y="16485"/>
                  </a:lnTo>
                  <a:cubicBezTo>
                    <a:pt x="-1" y="16554"/>
                    <a:pt x="35" y="16638"/>
                    <a:pt x="75" y="16693"/>
                  </a:cubicBezTo>
                  <a:cubicBezTo>
                    <a:pt x="115" y="16747"/>
                    <a:pt x="156" y="16783"/>
                    <a:pt x="225" y="16808"/>
                  </a:cubicBezTo>
                  <a:cubicBezTo>
                    <a:pt x="2364" y="17601"/>
                    <a:pt x="4511" y="18395"/>
                    <a:pt x="6650" y="19188"/>
                  </a:cubicBezTo>
                  <a:cubicBezTo>
                    <a:pt x="8788" y="19981"/>
                    <a:pt x="10936" y="20774"/>
                    <a:pt x="13074" y="21567"/>
                  </a:cubicBezTo>
                  <a:cubicBezTo>
                    <a:pt x="13148" y="21594"/>
                    <a:pt x="13228" y="21586"/>
                    <a:pt x="13299" y="21567"/>
                  </a:cubicBezTo>
                  <a:cubicBezTo>
                    <a:pt x="13371" y="21547"/>
                    <a:pt x="13429" y="21511"/>
                    <a:pt x="13474" y="21451"/>
                  </a:cubicBezTo>
                  <a:lnTo>
                    <a:pt x="21524" y="10895"/>
                  </a:lnTo>
                  <a:cubicBezTo>
                    <a:pt x="21565" y="10841"/>
                    <a:pt x="21599" y="10796"/>
                    <a:pt x="21599" y="10733"/>
                  </a:cubicBezTo>
                  <a:cubicBezTo>
                    <a:pt x="21599" y="10671"/>
                    <a:pt x="21565" y="10603"/>
                    <a:pt x="21524" y="10549"/>
                  </a:cubicBezTo>
                  <a:lnTo>
                    <a:pt x="13574" y="131"/>
                  </a:lnTo>
                  <a:cubicBezTo>
                    <a:pt x="13533" y="76"/>
                    <a:pt x="13490" y="37"/>
                    <a:pt x="13424" y="16"/>
                  </a:cubicBezTo>
                  <a:cubicBezTo>
                    <a:pt x="13359" y="-6"/>
                    <a:pt x="13269" y="-4"/>
                    <a:pt x="13199" y="16"/>
                  </a:cubicBezTo>
                  <a:close/>
                </a:path>
              </a:pathLst>
            </a:custGeom>
            <a:solidFill>
              <a:srgbClr val="0066A4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3" name="Фигура"/>
            <p:cNvSpPr/>
            <p:nvPr/>
          </p:nvSpPr>
          <p:spPr>
            <a:xfrm>
              <a:off x="50924" y="288829"/>
              <a:ext cx="194779" cy="28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2" extrusionOk="0">
                  <a:moveTo>
                    <a:pt x="15498" y="19"/>
                  </a:moveTo>
                  <a:cubicBezTo>
                    <a:pt x="15382" y="46"/>
                    <a:pt x="15289" y="86"/>
                    <a:pt x="15215" y="156"/>
                  </a:cubicBezTo>
                  <a:lnTo>
                    <a:pt x="1946" y="12902"/>
                  </a:lnTo>
                  <a:cubicBezTo>
                    <a:pt x="1881" y="12965"/>
                    <a:pt x="1825" y="13023"/>
                    <a:pt x="1784" y="13094"/>
                  </a:cubicBezTo>
                  <a:cubicBezTo>
                    <a:pt x="1743" y="13165"/>
                    <a:pt x="1719" y="13237"/>
                    <a:pt x="1703" y="13313"/>
                  </a:cubicBezTo>
                  <a:lnTo>
                    <a:pt x="4" y="21481"/>
                  </a:lnTo>
                  <a:cubicBezTo>
                    <a:pt x="-5" y="21526"/>
                    <a:pt x="-3" y="21546"/>
                    <a:pt x="45" y="21564"/>
                  </a:cubicBezTo>
                  <a:cubicBezTo>
                    <a:pt x="93" y="21581"/>
                    <a:pt x="156" y="21593"/>
                    <a:pt x="207" y="21564"/>
                  </a:cubicBezTo>
                  <a:lnTo>
                    <a:pt x="12747" y="14437"/>
                  </a:lnTo>
                  <a:cubicBezTo>
                    <a:pt x="12815" y="14398"/>
                    <a:pt x="12855" y="14348"/>
                    <a:pt x="12909" y="14300"/>
                  </a:cubicBezTo>
                  <a:cubicBezTo>
                    <a:pt x="12963" y="14252"/>
                    <a:pt x="13034" y="14190"/>
                    <a:pt x="13071" y="14135"/>
                  </a:cubicBezTo>
                  <a:lnTo>
                    <a:pt x="21566" y="1445"/>
                  </a:lnTo>
                  <a:cubicBezTo>
                    <a:pt x="21595" y="1402"/>
                    <a:pt x="21592" y="1348"/>
                    <a:pt x="21566" y="1308"/>
                  </a:cubicBezTo>
                  <a:cubicBezTo>
                    <a:pt x="21541" y="1268"/>
                    <a:pt x="21510" y="1240"/>
                    <a:pt x="21445" y="1225"/>
                  </a:cubicBezTo>
                  <a:lnTo>
                    <a:pt x="15862" y="19"/>
                  </a:lnTo>
                  <a:cubicBezTo>
                    <a:pt x="15739" y="-7"/>
                    <a:pt x="15614" y="-7"/>
                    <a:pt x="15498" y="19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4" name="Фигура"/>
            <p:cNvSpPr/>
            <p:nvPr/>
          </p:nvSpPr>
          <p:spPr>
            <a:xfrm>
              <a:off x="-283076" y="387607"/>
              <a:ext cx="337058" cy="19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2" extrusionOk="0">
                  <a:moveTo>
                    <a:pt x="9099" y="4"/>
                  </a:moveTo>
                  <a:cubicBezTo>
                    <a:pt x="8974" y="16"/>
                    <a:pt x="8861" y="60"/>
                    <a:pt x="8749" y="165"/>
                  </a:cubicBezTo>
                  <a:lnTo>
                    <a:pt x="74" y="8190"/>
                  </a:lnTo>
                  <a:cubicBezTo>
                    <a:pt x="35" y="8226"/>
                    <a:pt x="10" y="8322"/>
                    <a:pt x="4" y="8390"/>
                  </a:cubicBezTo>
                  <a:cubicBezTo>
                    <a:pt x="-3" y="8459"/>
                    <a:pt x="-3" y="8495"/>
                    <a:pt x="27" y="8551"/>
                  </a:cubicBezTo>
                  <a:lnTo>
                    <a:pt x="6925" y="21231"/>
                  </a:lnTo>
                  <a:cubicBezTo>
                    <a:pt x="6983" y="21339"/>
                    <a:pt x="7058" y="21414"/>
                    <a:pt x="7135" y="21472"/>
                  </a:cubicBezTo>
                  <a:cubicBezTo>
                    <a:pt x="7212" y="21529"/>
                    <a:pt x="7306" y="21592"/>
                    <a:pt x="7392" y="21592"/>
                  </a:cubicBezTo>
                  <a:lnTo>
                    <a:pt x="20440" y="21592"/>
                  </a:lnTo>
                  <a:cubicBezTo>
                    <a:pt x="20473" y="21592"/>
                    <a:pt x="20510" y="21548"/>
                    <a:pt x="20533" y="21512"/>
                  </a:cubicBezTo>
                  <a:cubicBezTo>
                    <a:pt x="20557" y="21476"/>
                    <a:pt x="20552" y="21449"/>
                    <a:pt x="20557" y="21391"/>
                  </a:cubicBezTo>
                  <a:lnTo>
                    <a:pt x="21586" y="8872"/>
                  </a:lnTo>
                  <a:cubicBezTo>
                    <a:pt x="21595" y="8749"/>
                    <a:pt x="21597" y="8654"/>
                    <a:pt x="21562" y="8551"/>
                  </a:cubicBezTo>
                  <a:cubicBezTo>
                    <a:pt x="21527" y="8448"/>
                    <a:pt x="21466" y="8357"/>
                    <a:pt x="21398" y="8310"/>
                  </a:cubicBezTo>
                  <a:lnTo>
                    <a:pt x="9473" y="84"/>
                  </a:lnTo>
                  <a:cubicBezTo>
                    <a:pt x="9354" y="2"/>
                    <a:pt x="9224" y="-8"/>
                    <a:pt x="9099" y="4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474532" y="1535659"/>
            <a:ext cx="1591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2" dirty="0">
                <a:cs typeface="Arial" panose="020B0604020202020204" pitchFamily="34" charset="0"/>
              </a:rPr>
              <a:t>Обеспечение поддержки изменений законодательства</a:t>
            </a:r>
          </a:p>
        </p:txBody>
      </p:sp>
      <p:grpSp>
        <p:nvGrpSpPr>
          <p:cNvPr id="36" name="Сгруппировать"/>
          <p:cNvGrpSpPr/>
          <p:nvPr/>
        </p:nvGrpSpPr>
        <p:grpSpPr>
          <a:xfrm>
            <a:off x="9138675" y="1658159"/>
            <a:ext cx="562768" cy="585997"/>
            <a:chOff x="-604294" y="0"/>
            <a:chExt cx="533870" cy="597840"/>
          </a:xfrm>
        </p:grpSpPr>
        <p:sp>
          <p:nvSpPr>
            <p:cNvPr id="38" name="Фигура"/>
            <p:cNvSpPr/>
            <p:nvPr/>
          </p:nvSpPr>
          <p:spPr>
            <a:xfrm>
              <a:off x="-595132" y="0"/>
              <a:ext cx="238757" cy="20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8" extrusionOk="0">
                  <a:moveTo>
                    <a:pt x="21401" y="2"/>
                  </a:moveTo>
                  <a:cubicBezTo>
                    <a:pt x="21372" y="-6"/>
                    <a:pt x="21335" y="19"/>
                    <a:pt x="21303" y="41"/>
                  </a:cubicBezTo>
                  <a:lnTo>
                    <a:pt x="186" y="14583"/>
                  </a:lnTo>
                  <a:cubicBezTo>
                    <a:pt x="-49" y="14745"/>
                    <a:pt x="-64" y="15129"/>
                    <a:pt x="154" y="15324"/>
                  </a:cubicBezTo>
                  <a:lnTo>
                    <a:pt x="6910" y="21445"/>
                  </a:lnTo>
                  <a:cubicBezTo>
                    <a:pt x="7073" y="21594"/>
                    <a:pt x="7303" y="21561"/>
                    <a:pt x="7432" y="21367"/>
                  </a:cubicBezTo>
                  <a:lnTo>
                    <a:pt x="21466" y="274"/>
                  </a:lnTo>
                  <a:cubicBezTo>
                    <a:pt x="21536" y="170"/>
                    <a:pt x="21490" y="24"/>
                    <a:pt x="21401" y="2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39" name="Фигура"/>
            <p:cNvSpPr/>
            <p:nvPr/>
          </p:nvSpPr>
          <p:spPr>
            <a:xfrm>
              <a:off x="-318343" y="0"/>
              <a:ext cx="238758" cy="20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8" extrusionOk="0">
                  <a:moveTo>
                    <a:pt x="99" y="1"/>
                  </a:moveTo>
                  <a:cubicBezTo>
                    <a:pt x="10" y="24"/>
                    <a:pt x="-36" y="170"/>
                    <a:pt x="34" y="274"/>
                  </a:cubicBezTo>
                  <a:lnTo>
                    <a:pt x="14068" y="21367"/>
                  </a:lnTo>
                  <a:cubicBezTo>
                    <a:pt x="14197" y="21561"/>
                    <a:pt x="14427" y="21594"/>
                    <a:pt x="14590" y="21445"/>
                  </a:cubicBezTo>
                  <a:lnTo>
                    <a:pt x="21346" y="15324"/>
                  </a:lnTo>
                  <a:cubicBezTo>
                    <a:pt x="21564" y="15128"/>
                    <a:pt x="21549" y="14745"/>
                    <a:pt x="21314" y="14583"/>
                  </a:cubicBezTo>
                  <a:lnTo>
                    <a:pt x="197" y="40"/>
                  </a:lnTo>
                  <a:cubicBezTo>
                    <a:pt x="164" y="18"/>
                    <a:pt x="129" y="-6"/>
                    <a:pt x="99" y="1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0" name="Фигура"/>
            <p:cNvSpPr/>
            <p:nvPr/>
          </p:nvSpPr>
          <p:spPr>
            <a:xfrm>
              <a:off x="-497513" y="375"/>
              <a:ext cx="320019" cy="20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10710" y="0"/>
                  </a:moveTo>
                  <a:cubicBezTo>
                    <a:pt x="10628" y="0"/>
                    <a:pt x="10548" y="79"/>
                    <a:pt x="10492" y="191"/>
                  </a:cubicBezTo>
                  <a:lnTo>
                    <a:pt x="57" y="20874"/>
                  </a:lnTo>
                  <a:cubicBezTo>
                    <a:pt x="-90" y="21164"/>
                    <a:pt x="64" y="21600"/>
                    <a:pt x="300" y="21600"/>
                  </a:cubicBezTo>
                  <a:lnTo>
                    <a:pt x="21144" y="21600"/>
                  </a:lnTo>
                  <a:cubicBezTo>
                    <a:pt x="21381" y="21600"/>
                    <a:pt x="21510" y="21166"/>
                    <a:pt x="21363" y="20874"/>
                  </a:cubicBezTo>
                  <a:lnTo>
                    <a:pt x="10928" y="191"/>
                  </a:lnTo>
                  <a:cubicBezTo>
                    <a:pt x="10872" y="79"/>
                    <a:pt x="10792" y="0"/>
                    <a:pt x="10710" y="0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1" name="Фигура"/>
            <p:cNvSpPr/>
            <p:nvPr/>
          </p:nvSpPr>
          <p:spPr>
            <a:xfrm>
              <a:off x="-604294" y="154038"/>
              <a:ext cx="81910" cy="26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4" extrusionOk="0">
                  <a:moveTo>
                    <a:pt x="1237" y="1"/>
                  </a:moveTo>
                  <a:cubicBezTo>
                    <a:pt x="634" y="-13"/>
                    <a:pt x="0" y="143"/>
                    <a:pt x="0" y="359"/>
                  </a:cubicBezTo>
                  <a:lnTo>
                    <a:pt x="0" y="21402"/>
                  </a:lnTo>
                  <a:cubicBezTo>
                    <a:pt x="0" y="21537"/>
                    <a:pt x="600" y="21587"/>
                    <a:pt x="762" y="21461"/>
                  </a:cubicBezTo>
                  <a:lnTo>
                    <a:pt x="21418" y="5052"/>
                  </a:lnTo>
                  <a:cubicBezTo>
                    <a:pt x="21600" y="4907"/>
                    <a:pt x="21529" y="4759"/>
                    <a:pt x="21133" y="4664"/>
                  </a:cubicBezTo>
                  <a:lnTo>
                    <a:pt x="1809" y="61"/>
                  </a:lnTo>
                  <a:cubicBezTo>
                    <a:pt x="1626" y="17"/>
                    <a:pt x="1438" y="5"/>
                    <a:pt x="1237" y="1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2" name="Фигура"/>
            <p:cNvSpPr/>
            <p:nvPr/>
          </p:nvSpPr>
          <p:spPr>
            <a:xfrm>
              <a:off x="-152615" y="154038"/>
              <a:ext cx="82191" cy="26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3" extrusionOk="0">
                  <a:moveTo>
                    <a:pt x="20260" y="1"/>
                  </a:moveTo>
                  <a:cubicBezTo>
                    <a:pt x="20060" y="5"/>
                    <a:pt x="19873" y="17"/>
                    <a:pt x="19691" y="60"/>
                  </a:cubicBezTo>
                  <a:lnTo>
                    <a:pt x="452" y="4663"/>
                  </a:lnTo>
                  <a:cubicBezTo>
                    <a:pt x="58" y="4758"/>
                    <a:pt x="-108" y="4907"/>
                    <a:pt x="73" y="5052"/>
                  </a:cubicBezTo>
                  <a:lnTo>
                    <a:pt x="20734" y="21460"/>
                  </a:lnTo>
                  <a:cubicBezTo>
                    <a:pt x="20895" y="21587"/>
                    <a:pt x="21492" y="21536"/>
                    <a:pt x="21492" y="21400"/>
                  </a:cubicBezTo>
                  <a:lnTo>
                    <a:pt x="21492" y="359"/>
                  </a:lnTo>
                  <a:cubicBezTo>
                    <a:pt x="21492" y="143"/>
                    <a:pt x="20860" y="-13"/>
                    <a:pt x="20260" y="1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3" name="Фигура"/>
            <p:cNvSpPr/>
            <p:nvPr/>
          </p:nvSpPr>
          <p:spPr>
            <a:xfrm>
              <a:off x="-491076" y="217473"/>
              <a:ext cx="307073" cy="26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43" extrusionOk="0">
                  <a:moveTo>
                    <a:pt x="294" y="0"/>
                  </a:moveTo>
                  <a:cubicBezTo>
                    <a:pt x="66" y="0"/>
                    <a:pt x="-74" y="304"/>
                    <a:pt x="41" y="534"/>
                  </a:cubicBezTo>
                  <a:lnTo>
                    <a:pt x="10473" y="21372"/>
                  </a:lnTo>
                  <a:cubicBezTo>
                    <a:pt x="10587" y="21600"/>
                    <a:pt x="10865" y="21600"/>
                    <a:pt x="10979" y="21372"/>
                  </a:cubicBezTo>
                  <a:lnTo>
                    <a:pt x="21411" y="534"/>
                  </a:lnTo>
                  <a:cubicBezTo>
                    <a:pt x="21526" y="304"/>
                    <a:pt x="21386" y="0"/>
                    <a:pt x="21158" y="0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0066A4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4" name="Фигура"/>
            <p:cNvSpPr/>
            <p:nvPr/>
          </p:nvSpPr>
          <p:spPr>
            <a:xfrm>
              <a:off x="-598787" y="221088"/>
              <a:ext cx="245893" cy="26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6" extrusionOk="0">
                  <a:moveTo>
                    <a:pt x="7829" y="1"/>
                  </a:moveTo>
                  <a:cubicBezTo>
                    <a:pt x="7698" y="11"/>
                    <a:pt x="7570" y="74"/>
                    <a:pt x="7513" y="206"/>
                  </a:cubicBezTo>
                  <a:lnTo>
                    <a:pt x="26" y="17702"/>
                  </a:lnTo>
                  <a:cubicBezTo>
                    <a:pt x="-60" y="17902"/>
                    <a:pt x="81" y="18104"/>
                    <a:pt x="310" y="18142"/>
                  </a:cubicBezTo>
                  <a:lnTo>
                    <a:pt x="21003" y="21541"/>
                  </a:lnTo>
                  <a:cubicBezTo>
                    <a:pt x="21312" y="21592"/>
                    <a:pt x="21540" y="21294"/>
                    <a:pt x="21382" y="21043"/>
                  </a:cubicBezTo>
                  <a:lnTo>
                    <a:pt x="8176" y="177"/>
                  </a:lnTo>
                  <a:cubicBezTo>
                    <a:pt x="8099" y="55"/>
                    <a:pt x="7960" y="-8"/>
                    <a:pt x="7829" y="1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5" name="Фигура"/>
            <p:cNvSpPr/>
            <p:nvPr/>
          </p:nvSpPr>
          <p:spPr>
            <a:xfrm>
              <a:off x="-321824" y="221088"/>
              <a:ext cx="245572" cy="26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46" extrusionOk="0">
                  <a:moveTo>
                    <a:pt x="13624" y="1"/>
                  </a:moveTo>
                  <a:cubicBezTo>
                    <a:pt x="13493" y="-8"/>
                    <a:pt x="13353" y="55"/>
                    <a:pt x="13276" y="177"/>
                  </a:cubicBezTo>
                  <a:lnTo>
                    <a:pt x="52" y="21043"/>
                  </a:lnTo>
                  <a:cubicBezTo>
                    <a:pt x="-107" y="21294"/>
                    <a:pt x="122" y="21592"/>
                    <a:pt x="431" y="21541"/>
                  </a:cubicBezTo>
                  <a:lnTo>
                    <a:pt x="21154" y="18141"/>
                  </a:lnTo>
                  <a:cubicBezTo>
                    <a:pt x="21384" y="18104"/>
                    <a:pt x="21493" y="17902"/>
                    <a:pt x="21407" y="17702"/>
                  </a:cubicBezTo>
                  <a:lnTo>
                    <a:pt x="13941" y="206"/>
                  </a:lnTo>
                  <a:cubicBezTo>
                    <a:pt x="13884" y="74"/>
                    <a:pt x="13756" y="11"/>
                    <a:pt x="13624" y="1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6" name="Фигура"/>
            <p:cNvSpPr/>
            <p:nvPr/>
          </p:nvSpPr>
          <p:spPr>
            <a:xfrm>
              <a:off x="-582190" y="460646"/>
              <a:ext cx="238489" cy="13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87" extrusionOk="0">
                  <a:moveTo>
                    <a:pt x="164" y="4"/>
                  </a:moveTo>
                  <a:cubicBezTo>
                    <a:pt x="15" y="-42"/>
                    <a:pt x="-65" y="326"/>
                    <a:pt x="66" y="456"/>
                  </a:cubicBezTo>
                  <a:lnTo>
                    <a:pt x="20979" y="21304"/>
                  </a:lnTo>
                  <a:cubicBezTo>
                    <a:pt x="21233" y="21558"/>
                    <a:pt x="21535" y="21191"/>
                    <a:pt x="21535" y="20682"/>
                  </a:cubicBezTo>
                  <a:lnTo>
                    <a:pt x="21535" y="7066"/>
                  </a:lnTo>
                  <a:cubicBezTo>
                    <a:pt x="21535" y="6747"/>
                    <a:pt x="21422" y="6500"/>
                    <a:pt x="21240" y="6444"/>
                  </a:cubicBezTo>
                  <a:lnTo>
                    <a:pt x="164" y="4"/>
                  </a:ln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  <p:sp>
          <p:nvSpPr>
            <p:cNvPr id="47" name="Фигура"/>
            <p:cNvSpPr/>
            <p:nvPr/>
          </p:nvSpPr>
          <p:spPr>
            <a:xfrm>
              <a:off x="-331380" y="460646"/>
              <a:ext cx="238855" cy="13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88" extrusionOk="0">
                  <a:moveTo>
                    <a:pt x="21372" y="4"/>
                  </a:moveTo>
                  <a:lnTo>
                    <a:pt x="327" y="6445"/>
                  </a:lnTo>
                  <a:cubicBezTo>
                    <a:pt x="145" y="6500"/>
                    <a:pt x="0" y="6748"/>
                    <a:pt x="0" y="7067"/>
                  </a:cubicBezTo>
                  <a:lnTo>
                    <a:pt x="0" y="20684"/>
                  </a:lnTo>
                  <a:cubicBezTo>
                    <a:pt x="0" y="21191"/>
                    <a:pt x="336" y="21558"/>
                    <a:pt x="588" y="21306"/>
                  </a:cubicBezTo>
                  <a:lnTo>
                    <a:pt x="21470" y="456"/>
                  </a:lnTo>
                  <a:cubicBezTo>
                    <a:pt x="21600" y="326"/>
                    <a:pt x="21521" y="-42"/>
                    <a:pt x="21372" y="4"/>
                  </a:cubicBezTo>
                  <a:close/>
                </a:path>
              </a:pathLst>
            </a:custGeom>
            <a:solidFill>
              <a:srgbClr val="253173"/>
            </a:solidFill>
            <a:ln w="12700" cap="flat">
              <a:noFill/>
              <a:miter lim="400000"/>
            </a:ln>
            <a:effectLst/>
          </p:spPr>
          <p:txBody>
            <a:bodyPr wrap="square" lIns="60901" tIns="60901" rIns="60901" bIns="60901" numCol="1" anchor="ctr">
              <a:noAutofit/>
            </a:bodyPr>
            <a:lstStyle/>
            <a:p>
              <a:endParaRPr sz="2398" dirty="0"/>
            </a:p>
          </p:txBody>
        </p:sp>
      </p:grpSp>
      <p:sp>
        <p:nvSpPr>
          <p:cNvPr id="37" name="Перевод серверной инфраструктуры на импортонезависимое системное ПО (СУБД Postgresql, ОС – Ububta)"/>
          <p:cNvSpPr txBox="1"/>
          <p:nvPr/>
        </p:nvSpPr>
        <p:spPr>
          <a:xfrm>
            <a:off x="9763276" y="1519526"/>
            <a:ext cx="2209649" cy="83099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spc="-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sz="1200" b="0" dirty="0" err="1">
                <a:latin typeface="+mn-lt"/>
              </a:rPr>
              <a:t>Перевод</a:t>
            </a:r>
            <a:r>
              <a:rPr sz="1200" b="0" dirty="0">
                <a:latin typeface="+mn-lt"/>
              </a:rPr>
              <a:t> </a:t>
            </a:r>
            <a:r>
              <a:rPr sz="1200" b="0" dirty="0" err="1">
                <a:latin typeface="+mn-lt"/>
              </a:rPr>
              <a:t>серверной</a:t>
            </a:r>
            <a:r>
              <a:rPr lang="en-US" sz="1200" b="0" dirty="0">
                <a:latin typeface="+mn-lt"/>
              </a:rPr>
              <a:t> 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и клиентской</a:t>
            </a:r>
            <a:r>
              <a:rPr sz="1200" b="0" dirty="0">
                <a:latin typeface="+mn-lt"/>
              </a:rPr>
              <a:t> </a:t>
            </a:r>
            <a:r>
              <a:rPr sz="1200" b="0" dirty="0" err="1">
                <a:latin typeface="+mn-lt"/>
              </a:rPr>
              <a:t>инфраструктуры</a:t>
            </a:r>
            <a:r>
              <a:rPr sz="1200" b="0" dirty="0">
                <a:latin typeface="+mn-lt"/>
              </a:rPr>
              <a:t> </a:t>
            </a:r>
            <a:br>
              <a:rPr lang="ru-RU" sz="1200" b="0" dirty="0">
                <a:latin typeface="+mn-lt"/>
              </a:rPr>
            </a:br>
            <a:r>
              <a:rPr sz="1200" b="0" dirty="0" err="1">
                <a:latin typeface="+mn-lt"/>
              </a:rPr>
              <a:t>на</a:t>
            </a:r>
            <a:r>
              <a:rPr sz="1200" b="0" dirty="0">
                <a:latin typeface="+mn-lt"/>
              </a:rPr>
              <a:t> </a:t>
            </a:r>
            <a:r>
              <a:rPr sz="1200" b="0" dirty="0" err="1">
                <a:latin typeface="+mn-lt"/>
              </a:rPr>
              <a:t>импортонезависимое</a:t>
            </a:r>
            <a:r>
              <a:rPr lang="ru-RU" sz="1200" b="0" dirty="0">
                <a:latin typeface="+mn-lt"/>
              </a:rPr>
              <a:t> ПО</a:t>
            </a:r>
            <a:endParaRPr sz="1200" b="0" dirty="0">
              <a:latin typeface="+mn-lt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B1A2B9A2-505B-43A9-A6C9-726578824365}"/>
              </a:ext>
            </a:extLst>
          </p:cNvPr>
          <p:cNvSpPr txBox="1"/>
          <p:nvPr/>
        </p:nvSpPr>
        <p:spPr>
          <a:xfrm>
            <a:off x="5362870" y="4255448"/>
            <a:ext cx="19717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spcBef>
                <a:spcPts val="133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cs typeface="Golos Text DemiBold" panose="020B0703020202020204" pitchFamily="34" charset="-52"/>
              </a:rPr>
              <a:t>предприятия</a:t>
            </a:r>
            <a:endParaRPr sz="1200" dirty="0">
              <a:cs typeface="Golos Text DemiBold" panose="020B0703020202020204" pitchFamily="34" charset="-52"/>
            </a:endParaRP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cs typeface="Golos Text DemiBold" panose="020B0703020202020204" pitchFamily="34" charset="-52"/>
              </a:rPr>
              <a:t>в </a:t>
            </a:r>
            <a:r>
              <a:rPr sz="1200" spc="-4" dirty="0" err="1">
                <a:cs typeface="Golos Text DemiBold" panose="020B0703020202020204" pitchFamily="34" charset="-52"/>
              </a:rPr>
              <a:t>пилотной</a:t>
            </a:r>
            <a:r>
              <a:rPr sz="1200" spc="-88" dirty="0">
                <a:cs typeface="Golos Text DemiBold" panose="020B0703020202020204" pitchFamily="34" charset="-52"/>
              </a:rPr>
              <a:t> </a:t>
            </a:r>
            <a:r>
              <a:rPr sz="1200" dirty="0" err="1">
                <a:cs typeface="Golos Text DemiBold" panose="020B0703020202020204" pitchFamily="34" charset="-52"/>
              </a:rPr>
              <a:t>зоне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BB57EA55-B09B-0847-0BD4-E5A0BF8B905E}"/>
              </a:ext>
            </a:extLst>
          </p:cNvPr>
          <p:cNvSpPr txBox="1"/>
          <p:nvPr/>
        </p:nvSpPr>
        <p:spPr>
          <a:xfrm>
            <a:off x="4256961" y="4235932"/>
            <a:ext cx="822018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6767" algn="r">
              <a:spcBef>
                <a:spcPts val="1732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2</a:t>
            </a:r>
            <a:r>
              <a:rPr lang="ru-RU"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2</a:t>
            </a:r>
            <a:endParaRPr sz="2800" dirty="0">
              <a:solidFill>
                <a:srgbClr val="025EA1"/>
              </a:solidFill>
              <a:ea typeface="Golos Text Regular" pitchFamily="34" charset="-122"/>
              <a:cs typeface="Golos Text Regular" pitchFamily="34" charset="-120"/>
            </a:endParaRPr>
          </a:p>
          <a:p>
            <a:pPr marR="6767" algn="r">
              <a:spcBef>
                <a:spcPts val="1599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1</a:t>
            </a:r>
            <a:r>
              <a:rPr lang="ru-RU"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3</a:t>
            </a:r>
            <a:r>
              <a:rPr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8</a:t>
            </a:r>
          </a:p>
          <a:p>
            <a:pPr marR="6767" algn="r">
              <a:spcBef>
                <a:spcPts val="1599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>
                <a:solidFill>
                  <a:srgbClr val="025EA1"/>
                </a:solidFill>
                <a:ea typeface="Golos Text Regular" pitchFamily="34" charset="-122"/>
                <a:cs typeface="Golos Text Regular" pitchFamily="34" charset="-120"/>
              </a:rPr>
              <a:t>109</a:t>
            </a: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6963454F-E1B9-B386-C33F-FBB750A610A9}"/>
              </a:ext>
            </a:extLst>
          </p:cNvPr>
          <p:cNvSpPr txBox="1"/>
          <p:nvPr/>
        </p:nvSpPr>
        <p:spPr>
          <a:xfrm>
            <a:off x="9325818" y="4262340"/>
            <a:ext cx="23285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spcBef>
                <a:spcPts val="133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cs typeface="Golos Text DemiBold" panose="020B0703020202020204" pitchFamily="34" charset="-52"/>
              </a:rPr>
              <a:t>часов</a:t>
            </a:r>
            <a:r>
              <a:rPr sz="1200" spc="-73" dirty="0">
                <a:cs typeface="Golos Text DemiBold" panose="020B0703020202020204" pitchFamily="34" charset="-52"/>
              </a:rPr>
              <a:t> </a:t>
            </a:r>
            <a:r>
              <a:rPr sz="1200" spc="-4" dirty="0" err="1">
                <a:cs typeface="Golos Text DemiBold" panose="020B0703020202020204" pitchFamily="34" charset="-52"/>
              </a:rPr>
              <a:t>обучающих</a:t>
            </a:r>
            <a:r>
              <a:rPr sz="1200" spc="-4" dirty="0">
                <a:cs typeface="Golos Text DemiBold" panose="020B0703020202020204" pitchFamily="34" charset="-52"/>
              </a:rPr>
              <a:t> </a:t>
            </a:r>
            <a:r>
              <a:rPr sz="1200" dirty="0" err="1">
                <a:cs typeface="Golos Text DemiBold" panose="020B0703020202020204" pitchFamily="34" charset="-52"/>
              </a:rPr>
              <a:t>видео</a:t>
            </a:r>
            <a:r>
              <a:rPr sz="1200" spc="-73" dirty="0">
                <a:cs typeface="Golos Text DemiBold" panose="020B0703020202020204" pitchFamily="34" charset="-52"/>
              </a:rPr>
              <a:t> </a:t>
            </a:r>
            <a:r>
              <a:rPr sz="1200" dirty="0" err="1">
                <a:cs typeface="Golos Text DemiBold" panose="020B0703020202020204" pitchFamily="34" charset="-52"/>
              </a:rPr>
              <a:t>материалов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48E39A1B-00F2-D2AF-6F59-F38F92F5E8CD}"/>
              </a:ext>
            </a:extLst>
          </p:cNvPr>
          <p:cNvSpPr txBox="1"/>
          <p:nvPr/>
        </p:nvSpPr>
        <p:spPr>
          <a:xfrm>
            <a:off x="7970516" y="4235932"/>
            <a:ext cx="1074342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6767" indent="16918" algn="r">
              <a:spcBef>
                <a:spcPts val="1732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spc="-4" dirty="0">
                <a:solidFill>
                  <a:srgbClr val="035FA2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18</a:t>
            </a:r>
            <a:r>
              <a:rPr lang="en-US" sz="2800" spc="-4" dirty="0">
                <a:solidFill>
                  <a:srgbClr val="035FA2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0+</a:t>
            </a:r>
            <a:endParaRPr sz="2800" spc="-4" dirty="0">
              <a:solidFill>
                <a:srgbClr val="035FA2"/>
              </a:solidFill>
              <a:latin typeface="Arial"/>
              <a:ea typeface="Golos Text Regular" pitchFamily="34" charset="-122"/>
              <a:cs typeface="Golos Text Regular" pitchFamily="34" charset="-120"/>
            </a:endParaRPr>
          </a:p>
          <a:p>
            <a:pPr marR="6767" indent="16918" algn="r">
              <a:spcBef>
                <a:spcPts val="1599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spc="-4" dirty="0">
                <a:solidFill>
                  <a:srgbClr val="035FA2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400+</a:t>
            </a:r>
            <a:endParaRPr sz="2800" spc="-4" dirty="0">
              <a:solidFill>
                <a:srgbClr val="035FA2"/>
              </a:solidFill>
              <a:latin typeface="Arial"/>
              <a:ea typeface="Golos Text Regular" pitchFamily="34" charset="-122"/>
              <a:cs typeface="Golos Text Regular" pitchFamily="34" charset="-120"/>
            </a:endParaRPr>
          </a:p>
          <a:p>
            <a:pPr marR="6767" indent="16918" algn="r">
              <a:spcBef>
                <a:spcPts val="1599"/>
              </a:spcBef>
              <a:defRPr sz="2000" b="1" spc="-4">
                <a:solidFill>
                  <a:srgbClr val="2531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spc="-4" dirty="0">
                <a:solidFill>
                  <a:srgbClr val="035FA2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2</a:t>
            </a:r>
            <a:r>
              <a:rPr lang="en-US" sz="2800" spc="-4" dirty="0">
                <a:solidFill>
                  <a:srgbClr val="035FA2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10+</a:t>
            </a:r>
            <a:endParaRPr sz="2800" spc="-4" dirty="0">
              <a:solidFill>
                <a:srgbClr val="035FA2"/>
              </a:solidFill>
              <a:latin typeface="Arial"/>
              <a:ea typeface="Golos Text Regular" pitchFamily="34" charset="-122"/>
              <a:cs typeface="Golos Text Regular" pitchFamily="34" charset="-120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8FCD8EC3-D116-7B0F-CDD6-A67575118B8F}"/>
              </a:ext>
            </a:extLst>
          </p:cNvPr>
          <p:cNvSpPr txBox="1"/>
          <p:nvPr/>
        </p:nvSpPr>
        <p:spPr>
          <a:xfrm>
            <a:off x="9325818" y="5488070"/>
            <a:ext cx="24487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57520" marR="6767" indent="-57520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cs typeface="Golos Text DemiBold" panose="020B0703020202020204" pitchFamily="34" charset="-52"/>
              </a:rPr>
              <a:t>сотрудников</a:t>
            </a:r>
            <a:endParaRPr sz="1200" spc="-4" dirty="0">
              <a:cs typeface="Golos Text DemiBold" panose="020B0703020202020204" pitchFamily="34" charset="-52"/>
            </a:endParaRPr>
          </a:p>
          <a:p>
            <a:pPr marL="57520" marR="6767" indent="-57520"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cs typeface="Golos Text DemiBold" panose="020B0703020202020204" pitchFamily="34" charset="-52"/>
              </a:rPr>
              <a:t>проектная</a:t>
            </a:r>
            <a:r>
              <a:rPr sz="1200" spc="-63" dirty="0">
                <a:cs typeface="Golos Text DemiBold" panose="020B0703020202020204" pitchFamily="34" charset="-52"/>
              </a:rPr>
              <a:t> </a:t>
            </a:r>
            <a:r>
              <a:rPr sz="1200" dirty="0" err="1">
                <a:cs typeface="Golos Text DemiBold" panose="020B0703020202020204" pitchFamily="34" charset="-52"/>
              </a:rPr>
              <a:t>команда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55" name="object 14">
            <a:extLst>
              <a:ext uri="{FF2B5EF4-FFF2-40B4-BE49-F238E27FC236}">
                <a16:creationId xmlns:a16="http://schemas.microsoft.com/office/drawing/2014/main" id="{AF55A5B9-388A-F916-9C1F-4232B5F3D97A}"/>
              </a:ext>
            </a:extLst>
          </p:cNvPr>
          <p:cNvSpPr txBox="1"/>
          <p:nvPr/>
        </p:nvSpPr>
        <p:spPr>
          <a:xfrm>
            <a:off x="9325818" y="4930962"/>
            <a:ext cx="228457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ts val="1100"/>
              </a:lnSpc>
              <a:spcBef>
                <a:spcPts val="100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sz="1200" dirty="0" err="1">
                <a:latin typeface="+mn-lt"/>
                <a:cs typeface="Golos Text DemiBold" panose="020B0703020202020204" pitchFamily="34" charset="-52"/>
              </a:rPr>
              <a:t>шаблонов</a:t>
            </a:r>
            <a:r>
              <a:rPr sz="1200" dirty="0">
                <a:latin typeface="+mn-lt"/>
                <a:cs typeface="Golos Text DemiBold" panose="020B0703020202020204" pitchFamily="34" charset="-52"/>
              </a:rPr>
              <a:t> </a:t>
            </a:r>
            <a:r>
              <a:rPr sz="1200" dirty="0" err="1">
                <a:latin typeface="+mn-lt"/>
                <a:cs typeface="Golos Text DemiBold" panose="020B0703020202020204" pitchFamily="34" charset="-52"/>
              </a:rPr>
              <a:t>миграции</a:t>
            </a:r>
            <a:endParaRPr sz="1200" dirty="0">
              <a:latin typeface="+mn-lt"/>
              <a:cs typeface="Golos Text DemiBold" panose="020B0703020202020204" pitchFamily="34" charset="-52"/>
            </a:endParaRPr>
          </a:p>
        </p:txBody>
      </p:sp>
      <p:sp>
        <p:nvSpPr>
          <p:cNvPr id="56" name="object 6">
            <a:extLst>
              <a:ext uri="{FF2B5EF4-FFF2-40B4-BE49-F238E27FC236}">
                <a16:creationId xmlns:a16="http://schemas.microsoft.com/office/drawing/2014/main" id="{02A15582-C19E-D312-58B1-E8AC2BB877BD}"/>
              </a:ext>
            </a:extLst>
          </p:cNvPr>
          <p:cNvSpPr txBox="1"/>
          <p:nvPr/>
        </p:nvSpPr>
        <p:spPr>
          <a:xfrm>
            <a:off x="5362870" y="4958572"/>
            <a:ext cx="1971754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ts val="900"/>
              </a:lnSpc>
              <a:defRPr sz="1100" spc="-3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sz="1200" dirty="0" err="1">
                <a:latin typeface="+mn-lt"/>
                <a:cs typeface="Golos Text DemiBold" panose="020B0703020202020204" pitchFamily="34" charset="-52"/>
              </a:rPr>
              <a:t>бизнес-процессов</a:t>
            </a:r>
            <a:endParaRPr sz="1200" dirty="0">
              <a:latin typeface="+mn-lt"/>
              <a:cs typeface="Golos Text DemiBold" panose="020B0703020202020204" pitchFamily="34" charset="-52"/>
            </a:endParaRPr>
          </a:p>
        </p:txBody>
      </p:sp>
      <p:sp>
        <p:nvSpPr>
          <p:cNvPr id="57" name="организаций в контуре внедрения">
            <a:extLst>
              <a:ext uri="{FF2B5EF4-FFF2-40B4-BE49-F238E27FC236}">
                <a16:creationId xmlns:a16="http://schemas.microsoft.com/office/drawing/2014/main" id="{C3F5369A-6DBA-887F-ECBA-0D484E950C58}"/>
              </a:ext>
            </a:extLst>
          </p:cNvPr>
          <p:cNvSpPr txBox="1"/>
          <p:nvPr/>
        </p:nvSpPr>
        <p:spPr>
          <a:xfrm>
            <a:off x="5362870" y="5447286"/>
            <a:ext cx="244280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cs typeface="Golos Text DemiBold" panose="020B0703020202020204" pitchFamily="34" charset="-52"/>
              </a:rPr>
              <a:t>организаций </a:t>
            </a:r>
            <a:br>
              <a:rPr lang="ru-RU" sz="1200" dirty="0">
                <a:cs typeface="Golos Text DemiBold" panose="020B0703020202020204" pitchFamily="34" charset="-52"/>
              </a:rPr>
            </a:br>
            <a:r>
              <a:rPr sz="1200" dirty="0">
                <a:cs typeface="Golos Text DemiBold" panose="020B0703020202020204" pitchFamily="34" charset="-52"/>
              </a:rPr>
              <a:t>в </a:t>
            </a:r>
            <a:r>
              <a:rPr sz="1200" dirty="0" err="1">
                <a:cs typeface="Golos Text DemiBold" panose="020B0703020202020204" pitchFamily="34" charset="-52"/>
              </a:rPr>
              <a:t>контуре</a:t>
            </a:r>
            <a:r>
              <a:rPr sz="1200" spc="-77" dirty="0">
                <a:cs typeface="Golos Text DemiBold" panose="020B0703020202020204" pitchFamily="34" charset="-52"/>
              </a:rPr>
              <a:t> </a:t>
            </a:r>
            <a:r>
              <a:rPr sz="1200" dirty="0" err="1">
                <a:cs typeface="Golos Text DemiBold" panose="020B0703020202020204" pitchFamily="34" charset="-52"/>
              </a:rPr>
              <a:t>внедрения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1454239" y="1466409"/>
            <a:ext cx="1365502" cy="96949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35FA2"/>
                </a:solidFill>
                <a:ea typeface="Golos Text Regular" pitchFamily="34" charset="-122"/>
                <a:cs typeface="Golos Text Regular" pitchFamily="34" charset="-120"/>
              </a:rPr>
              <a:t>11 500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ea typeface="Golos Text Regular" pitchFamily="34" charset="-122"/>
                <a:cs typeface="Golos Text Regular" pitchFamily="34" charset="-120"/>
              </a:rPr>
              <a:t>пользователей </a:t>
            </a:r>
            <a:br>
              <a:rPr lang="ru-RU" sz="1200" dirty="0">
                <a:ea typeface="Golos Text Regular" pitchFamily="34" charset="-122"/>
                <a:cs typeface="Golos Text Regular" pitchFamily="34" charset="-120"/>
              </a:rPr>
            </a:br>
            <a:r>
              <a:rPr lang="ru-RU" sz="1200" dirty="0">
                <a:ea typeface="Golos Text Regular" pitchFamily="34" charset="-122"/>
                <a:cs typeface="Golos Text Regular" pitchFamily="34" charset="-120"/>
              </a:rPr>
              <a:t>в контуре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1454239" y="2881213"/>
            <a:ext cx="1598579" cy="96949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35FA2"/>
                </a:solidFill>
                <a:ea typeface="Golos Text Regular" pitchFamily="34" charset="-122"/>
                <a:cs typeface="Golos Text Regular" pitchFamily="34" charset="-120"/>
              </a:rPr>
              <a:t>4 500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ea typeface="Golos Text Regular" pitchFamily="34" charset="-122"/>
                <a:cs typeface="Golos Text Regular" pitchFamily="34" charset="-120"/>
              </a:rPr>
              <a:t>пользователей </a:t>
            </a:r>
            <a:br>
              <a:rPr lang="ru-RU" sz="1200" dirty="0">
                <a:ea typeface="Golos Text Regular" pitchFamily="34" charset="-122"/>
                <a:cs typeface="Golos Text Regular" pitchFamily="34" charset="-120"/>
              </a:rPr>
            </a:br>
            <a:r>
              <a:rPr lang="ru-RU" sz="1200" dirty="0">
                <a:ea typeface="Golos Text Regular" pitchFamily="34" charset="-122"/>
                <a:cs typeface="Golos Text Regular" pitchFamily="34" charset="-120"/>
              </a:rPr>
              <a:t>в пилотном контуре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D95071F-B444-69D3-BFC5-B4E09CAEC91C}"/>
              </a:ext>
            </a:extLst>
          </p:cNvPr>
          <p:cNvGrpSpPr/>
          <p:nvPr/>
        </p:nvGrpSpPr>
        <p:grpSpPr>
          <a:xfrm>
            <a:off x="590246" y="1591157"/>
            <a:ext cx="719999" cy="720000"/>
            <a:chOff x="8540406" y="4583641"/>
            <a:chExt cx="719999" cy="720000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C6EE200-37E7-2CFE-C4DF-3620F894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40406" y="4583641"/>
              <a:ext cx="719999" cy="720000"/>
            </a:xfrm>
            <a:prstGeom prst="rect">
              <a:avLst/>
            </a:prstGeom>
          </p:spPr>
        </p:pic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D438385F-E965-597A-862E-DC1F1118201A}"/>
                </a:ext>
              </a:extLst>
            </p:cNvPr>
            <p:cNvSpPr/>
            <p:nvPr/>
          </p:nvSpPr>
          <p:spPr>
            <a:xfrm>
              <a:off x="8674903" y="4736848"/>
              <a:ext cx="455398" cy="450157"/>
            </a:xfrm>
            <a:custGeom>
              <a:avLst/>
              <a:gdLst>
                <a:gd name="connsiteX0" fmla="*/ 245442 w 455398"/>
                <a:gd name="connsiteY0" fmla="*/ 419117 h 450157"/>
                <a:gd name="connsiteX1" fmla="*/ 277117 w 455398"/>
                <a:gd name="connsiteY1" fmla="*/ 445579 h 450157"/>
                <a:gd name="connsiteX2" fmla="*/ 247231 w 455398"/>
                <a:gd name="connsiteY2" fmla="*/ 450157 h 450157"/>
                <a:gd name="connsiteX3" fmla="*/ 407701 w 455398"/>
                <a:gd name="connsiteY3" fmla="*/ 286268 h 450157"/>
                <a:gd name="connsiteX4" fmla="*/ 416670 w 455398"/>
                <a:gd name="connsiteY4" fmla="*/ 295385 h 450157"/>
                <a:gd name="connsiteX5" fmla="*/ 328050 w 455398"/>
                <a:gd name="connsiteY5" fmla="*/ 385473 h 450157"/>
                <a:gd name="connsiteX6" fmla="*/ 269126 w 455398"/>
                <a:gd name="connsiteY6" fmla="*/ 325574 h 450157"/>
                <a:gd name="connsiteX7" fmla="*/ 278095 w 455398"/>
                <a:gd name="connsiteY7" fmla="*/ 316456 h 450157"/>
                <a:gd name="connsiteX8" fmla="*/ 328050 w 455398"/>
                <a:gd name="connsiteY8" fmla="*/ 367239 h 450157"/>
                <a:gd name="connsiteX9" fmla="*/ 117675 w 455398"/>
                <a:gd name="connsiteY9" fmla="*/ 223337 h 450157"/>
                <a:gd name="connsiteX10" fmla="*/ 155477 w 455398"/>
                <a:gd name="connsiteY10" fmla="*/ 223337 h 450157"/>
                <a:gd name="connsiteX11" fmla="*/ 158674 w 455398"/>
                <a:gd name="connsiteY11" fmla="*/ 240720 h 450157"/>
                <a:gd name="connsiteX12" fmla="*/ 161110 w 455398"/>
                <a:gd name="connsiteY12" fmla="*/ 242797 h 450157"/>
                <a:gd name="connsiteX13" fmla="*/ 176890 w 455398"/>
                <a:gd name="connsiteY13" fmla="*/ 242797 h 450157"/>
                <a:gd name="connsiteX14" fmla="*/ 179339 w 455398"/>
                <a:gd name="connsiteY14" fmla="*/ 240720 h 450157"/>
                <a:gd name="connsiteX15" fmla="*/ 182523 w 455398"/>
                <a:gd name="connsiteY15" fmla="*/ 223337 h 450157"/>
                <a:gd name="connsiteX16" fmla="*/ 220059 w 455398"/>
                <a:gd name="connsiteY16" fmla="*/ 223337 h 450157"/>
                <a:gd name="connsiteX17" fmla="*/ 220485 w 455398"/>
                <a:gd name="connsiteY17" fmla="*/ 223344 h 450157"/>
                <a:gd name="connsiteX18" fmla="*/ 230042 w 455398"/>
                <a:gd name="connsiteY18" fmla="*/ 233809 h 450157"/>
                <a:gd name="connsiteX19" fmla="*/ 229027 w 455398"/>
                <a:gd name="connsiteY19" fmla="*/ 262101 h 450157"/>
                <a:gd name="connsiteX20" fmla="*/ 213475 w 455398"/>
                <a:gd name="connsiteY20" fmla="*/ 351648 h 450157"/>
                <a:gd name="connsiteX21" fmla="*/ 209010 w 455398"/>
                <a:gd name="connsiteY21" fmla="*/ 352254 h 450157"/>
                <a:gd name="connsiteX22" fmla="*/ 208325 w 455398"/>
                <a:gd name="connsiteY22" fmla="*/ 352254 h 450157"/>
                <a:gd name="connsiteX23" fmla="*/ 205788 w 455398"/>
                <a:gd name="connsiteY23" fmla="*/ 354614 h 450157"/>
                <a:gd name="connsiteX24" fmla="*/ 199724 w 455398"/>
                <a:gd name="connsiteY24" fmla="*/ 449615 h 450157"/>
                <a:gd name="connsiteX25" fmla="*/ 137705 w 455398"/>
                <a:gd name="connsiteY25" fmla="*/ 434011 h 450157"/>
                <a:gd name="connsiteX26" fmla="*/ 132174 w 455398"/>
                <a:gd name="connsiteY26" fmla="*/ 354601 h 450157"/>
                <a:gd name="connsiteX27" fmla="*/ 129637 w 455398"/>
                <a:gd name="connsiteY27" fmla="*/ 352254 h 450157"/>
                <a:gd name="connsiteX28" fmla="*/ 128711 w 455398"/>
                <a:gd name="connsiteY28" fmla="*/ 352254 h 450157"/>
                <a:gd name="connsiteX29" fmla="*/ 111332 w 455398"/>
                <a:gd name="connsiteY29" fmla="*/ 335219 h 450157"/>
                <a:gd name="connsiteX30" fmla="*/ 107742 w 455398"/>
                <a:gd name="connsiteY30" fmla="*/ 233809 h 450157"/>
                <a:gd name="connsiteX31" fmla="*/ 107736 w 455398"/>
                <a:gd name="connsiteY31" fmla="*/ 233454 h 450157"/>
                <a:gd name="connsiteX32" fmla="*/ 117675 w 455398"/>
                <a:gd name="connsiteY32" fmla="*/ 223337 h 450157"/>
                <a:gd name="connsiteX33" fmla="*/ 344744 w 455398"/>
                <a:gd name="connsiteY33" fmla="*/ 206483 h 450157"/>
                <a:gd name="connsiteX34" fmla="*/ 455398 w 455398"/>
                <a:gd name="connsiteY34" fmla="*/ 280400 h 450157"/>
                <a:gd name="connsiteX35" fmla="*/ 448574 w 455398"/>
                <a:gd name="connsiteY35" fmla="*/ 299511 h 450157"/>
                <a:gd name="connsiteX36" fmla="*/ 375100 w 455398"/>
                <a:gd name="connsiteY36" fmla="*/ 223790 h 450157"/>
                <a:gd name="connsiteX37" fmla="*/ 241256 w 455398"/>
                <a:gd name="connsiteY37" fmla="*/ 298068 h 450157"/>
                <a:gd name="connsiteX38" fmla="*/ 314324 w 455398"/>
                <a:gd name="connsiteY38" fmla="*/ 434128 h 450157"/>
                <a:gd name="connsiteX39" fmla="*/ 295398 w 455398"/>
                <a:gd name="connsiteY39" fmla="*/ 440782 h 450157"/>
                <a:gd name="connsiteX40" fmla="*/ 224178 w 455398"/>
                <a:gd name="connsiteY40" fmla="*/ 328935 h 450157"/>
                <a:gd name="connsiteX41" fmla="*/ 344744 w 455398"/>
                <a:gd name="connsiteY41" fmla="*/ 206483 h 450157"/>
                <a:gd name="connsiteX42" fmla="*/ 224397 w 455398"/>
                <a:gd name="connsiteY42" fmla="*/ 174734 h 450157"/>
                <a:gd name="connsiteX43" fmla="*/ 262288 w 455398"/>
                <a:gd name="connsiteY43" fmla="*/ 174734 h 450157"/>
                <a:gd name="connsiteX44" fmla="*/ 265447 w 455398"/>
                <a:gd name="connsiteY44" fmla="*/ 192169 h 450157"/>
                <a:gd name="connsiteX45" fmla="*/ 267895 w 455398"/>
                <a:gd name="connsiteY45" fmla="*/ 194232 h 450157"/>
                <a:gd name="connsiteX46" fmla="*/ 283663 w 455398"/>
                <a:gd name="connsiteY46" fmla="*/ 194232 h 450157"/>
                <a:gd name="connsiteX47" fmla="*/ 286111 w 455398"/>
                <a:gd name="connsiteY47" fmla="*/ 192169 h 450157"/>
                <a:gd name="connsiteX48" fmla="*/ 289295 w 455398"/>
                <a:gd name="connsiteY48" fmla="*/ 174773 h 450157"/>
                <a:gd name="connsiteX49" fmla="*/ 326831 w 455398"/>
                <a:gd name="connsiteY49" fmla="*/ 174773 h 450157"/>
                <a:gd name="connsiteX50" fmla="*/ 327180 w 455398"/>
                <a:gd name="connsiteY50" fmla="*/ 174779 h 450157"/>
                <a:gd name="connsiteX51" fmla="*/ 336764 w 455398"/>
                <a:gd name="connsiteY51" fmla="*/ 185244 h 450157"/>
                <a:gd name="connsiteX52" fmla="*/ 336460 w 455398"/>
                <a:gd name="connsiteY52" fmla="*/ 193897 h 450157"/>
                <a:gd name="connsiteX53" fmla="*/ 238440 w 455398"/>
                <a:gd name="connsiteY53" fmla="*/ 247503 h 450157"/>
                <a:gd name="connsiteX54" fmla="*/ 238922 w 455398"/>
                <a:gd name="connsiteY54" fmla="*/ 234131 h 450157"/>
                <a:gd name="connsiteX55" fmla="*/ 238934 w 455398"/>
                <a:gd name="connsiteY55" fmla="*/ 233434 h 450157"/>
                <a:gd name="connsiteX56" fmla="*/ 220059 w 455398"/>
                <a:gd name="connsiteY56" fmla="*/ 214246 h 450157"/>
                <a:gd name="connsiteX57" fmla="*/ 215505 w 455398"/>
                <a:gd name="connsiteY57" fmla="*/ 214246 h 450157"/>
                <a:gd name="connsiteX58" fmla="*/ 214464 w 455398"/>
                <a:gd name="connsiteY58" fmla="*/ 185205 h 450157"/>
                <a:gd name="connsiteX59" fmla="*/ 214458 w 455398"/>
                <a:gd name="connsiteY59" fmla="*/ 184851 h 450157"/>
                <a:gd name="connsiteX60" fmla="*/ 224397 w 455398"/>
                <a:gd name="connsiteY60" fmla="*/ 174734 h 450157"/>
                <a:gd name="connsiteX61" fmla="*/ 9939 w 455398"/>
                <a:gd name="connsiteY61" fmla="*/ 174734 h 450157"/>
                <a:gd name="connsiteX62" fmla="*/ 47804 w 455398"/>
                <a:gd name="connsiteY62" fmla="*/ 174734 h 450157"/>
                <a:gd name="connsiteX63" fmla="*/ 51001 w 455398"/>
                <a:gd name="connsiteY63" fmla="*/ 192130 h 450157"/>
                <a:gd name="connsiteX64" fmla="*/ 53437 w 455398"/>
                <a:gd name="connsiteY64" fmla="*/ 194194 h 450157"/>
                <a:gd name="connsiteX65" fmla="*/ 69217 w 455398"/>
                <a:gd name="connsiteY65" fmla="*/ 194194 h 450157"/>
                <a:gd name="connsiteX66" fmla="*/ 71666 w 455398"/>
                <a:gd name="connsiteY66" fmla="*/ 192130 h 450157"/>
                <a:gd name="connsiteX67" fmla="*/ 74850 w 455398"/>
                <a:gd name="connsiteY67" fmla="*/ 174734 h 450157"/>
                <a:gd name="connsiteX68" fmla="*/ 112386 w 455398"/>
                <a:gd name="connsiteY68" fmla="*/ 174734 h 450157"/>
                <a:gd name="connsiteX69" fmla="*/ 112798 w 455398"/>
                <a:gd name="connsiteY69" fmla="*/ 174741 h 450157"/>
                <a:gd name="connsiteX70" fmla="*/ 122382 w 455398"/>
                <a:gd name="connsiteY70" fmla="*/ 185205 h 450157"/>
                <a:gd name="connsiteX71" fmla="*/ 121329 w 455398"/>
                <a:gd name="connsiteY71" fmla="*/ 214246 h 450157"/>
                <a:gd name="connsiteX72" fmla="*/ 117675 w 455398"/>
                <a:gd name="connsiteY72" fmla="*/ 214246 h 450157"/>
                <a:gd name="connsiteX73" fmla="*/ 116834 w 455398"/>
                <a:gd name="connsiteY73" fmla="*/ 214262 h 450157"/>
                <a:gd name="connsiteX74" fmla="*/ 98774 w 455398"/>
                <a:gd name="connsiteY74" fmla="*/ 234196 h 450157"/>
                <a:gd name="connsiteX75" fmla="*/ 101311 w 455398"/>
                <a:gd name="connsiteY75" fmla="*/ 303728 h 450157"/>
                <a:gd name="connsiteX76" fmla="*/ 100601 w 455398"/>
                <a:gd name="connsiteY76" fmla="*/ 303728 h 450157"/>
                <a:gd name="connsiteX77" fmla="*/ 98064 w 455398"/>
                <a:gd name="connsiteY77" fmla="*/ 306088 h 450157"/>
                <a:gd name="connsiteX78" fmla="*/ 91480 w 455398"/>
                <a:gd name="connsiteY78" fmla="*/ 409252 h 450157"/>
                <a:gd name="connsiteX79" fmla="*/ 27127 w 455398"/>
                <a:gd name="connsiteY79" fmla="*/ 343769 h 450157"/>
                <a:gd name="connsiteX80" fmla="*/ 24501 w 455398"/>
                <a:gd name="connsiteY80" fmla="*/ 306011 h 450157"/>
                <a:gd name="connsiteX81" fmla="*/ 21964 w 455398"/>
                <a:gd name="connsiteY81" fmla="*/ 303664 h 450157"/>
                <a:gd name="connsiteX82" fmla="*/ 21038 w 455398"/>
                <a:gd name="connsiteY82" fmla="*/ 303664 h 450157"/>
                <a:gd name="connsiteX83" fmla="*/ 3659 w 455398"/>
                <a:gd name="connsiteY83" fmla="*/ 286629 h 450157"/>
                <a:gd name="connsiteX84" fmla="*/ 6 w 455398"/>
                <a:gd name="connsiteY84" fmla="*/ 185205 h 450157"/>
                <a:gd name="connsiteX85" fmla="*/ 0 w 455398"/>
                <a:gd name="connsiteY85" fmla="*/ 184877 h 450157"/>
                <a:gd name="connsiteX86" fmla="*/ 9939 w 455398"/>
                <a:gd name="connsiteY86" fmla="*/ 174734 h 450157"/>
                <a:gd name="connsiteX87" fmla="*/ 168760 w 455398"/>
                <a:gd name="connsiteY87" fmla="*/ 145242 h 450157"/>
                <a:gd name="connsiteX88" fmla="*/ 194131 w 455398"/>
                <a:gd name="connsiteY88" fmla="*/ 171033 h 450157"/>
                <a:gd name="connsiteX89" fmla="*/ 168760 w 455398"/>
                <a:gd name="connsiteY89" fmla="*/ 196824 h 450157"/>
                <a:gd name="connsiteX90" fmla="*/ 143389 w 455398"/>
                <a:gd name="connsiteY90" fmla="*/ 171033 h 450157"/>
                <a:gd name="connsiteX91" fmla="*/ 168760 w 455398"/>
                <a:gd name="connsiteY91" fmla="*/ 145242 h 450157"/>
                <a:gd name="connsiteX92" fmla="*/ 59817 w 455398"/>
                <a:gd name="connsiteY92" fmla="*/ 106633 h 450157"/>
                <a:gd name="connsiteX93" fmla="*/ 85188 w 455398"/>
                <a:gd name="connsiteY93" fmla="*/ 132424 h 450157"/>
                <a:gd name="connsiteX94" fmla="*/ 59817 w 455398"/>
                <a:gd name="connsiteY94" fmla="*/ 158215 h 450157"/>
                <a:gd name="connsiteX95" fmla="*/ 34446 w 455398"/>
                <a:gd name="connsiteY95" fmla="*/ 132424 h 450157"/>
                <a:gd name="connsiteX96" fmla="*/ 59817 w 455398"/>
                <a:gd name="connsiteY96" fmla="*/ 106633 h 450157"/>
                <a:gd name="connsiteX97" fmla="*/ 275786 w 455398"/>
                <a:gd name="connsiteY97" fmla="*/ 104815 h 450157"/>
                <a:gd name="connsiteX98" fmla="*/ 301157 w 455398"/>
                <a:gd name="connsiteY98" fmla="*/ 130606 h 450157"/>
                <a:gd name="connsiteX99" fmla="*/ 275786 w 455398"/>
                <a:gd name="connsiteY99" fmla="*/ 156397 h 450157"/>
                <a:gd name="connsiteX100" fmla="*/ 250415 w 455398"/>
                <a:gd name="connsiteY100" fmla="*/ 130606 h 450157"/>
                <a:gd name="connsiteX101" fmla="*/ 275786 w 455398"/>
                <a:gd name="connsiteY101" fmla="*/ 104815 h 450157"/>
                <a:gd name="connsiteX102" fmla="*/ 181685 w 455398"/>
                <a:gd name="connsiteY102" fmla="*/ 78082 h 450157"/>
                <a:gd name="connsiteX103" fmla="*/ 219551 w 455398"/>
                <a:gd name="connsiteY103" fmla="*/ 78082 h 450157"/>
                <a:gd name="connsiteX104" fmla="*/ 222735 w 455398"/>
                <a:gd name="connsiteY104" fmla="*/ 95478 h 450157"/>
                <a:gd name="connsiteX105" fmla="*/ 225183 w 455398"/>
                <a:gd name="connsiteY105" fmla="*/ 97541 h 450157"/>
                <a:gd name="connsiteX106" fmla="*/ 240951 w 455398"/>
                <a:gd name="connsiteY106" fmla="*/ 97541 h 450157"/>
                <a:gd name="connsiteX107" fmla="*/ 243400 w 455398"/>
                <a:gd name="connsiteY107" fmla="*/ 95478 h 450157"/>
                <a:gd name="connsiteX108" fmla="*/ 246584 w 455398"/>
                <a:gd name="connsiteY108" fmla="*/ 78082 h 450157"/>
                <a:gd name="connsiteX109" fmla="*/ 284158 w 455398"/>
                <a:gd name="connsiteY109" fmla="*/ 78082 h 450157"/>
                <a:gd name="connsiteX110" fmla="*/ 284507 w 455398"/>
                <a:gd name="connsiteY110" fmla="*/ 78088 h 450157"/>
                <a:gd name="connsiteX111" fmla="*/ 294090 w 455398"/>
                <a:gd name="connsiteY111" fmla="*/ 88553 h 450157"/>
                <a:gd name="connsiteX112" fmla="*/ 293545 w 455398"/>
                <a:gd name="connsiteY112" fmla="*/ 103886 h 450157"/>
                <a:gd name="connsiteX113" fmla="*/ 275785 w 455398"/>
                <a:gd name="connsiteY113" fmla="*/ 98367 h 450157"/>
                <a:gd name="connsiteX114" fmla="*/ 275785 w 455398"/>
                <a:gd name="connsiteY114" fmla="*/ 98405 h 450157"/>
                <a:gd name="connsiteX115" fmla="*/ 259957 w 455398"/>
                <a:gd name="connsiteY115" fmla="*/ 102687 h 450157"/>
                <a:gd name="connsiteX116" fmla="*/ 248247 w 455398"/>
                <a:gd name="connsiteY116" fmla="*/ 146698 h 450157"/>
                <a:gd name="connsiteX117" fmla="*/ 291541 w 455398"/>
                <a:gd name="connsiteY117" fmla="*/ 158602 h 450157"/>
                <a:gd name="connsiteX118" fmla="*/ 291185 w 455398"/>
                <a:gd name="connsiteY118" fmla="*/ 168325 h 450157"/>
                <a:gd name="connsiteX119" fmla="*/ 284031 w 455398"/>
                <a:gd name="connsiteY119" fmla="*/ 168325 h 450157"/>
                <a:gd name="connsiteX120" fmla="*/ 283067 w 455398"/>
                <a:gd name="connsiteY120" fmla="*/ 173599 h 450157"/>
                <a:gd name="connsiteX121" fmla="*/ 280466 w 455398"/>
                <a:gd name="connsiteY121" fmla="*/ 187784 h 450157"/>
                <a:gd name="connsiteX122" fmla="*/ 271092 w 455398"/>
                <a:gd name="connsiteY122" fmla="*/ 187784 h 450157"/>
                <a:gd name="connsiteX123" fmla="*/ 268491 w 455398"/>
                <a:gd name="connsiteY123" fmla="*/ 173599 h 450157"/>
                <a:gd name="connsiteX124" fmla="*/ 267527 w 455398"/>
                <a:gd name="connsiteY124" fmla="*/ 168325 h 450157"/>
                <a:gd name="connsiteX125" fmla="*/ 224397 w 455398"/>
                <a:gd name="connsiteY125" fmla="*/ 168325 h 450157"/>
                <a:gd name="connsiteX126" fmla="*/ 223841 w 455398"/>
                <a:gd name="connsiteY126" fmla="*/ 168335 h 450157"/>
                <a:gd name="connsiteX127" fmla="*/ 208122 w 455398"/>
                <a:gd name="connsiteY127" fmla="*/ 185476 h 450157"/>
                <a:gd name="connsiteX128" fmla="*/ 209175 w 455398"/>
                <a:gd name="connsiteY128" fmla="*/ 214530 h 450157"/>
                <a:gd name="connsiteX129" fmla="*/ 209251 w 455398"/>
                <a:gd name="connsiteY129" fmla="*/ 216928 h 450157"/>
                <a:gd name="connsiteX130" fmla="*/ 196705 w 455398"/>
                <a:gd name="connsiteY130" fmla="*/ 216928 h 450157"/>
                <a:gd name="connsiteX131" fmla="*/ 177093 w 455398"/>
                <a:gd name="connsiteY131" fmla="*/ 216928 h 450157"/>
                <a:gd name="connsiteX132" fmla="*/ 176180 w 455398"/>
                <a:gd name="connsiteY132" fmla="*/ 221944 h 450157"/>
                <a:gd name="connsiteX133" fmla="*/ 173567 w 455398"/>
                <a:gd name="connsiteY133" fmla="*/ 236129 h 450157"/>
                <a:gd name="connsiteX134" fmla="*/ 164205 w 455398"/>
                <a:gd name="connsiteY134" fmla="*/ 236129 h 450157"/>
                <a:gd name="connsiteX135" fmla="*/ 161604 w 455398"/>
                <a:gd name="connsiteY135" fmla="*/ 221944 h 450157"/>
                <a:gd name="connsiteX136" fmla="*/ 160678 w 455398"/>
                <a:gd name="connsiteY136" fmla="*/ 216928 h 450157"/>
                <a:gd name="connsiteX137" fmla="*/ 141105 w 455398"/>
                <a:gd name="connsiteY137" fmla="*/ 216928 h 450157"/>
                <a:gd name="connsiteX138" fmla="*/ 127519 w 455398"/>
                <a:gd name="connsiteY138" fmla="*/ 216928 h 450157"/>
                <a:gd name="connsiteX139" fmla="*/ 127608 w 455398"/>
                <a:gd name="connsiteY139" fmla="*/ 214530 h 450157"/>
                <a:gd name="connsiteX140" fmla="*/ 128584 w 455398"/>
                <a:gd name="connsiteY140" fmla="*/ 185540 h 450157"/>
                <a:gd name="connsiteX141" fmla="*/ 128596 w 455398"/>
                <a:gd name="connsiteY141" fmla="*/ 184936 h 450157"/>
                <a:gd name="connsiteX142" fmla="*/ 112322 w 455398"/>
                <a:gd name="connsiteY142" fmla="*/ 168389 h 450157"/>
                <a:gd name="connsiteX143" fmla="*/ 69521 w 455398"/>
                <a:gd name="connsiteY143" fmla="*/ 168389 h 450157"/>
                <a:gd name="connsiteX144" fmla="*/ 68557 w 455398"/>
                <a:gd name="connsiteY144" fmla="*/ 173664 h 450157"/>
                <a:gd name="connsiteX145" fmla="*/ 65944 w 455398"/>
                <a:gd name="connsiteY145" fmla="*/ 187849 h 450157"/>
                <a:gd name="connsiteX146" fmla="*/ 56582 w 455398"/>
                <a:gd name="connsiteY146" fmla="*/ 187849 h 450157"/>
                <a:gd name="connsiteX147" fmla="*/ 54045 w 455398"/>
                <a:gd name="connsiteY147" fmla="*/ 173664 h 450157"/>
                <a:gd name="connsiteX148" fmla="*/ 53081 w 455398"/>
                <a:gd name="connsiteY148" fmla="*/ 168389 h 450157"/>
                <a:gd name="connsiteX149" fmla="*/ 46535 w 455398"/>
                <a:gd name="connsiteY149" fmla="*/ 168389 h 450157"/>
                <a:gd name="connsiteX150" fmla="*/ 46282 w 455398"/>
                <a:gd name="connsiteY150" fmla="*/ 161684 h 450157"/>
                <a:gd name="connsiteX151" fmla="*/ 75430 w 455398"/>
                <a:gd name="connsiteY151" fmla="*/ 160602 h 450157"/>
                <a:gd name="connsiteX152" fmla="*/ 87438 w 455398"/>
                <a:gd name="connsiteY152" fmla="*/ 116674 h 450157"/>
                <a:gd name="connsiteX153" fmla="*/ 44227 w 455398"/>
                <a:gd name="connsiteY153" fmla="*/ 104466 h 450157"/>
                <a:gd name="connsiteX154" fmla="*/ 43668 w 455398"/>
                <a:gd name="connsiteY154" fmla="*/ 88656 h 450157"/>
                <a:gd name="connsiteX155" fmla="*/ 43662 w 455398"/>
                <a:gd name="connsiteY155" fmla="*/ 88289 h 450157"/>
                <a:gd name="connsiteX156" fmla="*/ 53588 w 455398"/>
                <a:gd name="connsiteY156" fmla="*/ 78185 h 450157"/>
                <a:gd name="connsiteX157" fmla="*/ 91454 w 455398"/>
                <a:gd name="connsiteY157" fmla="*/ 78185 h 450157"/>
                <a:gd name="connsiteX158" fmla="*/ 94651 w 455398"/>
                <a:gd name="connsiteY158" fmla="*/ 95581 h 450157"/>
                <a:gd name="connsiteX159" fmla="*/ 97086 w 455398"/>
                <a:gd name="connsiteY159" fmla="*/ 97645 h 450157"/>
                <a:gd name="connsiteX160" fmla="*/ 112867 w 455398"/>
                <a:gd name="connsiteY160" fmla="*/ 97645 h 450157"/>
                <a:gd name="connsiteX161" fmla="*/ 115315 w 455398"/>
                <a:gd name="connsiteY161" fmla="*/ 95581 h 450157"/>
                <a:gd name="connsiteX162" fmla="*/ 118499 w 455398"/>
                <a:gd name="connsiteY162" fmla="*/ 78185 h 450157"/>
                <a:gd name="connsiteX163" fmla="*/ 156061 w 455398"/>
                <a:gd name="connsiteY163" fmla="*/ 78185 h 450157"/>
                <a:gd name="connsiteX164" fmla="*/ 156410 w 455398"/>
                <a:gd name="connsiteY164" fmla="*/ 78192 h 450157"/>
                <a:gd name="connsiteX165" fmla="*/ 165993 w 455398"/>
                <a:gd name="connsiteY165" fmla="*/ 88656 h 450157"/>
                <a:gd name="connsiteX166" fmla="*/ 164179 w 455398"/>
                <a:gd name="connsiteY166" fmla="*/ 139245 h 450157"/>
                <a:gd name="connsiteX167" fmla="*/ 140656 w 455398"/>
                <a:gd name="connsiteY167" fmla="*/ 156337 h 450157"/>
                <a:gd name="connsiteX168" fmla="*/ 154272 w 455398"/>
                <a:gd name="connsiteY168" fmla="*/ 199777 h 450157"/>
                <a:gd name="connsiteX169" fmla="*/ 185415 w 455398"/>
                <a:gd name="connsiteY169" fmla="*/ 198487 h 450157"/>
                <a:gd name="connsiteX170" fmla="*/ 200134 w 455398"/>
                <a:gd name="connsiteY170" fmla="*/ 175901 h 450157"/>
                <a:gd name="connsiteX171" fmla="*/ 173567 w 455398"/>
                <a:gd name="connsiteY171" fmla="*/ 139168 h 450157"/>
                <a:gd name="connsiteX172" fmla="*/ 171753 w 455398"/>
                <a:gd name="connsiteY172" fmla="*/ 88553 h 450157"/>
                <a:gd name="connsiteX173" fmla="*/ 171746 w 455398"/>
                <a:gd name="connsiteY173" fmla="*/ 88199 h 450157"/>
                <a:gd name="connsiteX174" fmla="*/ 181685 w 455398"/>
                <a:gd name="connsiteY174" fmla="*/ 78082 h 450157"/>
                <a:gd name="connsiteX175" fmla="*/ 232821 w 455398"/>
                <a:gd name="connsiteY175" fmla="*/ 0 h 450157"/>
                <a:gd name="connsiteX176" fmla="*/ 258192 w 455398"/>
                <a:gd name="connsiteY176" fmla="*/ 25791 h 450157"/>
                <a:gd name="connsiteX177" fmla="*/ 232821 w 455398"/>
                <a:gd name="connsiteY177" fmla="*/ 51582 h 450157"/>
                <a:gd name="connsiteX178" fmla="*/ 207450 w 455398"/>
                <a:gd name="connsiteY178" fmla="*/ 25791 h 450157"/>
                <a:gd name="connsiteX179" fmla="*/ 232821 w 455398"/>
                <a:gd name="connsiteY179" fmla="*/ 0 h 450157"/>
                <a:gd name="connsiteX180" fmla="*/ 104736 w 455398"/>
                <a:gd name="connsiteY180" fmla="*/ 0 h 450157"/>
                <a:gd name="connsiteX181" fmla="*/ 130107 w 455398"/>
                <a:gd name="connsiteY181" fmla="*/ 25791 h 450157"/>
                <a:gd name="connsiteX182" fmla="*/ 104736 w 455398"/>
                <a:gd name="connsiteY182" fmla="*/ 51582 h 450157"/>
                <a:gd name="connsiteX183" fmla="*/ 79365 w 455398"/>
                <a:gd name="connsiteY183" fmla="*/ 25791 h 450157"/>
                <a:gd name="connsiteX184" fmla="*/ 104736 w 455398"/>
                <a:gd name="connsiteY184" fmla="*/ 0 h 4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5398" h="450157">
                  <a:moveTo>
                    <a:pt x="245442" y="419117"/>
                  </a:moveTo>
                  <a:cubicBezTo>
                    <a:pt x="254598" y="429542"/>
                    <a:pt x="265282" y="438468"/>
                    <a:pt x="277117" y="445579"/>
                  </a:cubicBezTo>
                  <a:cubicBezTo>
                    <a:pt x="267260" y="447739"/>
                    <a:pt x="257277" y="449268"/>
                    <a:pt x="247231" y="450157"/>
                  </a:cubicBezTo>
                  <a:close/>
                  <a:moveTo>
                    <a:pt x="407701" y="286268"/>
                  </a:moveTo>
                  <a:lnTo>
                    <a:pt x="416670" y="295385"/>
                  </a:lnTo>
                  <a:lnTo>
                    <a:pt x="328050" y="385473"/>
                  </a:lnTo>
                  <a:lnTo>
                    <a:pt x="269126" y="325574"/>
                  </a:lnTo>
                  <a:lnTo>
                    <a:pt x="278095" y="316456"/>
                  </a:lnTo>
                  <a:lnTo>
                    <a:pt x="328050" y="367239"/>
                  </a:lnTo>
                  <a:close/>
                  <a:moveTo>
                    <a:pt x="117675" y="223337"/>
                  </a:moveTo>
                  <a:lnTo>
                    <a:pt x="155477" y="223337"/>
                  </a:lnTo>
                  <a:lnTo>
                    <a:pt x="158674" y="240720"/>
                  </a:lnTo>
                  <a:cubicBezTo>
                    <a:pt x="158906" y="241908"/>
                    <a:pt x="159919" y="242771"/>
                    <a:pt x="161110" y="242797"/>
                  </a:cubicBezTo>
                  <a:lnTo>
                    <a:pt x="176890" y="242797"/>
                  </a:lnTo>
                  <a:cubicBezTo>
                    <a:pt x="178085" y="242777"/>
                    <a:pt x="179105" y="241912"/>
                    <a:pt x="179339" y="240720"/>
                  </a:cubicBezTo>
                  <a:lnTo>
                    <a:pt x="182523" y="223337"/>
                  </a:lnTo>
                  <a:lnTo>
                    <a:pt x="220059" y="223337"/>
                  </a:lnTo>
                  <a:cubicBezTo>
                    <a:pt x="220201" y="223336"/>
                    <a:pt x="220343" y="223339"/>
                    <a:pt x="220485" y="223344"/>
                  </a:cubicBezTo>
                  <a:cubicBezTo>
                    <a:pt x="225966" y="223550"/>
                    <a:pt x="230245" y="228236"/>
                    <a:pt x="230042" y="233809"/>
                  </a:cubicBezTo>
                  <a:lnTo>
                    <a:pt x="229027" y="262101"/>
                  </a:lnTo>
                  <a:cubicBezTo>
                    <a:pt x="213828" y="289230"/>
                    <a:pt x="208334" y="320869"/>
                    <a:pt x="213475" y="351648"/>
                  </a:cubicBezTo>
                  <a:cubicBezTo>
                    <a:pt x="212019" y="352046"/>
                    <a:pt x="210518" y="352250"/>
                    <a:pt x="209010" y="352254"/>
                  </a:cubicBezTo>
                  <a:lnTo>
                    <a:pt x="208325" y="352254"/>
                  </a:lnTo>
                  <a:cubicBezTo>
                    <a:pt x="207004" y="352249"/>
                    <a:pt x="205901" y="353275"/>
                    <a:pt x="205788" y="354614"/>
                  </a:cubicBezTo>
                  <a:lnTo>
                    <a:pt x="199724" y="449615"/>
                  </a:lnTo>
                  <a:cubicBezTo>
                    <a:pt x="178457" y="447259"/>
                    <a:pt x="157598" y="442011"/>
                    <a:pt x="137705" y="434011"/>
                  </a:cubicBezTo>
                  <a:lnTo>
                    <a:pt x="132174" y="354601"/>
                  </a:lnTo>
                  <a:cubicBezTo>
                    <a:pt x="132056" y="353267"/>
                    <a:pt x="130954" y="352249"/>
                    <a:pt x="129637" y="352254"/>
                  </a:cubicBezTo>
                  <a:lnTo>
                    <a:pt x="128711" y="352254"/>
                  </a:lnTo>
                  <a:cubicBezTo>
                    <a:pt x="119351" y="352260"/>
                    <a:pt x="111667" y="344728"/>
                    <a:pt x="111332" y="335219"/>
                  </a:cubicBezTo>
                  <a:lnTo>
                    <a:pt x="107742" y="233809"/>
                  </a:lnTo>
                  <a:cubicBezTo>
                    <a:pt x="107739" y="233690"/>
                    <a:pt x="107736" y="233573"/>
                    <a:pt x="107736" y="233454"/>
                  </a:cubicBezTo>
                  <a:cubicBezTo>
                    <a:pt x="107732" y="227870"/>
                    <a:pt x="112182" y="223341"/>
                    <a:pt x="117675" y="223337"/>
                  </a:cubicBezTo>
                  <a:close/>
                  <a:moveTo>
                    <a:pt x="344744" y="206483"/>
                  </a:moveTo>
                  <a:cubicBezTo>
                    <a:pt x="392833" y="206471"/>
                    <a:pt x="436325" y="235525"/>
                    <a:pt x="455398" y="280400"/>
                  </a:cubicBezTo>
                  <a:cubicBezTo>
                    <a:pt x="453385" y="286899"/>
                    <a:pt x="451111" y="293270"/>
                    <a:pt x="448574" y="299511"/>
                  </a:cubicBezTo>
                  <a:cubicBezTo>
                    <a:pt x="438576" y="263074"/>
                    <a:pt x="410803" y="234451"/>
                    <a:pt x="375100" y="223790"/>
                  </a:cubicBezTo>
                  <a:cubicBezTo>
                    <a:pt x="317962" y="206729"/>
                    <a:pt x="258039" y="239984"/>
                    <a:pt x="241256" y="298068"/>
                  </a:cubicBezTo>
                  <a:cubicBezTo>
                    <a:pt x="224474" y="356151"/>
                    <a:pt x="257188" y="417067"/>
                    <a:pt x="314324" y="434128"/>
                  </a:cubicBezTo>
                  <a:cubicBezTo>
                    <a:pt x="308143" y="436604"/>
                    <a:pt x="301833" y="438822"/>
                    <a:pt x="295398" y="440782"/>
                  </a:cubicBezTo>
                  <a:cubicBezTo>
                    <a:pt x="252047" y="421028"/>
                    <a:pt x="224156" y="377229"/>
                    <a:pt x="224178" y="328935"/>
                  </a:cubicBezTo>
                  <a:cubicBezTo>
                    <a:pt x="224208" y="261276"/>
                    <a:pt x="278187" y="206452"/>
                    <a:pt x="344744" y="206483"/>
                  </a:cubicBezTo>
                  <a:close/>
                  <a:moveTo>
                    <a:pt x="224397" y="174734"/>
                  </a:moveTo>
                  <a:lnTo>
                    <a:pt x="262288" y="174734"/>
                  </a:lnTo>
                  <a:lnTo>
                    <a:pt x="265447" y="192169"/>
                  </a:lnTo>
                  <a:cubicBezTo>
                    <a:pt x="265685" y="193355"/>
                    <a:pt x="266704" y="194214"/>
                    <a:pt x="267895" y="194232"/>
                  </a:cubicBezTo>
                  <a:lnTo>
                    <a:pt x="283663" y="194232"/>
                  </a:lnTo>
                  <a:cubicBezTo>
                    <a:pt x="284854" y="194214"/>
                    <a:pt x="285873" y="193355"/>
                    <a:pt x="286111" y="192169"/>
                  </a:cubicBezTo>
                  <a:lnTo>
                    <a:pt x="289295" y="174773"/>
                  </a:lnTo>
                  <a:lnTo>
                    <a:pt x="326831" y="174773"/>
                  </a:lnTo>
                  <a:cubicBezTo>
                    <a:pt x="326948" y="174773"/>
                    <a:pt x="327064" y="174775"/>
                    <a:pt x="327180" y="174779"/>
                  </a:cubicBezTo>
                  <a:cubicBezTo>
                    <a:pt x="332669" y="174979"/>
                    <a:pt x="336961" y="179664"/>
                    <a:pt x="336764" y="185244"/>
                  </a:cubicBezTo>
                  <a:lnTo>
                    <a:pt x="336460" y="193897"/>
                  </a:lnTo>
                  <a:cubicBezTo>
                    <a:pt x="297653" y="196353"/>
                    <a:pt x="261842" y="215938"/>
                    <a:pt x="238440" y="247503"/>
                  </a:cubicBezTo>
                  <a:lnTo>
                    <a:pt x="238922" y="234131"/>
                  </a:lnTo>
                  <a:cubicBezTo>
                    <a:pt x="238931" y="233899"/>
                    <a:pt x="238934" y="233667"/>
                    <a:pt x="238934" y="233434"/>
                  </a:cubicBezTo>
                  <a:cubicBezTo>
                    <a:pt x="238934" y="222837"/>
                    <a:pt x="230483" y="214246"/>
                    <a:pt x="220059" y="214246"/>
                  </a:cubicBezTo>
                  <a:lnTo>
                    <a:pt x="215505" y="214246"/>
                  </a:lnTo>
                  <a:lnTo>
                    <a:pt x="214464" y="185205"/>
                  </a:lnTo>
                  <a:cubicBezTo>
                    <a:pt x="214461" y="185087"/>
                    <a:pt x="214458" y="184969"/>
                    <a:pt x="214458" y="184851"/>
                  </a:cubicBezTo>
                  <a:cubicBezTo>
                    <a:pt x="214454" y="179267"/>
                    <a:pt x="218904" y="174738"/>
                    <a:pt x="224397" y="174734"/>
                  </a:cubicBezTo>
                  <a:close/>
                  <a:moveTo>
                    <a:pt x="9939" y="174734"/>
                  </a:moveTo>
                  <a:lnTo>
                    <a:pt x="47804" y="174734"/>
                  </a:lnTo>
                  <a:lnTo>
                    <a:pt x="51001" y="192130"/>
                  </a:lnTo>
                  <a:cubicBezTo>
                    <a:pt x="51238" y="193313"/>
                    <a:pt x="52251" y="194169"/>
                    <a:pt x="53437" y="194194"/>
                  </a:cubicBezTo>
                  <a:lnTo>
                    <a:pt x="69217" y="194194"/>
                  </a:lnTo>
                  <a:cubicBezTo>
                    <a:pt x="70408" y="194176"/>
                    <a:pt x="71427" y="193317"/>
                    <a:pt x="71666" y="192130"/>
                  </a:cubicBezTo>
                  <a:lnTo>
                    <a:pt x="74850" y="174734"/>
                  </a:lnTo>
                  <a:lnTo>
                    <a:pt x="112386" y="174734"/>
                  </a:lnTo>
                  <a:cubicBezTo>
                    <a:pt x="112523" y="174733"/>
                    <a:pt x="112661" y="174736"/>
                    <a:pt x="112798" y="174741"/>
                  </a:cubicBezTo>
                  <a:cubicBezTo>
                    <a:pt x="118287" y="174941"/>
                    <a:pt x="122578" y="179626"/>
                    <a:pt x="122382" y="185205"/>
                  </a:cubicBezTo>
                  <a:lnTo>
                    <a:pt x="121329" y="214246"/>
                  </a:lnTo>
                  <a:lnTo>
                    <a:pt x="117675" y="214246"/>
                  </a:lnTo>
                  <a:cubicBezTo>
                    <a:pt x="117395" y="214245"/>
                    <a:pt x="117115" y="214250"/>
                    <a:pt x="116834" y="214262"/>
                  </a:cubicBezTo>
                  <a:cubicBezTo>
                    <a:pt x="106432" y="214696"/>
                    <a:pt x="98347" y="223621"/>
                    <a:pt x="98774" y="234196"/>
                  </a:cubicBezTo>
                  <a:lnTo>
                    <a:pt x="101311" y="303728"/>
                  </a:lnTo>
                  <a:lnTo>
                    <a:pt x="100601" y="303728"/>
                  </a:lnTo>
                  <a:cubicBezTo>
                    <a:pt x="99280" y="303723"/>
                    <a:pt x="98177" y="304750"/>
                    <a:pt x="98064" y="306088"/>
                  </a:cubicBezTo>
                  <a:lnTo>
                    <a:pt x="91480" y="409252"/>
                  </a:lnTo>
                  <a:cubicBezTo>
                    <a:pt x="66145" y="391763"/>
                    <a:pt x="44307" y="369542"/>
                    <a:pt x="27127" y="343769"/>
                  </a:cubicBezTo>
                  <a:lnTo>
                    <a:pt x="24501" y="306011"/>
                  </a:lnTo>
                  <a:cubicBezTo>
                    <a:pt x="24383" y="304677"/>
                    <a:pt x="23281" y="303659"/>
                    <a:pt x="21964" y="303664"/>
                  </a:cubicBezTo>
                  <a:lnTo>
                    <a:pt x="21038" y="303664"/>
                  </a:lnTo>
                  <a:cubicBezTo>
                    <a:pt x="11680" y="303664"/>
                    <a:pt x="4000" y="296135"/>
                    <a:pt x="3659" y="286629"/>
                  </a:cubicBezTo>
                  <a:lnTo>
                    <a:pt x="6" y="185205"/>
                  </a:lnTo>
                  <a:cubicBezTo>
                    <a:pt x="2" y="185096"/>
                    <a:pt x="0" y="184986"/>
                    <a:pt x="0" y="184877"/>
                  </a:cubicBezTo>
                  <a:cubicBezTo>
                    <a:pt x="-11" y="179286"/>
                    <a:pt x="4439" y="174745"/>
                    <a:pt x="9939" y="174734"/>
                  </a:cubicBezTo>
                  <a:close/>
                  <a:moveTo>
                    <a:pt x="168760" y="145242"/>
                  </a:moveTo>
                  <a:cubicBezTo>
                    <a:pt x="182772" y="145242"/>
                    <a:pt x="194131" y="156789"/>
                    <a:pt x="194131" y="171033"/>
                  </a:cubicBezTo>
                  <a:cubicBezTo>
                    <a:pt x="194131" y="185277"/>
                    <a:pt x="182772" y="196824"/>
                    <a:pt x="168760" y="196824"/>
                  </a:cubicBezTo>
                  <a:cubicBezTo>
                    <a:pt x="154748" y="196824"/>
                    <a:pt x="143389" y="185277"/>
                    <a:pt x="143389" y="171033"/>
                  </a:cubicBezTo>
                  <a:cubicBezTo>
                    <a:pt x="143389" y="156789"/>
                    <a:pt x="154748" y="145242"/>
                    <a:pt x="168760" y="145242"/>
                  </a:cubicBezTo>
                  <a:close/>
                  <a:moveTo>
                    <a:pt x="59817" y="106633"/>
                  </a:moveTo>
                  <a:cubicBezTo>
                    <a:pt x="73829" y="106633"/>
                    <a:pt x="85188" y="118180"/>
                    <a:pt x="85188" y="132424"/>
                  </a:cubicBezTo>
                  <a:cubicBezTo>
                    <a:pt x="85188" y="146668"/>
                    <a:pt x="73829" y="158215"/>
                    <a:pt x="59817" y="158215"/>
                  </a:cubicBezTo>
                  <a:cubicBezTo>
                    <a:pt x="45805" y="158215"/>
                    <a:pt x="34446" y="146668"/>
                    <a:pt x="34446" y="132424"/>
                  </a:cubicBezTo>
                  <a:cubicBezTo>
                    <a:pt x="34446" y="118180"/>
                    <a:pt x="45805" y="106633"/>
                    <a:pt x="59817" y="106633"/>
                  </a:cubicBezTo>
                  <a:close/>
                  <a:moveTo>
                    <a:pt x="275786" y="104815"/>
                  </a:moveTo>
                  <a:cubicBezTo>
                    <a:pt x="289798" y="104815"/>
                    <a:pt x="301157" y="116362"/>
                    <a:pt x="301157" y="130606"/>
                  </a:cubicBezTo>
                  <a:cubicBezTo>
                    <a:pt x="301157" y="144850"/>
                    <a:pt x="289798" y="156397"/>
                    <a:pt x="275786" y="156397"/>
                  </a:cubicBezTo>
                  <a:cubicBezTo>
                    <a:pt x="261774" y="156397"/>
                    <a:pt x="250415" y="144850"/>
                    <a:pt x="250415" y="130606"/>
                  </a:cubicBezTo>
                  <a:cubicBezTo>
                    <a:pt x="250415" y="116362"/>
                    <a:pt x="261774" y="104815"/>
                    <a:pt x="275786" y="104815"/>
                  </a:cubicBezTo>
                  <a:close/>
                  <a:moveTo>
                    <a:pt x="181685" y="78082"/>
                  </a:moveTo>
                  <a:lnTo>
                    <a:pt x="219551" y="78082"/>
                  </a:lnTo>
                  <a:lnTo>
                    <a:pt x="222735" y="95478"/>
                  </a:lnTo>
                  <a:cubicBezTo>
                    <a:pt x="222974" y="96664"/>
                    <a:pt x="223992" y="97523"/>
                    <a:pt x="225183" y="97541"/>
                  </a:cubicBezTo>
                  <a:lnTo>
                    <a:pt x="240951" y="97541"/>
                  </a:lnTo>
                  <a:cubicBezTo>
                    <a:pt x="242143" y="97523"/>
                    <a:pt x="243161" y="96664"/>
                    <a:pt x="243400" y="95478"/>
                  </a:cubicBezTo>
                  <a:lnTo>
                    <a:pt x="246584" y="78082"/>
                  </a:lnTo>
                  <a:lnTo>
                    <a:pt x="284158" y="78082"/>
                  </a:lnTo>
                  <a:cubicBezTo>
                    <a:pt x="284274" y="78082"/>
                    <a:pt x="284390" y="78085"/>
                    <a:pt x="284507" y="78088"/>
                  </a:cubicBezTo>
                  <a:cubicBezTo>
                    <a:pt x="289996" y="78288"/>
                    <a:pt x="294287" y="82973"/>
                    <a:pt x="294090" y="88553"/>
                  </a:cubicBezTo>
                  <a:lnTo>
                    <a:pt x="293545" y="103886"/>
                  </a:lnTo>
                  <a:cubicBezTo>
                    <a:pt x="288305" y="100275"/>
                    <a:pt x="282117" y="98352"/>
                    <a:pt x="275785" y="98367"/>
                  </a:cubicBezTo>
                  <a:lnTo>
                    <a:pt x="275785" y="98405"/>
                  </a:lnTo>
                  <a:cubicBezTo>
                    <a:pt x="270232" y="98399"/>
                    <a:pt x="264773" y="99875"/>
                    <a:pt x="259957" y="102687"/>
                  </a:cubicBezTo>
                  <a:cubicBezTo>
                    <a:pt x="244768" y="111552"/>
                    <a:pt x="239526" y="131257"/>
                    <a:pt x="248247" y="146698"/>
                  </a:cubicBezTo>
                  <a:cubicBezTo>
                    <a:pt x="256968" y="162138"/>
                    <a:pt x="276351" y="167467"/>
                    <a:pt x="291541" y="158602"/>
                  </a:cubicBezTo>
                  <a:lnTo>
                    <a:pt x="291185" y="168325"/>
                  </a:lnTo>
                  <a:lnTo>
                    <a:pt x="284031" y="168325"/>
                  </a:lnTo>
                  <a:lnTo>
                    <a:pt x="283067" y="173599"/>
                  </a:lnTo>
                  <a:lnTo>
                    <a:pt x="280466" y="187784"/>
                  </a:lnTo>
                  <a:lnTo>
                    <a:pt x="271092" y="187784"/>
                  </a:lnTo>
                  <a:lnTo>
                    <a:pt x="268491" y="173599"/>
                  </a:lnTo>
                  <a:lnTo>
                    <a:pt x="267527" y="168325"/>
                  </a:lnTo>
                  <a:lnTo>
                    <a:pt x="224397" y="168325"/>
                  </a:lnTo>
                  <a:cubicBezTo>
                    <a:pt x="224212" y="168325"/>
                    <a:pt x="224027" y="168329"/>
                    <a:pt x="223841" y="168335"/>
                  </a:cubicBezTo>
                  <a:cubicBezTo>
                    <a:pt x="214845" y="168655"/>
                    <a:pt x="207806" y="176330"/>
                    <a:pt x="208122" y="185476"/>
                  </a:cubicBezTo>
                  <a:lnTo>
                    <a:pt x="209175" y="214530"/>
                  </a:lnTo>
                  <a:lnTo>
                    <a:pt x="209251" y="216928"/>
                  </a:lnTo>
                  <a:lnTo>
                    <a:pt x="196705" y="216928"/>
                  </a:lnTo>
                  <a:lnTo>
                    <a:pt x="177093" y="216928"/>
                  </a:lnTo>
                  <a:lnTo>
                    <a:pt x="176180" y="221944"/>
                  </a:lnTo>
                  <a:lnTo>
                    <a:pt x="173567" y="236129"/>
                  </a:lnTo>
                  <a:lnTo>
                    <a:pt x="164205" y="236129"/>
                  </a:lnTo>
                  <a:lnTo>
                    <a:pt x="161604" y="221944"/>
                  </a:lnTo>
                  <a:lnTo>
                    <a:pt x="160678" y="216928"/>
                  </a:lnTo>
                  <a:lnTo>
                    <a:pt x="141105" y="216928"/>
                  </a:lnTo>
                  <a:lnTo>
                    <a:pt x="127519" y="216928"/>
                  </a:lnTo>
                  <a:lnTo>
                    <a:pt x="127608" y="214530"/>
                  </a:lnTo>
                  <a:lnTo>
                    <a:pt x="128584" y="185540"/>
                  </a:lnTo>
                  <a:cubicBezTo>
                    <a:pt x="128592" y="185339"/>
                    <a:pt x="128596" y="185138"/>
                    <a:pt x="128596" y="184936"/>
                  </a:cubicBezTo>
                  <a:cubicBezTo>
                    <a:pt x="128596" y="175799"/>
                    <a:pt x="121310" y="168391"/>
                    <a:pt x="112322" y="168389"/>
                  </a:cubicBezTo>
                  <a:lnTo>
                    <a:pt x="69521" y="168389"/>
                  </a:lnTo>
                  <a:lnTo>
                    <a:pt x="68557" y="173664"/>
                  </a:lnTo>
                  <a:lnTo>
                    <a:pt x="65944" y="187849"/>
                  </a:lnTo>
                  <a:lnTo>
                    <a:pt x="56582" y="187849"/>
                  </a:lnTo>
                  <a:lnTo>
                    <a:pt x="54045" y="173664"/>
                  </a:lnTo>
                  <a:lnTo>
                    <a:pt x="53081" y="168389"/>
                  </a:lnTo>
                  <a:lnTo>
                    <a:pt x="46535" y="168389"/>
                  </a:lnTo>
                  <a:lnTo>
                    <a:pt x="46282" y="161684"/>
                  </a:lnTo>
                  <a:cubicBezTo>
                    <a:pt x="55594" y="166156"/>
                    <a:pt x="66463" y="165752"/>
                    <a:pt x="75430" y="160602"/>
                  </a:cubicBezTo>
                  <a:cubicBezTo>
                    <a:pt x="90678" y="151843"/>
                    <a:pt x="96055" y="132175"/>
                    <a:pt x="87438" y="116674"/>
                  </a:cubicBezTo>
                  <a:cubicBezTo>
                    <a:pt x="78822" y="101173"/>
                    <a:pt x="59476" y="95708"/>
                    <a:pt x="44227" y="104466"/>
                  </a:cubicBezTo>
                  <a:lnTo>
                    <a:pt x="43668" y="88656"/>
                  </a:lnTo>
                  <a:cubicBezTo>
                    <a:pt x="43663" y="88534"/>
                    <a:pt x="43662" y="88411"/>
                    <a:pt x="43662" y="88289"/>
                  </a:cubicBezTo>
                  <a:cubicBezTo>
                    <a:pt x="43658" y="82711"/>
                    <a:pt x="48103" y="78189"/>
                    <a:pt x="53588" y="78185"/>
                  </a:cubicBezTo>
                  <a:lnTo>
                    <a:pt x="91454" y="78185"/>
                  </a:lnTo>
                  <a:lnTo>
                    <a:pt x="94651" y="95581"/>
                  </a:lnTo>
                  <a:cubicBezTo>
                    <a:pt x="94888" y="96764"/>
                    <a:pt x="95900" y="97620"/>
                    <a:pt x="97086" y="97645"/>
                  </a:cubicBezTo>
                  <a:lnTo>
                    <a:pt x="112867" y="97645"/>
                  </a:lnTo>
                  <a:cubicBezTo>
                    <a:pt x="114058" y="97626"/>
                    <a:pt x="115077" y="96768"/>
                    <a:pt x="115315" y="95581"/>
                  </a:cubicBezTo>
                  <a:lnTo>
                    <a:pt x="118499" y="78185"/>
                  </a:lnTo>
                  <a:lnTo>
                    <a:pt x="156061" y="78185"/>
                  </a:lnTo>
                  <a:cubicBezTo>
                    <a:pt x="156178" y="78185"/>
                    <a:pt x="156293" y="78188"/>
                    <a:pt x="156410" y="78192"/>
                  </a:cubicBezTo>
                  <a:cubicBezTo>
                    <a:pt x="161899" y="78391"/>
                    <a:pt x="166190" y="83076"/>
                    <a:pt x="165993" y="88656"/>
                  </a:cubicBezTo>
                  <a:lnTo>
                    <a:pt x="164179" y="139245"/>
                  </a:lnTo>
                  <a:cubicBezTo>
                    <a:pt x="154091" y="140766"/>
                    <a:pt x="145338" y="147126"/>
                    <a:pt x="140656" y="156337"/>
                  </a:cubicBezTo>
                  <a:cubicBezTo>
                    <a:pt x="132616" y="172155"/>
                    <a:pt x="138712" y="191604"/>
                    <a:pt x="154272" y="199777"/>
                  </a:cubicBezTo>
                  <a:cubicBezTo>
                    <a:pt x="164145" y="204986"/>
                    <a:pt x="175992" y="204495"/>
                    <a:pt x="185415" y="198487"/>
                  </a:cubicBezTo>
                  <a:cubicBezTo>
                    <a:pt x="193346" y="193521"/>
                    <a:pt x="198728" y="185262"/>
                    <a:pt x="200134" y="175901"/>
                  </a:cubicBezTo>
                  <a:cubicBezTo>
                    <a:pt x="202776" y="158300"/>
                    <a:pt x="190881" y="141854"/>
                    <a:pt x="173567" y="139168"/>
                  </a:cubicBezTo>
                  <a:lnTo>
                    <a:pt x="171753" y="88553"/>
                  </a:lnTo>
                  <a:cubicBezTo>
                    <a:pt x="171749" y="88435"/>
                    <a:pt x="171746" y="88317"/>
                    <a:pt x="171746" y="88199"/>
                  </a:cubicBezTo>
                  <a:cubicBezTo>
                    <a:pt x="171742" y="82615"/>
                    <a:pt x="176193" y="78086"/>
                    <a:pt x="181685" y="78082"/>
                  </a:cubicBezTo>
                  <a:close/>
                  <a:moveTo>
                    <a:pt x="232821" y="0"/>
                  </a:moveTo>
                  <a:cubicBezTo>
                    <a:pt x="246833" y="0"/>
                    <a:pt x="258192" y="11547"/>
                    <a:pt x="258192" y="25791"/>
                  </a:cubicBezTo>
                  <a:cubicBezTo>
                    <a:pt x="258192" y="40035"/>
                    <a:pt x="246833" y="51582"/>
                    <a:pt x="232821" y="51582"/>
                  </a:cubicBezTo>
                  <a:cubicBezTo>
                    <a:pt x="218809" y="51582"/>
                    <a:pt x="207450" y="40035"/>
                    <a:pt x="207450" y="25791"/>
                  </a:cubicBezTo>
                  <a:cubicBezTo>
                    <a:pt x="207450" y="11547"/>
                    <a:pt x="218809" y="0"/>
                    <a:pt x="232821" y="0"/>
                  </a:cubicBezTo>
                  <a:close/>
                  <a:moveTo>
                    <a:pt x="104736" y="0"/>
                  </a:moveTo>
                  <a:cubicBezTo>
                    <a:pt x="118748" y="0"/>
                    <a:pt x="130107" y="11547"/>
                    <a:pt x="130107" y="25791"/>
                  </a:cubicBezTo>
                  <a:cubicBezTo>
                    <a:pt x="130107" y="40035"/>
                    <a:pt x="118748" y="51582"/>
                    <a:pt x="104736" y="51582"/>
                  </a:cubicBezTo>
                  <a:cubicBezTo>
                    <a:pt x="90724" y="51582"/>
                    <a:pt x="79365" y="40035"/>
                    <a:pt x="79365" y="25791"/>
                  </a:cubicBezTo>
                  <a:cubicBezTo>
                    <a:pt x="79365" y="11547"/>
                    <a:pt x="90724" y="0"/>
                    <a:pt x="104736" y="0"/>
                  </a:cubicBezTo>
                  <a:close/>
                </a:path>
              </a:pathLst>
            </a:custGeom>
            <a:solidFill>
              <a:srgbClr val="025EA1"/>
            </a:solidFill>
            <a:ln w="1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D95071F-B444-69D3-BFC5-B4E09CAEC91C}"/>
              </a:ext>
            </a:extLst>
          </p:cNvPr>
          <p:cNvGrpSpPr/>
          <p:nvPr/>
        </p:nvGrpSpPr>
        <p:grpSpPr>
          <a:xfrm>
            <a:off x="582252" y="3005961"/>
            <a:ext cx="719999" cy="720000"/>
            <a:chOff x="8540406" y="4583641"/>
            <a:chExt cx="719999" cy="720000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6EE200-37E7-2CFE-C4DF-3620F894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40406" y="4583641"/>
              <a:ext cx="719999" cy="720000"/>
            </a:xfrm>
            <a:prstGeom prst="rect">
              <a:avLst/>
            </a:prstGeom>
          </p:spPr>
        </p:pic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D438385F-E965-597A-862E-DC1F1118201A}"/>
                </a:ext>
              </a:extLst>
            </p:cNvPr>
            <p:cNvSpPr/>
            <p:nvPr/>
          </p:nvSpPr>
          <p:spPr>
            <a:xfrm>
              <a:off x="8674903" y="4736848"/>
              <a:ext cx="455398" cy="450157"/>
            </a:xfrm>
            <a:custGeom>
              <a:avLst/>
              <a:gdLst>
                <a:gd name="connsiteX0" fmla="*/ 245442 w 455398"/>
                <a:gd name="connsiteY0" fmla="*/ 419117 h 450157"/>
                <a:gd name="connsiteX1" fmla="*/ 277117 w 455398"/>
                <a:gd name="connsiteY1" fmla="*/ 445579 h 450157"/>
                <a:gd name="connsiteX2" fmla="*/ 247231 w 455398"/>
                <a:gd name="connsiteY2" fmla="*/ 450157 h 450157"/>
                <a:gd name="connsiteX3" fmla="*/ 407701 w 455398"/>
                <a:gd name="connsiteY3" fmla="*/ 286268 h 450157"/>
                <a:gd name="connsiteX4" fmla="*/ 416670 w 455398"/>
                <a:gd name="connsiteY4" fmla="*/ 295385 h 450157"/>
                <a:gd name="connsiteX5" fmla="*/ 328050 w 455398"/>
                <a:gd name="connsiteY5" fmla="*/ 385473 h 450157"/>
                <a:gd name="connsiteX6" fmla="*/ 269126 w 455398"/>
                <a:gd name="connsiteY6" fmla="*/ 325574 h 450157"/>
                <a:gd name="connsiteX7" fmla="*/ 278095 w 455398"/>
                <a:gd name="connsiteY7" fmla="*/ 316456 h 450157"/>
                <a:gd name="connsiteX8" fmla="*/ 328050 w 455398"/>
                <a:gd name="connsiteY8" fmla="*/ 367239 h 450157"/>
                <a:gd name="connsiteX9" fmla="*/ 117675 w 455398"/>
                <a:gd name="connsiteY9" fmla="*/ 223337 h 450157"/>
                <a:gd name="connsiteX10" fmla="*/ 155477 w 455398"/>
                <a:gd name="connsiteY10" fmla="*/ 223337 h 450157"/>
                <a:gd name="connsiteX11" fmla="*/ 158674 w 455398"/>
                <a:gd name="connsiteY11" fmla="*/ 240720 h 450157"/>
                <a:gd name="connsiteX12" fmla="*/ 161110 w 455398"/>
                <a:gd name="connsiteY12" fmla="*/ 242797 h 450157"/>
                <a:gd name="connsiteX13" fmla="*/ 176890 w 455398"/>
                <a:gd name="connsiteY13" fmla="*/ 242797 h 450157"/>
                <a:gd name="connsiteX14" fmla="*/ 179339 w 455398"/>
                <a:gd name="connsiteY14" fmla="*/ 240720 h 450157"/>
                <a:gd name="connsiteX15" fmla="*/ 182523 w 455398"/>
                <a:gd name="connsiteY15" fmla="*/ 223337 h 450157"/>
                <a:gd name="connsiteX16" fmla="*/ 220059 w 455398"/>
                <a:gd name="connsiteY16" fmla="*/ 223337 h 450157"/>
                <a:gd name="connsiteX17" fmla="*/ 220485 w 455398"/>
                <a:gd name="connsiteY17" fmla="*/ 223344 h 450157"/>
                <a:gd name="connsiteX18" fmla="*/ 230042 w 455398"/>
                <a:gd name="connsiteY18" fmla="*/ 233809 h 450157"/>
                <a:gd name="connsiteX19" fmla="*/ 229027 w 455398"/>
                <a:gd name="connsiteY19" fmla="*/ 262101 h 450157"/>
                <a:gd name="connsiteX20" fmla="*/ 213475 w 455398"/>
                <a:gd name="connsiteY20" fmla="*/ 351648 h 450157"/>
                <a:gd name="connsiteX21" fmla="*/ 209010 w 455398"/>
                <a:gd name="connsiteY21" fmla="*/ 352254 h 450157"/>
                <a:gd name="connsiteX22" fmla="*/ 208325 w 455398"/>
                <a:gd name="connsiteY22" fmla="*/ 352254 h 450157"/>
                <a:gd name="connsiteX23" fmla="*/ 205788 w 455398"/>
                <a:gd name="connsiteY23" fmla="*/ 354614 h 450157"/>
                <a:gd name="connsiteX24" fmla="*/ 199724 w 455398"/>
                <a:gd name="connsiteY24" fmla="*/ 449615 h 450157"/>
                <a:gd name="connsiteX25" fmla="*/ 137705 w 455398"/>
                <a:gd name="connsiteY25" fmla="*/ 434011 h 450157"/>
                <a:gd name="connsiteX26" fmla="*/ 132174 w 455398"/>
                <a:gd name="connsiteY26" fmla="*/ 354601 h 450157"/>
                <a:gd name="connsiteX27" fmla="*/ 129637 w 455398"/>
                <a:gd name="connsiteY27" fmla="*/ 352254 h 450157"/>
                <a:gd name="connsiteX28" fmla="*/ 128711 w 455398"/>
                <a:gd name="connsiteY28" fmla="*/ 352254 h 450157"/>
                <a:gd name="connsiteX29" fmla="*/ 111332 w 455398"/>
                <a:gd name="connsiteY29" fmla="*/ 335219 h 450157"/>
                <a:gd name="connsiteX30" fmla="*/ 107742 w 455398"/>
                <a:gd name="connsiteY30" fmla="*/ 233809 h 450157"/>
                <a:gd name="connsiteX31" fmla="*/ 107736 w 455398"/>
                <a:gd name="connsiteY31" fmla="*/ 233454 h 450157"/>
                <a:gd name="connsiteX32" fmla="*/ 117675 w 455398"/>
                <a:gd name="connsiteY32" fmla="*/ 223337 h 450157"/>
                <a:gd name="connsiteX33" fmla="*/ 344744 w 455398"/>
                <a:gd name="connsiteY33" fmla="*/ 206483 h 450157"/>
                <a:gd name="connsiteX34" fmla="*/ 455398 w 455398"/>
                <a:gd name="connsiteY34" fmla="*/ 280400 h 450157"/>
                <a:gd name="connsiteX35" fmla="*/ 448574 w 455398"/>
                <a:gd name="connsiteY35" fmla="*/ 299511 h 450157"/>
                <a:gd name="connsiteX36" fmla="*/ 375100 w 455398"/>
                <a:gd name="connsiteY36" fmla="*/ 223790 h 450157"/>
                <a:gd name="connsiteX37" fmla="*/ 241256 w 455398"/>
                <a:gd name="connsiteY37" fmla="*/ 298068 h 450157"/>
                <a:gd name="connsiteX38" fmla="*/ 314324 w 455398"/>
                <a:gd name="connsiteY38" fmla="*/ 434128 h 450157"/>
                <a:gd name="connsiteX39" fmla="*/ 295398 w 455398"/>
                <a:gd name="connsiteY39" fmla="*/ 440782 h 450157"/>
                <a:gd name="connsiteX40" fmla="*/ 224178 w 455398"/>
                <a:gd name="connsiteY40" fmla="*/ 328935 h 450157"/>
                <a:gd name="connsiteX41" fmla="*/ 344744 w 455398"/>
                <a:gd name="connsiteY41" fmla="*/ 206483 h 450157"/>
                <a:gd name="connsiteX42" fmla="*/ 224397 w 455398"/>
                <a:gd name="connsiteY42" fmla="*/ 174734 h 450157"/>
                <a:gd name="connsiteX43" fmla="*/ 262288 w 455398"/>
                <a:gd name="connsiteY43" fmla="*/ 174734 h 450157"/>
                <a:gd name="connsiteX44" fmla="*/ 265447 w 455398"/>
                <a:gd name="connsiteY44" fmla="*/ 192169 h 450157"/>
                <a:gd name="connsiteX45" fmla="*/ 267895 w 455398"/>
                <a:gd name="connsiteY45" fmla="*/ 194232 h 450157"/>
                <a:gd name="connsiteX46" fmla="*/ 283663 w 455398"/>
                <a:gd name="connsiteY46" fmla="*/ 194232 h 450157"/>
                <a:gd name="connsiteX47" fmla="*/ 286111 w 455398"/>
                <a:gd name="connsiteY47" fmla="*/ 192169 h 450157"/>
                <a:gd name="connsiteX48" fmla="*/ 289295 w 455398"/>
                <a:gd name="connsiteY48" fmla="*/ 174773 h 450157"/>
                <a:gd name="connsiteX49" fmla="*/ 326831 w 455398"/>
                <a:gd name="connsiteY49" fmla="*/ 174773 h 450157"/>
                <a:gd name="connsiteX50" fmla="*/ 327180 w 455398"/>
                <a:gd name="connsiteY50" fmla="*/ 174779 h 450157"/>
                <a:gd name="connsiteX51" fmla="*/ 336764 w 455398"/>
                <a:gd name="connsiteY51" fmla="*/ 185244 h 450157"/>
                <a:gd name="connsiteX52" fmla="*/ 336460 w 455398"/>
                <a:gd name="connsiteY52" fmla="*/ 193897 h 450157"/>
                <a:gd name="connsiteX53" fmla="*/ 238440 w 455398"/>
                <a:gd name="connsiteY53" fmla="*/ 247503 h 450157"/>
                <a:gd name="connsiteX54" fmla="*/ 238922 w 455398"/>
                <a:gd name="connsiteY54" fmla="*/ 234131 h 450157"/>
                <a:gd name="connsiteX55" fmla="*/ 238934 w 455398"/>
                <a:gd name="connsiteY55" fmla="*/ 233434 h 450157"/>
                <a:gd name="connsiteX56" fmla="*/ 220059 w 455398"/>
                <a:gd name="connsiteY56" fmla="*/ 214246 h 450157"/>
                <a:gd name="connsiteX57" fmla="*/ 215505 w 455398"/>
                <a:gd name="connsiteY57" fmla="*/ 214246 h 450157"/>
                <a:gd name="connsiteX58" fmla="*/ 214464 w 455398"/>
                <a:gd name="connsiteY58" fmla="*/ 185205 h 450157"/>
                <a:gd name="connsiteX59" fmla="*/ 214458 w 455398"/>
                <a:gd name="connsiteY59" fmla="*/ 184851 h 450157"/>
                <a:gd name="connsiteX60" fmla="*/ 224397 w 455398"/>
                <a:gd name="connsiteY60" fmla="*/ 174734 h 450157"/>
                <a:gd name="connsiteX61" fmla="*/ 9939 w 455398"/>
                <a:gd name="connsiteY61" fmla="*/ 174734 h 450157"/>
                <a:gd name="connsiteX62" fmla="*/ 47804 w 455398"/>
                <a:gd name="connsiteY62" fmla="*/ 174734 h 450157"/>
                <a:gd name="connsiteX63" fmla="*/ 51001 w 455398"/>
                <a:gd name="connsiteY63" fmla="*/ 192130 h 450157"/>
                <a:gd name="connsiteX64" fmla="*/ 53437 w 455398"/>
                <a:gd name="connsiteY64" fmla="*/ 194194 h 450157"/>
                <a:gd name="connsiteX65" fmla="*/ 69217 w 455398"/>
                <a:gd name="connsiteY65" fmla="*/ 194194 h 450157"/>
                <a:gd name="connsiteX66" fmla="*/ 71666 w 455398"/>
                <a:gd name="connsiteY66" fmla="*/ 192130 h 450157"/>
                <a:gd name="connsiteX67" fmla="*/ 74850 w 455398"/>
                <a:gd name="connsiteY67" fmla="*/ 174734 h 450157"/>
                <a:gd name="connsiteX68" fmla="*/ 112386 w 455398"/>
                <a:gd name="connsiteY68" fmla="*/ 174734 h 450157"/>
                <a:gd name="connsiteX69" fmla="*/ 112798 w 455398"/>
                <a:gd name="connsiteY69" fmla="*/ 174741 h 450157"/>
                <a:gd name="connsiteX70" fmla="*/ 122382 w 455398"/>
                <a:gd name="connsiteY70" fmla="*/ 185205 h 450157"/>
                <a:gd name="connsiteX71" fmla="*/ 121329 w 455398"/>
                <a:gd name="connsiteY71" fmla="*/ 214246 h 450157"/>
                <a:gd name="connsiteX72" fmla="*/ 117675 w 455398"/>
                <a:gd name="connsiteY72" fmla="*/ 214246 h 450157"/>
                <a:gd name="connsiteX73" fmla="*/ 116834 w 455398"/>
                <a:gd name="connsiteY73" fmla="*/ 214262 h 450157"/>
                <a:gd name="connsiteX74" fmla="*/ 98774 w 455398"/>
                <a:gd name="connsiteY74" fmla="*/ 234196 h 450157"/>
                <a:gd name="connsiteX75" fmla="*/ 101311 w 455398"/>
                <a:gd name="connsiteY75" fmla="*/ 303728 h 450157"/>
                <a:gd name="connsiteX76" fmla="*/ 100601 w 455398"/>
                <a:gd name="connsiteY76" fmla="*/ 303728 h 450157"/>
                <a:gd name="connsiteX77" fmla="*/ 98064 w 455398"/>
                <a:gd name="connsiteY77" fmla="*/ 306088 h 450157"/>
                <a:gd name="connsiteX78" fmla="*/ 91480 w 455398"/>
                <a:gd name="connsiteY78" fmla="*/ 409252 h 450157"/>
                <a:gd name="connsiteX79" fmla="*/ 27127 w 455398"/>
                <a:gd name="connsiteY79" fmla="*/ 343769 h 450157"/>
                <a:gd name="connsiteX80" fmla="*/ 24501 w 455398"/>
                <a:gd name="connsiteY80" fmla="*/ 306011 h 450157"/>
                <a:gd name="connsiteX81" fmla="*/ 21964 w 455398"/>
                <a:gd name="connsiteY81" fmla="*/ 303664 h 450157"/>
                <a:gd name="connsiteX82" fmla="*/ 21038 w 455398"/>
                <a:gd name="connsiteY82" fmla="*/ 303664 h 450157"/>
                <a:gd name="connsiteX83" fmla="*/ 3659 w 455398"/>
                <a:gd name="connsiteY83" fmla="*/ 286629 h 450157"/>
                <a:gd name="connsiteX84" fmla="*/ 6 w 455398"/>
                <a:gd name="connsiteY84" fmla="*/ 185205 h 450157"/>
                <a:gd name="connsiteX85" fmla="*/ 0 w 455398"/>
                <a:gd name="connsiteY85" fmla="*/ 184877 h 450157"/>
                <a:gd name="connsiteX86" fmla="*/ 9939 w 455398"/>
                <a:gd name="connsiteY86" fmla="*/ 174734 h 450157"/>
                <a:gd name="connsiteX87" fmla="*/ 168760 w 455398"/>
                <a:gd name="connsiteY87" fmla="*/ 145242 h 450157"/>
                <a:gd name="connsiteX88" fmla="*/ 194131 w 455398"/>
                <a:gd name="connsiteY88" fmla="*/ 171033 h 450157"/>
                <a:gd name="connsiteX89" fmla="*/ 168760 w 455398"/>
                <a:gd name="connsiteY89" fmla="*/ 196824 h 450157"/>
                <a:gd name="connsiteX90" fmla="*/ 143389 w 455398"/>
                <a:gd name="connsiteY90" fmla="*/ 171033 h 450157"/>
                <a:gd name="connsiteX91" fmla="*/ 168760 w 455398"/>
                <a:gd name="connsiteY91" fmla="*/ 145242 h 450157"/>
                <a:gd name="connsiteX92" fmla="*/ 59817 w 455398"/>
                <a:gd name="connsiteY92" fmla="*/ 106633 h 450157"/>
                <a:gd name="connsiteX93" fmla="*/ 85188 w 455398"/>
                <a:gd name="connsiteY93" fmla="*/ 132424 h 450157"/>
                <a:gd name="connsiteX94" fmla="*/ 59817 w 455398"/>
                <a:gd name="connsiteY94" fmla="*/ 158215 h 450157"/>
                <a:gd name="connsiteX95" fmla="*/ 34446 w 455398"/>
                <a:gd name="connsiteY95" fmla="*/ 132424 h 450157"/>
                <a:gd name="connsiteX96" fmla="*/ 59817 w 455398"/>
                <a:gd name="connsiteY96" fmla="*/ 106633 h 450157"/>
                <a:gd name="connsiteX97" fmla="*/ 275786 w 455398"/>
                <a:gd name="connsiteY97" fmla="*/ 104815 h 450157"/>
                <a:gd name="connsiteX98" fmla="*/ 301157 w 455398"/>
                <a:gd name="connsiteY98" fmla="*/ 130606 h 450157"/>
                <a:gd name="connsiteX99" fmla="*/ 275786 w 455398"/>
                <a:gd name="connsiteY99" fmla="*/ 156397 h 450157"/>
                <a:gd name="connsiteX100" fmla="*/ 250415 w 455398"/>
                <a:gd name="connsiteY100" fmla="*/ 130606 h 450157"/>
                <a:gd name="connsiteX101" fmla="*/ 275786 w 455398"/>
                <a:gd name="connsiteY101" fmla="*/ 104815 h 450157"/>
                <a:gd name="connsiteX102" fmla="*/ 181685 w 455398"/>
                <a:gd name="connsiteY102" fmla="*/ 78082 h 450157"/>
                <a:gd name="connsiteX103" fmla="*/ 219551 w 455398"/>
                <a:gd name="connsiteY103" fmla="*/ 78082 h 450157"/>
                <a:gd name="connsiteX104" fmla="*/ 222735 w 455398"/>
                <a:gd name="connsiteY104" fmla="*/ 95478 h 450157"/>
                <a:gd name="connsiteX105" fmla="*/ 225183 w 455398"/>
                <a:gd name="connsiteY105" fmla="*/ 97541 h 450157"/>
                <a:gd name="connsiteX106" fmla="*/ 240951 w 455398"/>
                <a:gd name="connsiteY106" fmla="*/ 97541 h 450157"/>
                <a:gd name="connsiteX107" fmla="*/ 243400 w 455398"/>
                <a:gd name="connsiteY107" fmla="*/ 95478 h 450157"/>
                <a:gd name="connsiteX108" fmla="*/ 246584 w 455398"/>
                <a:gd name="connsiteY108" fmla="*/ 78082 h 450157"/>
                <a:gd name="connsiteX109" fmla="*/ 284158 w 455398"/>
                <a:gd name="connsiteY109" fmla="*/ 78082 h 450157"/>
                <a:gd name="connsiteX110" fmla="*/ 284507 w 455398"/>
                <a:gd name="connsiteY110" fmla="*/ 78088 h 450157"/>
                <a:gd name="connsiteX111" fmla="*/ 294090 w 455398"/>
                <a:gd name="connsiteY111" fmla="*/ 88553 h 450157"/>
                <a:gd name="connsiteX112" fmla="*/ 293545 w 455398"/>
                <a:gd name="connsiteY112" fmla="*/ 103886 h 450157"/>
                <a:gd name="connsiteX113" fmla="*/ 275785 w 455398"/>
                <a:gd name="connsiteY113" fmla="*/ 98367 h 450157"/>
                <a:gd name="connsiteX114" fmla="*/ 275785 w 455398"/>
                <a:gd name="connsiteY114" fmla="*/ 98405 h 450157"/>
                <a:gd name="connsiteX115" fmla="*/ 259957 w 455398"/>
                <a:gd name="connsiteY115" fmla="*/ 102687 h 450157"/>
                <a:gd name="connsiteX116" fmla="*/ 248247 w 455398"/>
                <a:gd name="connsiteY116" fmla="*/ 146698 h 450157"/>
                <a:gd name="connsiteX117" fmla="*/ 291541 w 455398"/>
                <a:gd name="connsiteY117" fmla="*/ 158602 h 450157"/>
                <a:gd name="connsiteX118" fmla="*/ 291185 w 455398"/>
                <a:gd name="connsiteY118" fmla="*/ 168325 h 450157"/>
                <a:gd name="connsiteX119" fmla="*/ 284031 w 455398"/>
                <a:gd name="connsiteY119" fmla="*/ 168325 h 450157"/>
                <a:gd name="connsiteX120" fmla="*/ 283067 w 455398"/>
                <a:gd name="connsiteY120" fmla="*/ 173599 h 450157"/>
                <a:gd name="connsiteX121" fmla="*/ 280466 w 455398"/>
                <a:gd name="connsiteY121" fmla="*/ 187784 h 450157"/>
                <a:gd name="connsiteX122" fmla="*/ 271092 w 455398"/>
                <a:gd name="connsiteY122" fmla="*/ 187784 h 450157"/>
                <a:gd name="connsiteX123" fmla="*/ 268491 w 455398"/>
                <a:gd name="connsiteY123" fmla="*/ 173599 h 450157"/>
                <a:gd name="connsiteX124" fmla="*/ 267527 w 455398"/>
                <a:gd name="connsiteY124" fmla="*/ 168325 h 450157"/>
                <a:gd name="connsiteX125" fmla="*/ 224397 w 455398"/>
                <a:gd name="connsiteY125" fmla="*/ 168325 h 450157"/>
                <a:gd name="connsiteX126" fmla="*/ 223841 w 455398"/>
                <a:gd name="connsiteY126" fmla="*/ 168335 h 450157"/>
                <a:gd name="connsiteX127" fmla="*/ 208122 w 455398"/>
                <a:gd name="connsiteY127" fmla="*/ 185476 h 450157"/>
                <a:gd name="connsiteX128" fmla="*/ 209175 w 455398"/>
                <a:gd name="connsiteY128" fmla="*/ 214530 h 450157"/>
                <a:gd name="connsiteX129" fmla="*/ 209251 w 455398"/>
                <a:gd name="connsiteY129" fmla="*/ 216928 h 450157"/>
                <a:gd name="connsiteX130" fmla="*/ 196705 w 455398"/>
                <a:gd name="connsiteY130" fmla="*/ 216928 h 450157"/>
                <a:gd name="connsiteX131" fmla="*/ 177093 w 455398"/>
                <a:gd name="connsiteY131" fmla="*/ 216928 h 450157"/>
                <a:gd name="connsiteX132" fmla="*/ 176180 w 455398"/>
                <a:gd name="connsiteY132" fmla="*/ 221944 h 450157"/>
                <a:gd name="connsiteX133" fmla="*/ 173567 w 455398"/>
                <a:gd name="connsiteY133" fmla="*/ 236129 h 450157"/>
                <a:gd name="connsiteX134" fmla="*/ 164205 w 455398"/>
                <a:gd name="connsiteY134" fmla="*/ 236129 h 450157"/>
                <a:gd name="connsiteX135" fmla="*/ 161604 w 455398"/>
                <a:gd name="connsiteY135" fmla="*/ 221944 h 450157"/>
                <a:gd name="connsiteX136" fmla="*/ 160678 w 455398"/>
                <a:gd name="connsiteY136" fmla="*/ 216928 h 450157"/>
                <a:gd name="connsiteX137" fmla="*/ 141105 w 455398"/>
                <a:gd name="connsiteY137" fmla="*/ 216928 h 450157"/>
                <a:gd name="connsiteX138" fmla="*/ 127519 w 455398"/>
                <a:gd name="connsiteY138" fmla="*/ 216928 h 450157"/>
                <a:gd name="connsiteX139" fmla="*/ 127608 w 455398"/>
                <a:gd name="connsiteY139" fmla="*/ 214530 h 450157"/>
                <a:gd name="connsiteX140" fmla="*/ 128584 w 455398"/>
                <a:gd name="connsiteY140" fmla="*/ 185540 h 450157"/>
                <a:gd name="connsiteX141" fmla="*/ 128596 w 455398"/>
                <a:gd name="connsiteY141" fmla="*/ 184936 h 450157"/>
                <a:gd name="connsiteX142" fmla="*/ 112322 w 455398"/>
                <a:gd name="connsiteY142" fmla="*/ 168389 h 450157"/>
                <a:gd name="connsiteX143" fmla="*/ 69521 w 455398"/>
                <a:gd name="connsiteY143" fmla="*/ 168389 h 450157"/>
                <a:gd name="connsiteX144" fmla="*/ 68557 w 455398"/>
                <a:gd name="connsiteY144" fmla="*/ 173664 h 450157"/>
                <a:gd name="connsiteX145" fmla="*/ 65944 w 455398"/>
                <a:gd name="connsiteY145" fmla="*/ 187849 h 450157"/>
                <a:gd name="connsiteX146" fmla="*/ 56582 w 455398"/>
                <a:gd name="connsiteY146" fmla="*/ 187849 h 450157"/>
                <a:gd name="connsiteX147" fmla="*/ 54045 w 455398"/>
                <a:gd name="connsiteY147" fmla="*/ 173664 h 450157"/>
                <a:gd name="connsiteX148" fmla="*/ 53081 w 455398"/>
                <a:gd name="connsiteY148" fmla="*/ 168389 h 450157"/>
                <a:gd name="connsiteX149" fmla="*/ 46535 w 455398"/>
                <a:gd name="connsiteY149" fmla="*/ 168389 h 450157"/>
                <a:gd name="connsiteX150" fmla="*/ 46282 w 455398"/>
                <a:gd name="connsiteY150" fmla="*/ 161684 h 450157"/>
                <a:gd name="connsiteX151" fmla="*/ 75430 w 455398"/>
                <a:gd name="connsiteY151" fmla="*/ 160602 h 450157"/>
                <a:gd name="connsiteX152" fmla="*/ 87438 w 455398"/>
                <a:gd name="connsiteY152" fmla="*/ 116674 h 450157"/>
                <a:gd name="connsiteX153" fmla="*/ 44227 w 455398"/>
                <a:gd name="connsiteY153" fmla="*/ 104466 h 450157"/>
                <a:gd name="connsiteX154" fmla="*/ 43668 w 455398"/>
                <a:gd name="connsiteY154" fmla="*/ 88656 h 450157"/>
                <a:gd name="connsiteX155" fmla="*/ 43662 w 455398"/>
                <a:gd name="connsiteY155" fmla="*/ 88289 h 450157"/>
                <a:gd name="connsiteX156" fmla="*/ 53588 w 455398"/>
                <a:gd name="connsiteY156" fmla="*/ 78185 h 450157"/>
                <a:gd name="connsiteX157" fmla="*/ 91454 w 455398"/>
                <a:gd name="connsiteY157" fmla="*/ 78185 h 450157"/>
                <a:gd name="connsiteX158" fmla="*/ 94651 w 455398"/>
                <a:gd name="connsiteY158" fmla="*/ 95581 h 450157"/>
                <a:gd name="connsiteX159" fmla="*/ 97086 w 455398"/>
                <a:gd name="connsiteY159" fmla="*/ 97645 h 450157"/>
                <a:gd name="connsiteX160" fmla="*/ 112867 w 455398"/>
                <a:gd name="connsiteY160" fmla="*/ 97645 h 450157"/>
                <a:gd name="connsiteX161" fmla="*/ 115315 w 455398"/>
                <a:gd name="connsiteY161" fmla="*/ 95581 h 450157"/>
                <a:gd name="connsiteX162" fmla="*/ 118499 w 455398"/>
                <a:gd name="connsiteY162" fmla="*/ 78185 h 450157"/>
                <a:gd name="connsiteX163" fmla="*/ 156061 w 455398"/>
                <a:gd name="connsiteY163" fmla="*/ 78185 h 450157"/>
                <a:gd name="connsiteX164" fmla="*/ 156410 w 455398"/>
                <a:gd name="connsiteY164" fmla="*/ 78192 h 450157"/>
                <a:gd name="connsiteX165" fmla="*/ 165993 w 455398"/>
                <a:gd name="connsiteY165" fmla="*/ 88656 h 450157"/>
                <a:gd name="connsiteX166" fmla="*/ 164179 w 455398"/>
                <a:gd name="connsiteY166" fmla="*/ 139245 h 450157"/>
                <a:gd name="connsiteX167" fmla="*/ 140656 w 455398"/>
                <a:gd name="connsiteY167" fmla="*/ 156337 h 450157"/>
                <a:gd name="connsiteX168" fmla="*/ 154272 w 455398"/>
                <a:gd name="connsiteY168" fmla="*/ 199777 h 450157"/>
                <a:gd name="connsiteX169" fmla="*/ 185415 w 455398"/>
                <a:gd name="connsiteY169" fmla="*/ 198487 h 450157"/>
                <a:gd name="connsiteX170" fmla="*/ 200134 w 455398"/>
                <a:gd name="connsiteY170" fmla="*/ 175901 h 450157"/>
                <a:gd name="connsiteX171" fmla="*/ 173567 w 455398"/>
                <a:gd name="connsiteY171" fmla="*/ 139168 h 450157"/>
                <a:gd name="connsiteX172" fmla="*/ 171753 w 455398"/>
                <a:gd name="connsiteY172" fmla="*/ 88553 h 450157"/>
                <a:gd name="connsiteX173" fmla="*/ 171746 w 455398"/>
                <a:gd name="connsiteY173" fmla="*/ 88199 h 450157"/>
                <a:gd name="connsiteX174" fmla="*/ 181685 w 455398"/>
                <a:gd name="connsiteY174" fmla="*/ 78082 h 450157"/>
                <a:gd name="connsiteX175" fmla="*/ 232821 w 455398"/>
                <a:gd name="connsiteY175" fmla="*/ 0 h 450157"/>
                <a:gd name="connsiteX176" fmla="*/ 258192 w 455398"/>
                <a:gd name="connsiteY176" fmla="*/ 25791 h 450157"/>
                <a:gd name="connsiteX177" fmla="*/ 232821 w 455398"/>
                <a:gd name="connsiteY177" fmla="*/ 51582 h 450157"/>
                <a:gd name="connsiteX178" fmla="*/ 207450 w 455398"/>
                <a:gd name="connsiteY178" fmla="*/ 25791 h 450157"/>
                <a:gd name="connsiteX179" fmla="*/ 232821 w 455398"/>
                <a:gd name="connsiteY179" fmla="*/ 0 h 450157"/>
                <a:gd name="connsiteX180" fmla="*/ 104736 w 455398"/>
                <a:gd name="connsiteY180" fmla="*/ 0 h 450157"/>
                <a:gd name="connsiteX181" fmla="*/ 130107 w 455398"/>
                <a:gd name="connsiteY181" fmla="*/ 25791 h 450157"/>
                <a:gd name="connsiteX182" fmla="*/ 104736 w 455398"/>
                <a:gd name="connsiteY182" fmla="*/ 51582 h 450157"/>
                <a:gd name="connsiteX183" fmla="*/ 79365 w 455398"/>
                <a:gd name="connsiteY183" fmla="*/ 25791 h 450157"/>
                <a:gd name="connsiteX184" fmla="*/ 104736 w 455398"/>
                <a:gd name="connsiteY184" fmla="*/ 0 h 4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5398" h="450157">
                  <a:moveTo>
                    <a:pt x="245442" y="419117"/>
                  </a:moveTo>
                  <a:cubicBezTo>
                    <a:pt x="254598" y="429542"/>
                    <a:pt x="265282" y="438468"/>
                    <a:pt x="277117" y="445579"/>
                  </a:cubicBezTo>
                  <a:cubicBezTo>
                    <a:pt x="267260" y="447739"/>
                    <a:pt x="257277" y="449268"/>
                    <a:pt x="247231" y="450157"/>
                  </a:cubicBezTo>
                  <a:close/>
                  <a:moveTo>
                    <a:pt x="407701" y="286268"/>
                  </a:moveTo>
                  <a:lnTo>
                    <a:pt x="416670" y="295385"/>
                  </a:lnTo>
                  <a:lnTo>
                    <a:pt x="328050" y="385473"/>
                  </a:lnTo>
                  <a:lnTo>
                    <a:pt x="269126" y="325574"/>
                  </a:lnTo>
                  <a:lnTo>
                    <a:pt x="278095" y="316456"/>
                  </a:lnTo>
                  <a:lnTo>
                    <a:pt x="328050" y="367239"/>
                  </a:lnTo>
                  <a:close/>
                  <a:moveTo>
                    <a:pt x="117675" y="223337"/>
                  </a:moveTo>
                  <a:lnTo>
                    <a:pt x="155477" y="223337"/>
                  </a:lnTo>
                  <a:lnTo>
                    <a:pt x="158674" y="240720"/>
                  </a:lnTo>
                  <a:cubicBezTo>
                    <a:pt x="158906" y="241908"/>
                    <a:pt x="159919" y="242771"/>
                    <a:pt x="161110" y="242797"/>
                  </a:cubicBezTo>
                  <a:lnTo>
                    <a:pt x="176890" y="242797"/>
                  </a:lnTo>
                  <a:cubicBezTo>
                    <a:pt x="178085" y="242777"/>
                    <a:pt x="179105" y="241912"/>
                    <a:pt x="179339" y="240720"/>
                  </a:cubicBezTo>
                  <a:lnTo>
                    <a:pt x="182523" y="223337"/>
                  </a:lnTo>
                  <a:lnTo>
                    <a:pt x="220059" y="223337"/>
                  </a:lnTo>
                  <a:cubicBezTo>
                    <a:pt x="220201" y="223336"/>
                    <a:pt x="220343" y="223339"/>
                    <a:pt x="220485" y="223344"/>
                  </a:cubicBezTo>
                  <a:cubicBezTo>
                    <a:pt x="225966" y="223550"/>
                    <a:pt x="230245" y="228236"/>
                    <a:pt x="230042" y="233809"/>
                  </a:cubicBezTo>
                  <a:lnTo>
                    <a:pt x="229027" y="262101"/>
                  </a:lnTo>
                  <a:cubicBezTo>
                    <a:pt x="213828" y="289230"/>
                    <a:pt x="208334" y="320869"/>
                    <a:pt x="213475" y="351648"/>
                  </a:cubicBezTo>
                  <a:cubicBezTo>
                    <a:pt x="212019" y="352046"/>
                    <a:pt x="210518" y="352250"/>
                    <a:pt x="209010" y="352254"/>
                  </a:cubicBezTo>
                  <a:lnTo>
                    <a:pt x="208325" y="352254"/>
                  </a:lnTo>
                  <a:cubicBezTo>
                    <a:pt x="207004" y="352249"/>
                    <a:pt x="205901" y="353275"/>
                    <a:pt x="205788" y="354614"/>
                  </a:cubicBezTo>
                  <a:lnTo>
                    <a:pt x="199724" y="449615"/>
                  </a:lnTo>
                  <a:cubicBezTo>
                    <a:pt x="178457" y="447259"/>
                    <a:pt x="157598" y="442011"/>
                    <a:pt x="137705" y="434011"/>
                  </a:cubicBezTo>
                  <a:lnTo>
                    <a:pt x="132174" y="354601"/>
                  </a:lnTo>
                  <a:cubicBezTo>
                    <a:pt x="132056" y="353267"/>
                    <a:pt x="130954" y="352249"/>
                    <a:pt x="129637" y="352254"/>
                  </a:cubicBezTo>
                  <a:lnTo>
                    <a:pt x="128711" y="352254"/>
                  </a:lnTo>
                  <a:cubicBezTo>
                    <a:pt x="119351" y="352260"/>
                    <a:pt x="111667" y="344728"/>
                    <a:pt x="111332" y="335219"/>
                  </a:cubicBezTo>
                  <a:lnTo>
                    <a:pt x="107742" y="233809"/>
                  </a:lnTo>
                  <a:cubicBezTo>
                    <a:pt x="107739" y="233690"/>
                    <a:pt x="107736" y="233573"/>
                    <a:pt x="107736" y="233454"/>
                  </a:cubicBezTo>
                  <a:cubicBezTo>
                    <a:pt x="107732" y="227870"/>
                    <a:pt x="112182" y="223341"/>
                    <a:pt x="117675" y="223337"/>
                  </a:cubicBezTo>
                  <a:close/>
                  <a:moveTo>
                    <a:pt x="344744" y="206483"/>
                  </a:moveTo>
                  <a:cubicBezTo>
                    <a:pt x="392833" y="206471"/>
                    <a:pt x="436325" y="235525"/>
                    <a:pt x="455398" y="280400"/>
                  </a:cubicBezTo>
                  <a:cubicBezTo>
                    <a:pt x="453385" y="286899"/>
                    <a:pt x="451111" y="293270"/>
                    <a:pt x="448574" y="299511"/>
                  </a:cubicBezTo>
                  <a:cubicBezTo>
                    <a:pt x="438576" y="263074"/>
                    <a:pt x="410803" y="234451"/>
                    <a:pt x="375100" y="223790"/>
                  </a:cubicBezTo>
                  <a:cubicBezTo>
                    <a:pt x="317962" y="206729"/>
                    <a:pt x="258039" y="239984"/>
                    <a:pt x="241256" y="298068"/>
                  </a:cubicBezTo>
                  <a:cubicBezTo>
                    <a:pt x="224474" y="356151"/>
                    <a:pt x="257188" y="417067"/>
                    <a:pt x="314324" y="434128"/>
                  </a:cubicBezTo>
                  <a:cubicBezTo>
                    <a:pt x="308143" y="436604"/>
                    <a:pt x="301833" y="438822"/>
                    <a:pt x="295398" y="440782"/>
                  </a:cubicBezTo>
                  <a:cubicBezTo>
                    <a:pt x="252047" y="421028"/>
                    <a:pt x="224156" y="377229"/>
                    <a:pt x="224178" y="328935"/>
                  </a:cubicBezTo>
                  <a:cubicBezTo>
                    <a:pt x="224208" y="261276"/>
                    <a:pt x="278187" y="206452"/>
                    <a:pt x="344744" y="206483"/>
                  </a:cubicBezTo>
                  <a:close/>
                  <a:moveTo>
                    <a:pt x="224397" y="174734"/>
                  </a:moveTo>
                  <a:lnTo>
                    <a:pt x="262288" y="174734"/>
                  </a:lnTo>
                  <a:lnTo>
                    <a:pt x="265447" y="192169"/>
                  </a:lnTo>
                  <a:cubicBezTo>
                    <a:pt x="265685" y="193355"/>
                    <a:pt x="266704" y="194214"/>
                    <a:pt x="267895" y="194232"/>
                  </a:cubicBezTo>
                  <a:lnTo>
                    <a:pt x="283663" y="194232"/>
                  </a:lnTo>
                  <a:cubicBezTo>
                    <a:pt x="284854" y="194214"/>
                    <a:pt x="285873" y="193355"/>
                    <a:pt x="286111" y="192169"/>
                  </a:cubicBezTo>
                  <a:lnTo>
                    <a:pt x="289295" y="174773"/>
                  </a:lnTo>
                  <a:lnTo>
                    <a:pt x="326831" y="174773"/>
                  </a:lnTo>
                  <a:cubicBezTo>
                    <a:pt x="326948" y="174773"/>
                    <a:pt x="327064" y="174775"/>
                    <a:pt x="327180" y="174779"/>
                  </a:cubicBezTo>
                  <a:cubicBezTo>
                    <a:pt x="332669" y="174979"/>
                    <a:pt x="336961" y="179664"/>
                    <a:pt x="336764" y="185244"/>
                  </a:cubicBezTo>
                  <a:lnTo>
                    <a:pt x="336460" y="193897"/>
                  </a:lnTo>
                  <a:cubicBezTo>
                    <a:pt x="297653" y="196353"/>
                    <a:pt x="261842" y="215938"/>
                    <a:pt x="238440" y="247503"/>
                  </a:cubicBezTo>
                  <a:lnTo>
                    <a:pt x="238922" y="234131"/>
                  </a:lnTo>
                  <a:cubicBezTo>
                    <a:pt x="238931" y="233899"/>
                    <a:pt x="238934" y="233667"/>
                    <a:pt x="238934" y="233434"/>
                  </a:cubicBezTo>
                  <a:cubicBezTo>
                    <a:pt x="238934" y="222837"/>
                    <a:pt x="230483" y="214246"/>
                    <a:pt x="220059" y="214246"/>
                  </a:cubicBezTo>
                  <a:lnTo>
                    <a:pt x="215505" y="214246"/>
                  </a:lnTo>
                  <a:lnTo>
                    <a:pt x="214464" y="185205"/>
                  </a:lnTo>
                  <a:cubicBezTo>
                    <a:pt x="214461" y="185087"/>
                    <a:pt x="214458" y="184969"/>
                    <a:pt x="214458" y="184851"/>
                  </a:cubicBezTo>
                  <a:cubicBezTo>
                    <a:pt x="214454" y="179267"/>
                    <a:pt x="218904" y="174738"/>
                    <a:pt x="224397" y="174734"/>
                  </a:cubicBezTo>
                  <a:close/>
                  <a:moveTo>
                    <a:pt x="9939" y="174734"/>
                  </a:moveTo>
                  <a:lnTo>
                    <a:pt x="47804" y="174734"/>
                  </a:lnTo>
                  <a:lnTo>
                    <a:pt x="51001" y="192130"/>
                  </a:lnTo>
                  <a:cubicBezTo>
                    <a:pt x="51238" y="193313"/>
                    <a:pt x="52251" y="194169"/>
                    <a:pt x="53437" y="194194"/>
                  </a:cubicBezTo>
                  <a:lnTo>
                    <a:pt x="69217" y="194194"/>
                  </a:lnTo>
                  <a:cubicBezTo>
                    <a:pt x="70408" y="194176"/>
                    <a:pt x="71427" y="193317"/>
                    <a:pt x="71666" y="192130"/>
                  </a:cubicBezTo>
                  <a:lnTo>
                    <a:pt x="74850" y="174734"/>
                  </a:lnTo>
                  <a:lnTo>
                    <a:pt x="112386" y="174734"/>
                  </a:lnTo>
                  <a:cubicBezTo>
                    <a:pt x="112523" y="174733"/>
                    <a:pt x="112661" y="174736"/>
                    <a:pt x="112798" y="174741"/>
                  </a:cubicBezTo>
                  <a:cubicBezTo>
                    <a:pt x="118287" y="174941"/>
                    <a:pt x="122578" y="179626"/>
                    <a:pt x="122382" y="185205"/>
                  </a:cubicBezTo>
                  <a:lnTo>
                    <a:pt x="121329" y="214246"/>
                  </a:lnTo>
                  <a:lnTo>
                    <a:pt x="117675" y="214246"/>
                  </a:lnTo>
                  <a:cubicBezTo>
                    <a:pt x="117395" y="214245"/>
                    <a:pt x="117115" y="214250"/>
                    <a:pt x="116834" y="214262"/>
                  </a:cubicBezTo>
                  <a:cubicBezTo>
                    <a:pt x="106432" y="214696"/>
                    <a:pt x="98347" y="223621"/>
                    <a:pt x="98774" y="234196"/>
                  </a:cubicBezTo>
                  <a:lnTo>
                    <a:pt x="101311" y="303728"/>
                  </a:lnTo>
                  <a:lnTo>
                    <a:pt x="100601" y="303728"/>
                  </a:lnTo>
                  <a:cubicBezTo>
                    <a:pt x="99280" y="303723"/>
                    <a:pt x="98177" y="304750"/>
                    <a:pt x="98064" y="306088"/>
                  </a:cubicBezTo>
                  <a:lnTo>
                    <a:pt x="91480" y="409252"/>
                  </a:lnTo>
                  <a:cubicBezTo>
                    <a:pt x="66145" y="391763"/>
                    <a:pt x="44307" y="369542"/>
                    <a:pt x="27127" y="343769"/>
                  </a:cubicBezTo>
                  <a:lnTo>
                    <a:pt x="24501" y="306011"/>
                  </a:lnTo>
                  <a:cubicBezTo>
                    <a:pt x="24383" y="304677"/>
                    <a:pt x="23281" y="303659"/>
                    <a:pt x="21964" y="303664"/>
                  </a:cubicBezTo>
                  <a:lnTo>
                    <a:pt x="21038" y="303664"/>
                  </a:lnTo>
                  <a:cubicBezTo>
                    <a:pt x="11680" y="303664"/>
                    <a:pt x="4000" y="296135"/>
                    <a:pt x="3659" y="286629"/>
                  </a:cubicBezTo>
                  <a:lnTo>
                    <a:pt x="6" y="185205"/>
                  </a:lnTo>
                  <a:cubicBezTo>
                    <a:pt x="2" y="185096"/>
                    <a:pt x="0" y="184986"/>
                    <a:pt x="0" y="184877"/>
                  </a:cubicBezTo>
                  <a:cubicBezTo>
                    <a:pt x="-11" y="179286"/>
                    <a:pt x="4439" y="174745"/>
                    <a:pt x="9939" y="174734"/>
                  </a:cubicBezTo>
                  <a:close/>
                  <a:moveTo>
                    <a:pt x="168760" y="145242"/>
                  </a:moveTo>
                  <a:cubicBezTo>
                    <a:pt x="182772" y="145242"/>
                    <a:pt x="194131" y="156789"/>
                    <a:pt x="194131" y="171033"/>
                  </a:cubicBezTo>
                  <a:cubicBezTo>
                    <a:pt x="194131" y="185277"/>
                    <a:pt x="182772" y="196824"/>
                    <a:pt x="168760" y="196824"/>
                  </a:cubicBezTo>
                  <a:cubicBezTo>
                    <a:pt x="154748" y="196824"/>
                    <a:pt x="143389" y="185277"/>
                    <a:pt x="143389" y="171033"/>
                  </a:cubicBezTo>
                  <a:cubicBezTo>
                    <a:pt x="143389" y="156789"/>
                    <a:pt x="154748" y="145242"/>
                    <a:pt x="168760" y="145242"/>
                  </a:cubicBezTo>
                  <a:close/>
                  <a:moveTo>
                    <a:pt x="59817" y="106633"/>
                  </a:moveTo>
                  <a:cubicBezTo>
                    <a:pt x="73829" y="106633"/>
                    <a:pt x="85188" y="118180"/>
                    <a:pt x="85188" y="132424"/>
                  </a:cubicBezTo>
                  <a:cubicBezTo>
                    <a:pt x="85188" y="146668"/>
                    <a:pt x="73829" y="158215"/>
                    <a:pt x="59817" y="158215"/>
                  </a:cubicBezTo>
                  <a:cubicBezTo>
                    <a:pt x="45805" y="158215"/>
                    <a:pt x="34446" y="146668"/>
                    <a:pt x="34446" y="132424"/>
                  </a:cubicBezTo>
                  <a:cubicBezTo>
                    <a:pt x="34446" y="118180"/>
                    <a:pt x="45805" y="106633"/>
                    <a:pt x="59817" y="106633"/>
                  </a:cubicBezTo>
                  <a:close/>
                  <a:moveTo>
                    <a:pt x="275786" y="104815"/>
                  </a:moveTo>
                  <a:cubicBezTo>
                    <a:pt x="289798" y="104815"/>
                    <a:pt x="301157" y="116362"/>
                    <a:pt x="301157" y="130606"/>
                  </a:cubicBezTo>
                  <a:cubicBezTo>
                    <a:pt x="301157" y="144850"/>
                    <a:pt x="289798" y="156397"/>
                    <a:pt x="275786" y="156397"/>
                  </a:cubicBezTo>
                  <a:cubicBezTo>
                    <a:pt x="261774" y="156397"/>
                    <a:pt x="250415" y="144850"/>
                    <a:pt x="250415" y="130606"/>
                  </a:cubicBezTo>
                  <a:cubicBezTo>
                    <a:pt x="250415" y="116362"/>
                    <a:pt x="261774" y="104815"/>
                    <a:pt x="275786" y="104815"/>
                  </a:cubicBezTo>
                  <a:close/>
                  <a:moveTo>
                    <a:pt x="181685" y="78082"/>
                  </a:moveTo>
                  <a:lnTo>
                    <a:pt x="219551" y="78082"/>
                  </a:lnTo>
                  <a:lnTo>
                    <a:pt x="222735" y="95478"/>
                  </a:lnTo>
                  <a:cubicBezTo>
                    <a:pt x="222974" y="96664"/>
                    <a:pt x="223992" y="97523"/>
                    <a:pt x="225183" y="97541"/>
                  </a:cubicBezTo>
                  <a:lnTo>
                    <a:pt x="240951" y="97541"/>
                  </a:lnTo>
                  <a:cubicBezTo>
                    <a:pt x="242143" y="97523"/>
                    <a:pt x="243161" y="96664"/>
                    <a:pt x="243400" y="95478"/>
                  </a:cubicBezTo>
                  <a:lnTo>
                    <a:pt x="246584" y="78082"/>
                  </a:lnTo>
                  <a:lnTo>
                    <a:pt x="284158" y="78082"/>
                  </a:lnTo>
                  <a:cubicBezTo>
                    <a:pt x="284274" y="78082"/>
                    <a:pt x="284390" y="78085"/>
                    <a:pt x="284507" y="78088"/>
                  </a:cubicBezTo>
                  <a:cubicBezTo>
                    <a:pt x="289996" y="78288"/>
                    <a:pt x="294287" y="82973"/>
                    <a:pt x="294090" y="88553"/>
                  </a:cubicBezTo>
                  <a:lnTo>
                    <a:pt x="293545" y="103886"/>
                  </a:lnTo>
                  <a:cubicBezTo>
                    <a:pt x="288305" y="100275"/>
                    <a:pt x="282117" y="98352"/>
                    <a:pt x="275785" y="98367"/>
                  </a:cubicBezTo>
                  <a:lnTo>
                    <a:pt x="275785" y="98405"/>
                  </a:lnTo>
                  <a:cubicBezTo>
                    <a:pt x="270232" y="98399"/>
                    <a:pt x="264773" y="99875"/>
                    <a:pt x="259957" y="102687"/>
                  </a:cubicBezTo>
                  <a:cubicBezTo>
                    <a:pt x="244768" y="111552"/>
                    <a:pt x="239526" y="131257"/>
                    <a:pt x="248247" y="146698"/>
                  </a:cubicBezTo>
                  <a:cubicBezTo>
                    <a:pt x="256968" y="162138"/>
                    <a:pt x="276351" y="167467"/>
                    <a:pt x="291541" y="158602"/>
                  </a:cubicBezTo>
                  <a:lnTo>
                    <a:pt x="291185" y="168325"/>
                  </a:lnTo>
                  <a:lnTo>
                    <a:pt x="284031" y="168325"/>
                  </a:lnTo>
                  <a:lnTo>
                    <a:pt x="283067" y="173599"/>
                  </a:lnTo>
                  <a:lnTo>
                    <a:pt x="280466" y="187784"/>
                  </a:lnTo>
                  <a:lnTo>
                    <a:pt x="271092" y="187784"/>
                  </a:lnTo>
                  <a:lnTo>
                    <a:pt x="268491" y="173599"/>
                  </a:lnTo>
                  <a:lnTo>
                    <a:pt x="267527" y="168325"/>
                  </a:lnTo>
                  <a:lnTo>
                    <a:pt x="224397" y="168325"/>
                  </a:lnTo>
                  <a:cubicBezTo>
                    <a:pt x="224212" y="168325"/>
                    <a:pt x="224027" y="168329"/>
                    <a:pt x="223841" y="168335"/>
                  </a:cubicBezTo>
                  <a:cubicBezTo>
                    <a:pt x="214845" y="168655"/>
                    <a:pt x="207806" y="176330"/>
                    <a:pt x="208122" y="185476"/>
                  </a:cubicBezTo>
                  <a:lnTo>
                    <a:pt x="209175" y="214530"/>
                  </a:lnTo>
                  <a:lnTo>
                    <a:pt x="209251" y="216928"/>
                  </a:lnTo>
                  <a:lnTo>
                    <a:pt x="196705" y="216928"/>
                  </a:lnTo>
                  <a:lnTo>
                    <a:pt x="177093" y="216928"/>
                  </a:lnTo>
                  <a:lnTo>
                    <a:pt x="176180" y="221944"/>
                  </a:lnTo>
                  <a:lnTo>
                    <a:pt x="173567" y="236129"/>
                  </a:lnTo>
                  <a:lnTo>
                    <a:pt x="164205" y="236129"/>
                  </a:lnTo>
                  <a:lnTo>
                    <a:pt x="161604" y="221944"/>
                  </a:lnTo>
                  <a:lnTo>
                    <a:pt x="160678" y="216928"/>
                  </a:lnTo>
                  <a:lnTo>
                    <a:pt x="141105" y="216928"/>
                  </a:lnTo>
                  <a:lnTo>
                    <a:pt x="127519" y="216928"/>
                  </a:lnTo>
                  <a:lnTo>
                    <a:pt x="127608" y="214530"/>
                  </a:lnTo>
                  <a:lnTo>
                    <a:pt x="128584" y="185540"/>
                  </a:lnTo>
                  <a:cubicBezTo>
                    <a:pt x="128592" y="185339"/>
                    <a:pt x="128596" y="185138"/>
                    <a:pt x="128596" y="184936"/>
                  </a:cubicBezTo>
                  <a:cubicBezTo>
                    <a:pt x="128596" y="175799"/>
                    <a:pt x="121310" y="168391"/>
                    <a:pt x="112322" y="168389"/>
                  </a:cubicBezTo>
                  <a:lnTo>
                    <a:pt x="69521" y="168389"/>
                  </a:lnTo>
                  <a:lnTo>
                    <a:pt x="68557" y="173664"/>
                  </a:lnTo>
                  <a:lnTo>
                    <a:pt x="65944" y="187849"/>
                  </a:lnTo>
                  <a:lnTo>
                    <a:pt x="56582" y="187849"/>
                  </a:lnTo>
                  <a:lnTo>
                    <a:pt x="54045" y="173664"/>
                  </a:lnTo>
                  <a:lnTo>
                    <a:pt x="53081" y="168389"/>
                  </a:lnTo>
                  <a:lnTo>
                    <a:pt x="46535" y="168389"/>
                  </a:lnTo>
                  <a:lnTo>
                    <a:pt x="46282" y="161684"/>
                  </a:lnTo>
                  <a:cubicBezTo>
                    <a:pt x="55594" y="166156"/>
                    <a:pt x="66463" y="165752"/>
                    <a:pt x="75430" y="160602"/>
                  </a:cubicBezTo>
                  <a:cubicBezTo>
                    <a:pt x="90678" y="151843"/>
                    <a:pt x="96055" y="132175"/>
                    <a:pt x="87438" y="116674"/>
                  </a:cubicBezTo>
                  <a:cubicBezTo>
                    <a:pt x="78822" y="101173"/>
                    <a:pt x="59476" y="95708"/>
                    <a:pt x="44227" y="104466"/>
                  </a:cubicBezTo>
                  <a:lnTo>
                    <a:pt x="43668" y="88656"/>
                  </a:lnTo>
                  <a:cubicBezTo>
                    <a:pt x="43663" y="88534"/>
                    <a:pt x="43662" y="88411"/>
                    <a:pt x="43662" y="88289"/>
                  </a:cubicBezTo>
                  <a:cubicBezTo>
                    <a:pt x="43658" y="82711"/>
                    <a:pt x="48103" y="78189"/>
                    <a:pt x="53588" y="78185"/>
                  </a:cubicBezTo>
                  <a:lnTo>
                    <a:pt x="91454" y="78185"/>
                  </a:lnTo>
                  <a:lnTo>
                    <a:pt x="94651" y="95581"/>
                  </a:lnTo>
                  <a:cubicBezTo>
                    <a:pt x="94888" y="96764"/>
                    <a:pt x="95900" y="97620"/>
                    <a:pt x="97086" y="97645"/>
                  </a:cubicBezTo>
                  <a:lnTo>
                    <a:pt x="112867" y="97645"/>
                  </a:lnTo>
                  <a:cubicBezTo>
                    <a:pt x="114058" y="97626"/>
                    <a:pt x="115077" y="96768"/>
                    <a:pt x="115315" y="95581"/>
                  </a:cubicBezTo>
                  <a:lnTo>
                    <a:pt x="118499" y="78185"/>
                  </a:lnTo>
                  <a:lnTo>
                    <a:pt x="156061" y="78185"/>
                  </a:lnTo>
                  <a:cubicBezTo>
                    <a:pt x="156178" y="78185"/>
                    <a:pt x="156293" y="78188"/>
                    <a:pt x="156410" y="78192"/>
                  </a:cubicBezTo>
                  <a:cubicBezTo>
                    <a:pt x="161899" y="78391"/>
                    <a:pt x="166190" y="83076"/>
                    <a:pt x="165993" y="88656"/>
                  </a:cubicBezTo>
                  <a:lnTo>
                    <a:pt x="164179" y="139245"/>
                  </a:lnTo>
                  <a:cubicBezTo>
                    <a:pt x="154091" y="140766"/>
                    <a:pt x="145338" y="147126"/>
                    <a:pt x="140656" y="156337"/>
                  </a:cubicBezTo>
                  <a:cubicBezTo>
                    <a:pt x="132616" y="172155"/>
                    <a:pt x="138712" y="191604"/>
                    <a:pt x="154272" y="199777"/>
                  </a:cubicBezTo>
                  <a:cubicBezTo>
                    <a:pt x="164145" y="204986"/>
                    <a:pt x="175992" y="204495"/>
                    <a:pt x="185415" y="198487"/>
                  </a:cubicBezTo>
                  <a:cubicBezTo>
                    <a:pt x="193346" y="193521"/>
                    <a:pt x="198728" y="185262"/>
                    <a:pt x="200134" y="175901"/>
                  </a:cubicBezTo>
                  <a:cubicBezTo>
                    <a:pt x="202776" y="158300"/>
                    <a:pt x="190881" y="141854"/>
                    <a:pt x="173567" y="139168"/>
                  </a:cubicBezTo>
                  <a:lnTo>
                    <a:pt x="171753" y="88553"/>
                  </a:lnTo>
                  <a:cubicBezTo>
                    <a:pt x="171749" y="88435"/>
                    <a:pt x="171746" y="88317"/>
                    <a:pt x="171746" y="88199"/>
                  </a:cubicBezTo>
                  <a:cubicBezTo>
                    <a:pt x="171742" y="82615"/>
                    <a:pt x="176193" y="78086"/>
                    <a:pt x="181685" y="78082"/>
                  </a:cubicBezTo>
                  <a:close/>
                  <a:moveTo>
                    <a:pt x="232821" y="0"/>
                  </a:moveTo>
                  <a:cubicBezTo>
                    <a:pt x="246833" y="0"/>
                    <a:pt x="258192" y="11547"/>
                    <a:pt x="258192" y="25791"/>
                  </a:cubicBezTo>
                  <a:cubicBezTo>
                    <a:pt x="258192" y="40035"/>
                    <a:pt x="246833" y="51582"/>
                    <a:pt x="232821" y="51582"/>
                  </a:cubicBezTo>
                  <a:cubicBezTo>
                    <a:pt x="218809" y="51582"/>
                    <a:pt x="207450" y="40035"/>
                    <a:pt x="207450" y="25791"/>
                  </a:cubicBezTo>
                  <a:cubicBezTo>
                    <a:pt x="207450" y="11547"/>
                    <a:pt x="218809" y="0"/>
                    <a:pt x="232821" y="0"/>
                  </a:cubicBezTo>
                  <a:close/>
                  <a:moveTo>
                    <a:pt x="104736" y="0"/>
                  </a:moveTo>
                  <a:cubicBezTo>
                    <a:pt x="118748" y="0"/>
                    <a:pt x="130107" y="11547"/>
                    <a:pt x="130107" y="25791"/>
                  </a:cubicBezTo>
                  <a:cubicBezTo>
                    <a:pt x="130107" y="40035"/>
                    <a:pt x="118748" y="51582"/>
                    <a:pt x="104736" y="51582"/>
                  </a:cubicBezTo>
                  <a:cubicBezTo>
                    <a:pt x="90724" y="51582"/>
                    <a:pt x="79365" y="40035"/>
                    <a:pt x="79365" y="25791"/>
                  </a:cubicBezTo>
                  <a:cubicBezTo>
                    <a:pt x="79365" y="11547"/>
                    <a:pt x="90724" y="0"/>
                    <a:pt x="104736" y="0"/>
                  </a:cubicBezTo>
                  <a:close/>
                </a:path>
              </a:pathLst>
            </a:custGeom>
            <a:solidFill>
              <a:srgbClr val="025EA1"/>
            </a:solidFill>
            <a:ln w="1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E072CEEB-E9AC-40C8-FB5A-FC6432549F14}"/>
              </a:ext>
            </a:extLst>
          </p:cNvPr>
          <p:cNvGrpSpPr/>
          <p:nvPr/>
        </p:nvGrpSpPr>
        <p:grpSpPr>
          <a:xfrm>
            <a:off x="597326" y="4664203"/>
            <a:ext cx="719999" cy="720000"/>
            <a:chOff x="8545697" y="1990810"/>
            <a:chExt cx="719999" cy="720000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64F18FC-D586-F7D4-0CB6-975030E9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45697" y="1990810"/>
              <a:ext cx="719999" cy="720000"/>
            </a:xfrm>
            <a:prstGeom prst="rect">
              <a:avLst/>
            </a:prstGeom>
          </p:spPr>
        </p:pic>
        <p:sp>
          <p:nvSpPr>
            <p:cNvPr id="77" name="Рисунок 57">
              <a:extLst>
                <a:ext uri="{FF2B5EF4-FFF2-40B4-BE49-F238E27FC236}">
                  <a16:creationId xmlns:a16="http://schemas.microsoft.com/office/drawing/2014/main" id="{269B0A33-2043-8529-EC97-D8C2C590B9A2}"/>
                </a:ext>
              </a:extLst>
            </p:cNvPr>
            <p:cNvSpPr/>
            <p:nvPr/>
          </p:nvSpPr>
          <p:spPr>
            <a:xfrm>
              <a:off x="8733218" y="2178235"/>
              <a:ext cx="344955" cy="345844"/>
            </a:xfrm>
            <a:custGeom>
              <a:avLst/>
              <a:gdLst>
                <a:gd name="connsiteX0" fmla="*/ 332078 w 344955"/>
                <a:gd name="connsiteY0" fmla="*/ 0 h 345844"/>
                <a:gd name="connsiteX1" fmla="*/ 12878 w 344955"/>
                <a:gd name="connsiteY1" fmla="*/ 0 h 345844"/>
                <a:gd name="connsiteX2" fmla="*/ 0 w 344955"/>
                <a:gd name="connsiteY2" fmla="*/ 12879 h 345844"/>
                <a:gd name="connsiteX3" fmla="*/ 0 w 344955"/>
                <a:gd name="connsiteY3" fmla="*/ 332965 h 345844"/>
                <a:gd name="connsiteX4" fmla="*/ 12878 w 344955"/>
                <a:gd name="connsiteY4" fmla="*/ 345844 h 345844"/>
                <a:gd name="connsiteX5" fmla="*/ 332078 w 344955"/>
                <a:gd name="connsiteY5" fmla="*/ 345844 h 345844"/>
                <a:gd name="connsiteX6" fmla="*/ 344956 w 344955"/>
                <a:gd name="connsiteY6" fmla="*/ 332965 h 345844"/>
                <a:gd name="connsiteX7" fmla="*/ 344956 w 344955"/>
                <a:gd name="connsiteY7" fmla="*/ 12879 h 345844"/>
                <a:gd name="connsiteX8" fmla="*/ 332078 w 344955"/>
                <a:gd name="connsiteY8" fmla="*/ 0 h 345844"/>
                <a:gd name="connsiteX9" fmla="*/ 121918 w 344955"/>
                <a:gd name="connsiteY9" fmla="*/ 252422 h 345844"/>
                <a:gd name="connsiteX10" fmla="*/ 83502 w 344955"/>
                <a:gd name="connsiteY10" fmla="*/ 290839 h 345844"/>
                <a:gd name="connsiteX11" fmla="*/ 78943 w 344955"/>
                <a:gd name="connsiteY11" fmla="*/ 290839 h 345844"/>
                <a:gd name="connsiteX12" fmla="*/ 54076 w 344955"/>
                <a:gd name="connsiteY12" fmla="*/ 265971 h 345844"/>
                <a:gd name="connsiteX13" fmla="*/ 54004 w 344955"/>
                <a:gd name="connsiteY13" fmla="*/ 261418 h 345844"/>
                <a:gd name="connsiteX14" fmla="*/ 58556 w 344955"/>
                <a:gd name="connsiteY14" fmla="*/ 261346 h 345844"/>
                <a:gd name="connsiteX15" fmla="*/ 58635 w 344955"/>
                <a:gd name="connsiteY15" fmla="*/ 261424 h 345844"/>
                <a:gd name="connsiteX16" fmla="*/ 81223 w 344955"/>
                <a:gd name="connsiteY16" fmla="*/ 284014 h 345844"/>
                <a:gd name="connsiteX17" fmla="*/ 117359 w 344955"/>
                <a:gd name="connsiteY17" fmla="*/ 247786 h 345844"/>
                <a:gd name="connsiteX18" fmla="*/ 121918 w 344955"/>
                <a:gd name="connsiteY18" fmla="*/ 247786 h 345844"/>
                <a:gd name="connsiteX19" fmla="*/ 121918 w 344955"/>
                <a:gd name="connsiteY19" fmla="*/ 252345 h 345844"/>
                <a:gd name="connsiteX20" fmla="*/ 121918 w 344955"/>
                <a:gd name="connsiteY20" fmla="*/ 156051 h 345844"/>
                <a:gd name="connsiteX21" fmla="*/ 83502 w 344955"/>
                <a:gd name="connsiteY21" fmla="*/ 194468 h 345844"/>
                <a:gd name="connsiteX22" fmla="*/ 78968 w 344955"/>
                <a:gd name="connsiteY22" fmla="*/ 194493 h 345844"/>
                <a:gd name="connsiteX23" fmla="*/ 78943 w 344955"/>
                <a:gd name="connsiteY23" fmla="*/ 194468 h 345844"/>
                <a:gd name="connsiteX24" fmla="*/ 54076 w 344955"/>
                <a:gd name="connsiteY24" fmla="*/ 169612 h 345844"/>
                <a:gd name="connsiteX25" fmla="*/ 54076 w 344955"/>
                <a:gd name="connsiteY25" fmla="*/ 165053 h 345844"/>
                <a:gd name="connsiteX26" fmla="*/ 58635 w 344955"/>
                <a:gd name="connsiteY26" fmla="*/ 165053 h 345844"/>
                <a:gd name="connsiteX27" fmla="*/ 81223 w 344955"/>
                <a:gd name="connsiteY27" fmla="*/ 187642 h 345844"/>
                <a:gd name="connsiteX28" fmla="*/ 117359 w 344955"/>
                <a:gd name="connsiteY28" fmla="*/ 151505 h 345844"/>
                <a:gd name="connsiteX29" fmla="*/ 121912 w 344955"/>
                <a:gd name="connsiteY29" fmla="*/ 151577 h 345844"/>
                <a:gd name="connsiteX30" fmla="*/ 121918 w 344955"/>
                <a:gd name="connsiteY30" fmla="*/ 156051 h 345844"/>
                <a:gd name="connsiteX31" fmla="*/ 121918 w 344955"/>
                <a:gd name="connsiteY31" fmla="*/ 59693 h 345844"/>
                <a:gd name="connsiteX32" fmla="*/ 83502 w 344955"/>
                <a:gd name="connsiteY32" fmla="*/ 98110 h 345844"/>
                <a:gd name="connsiteX33" fmla="*/ 78943 w 344955"/>
                <a:gd name="connsiteY33" fmla="*/ 98110 h 345844"/>
                <a:gd name="connsiteX34" fmla="*/ 54076 w 344955"/>
                <a:gd name="connsiteY34" fmla="*/ 73254 h 345844"/>
                <a:gd name="connsiteX35" fmla="*/ 54076 w 344955"/>
                <a:gd name="connsiteY35" fmla="*/ 68695 h 345844"/>
                <a:gd name="connsiteX36" fmla="*/ 58635 w 344955"/>
                <a:gd name="connsiteY36" fmla="*/ 68695 h 345844"/>
                <a:gd name="connsiteX37" fmla="*/ 81223 w 344955"/>
                <a:gd name="connsiteY37" fmla="*/ 91284 h 345844"/>
                <a:gd name="connsiteX38" fmla="*/ 117359 w 344955"/>
                <a:gd name="connsiteY38" fmla="*/ 55134 h 345844"/>
                <a:gd name="connsiteX39" fmla="*/ 121918 w 344955"/>
                <a:gd name="connsiteY39" fmla="*/ 55134 h 345844"/>
                <a:gd name="connsiteX40" fmla="*/ 121918 w 344955"/>
                <a:gd name="connsiteY40" fmla="*/ 59693 h 345844"/>
                <a:gd name="connsiteX41" fmla="*/ 289490 w 344955"/>
                <a:gd name="connsiteY41" fmla="*/ 279661 h 345844"/>
                <a:gd name="connsiteX42" fmla="*/ 177810 w 344955"/>
                <a:gd name="connsiteY42" fmla="*/ 279661 h 345844"/>
                <a:gd name="connsiteX43" fmla="*/ 174590 w 344955"/>
                <a:gd name="connsiteY43" fmla="*/ 276441 h 345844"/>
                <a:gd name="connsiteX44" fmla="*/ 177810 w 344955"/>
                <a:gd name="connsiteY44" fmla="*/ 273221 h 345844"/>
                <a:gd name="connsiteX45" fmla="*/ 289490 w 344955"/>
                <a:gd name="connsiteY45" fmla="*/ 273221 h 345844"/>
                <a:gd name="connsiteX46" fmla="*/ 292709 w 344955"/>
                <a:gd name="connsiteY46" fmla="*/ 276441 h 345844"/>
                <a:gd name="connsiteX47" fmla="*/ 289490 w 344955"/>
                <a:gd name="connsiteY47" fmla="*/ 279661 h 345844"/>
                <a:gd name="connsiteX48" fmla="*/ 289490 w 344955"/>
                <a:gd name="connsiteY48" fmla="*/ 257110 h 345844"/>
                <a:gd name="connsiteX49" fmla="*/ 177810 w 344955"/>
                <a:gd name="connsiteY49" fmla="*/ 257110 h 345844"/>
                <a:gd name="connsiteX50" fmla="*/ 174590 w 344955"/>
                <a:gd name="connsiteY50" fmla="*/ 253890 h 345844"/>
                <a:gd name="connsiteX51" fmla="*/ 177810 w 344955"/>
                <a:gd name="connsiteY51" fmla="*/ 250671 h 345844"/>
                <a:gd name="connsiteX52" fmla="*/ 289490 w 344955"/>
                <a:gd name="connsiteY52" fmla="*/ 250671 h 345844"/>
                <a:gd name="connsiteX53" fmla="*/ 292709 w 344955"/>
                <a:gd name="connsiteY53" fmla="*/ 253890 h 345844"/>
                <a:gd name="connsiteX54" fmla="*/ 289490 w 344955"/>
                <a:gd name="connsiteY54" fmla="*/ 257110 h 345844"/>
                <a:gd name="connsiteX55" fmla="*/ 289490 w 344955"/>
                <a:gd name="connsiteY55" fmla="*/ 187475 h 345844"/>
                <a:gd name="connsiteX56" fmla="*/ 177810 w 344955"/>
                <a:gd name="connsiteY56" fmla="*/ 187475 h 345844"/>
                <a:gd name="connsiteX57" fmla="*/ 174590 w 344955"/>
                <a:gd name="connsiteY57" fmla="*/ 184255 h 345844"/>
                <a:gd name="connsiteX58" fmla="*/ 177810 w 344955"/>
                <a:gd name="connsiteY58" fmla="*/ 181036 h 345844"/>
                <a:gd name="connsiteX59" fmla="*/ 289490 w 344955"/>
                <a:gd name="connsiteY59" fmla="*/ 181036 h 345844"/>
                <a:gd name="connsiteX60" fmla="*/ 292709 w 344955"/>
                <a:gd name="connsiteY60" fmla="*/ 184255 h 345844"/>
                <a:gd name="connsiteX61" fmla="*/ 289490 w 344955"/>
                <a:gd name="connsiteY61" fmla="*/ 187475 h 345844"/>
                <a:gd name="connsiteX62" fmla="*/ 289490 w 344955"/>
                <a:gd name="connsiteY62" fmla="*/ 164937 h 345844"/>
                <a:gd name="connsiteX63" fmla="*/ 177810 w 344955"/>
                <a:gd name="connsiteY63" fmla="*/ 164937 h 345844"/>
                <a:gd name="connsiteX64" fmla="*/ 174590 w 344955"/>
                <a:gd name="connsiteY64" fmla="*/ 161718 h 345844"/>
                <a:gd name="connsiteX65" fmla="*/ 177810 w 344955"/>
                <a:gd name="connsiteY65" fmla="*/ 158498 h 345844"/>
                <a:gd name="connsiteX66" fmla="*/ 289490 w 344955"/>
                <a:gd name="connsiteY66" fmla="*/ 158498 h 345844"/>
                <a:gd name="connsiteX67" fmla="*/ 292709 w 344955"/>
                <a:gd name="connsiteY67" fmla="*/ 161718 h 345844"/>
                <a:gd name="connsiteX68" fmla="*/ 289490 w 344955"/>
                <a:gd name="connsiteY68" fmla="*/ 164937 h 345844"/>
                <a:gd name="connsiteX69" fmla="*/ 289490 w 344955"/>
                <a:gd name="connsiteY69" fmla="*/ 95289 h 345844"/>
                <a:gd name="connsiteX70" fmla="*/ 177810 w 344955"/>
                <a:gd name="connsiteY70" fmla="*/ 95289 h 345844"/>
                <a:gd name="connsiteX71" fmla="*/ 174590 w 344955"/>
                <a:gd name="connsiteY71" fmla="*/ 92070 h 345844"/>
                <a:gd name="connsiteX72" fmla="*/ 177810 w 344955"/>
                <a:gd name="connsiteY72" fmla="*/ 88850 h 345844"/>
                <a:gd name="connsiteX73" fmla="*/ 289490 w 344955"/>
                <a:gd name="connsiteY73" fmla="*/ 88850 h 345844"/>
                <a:gd name="connsiteX74" fmla="*/ 292709 w 344955"/>
                <a:gd name="connsiteY74" fmla="*/ 92070 h 345844"/>
                <a:gd name="connsiteX75" fmla="*/ 289490 w 344955"/>
                <a:gd name="connsiteY75" fmla="*/ 95289 h 345844"/>
                <a:gd name="connsiteX76" fmla="*/ 289490 w 344955"/>
                <a:gd name="connsiteY76" fmla="*/ 72752 h 345844"/>
                <a:gd name="connsiteX77" fmla="*/ 177810 w 344955"/>
                <a:gd name="connsiteY77" fmla="*/ 72752 h 345844"/>
                <a:gd name="connsiteX78" fmla="*/ 174590 w 344955"/>
                <a:gd name="connsiteY78" fmla="*/ 69532 h 345844"/>
                <a:gd name="connsiteX79" fmla="*/ 177810 w 344955"/>
                <a:gd name="connsiteY79" fmla="*/ 66312 h 345844"/>
                <a:gd name="connsiteX80" fmla="*/ 289490 w 344955"/>
                <a:gd name="connsiteY80" fmla="*/ 66312 h 345844"/>
                <a:gd name="connsiteX81" fmla="*/ 292709 w 344955"/>
                <a:gd name="connsiteY81" fmla="*/ 69532 h 345844"/>
                <a:gd name="connsiteX82" fmla="*/ 289490 w 344955"/>
                <a:gd name="connsiteY82" fmla="*/ 72752 h 34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44955" h="345844">
                  <a:moveTo>
                    <a:pt x="332078" y="0"/>
                  </a:moveTo>
                  <a:lnTo>
                    <a:pt x="12878" y="0"/>
                  </a:lnTo>
                  <a:cubicBezTo>
                    <a:pt x="5766" y="0"/>
                    <a:pt x="0" y="5766"/>
                    <a:pt x="0" y="12879"/>
                  </a:cubicBezTo>
                  <a:lnTo>
                    <a:pt x="0" y="332965"/>
                  </a:lnTo>
                  <a:cubicBezTo>
                    <a:pt x="0" y="340078"/>
                    <a:pt x="5766" y="345844"/>
                    <a:pt x="12878" y="345844"/>
                  </a:cubicBezTo>
                  <a:lnTo>
                    <a:pt x="332078" y="345844"/>
                  </a:lnTo>
                  <a:cubicBezTo>
                    <a:pt x="339190" y="345844"/>
                    <a:pt x="344956" y="340078"/>
                    <a:pt x="344956" y="332965"/>
                  </a:cubicBezTo>
                  <a:lnTo>
                    <a:pt x="344956" y="12879"/>
                  </a:lnTo>
                  <a:cubicBezTo>
                    <a:pt x="344956" y="5766"/>
                    <a:pt x="339190" y="0"/>
                    <a:pt x="332078" y="0"/>
                  </a:cubicBezTo>
                  <a:close/>
                  <a:moveTo>
                    <a:pt x="121918" y="252422"/>
                  </a:moveTo>
                  <a:lnTo>
                    <a:pt x="83502" y="290839"/>
                  </a:lnTo>
                  <a:cubicBezTo>
                    <a:pt x="82242" y="292094"/>
                    <a:pt x="80204" y="292094"/>
                    <a:pt x="78943" y="290839"/>
                  </a:cubicBezTo>
                  <a:lnTo>
                    <a:pt x="54076" y="265971"/>
                  </a:lnTo>
                  <a:cubicBezTo>
                    <a:pt x="52798" y="264733"/>
                    <a:pt x="52766" y="262695"/>
                    <a:pt x="54004" y="261418"/>
                  </a:cubicBezTo>
                  <a:cubicBezTo>
                    <a:pt x="55240" y="260140"/>
                    <a:pt x="57278" y="260108"/>
                    <a:pt x="58556" y="261346"/>
                  </a:cubicBezTo>
                  <a:cubicBezTo>
                    <a:pt x="58583" y="261372"/>
                    <a:pt x="58609" y="261397"/>
                    <a:pt x="58635" y="261424"/>
                  </a:cubicBezTo>
                  <a:lnTo>
                    <a:pt x="81223" y="284014"/>
                  </a:lnTo>
                  <a:lnTo>
                    <a:pt x="117359" y="247786"/>
                  </a:lnTo>
                  <a:cubicBezTo>
                    <a:pt x="118619" y="246526"/>
                    <a:pt x="120659" y="246526"/>
                    <a:pt x="121918" y="247786"/>
                  </a:cubicBezTo>
                  <a:cubicBezTo>
                    <a:pt x="123178" y="249045"/>
                    <a:pt x="123178" y="251085"/>
                    <a:pt x="121918" y="252345"/>
                  </a:cubicBezTo>
                  <a:close/>
                  <a:moveTo>
                    <a:pt x="121918" y="156051"/>
                  </a:moveTo>
                  <a:lnTo>
                    <a:pt x="83502" y="194468"/>
                  </a:lnTo>
                  <a:cubicBezTo>
                    <a:pt x="82257" y="195728"/>
                    <a:pt x="80226" y="195738"/>
                    <a:pt x="78968" y="194493"/>
                  </a:cubicBezTo>
                  <a:cubicBezTo>
                    <a:pt x="78959" y="194484"/>
                    <a:pt x="78951" y="194476"/>
                    <a:pt x="78943" y="194468"/>
                  </a:cubicBezTo>
                  <a:lnTo>
                    <a:pt x="54076" y="169612"/>
                  </a:lnTo>
                  <a:cubicBezTo>
                    <a:pt x="52816" y="168353"/>
                    <a:pt x="52816" y="166313"/>
                    <a:pt x="54076" y="165053"/>
                  </a:cubicBezTo>
                  <a:cubicBezTo>
                    <a:pt x="55335" y="163794"/>
                    <a:pt x="57375" y="163794"/>
                    <a:pt x="58635" y="165053"/>
                  </a:cubicBezTo>
                  <a:lnTo>
                    <a:pt x="81223" y="187642"/>
                  </a:lnTo>
                  <a:lnTo>
                    <a:pt x="117359" y="151505"/>
                  </a:lnTo>
                  <a:cubicBezTo>
                    <a:pt x="118637" y="150267"/>
                    <a:pt x="120674" y="150301"/>
                    <a:pt x="121912" y="151577"/>
                  </a:cubicBezTo>
                  <a:cubicBezTo>
                    <a:pt x="123118" y="152824"/>
                    <a:pt x="123121" y="154802"/>
                    <a:pt x="121918" y="156051"/>
                  </a:cubicBezTo>
                  <a:close/>
                  <a:moveTo>
                    <a:pt x="121918" y="59693"/>
                  </a:moveTo>
                  <a:lnTo>
                    <a:pt x="83502" y="98110"/>
                  </a:lnTo>
                  <a:cubicBezTo>
                    <a:pt x="82242" y="99364"/>
                    <a:pt x="80204" y="99364"/>
                    <a:pt x="78943" y="98110"/>
                  </a:cubicBezTo>
                  <a:lnTo>
                    <a:pt x="54076" y="73254"/>
                  </a:lnTo>
                  <a:cubicBezTo>
                    <a:pt x="52816" y="71994"/>
                    <a:pt x="52816" y="69954"/>
                    <a:pt x="54076" y="68695"/>
                  </a:cubicBezTo>
                  <a:cubicBezTo>
                    <a:pt x="55335" y="67435"/>
                    <a:pt x="57375" y="67435"/>
                    <a:pt x="58635" y="68695"/>
                  </a:cubicBezTo>
                  <a:lnTo>
                    <a:pt x="81223" y="91284"/>
                  </a:lnTo>
                  <a:lnTo>
                    <a:pt x="117359" y="55134"/>
                  </a:lnTo>
                  <a:cubicBezTo>
                    <a:pt x="118619" y="53874"/>
                    <a:pt x="120659" y="53874"/>
                    <a:pt x="121918" y="55134"/>
                  </a:cubicBezTo>
                  <a:cubicBezTo>
                    <a:pt x="123178" y="56393"/>
                    <a:pt x="123178" y="58433"/>
                    <a:pt x="121918" y="59693"/>
                  </a:cubicBezTo>
                  <a:close/>
                  <a:moveTo>
                    <a:pt x="289490" y="279661"/>
                  </a:moveTo>
                  <a:lnTo>
                    <a:pt x="177810" y="279661"/>
                  </a:lnTo>
                  <a:cubicBezTo>
                    <a:pt x="176031" y="279661"/>
                    <a:pt x="174590" y="278219"/>
                    <a:pt x="174590" y="276441"/>
                  </a:cubicBezTo>
                  <a:cubicBezTo>
                    <a:pt x="174590" y="274662"/>
                    <a:pt x="176031" y="273221"/>
                    <a:pt x="177810" y="273221"/>
                  </a:cubicBezTo>
                  <a:lnTo>
                    <a:pt x="289490" y="273221"/>
                  </a:lnTo>
                  <a:cubicBezTo>
                    <a:pt x="291268" y="273221"/>
                    <a:pt x="292709" y="274662"/>
                    <a:pt x="292709" y="276441"/>
                  </a:cubicBezTo>
                  <a:cubicBezTo>
                    <a:pt x="292709" y="278219"/>
                    <a:pt x="291268" y="279661"/>
                    <a:pt x="289490" y="279661"/>
                  </a:cubicBezTo>
                  <a:close/>
                  <a:moveTo>
                    <a:pt x="289490" y="257110"/>
                  </a:moveTo>
                  <a:lnTo>
                    <a:pt x="177810" y="257110"/>
                  </a:lnTo>
                  <a:cubicBezTo>
                    <a:pt x="176031" y="257110"/>
                    <a:pt x="174590" y="255669"/>
                    <a:pt x="174590" y="253890"/>
                  </a:cubicBezTo>
                  <a:cubicBezTo>
                    <a:pt x="174590" y="252112"/>
                    <a:pt x="176031" y="250671"/>
                    <a:pt x="177810" y="250671"/>
                  </a:cubicBezTo>
                  <a:lnTo>
                    <a:pt x="289490" y="250671"/>
                  </a:lnTo>
                  <a:cubicBezTo>
                    <a:pt x="291268" y="250671"/>
                    <a:pt x="292709" y="252112"/>
                    <a:pt x="292709" y="253890"/>
                  </a:cubicBezTo>
                  <a:cubicBezTo>
                    <a:pt x="292709" y="255669"/>
                    <a:pt x="291268" y="257110"/>
                    <a:pt x="289490" y="257110"/>
                  </a:cubicBezTo>
                  <a:close/>
                  <a:moveTo>
                    <a:pt x="289490" y="187475"/>
                  </a:moveTo>
                  <a:lnTo>
                    <a:pt x="177810" y="187475"/>
                  </a:lnTo>
                  <a:cubicBezTo>
                    <a:pt x="176031" y="187475"/>
                    <a:pt x="174590" y="186034"/>
                    <a:pt x="174590" y="184255"/>
                  </a:cubicBezTo>
                  <a:cubicBezTo>
                    <a:pt x="174590" y="182477"/>
                    <a:pt x="176031" y="181036"/>
                    <a:pt x="177810" y="181036"/>
                  </a:cubicBezTo>
                  <a:lnTo>
                    <a:pt x="289490" y="181036"/>
                  </a:lnTo>
                  <a:cubicBezTo>
                    <a:pt x="291268" y="181036"/>
                    <a:pt x="292709" y="182477"/>
                    <a:pt x="292709" y="184255"/>
                  </a:cubicBezTo>
                  <a:cubicBezTo>
                    <a:pt x="292709" y="186034"/>
                    <a:pt x="291268" y="187475"/>
                    <a:pt x="289490" y="187475"/>
                  </a:cubicBezTo>
                  <a:close/>
                  <a:moveTo>
                    <a:pt x="289490" y="164937"/>
                  </a:moveTo>
                  <a:lnTo>
                    <a:pt x="177810" y="164937"/>
                  </a:lnTo>
                  <a:cubicBezTo>
                    <a:pt x="176031" y="164937"/>
                    <a:pt x="174590" y="163496"/>
                    <a:pt x="174590" y="161718"/>
                  </a:cubicBezTo>
                  <a:cubicBezTo>
                    <a:pt x="174590" y="159939"/>
                    <a:pt x="176031" y="158498"/>
                    <a:pt x="177810" y="158498"/>
                  </a:cubicBezTo>
                  <a:lnTo>
                    <a:pt x="289490" y="158498"/>
                  </a:lnTo>
                  <a:cubicBezTo>
                    <a:pt x="291268" y="158498"/>
                    <a:pt x="292709" y="159939"/>
                    <a:pt x="292709" y="161718"/>
                  </a:cubicBezTo>
                  <a:cubicBezTo>
                    <a:pt x="292709" y="163496"/>
                    <a:pt x="291268" y="164937"/>
                    <a:pt x="289490" y="164937"/>
                  </a:cubicBezTo>
                  <a:close/>
                  <a:moveTo>
                    <a:pt x="289490" y="95289"/>
                  </a:moveTo>
                  <a:lnTo>
                    <a:pt x="177810" y="95289"/>
                  </a:lnTo>
                  <a:cubicBezTo>
                    <a:pt x="176031" y="95289"/>
                    <a:pt x="174590" y="93848"/>
                    <a:pt x="174590" y="92070"/>
                  </a:cubicBezTo>
                  <a:cubicBezTo>
                    <a:pt x="174590" y="90291"/>
                    <a:pt x="176031" y="88850"/>
                    <a:pt x="177810" y="88850"/>
                  </a:cubicBezTo>
                  <a:lnTo>
                    <a:pt x="289490" y="88850"/>
                  </a:lnTo>
                  <a:cubicBezTo>
                    <a:pt x="291268" y="88850"/>
                    <a:pt x="292709" y="90291"/>
                    <a:pt x="292709" y="92070"/>
                  </a:cubicBezTo>
                  <a:cubicBezTo>
                    <a:pt x="292709" y="93848"/>
                    <a:pt x="291268" y="95289"/>
                    <a:pt x="289490" y="95289"/>
                  </a:cubicBezTo>
                  <a:close/>
                  <a:moveTo>
                    <a:pt x="289490" y="72752"/>
                  </a:moveTo>
                  <a:lnTo>
                    <a:pt x="177810" y="72752"/>
                  </a:lnTo>
                  <a:cubicBezTo>
                    <a:pt x="176031" y="72752"/>
                    <a:pt x="174590" y="71311"/>
                    <a:pt x="174590" y="69532"/>
                  </a:cubicBezTo>
                  <a:cubicBezTo>
                    <a:pt x="174590" y="67753"/>
                    <a:pt x="176031" y="66312"/>
                    <a:pt x="177810" y="66312"/>
                  </a:cubicBezTo>
                  <a:lnTo>
                    <a:pt x="289490" y="66312"/>
                  </a:lnTo>
                  <a:cubicBezTo>
                    <a:pt x="291268" y="66312"/>
                    <a:pt x="292709" y="67753"/>
                    <a:pt x="292709" y="69532"/>
                  </a:cubicBezTo>
                  <a:cubicBezTo>
                    <a:pt x="292709" y="71311"/>
                    <a:pt x="291268" y="72752"/>
                    <a:pt x="289490" y="72752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1462234" y="4566157"/>
            <a:ext cx="1757532" cy="1154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35FA2"/>
                </a:solidFill>
                <a:ea typeface="Golos Text Regular" pitchFamily="34" charset="-122"/>
                <a:cs typeface="Golos Text Regular" pitchFamily="34" charset="-120"/>
              </a:rPr>
              <a:t>~ 50 000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Golos Text "/>
                <a:cs typeface="Arial" panose="020B0604020202020204" pitchFamily="34" charset="0"/>
              </a:rPr>
              <a:t>задач, решённых </a:t>
            </a:r>
            <a:br>
              <a:rPr lang="ru-RU" sz="1200" dirty="0">
                <a:latin typeface="Golos Text "/>
                <a:cs typeface="Arial" panose="020B0604020202020204" pitchFamily="34" charset="0"/>
              </a:rPr>
            </a:br>
            <a:r>
              <a:rPr lang="ru-RU" sz="1200" dirty="0">
                <a:latin typeface="Golos Text "/>
                <a:cs typeface="Arial" panose="020B0604020202020204" pitchFamily="34" charset="0"/>
              </a:rPr>
              <a:t>проектной командой в СППР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7326" y="3974244"/>
            <a:ext cx="109778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ject 6">
            <a:extLst>
              <a:ext uri="{FF2B5EF4-FFF2-40B4-BE49-F238E27FC236}">
                <a16:creationId xmlns:a16="http://schemas.microsoft.com/office/drawing/2014/main" id="{B1A2B9A2-505B-43A9-A6C9-726578824365}"/>
              </a:ext>
            </a:extLst>
          </p:cNvPr>
          <p:cNvSpPr txBox="1"/>
          <p:nvPr/>
        </p:nvSpPr>
        <p:spPr>
          <a:xfrm>
            <a:off x="6228041" y="2871474"/>
            <a:ext cx="2523300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spcBef>
                <a:spcPts val="133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spc="-3" dirty="0">
                <a:latin typeface="Arial"/>
                <a:ea typeface="Arial"/>
                <a:cs typeface="Golos Text DemiBold" panose="020B0703020202020204" pitchFamily="34" charset="-52"/>
              </a:rPr>
              <a:t>по</a:t>
            </a:r>
            <a:r>
              <a:rPr lang="ru-RU" sz="2800" b="1" spc="-4" dirty="0">
                <a:solidFill>
                  <a:srgbClr val="6CACE3"/>
                </a:solidFill>
                <a:latin typeface="Arial"/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ru-RU" sz="2800" b="1" dirty="0">
                <a:solidFill>
                  <a:srgbClr val="035FA2"/>
                </a:solidFill>
                <a:ea typeface="Golos Text Regular" pitchFamily="34" charset="-122"/>
                <a:cs typeface="Golos Text Regular" pitchFamily="34" charset="-120"/>
              </a:rPr>
              <a:t>700 – 1000 </a:t>
            </a:r>
            <a:r>
              <a:rPr lang="ru-RU" sz="1200" dirty="0">
                <a:cs typeface="Golos Text DemiBold" panose="020B0703020202020204" pitchFamily="34" charset="-52"/>
              </a:rPr>
              <a:t>пользователей каждый 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64" name="object 6">
            <a:extLst>
              <a:ext uri="{FF2B5EF4-FFF2-40B4-BE49-F238E27FC236}">
                <a16:creationId xmlns:a16="http://schemas.microsoft.com/office/drawing/2014/main" id="{B1A2B9A2-505B-43A9-A6C9-726578824365}"/>
              </a:ext>
            </a:extLst>
          </p:cNvPr>
          <p:cNvSpPr txBox="1"/>
          <p:nvPr/>
        </p:nvSpPr>
        <p:spPr>
          <a:xfrm>
            <a:off x="9146475" y="2979502"/>
            <a:ext cx="205628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spcBef>
                <a:spcPts val="133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cs typeface="Golos Text DemiBold" panose="020B0703020202020204" pitchFamily="34" charset="-52"/>
              </a:rPr>
              <a:t>Конфигурация 1С:</a:t>
            </a:r>
            <a:r>
              <a:rPr lang="en-US" sz="1200" dirty="0">
                <a:cs typeface="Golos Text DemiBold" panose="020B0703020202020204" pitchFamily="34" charset="-52"/>
              </a:rPr>
              <a:t>ERP.</a:t>
            </a:r>
            <a:r>
              <a:rPr lang="ru-RU" sz="1200" dirty="0">
                <a:cs typeface="Golos Text DemiBold" panose="020B0703020202020204" pitchFamily="34" charset="-52"/>
              </a:rPr>
              <a:t> УХ на актуальном релизе</a:t>
            </a:r>
            <a:r>
              <a:rPr lang="en-US" sz="1200" dirty="0">
                <a:cs typeface="Golos Text DemiBold" panose="020B0703020202020204" pitchFamily="34" charset="-52"/>
              </a:rPr>
              <a:t> </a:t>
            </a:r>
            <a:endParaRPr sz="1200" dirty="0">
              <a:cs typeface="Golos Text DemiBold" panose="020B0703020202020204" pitchFamily="34" charset="-52"/>
            </a:endParaRPr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B1A2B9A2-505B-43A9-A6C9-726578824365}"/>
              </a:ext>
            </a:extLst>
          </p:cNvPr>
          <p:cNvSpPr txBox="1"/>
          <p:nvPr/>
        </p:nvSpPr>
        <p:spPr>
          <a:xfrm>
            <a:off x="4494551" y="2867107"/>
            <a:ext cx="1226998" cy="997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spcBef>
                <a:spcPts val="133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1" dirty="0">
                <a:solidFill>
                  <a:srgbClr val="035FA2"/>
                </a:solidFill>
                <a:ea typeface="Golos Text Regular" pitchFamily="34" charset="-122"/>
                <a:cs typeface="Golos Text Regular" pitchFamily="34" charset="-120"/>
              </a:rPr>
              <a:t>15 </a:t>
            </a:r>
            <a:r>
              <a:rPr lang="ru-RU" sz="1200" dirty="0">
                <a:cs typeface="Golos Text DemiBold" panose="020B0703020202020204" pitchFamily="34" charset="-52"/>
              </a:rPr>
              <a:t>серверных кластеров</a:t>
            </a:r>
          </a:p>
          <a:p>
            <a:pPr>
              <a:spcBef>
                <a:spcPts val="133"/>
              </a:spcBef>
              <a:defRPr sz="1100" spc="-3"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cs typeface="Golos Text DemiBold" panose="020B0703020202020204" pitchFamily="34" charset="-52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97326" y="2678844"/>
            <a:ext cx="109778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1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 </a:t>
            </a:r>
          </a:p>
          <a:p>
            <a:r>
              <a:rPr lang="ru-RU" dirty="0"/>
              <a:t>за внимание!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87858" y="5926138"/>
            <a:ext cx="5402719" cy="28856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  <a:hlinkClick r:id="rId3"/>
              </a:rPr>
              <a:t>Zaachinova@greenatom.ru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/>
          </p:nvPr>
        </p:nvSpPr>
        <p:spPr>
          <a:xfrm>
            <a:off x="594208" y="5264413"/>
            <a:ext cx="5402719" cy="247610"/>
          </a:xfrm>
        </p:spPr>
        <p:txBody>
          <a:bodyPr/>
          <a:lstStyle/>
          <a:p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Ачинова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Заяна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 Анатольевна</a:t>
            </a:r>
            <a:endParaRPr lang="ru-RU" sz="2000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4"/>
          </p:nvPr>
        </p:nvSpPr>
        <p:spPr>
          <a:xfrm>
            <a:off x="594208" y="5738055"/>
            <a:ext cx="5402719" cy="247610"/>
          </a:xfrm>
        </p:spPr>
        <p:txBody>
          <a:bodyPr/>
          <a:lstStyle/>
          <a:p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Директор Центра компетенций 1С Госкорпорации Росатом</a:t>
            </a:r>
            <a:endParaRPr lang="en-US" sz="1400" b="0" dirty="0">
              <a:solidFill>
                <a:schemeClr val="bg2">
                  <a:lumMod val="2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9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18" y="191823"/>
            <a:ext cx="9788655" cy="547239"/>
          </a:xfrm>
        </p:spPr>
        <p:txBody>
          <a:bodyPr anchor="ctr" anchorCtr="0"/>
          <a:lstStyle/>
          <a:p>
            <a:pPr defTabSz="888846" eaLnBrk="0" fontAlgn="base" hangingPunct="0">
              <a:spcAft>
                <a:spcPct val="0"/>
              </a:spcAft>
              <a:defRPr/>
            </a:pPr>
            <a:r>
              <a:rPr lang="ru-RU" sz="2664" b="1" dirty="0">
                <a:solidFill>
                  <a:srgbClr val="233F90"/>
                </a:solidFill>
                <a:latin typeface="Golos Text "/>
                <a:cs typeface="Golos Text Bold" panose="020B0803020202020204" pitchFamily="34" charset="-52"/>
              </a:rPr>
              <a:t>АВТОМАТИЗАЦИЯ «РОСАТОМ» - ЭТО…</a:t>
            </a:r>
          </a:p>
        </p:txBody>
      </p:sp>
      <p:graphicFrame>
        <p:nvGraphicFramePr>
          <p:cNvPr id="182" name="Таблица 181"/>
          <p:cNvGraphicFramePr>
            <a:graphicFrameLocks noGrp="1"/>
          </p:cNvGraphicFramePr>
          <p:nvPr>
            <p:extLst/>
          </p:nvPr>
        </p:nvGraphicFramePr>
        <p:xfrm>
          <a:off x="244767" y="1030954"/>
          <a:ext cx="8369518" cy="5467545"/>
        </p:xfrm>
        <a:graphic>
          <a:graphicData uri="http://schemas.openxmlformats.org/drawingml/2006/table">
            <a:tbl>
              <a:tblPr firstRow="1" bandRow="1"/>
              <a:tblGrid>
                <a:gridCol w="4244878">
                  <a:extLst>
                    <a:ext uri="{9D8B030D-6E8A-4147-A177-3AD203B41FA5}">
                      <a16:colId xmlns:a16="http://schemas.microsoft.com/office/drawing/2014/main" val="1559386501"/>
                    </a:ext>
                  </a:extLst>
                </a:gridCol>
                <a:gridCol w="4124640">
                  <a:extLst>
                    <a:ext uri="{9D8B030D-6E8A-4147-A177-3AD203B41FA5}">
                      <a16:colId xmlns:a16="http://schemas.microsoft.com/office/drawing/2014/main" val="4016262901"/>
                    </a:ext>
                  </a:extLst>
                </a:gridCol>
              </a:tblGrid>
              <a:tr h="3069499">
                <a:tc>
                  <a:txBody>
                    <a:bodyPr/>
                    <a:lstStyle>
                      <a:lvl1pPr marL="0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583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166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7748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0331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2914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5497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8080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0663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400" dirty="0"/>
                    </a:p>
                  </a:txBody>
                  <a:tcPr marL="121694" marR="121694" marT="60848" marB="60848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EE"/>
                    </a:solidFill>
                  </a:tcPr>
                </a:tc>
                <a:tc>
                  <a:txBody>
                    <a:bodyPr/>
                    <a:lstStyle>
                      <a:lvl1pPr marL="0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583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166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7748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0331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2914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5497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8080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0663" algn="l" defTabSz="685166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400" dirty="0"/>
                    </a:p>
                  </a:txBody>
                  <a:tcPr marL="121694" marR="121694" marT="60848" marB="60848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9865"/>
                  </a:ext>
                </a:extLst>
              </a:tr>
              <a:tr h="2398046">
                <a:tc>
                  <a:txBody>
                    <a:bodyPr/>
                    <a:lstStyle>
                      <a:lvl1pPr marL="0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583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166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7748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331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2914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5497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8080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0663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ru-RU" sz="2400" dirty="0"/>
                    </a:p>
                  </a:txBody>
                  <a:tcPr marL="121694" marR="121694" marT="60848" marB="60848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583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166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7748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0331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2914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5497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8080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0663" algn="l" defTabSz="685166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400" dirty="0"/>
                    </a:p>
                  </a:txBody>
                  <a:tcPr marL="121694" marR="121694" marT="60848" marB="60848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64468"/>
                  </a:ext>
                </a:extLst>
              </a:tr>
            </a:tbl>
          </a:graphicData>
        </a:graphic>
      </p:graphicFrame>
      <p:sp>
        <p:nvSpPr>
          <p:cNvPr id="183" name="Овал 182"/>
          <p:cNvSpPr/>
          <p:nvPr/>
        </p:nvSpPr>
        <p:spPr>
          <a:xfrm>
            <a:off x="1230157" y="1475696"/>
            <a:ext cx="1724804" cy="1724804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2396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404128" y="1158531"/>
            <a:ext cx="1040590" cy="674621"/>
            <a:chOff x="1610603" y="2348270"/>
            <a:chExt cx="781888" cy="506903"/>
          </a:xfrm>
        </p:grpSpPr>
        <p:grpSp>
          <p:nvGrpSpPr>
            <p:cNvPr id="185" name="Группа 184">
              <a:extLst>
                <a:ext uri="{FF2B5EF4-FFF2-40B4-BE49-F238E27FC236}">
                  <a16:creationId xmlns:a16="http://schemas.microsoft.com/office/drawing/2014/main" id="{5F157E0C-2C09-40CE-9FBD-8B77248A2492}"/>
                </a:ext>
              </a:extLst>
            </p:cNvPr>
            <p:cNvGrpSpPr/>
            <p:nvPr/>
          </p:nvGrpSpPr>
          <p:grpSpPr>
            <a:xfrm>
              <a:off x="1837868" y="2348270"/>
              <a:ext cx="264980" cy="216000"/>
              <a:chOff x="3017212" y="5586711"/>
              <a:chExt cx="561977" cy="458099"/>
            </a:xfrm>
            <a:solidFill>
              <a:srgbClr val="4472C4">
                <a:lumMod val="75000"/>
              </a:srgbClr>
            </a:solidFill>
          </p:grpSpPr>
          <p:sp>
            <p:nvSpPr>
              <p:cNvPr id="187" name="Freeform 8">
                <a:extLst>
                  <a:ext uri="{FF2B5EF4-FFF2-40B4-BE49-F238E27FC236}">
                    <a16:creationId xmlns:a16="http://schemas.microsoft.com/office/drawing/2014/main" id="{CD469F71-8FC0-4321-BB83-C113435EEA3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98670" y="5646204"/>
                <a:ext cx="306617" cy="305399"/>
              </a:xfrm>
              <a:custGeom>
                <a:avLst/>
                <a:gdLst>
                  <a:gd name="T0" fmla="*/ 116 w 252"/>
                  <a:gd name="T1" fmla="*/ 0 h 251"/>
                  <a:gd name="T2" fmla="*/ 69 w 252"/>
                  <a:gd name="T3" fmla="*/ 14 h 251"/>
                  <a:gd name="T4" fmla="*/ 30 w 252"/>
                  <a:gd name="T5" fmla="*/ 44 h 251"/>
                  <a:gd name="T6" fmla="*/ 11 w 252"/>
                  <a:gd name="T7" fmla="*/ 76 h 251"/>
                  <a:gd name="T8" fmla="*/ 0 w 252"/>
                  <a:gd name="T9" fmla="*/ 123 h 251"/>
                  <a:gd name="T10" fmla="*/ 5 w 252"/>
                  <a:gd name="T11" fmla="*/ 159 h 251"/>
                  <a:gd name="T12" fmla="*/ 25 w 252"/>
                  <a:gd name="T13" fmla="*/ 200 h 251"/>
                  <a:gd name="T14" fmla="*/ 59 w 252"/>
                  <a:gd name="T15" fmla="*/ 232 h 251"/>
                  <a:gd name="T16" fmla="*/ 102 w 252"/>
                  <a:gd name="T17" fmla="*/ 249 h 251"/>
                  <a:gd name="T18" fmla="*/ 137 w 252"/>
                  <a:gd name="T19" fmla="*/ 250 h 251"/>
                  <a:gd name="T20" fmla="*/ 174 w 252"/>
                  <a:gd name="T21" fmla="*/ 242 h 251"/>
                  <a:gd name="T22" fmla="*/ 214 w 252"/>
                  <a:gd name="T23" fmla="*/ 214 h 251"/>
                  <a:gd name="T24" fmla="*/ 241 w 252"/>
                  <a:gd name="T25" fmla="*/ 175 h 251"/>
                  <a:gd name="T26" fmla="*/ 252 w 252"/>
                  <a:gd name="T27" fmla="*/ 127 h 251"/>
                  <a:gd name="T28" fmla="*/ 247 w 252"/>
                  <a:gd name="T29" fmla="*/ 90 h 251"/>
                  <a:gd name="T30" fmla="*/ 227 w 252"/>
                  <a:gd name="T31" fmla="*/ 50 h 251"/>
                  <a:gd name="T32" fmla="*/ 193 w 252"/>
                  <a:gd name="T33" fmla="*/ 19 h 251"/>
                  <a:gd name="T34" fmla="*/ 150 w 252"/>
                  <a:gd name="T35" fmla="*/ 2 h 251"/>
                  <a:gd name="T36" fmla="*/ 12 w 252"/>
                  <a:gd name="T37" fmla="*/ 135 h 251"/>
                  <a:gd name="T38" fmla="*/ 13 w 252"/>
                  <a:gd name="T39" fmla="*/ 112 h 251"/>
                  <a:gd name="T40" fmla="*/ 48 w 252"/>
                  <a:gd name="T41" fmla="*/ 130 h 251"/>
                  <a:gd name="T42" fmla="*/ 70 w 252"/>
                  <a:gd name="T43" fmla="*/ 163 h 251"/>
                  <a:gd name="T44" fmla="*/ 77 w 252"/>
                  <a:gd name="T45" fmla="*/ 195 h 251"/>
                  <a:gd name="T46" fmla="*/ 58 w 252"/>
                  <a:gd name="T47" fmla="*/ 217 h 251"/>
                  <a:gd name="T48" fmla="*/ 24 w 252"/>
                  <a:gd name="T49" fmla="*/ 176 h 251"/>
                  <a:gd name="T50" fmla="*/ 12 w 252"/>
                  <a:gd name="T51" fmla="*/ 135 h 251"/>
                  <a:gd name="T52" fmla="*/ 125 w 252"/>
                  <a:gd name="T53" fmla="*/ 239 h 251"/>
                  <a:gd name="T54" fmla="*/ 107 w 252"/>
                  <a:gd name="T55" fmla="*/ 226 h 251"/>
                  <a:gd name="T56" fmla="*/ 120 w 252"/>
                  <a:gd name="T57" fmla="*/ 221 h 251"/>
                  <a:gd name="T58" fmla="*/ 138 w 252"/>
                  <a:gd name="T59" fmla="*/ 197 h 251"/>
                  <a:gd name="T60" fmla="*/ 121 w 252"/>
                  <a:gd name="T61" fmla="*/ 171 h 251"/>
                  <a:gd name="T62" fmla="*/ 108 w 252"/>
                  <a:gd name="T63" fmla="*/ 167 h 251"/>
                  <a:gd name="T64" fmla="*/ 96 w 252"/>
                  <a:gd name="T65" fmla="*/ 134 h 251"/>
                  <a:gd name="T66" fmla="*/ 102 w 252"/>
                  <a:gd name="T67" fmla="*/ 122 h 251"/>
                  <a:gd name="T68" fmla="*/ 98 w 252"/>
                  <a:gd name="T69" fmla="*/ 92 h 251"/>
                  <a:gd name="T70" fmla="*/ 67 w 252"/>
                  <a:gd name="T71" fmla="*/ 85 h 251"/>
                  <a:gd name="T72" fmla="*/ 55 w 252"/>
                  <a:gd name="T73" fmla="*/ 90 h 251"/>
                  <a:gd name="T74" fmla="*/ 22 w 252"/>
                  <a:gd name="T75" fmla="*/ 76 h 251"/>
                  <a:gd name="T76" fmla="*/ 49 w 252"/>
                  <a:gd name="T77" fmla="*/ 42 h 251"/>
                  <a:gd name="T78" fmla="*/ 102 w 252"/>
                  <a:gd name="T79" fmla="*/ 14 h 251"/>
                  <a:gd name="T80" fmla="*/ 127 w 252"/>
                  <a:gd name="T81" fmla="*/ 11 h 251"/>
                  <a:gd name="T82" fmla="*/ 167 w 252"/>
                  <a:gd name="T83" fmla="*/ 19 h 251"/>
                  <a:gd name="T84" fmla="*/ 203 w 252"/>
                  <a:gd name="T85" fmla="*/ 40 h 251"/>
                  <a:gd name="T86" fmla="*/ 228 w 252"/>
                  <a:gd name="T87" fmla="*/ 75 h 251"/>
                  <a:gd name="T88" fmla="*/ 240 w 252"/>
                  <a:gd name="T89" fmla="*/ 116 h 251"/>
                  <a:gd name="T90" fmla="*/ 237 w 252"/>
                  <a:gd name="T91" fmla="*/ 150 h 251"/>
                  <a:gd name="T92" fmla="*/ 220 w 252"/>
                  <a:gd name="T93" fmla="*/ 189 h 251"/>
                  <a:gd name="T94" fmla="*/ 189 w 252"/>
                  <a:gd name="T95" fmla="*/ 221 h 251"/>
                  <a:gd name="T96" fmla="*/ 148 w 252"/>
                  <a:gd name="T97" fmla="*/ 23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2" h="251">
                    <a:moveTo>
                      <a:pt x="127" y="0"/>
                    </a:moveTo>
                    <a:lnTo>
                      <a:pt x="127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79" y="9"/>
                    </a:lnTo>
                    <a:lnTo>
                      <a:pt x="69" y="14"/>
                    </a:lnTo>
                    <a:lnTo>
                      <a:pt x="58" y="19"/>
                    </a:lnTo>
                    <a:lnTo>
                      <a:pt x="48" y="27"/>
                    </a:lnTo>
                    <a:lnTo>
                      <a:pt x="38" y="35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2" y="54"/>
                    </a:lnTo>
                    <a:lnTo>
                      <a:pt x="16" y="64"/>
                    </a:lnTo>
                    <a:lnTo>
                      <a:pt x="11" y="76"/>
                    </a:lnTo>
                    <a:lnTo>
                      <a:pt x="7" y="87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3" y="147"/>
                    </a:lnTo>
                    <a:lnTo>
                      <a:pt x="5" y="159"/>
                    </a:lnTo>
                    <a:lnTo>
                      <a:pt x="9" y="171"/>
                    </a:lnTo>
                    <a:lnTo>
                      <a:pt x="13" y="181"/>
                    </a:lnTo>
                    <a:lnTo>
                      <a:pt x="20" y="191"/>
                    </a:lnTo>
                    <a:lnTo>
                      <a:pt x="25" y="200"/>
                    </a:lnTo>
                    <a:lnTo>
                      <a:pt x="33" y="209"/>
                    </a:lnTo>
                    <a:lnTo>
                      <a:pt x="41" y="217"/>
                    </a:lnTo>
                    <a:lnTo>
                      <a:pt x="50" y="225"/>
                    </a:lnTo>
                    <a:lnTo>
                      <a:pt x="59" y="232"/>
                    </a:lnTo>
                    <a:lnTo>
                      <a:pt x="70" y="237"/>
                    </a:lnTo>
                    <a:lnTo>
                      <a:pt x="80" y="242"/>
                    </a:lnTo>
                    <a:lnTo>
                      <a:pt x="91" y="246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1"/>
                    </a:lnTo>
                    <a:lnTo>
                      <a:pt x="125" y="251"/>
                    </a:lnTo>
                    <a:lnTo>
                      <a:pt x="137" y="250"/>
                    </a:lnTo>
                    <a:lnTo>
                      <a:pt x="137" y="250"/>
                    </a:lnTo>
                    <a:lnTo>
                      <a:pt x="149" y="249"/>
                    </a:lnTo>
                    <a:lnTo>
                      <a:pt x="162" y="246"/>
                    </a:lnTo>
                    <a:lnTo>
                      <a:pt x="174" y="242"/>
                    </a:lnTo>
                    <a:lnTo>
                      <a:pt x="185" y="237"/>
                    </a:lnTo>
                    <a:lnTo>
                      <a:pt x="195" y="230"/>
                    </a:lnTo>
                    <a:lnTo>
                      <a:pt x="204" y="224"/>
                    </a:lnTo>
                    <a:lnTo>
                      <a:pt x="214" y="214"/>
                    </a:lnTo>
                    <a:lnTo>
                      <a:pt x="222" y="207"/>
                    </a:lnTo>
                    <a:lnTo>
                      <a:pt x="229" y="196"/>
                    </a:lnTo>
                    <a:lnTo>
                      <a:pt x="236" y="187"/>
                    </a:lnTo>
                    <a:lnTo>
                      <a:pt x="241" y="175"/>
                    </a:lnTo>
                    <a:lnTo>
                      <a:pt x="245" y="164"/>
                    </a:lnTo>
                    <a:lnTo>
                      <a:pt x="249" y="152"/>
                    </a:lnTo>
                    <a:lnTo>
                      <a:pt x="251" y="139"/>
                    </a:lnTo>
                    <a:lnTo>
                      <a:pt x="252" y="127"/>
                    </a:lnTo>
                    <a:lnTo>
                      <a:pt x="252" y="114"/>
                    </a:lnTo>
                    <a:lnTo>
                      <a:pt x="252" y="114"/>
                    </a:lnTo>
                    <a:lnTo>
                      <a:pt x="249" y="102"/>
                    </a:lnTo>
                    <a:lnTo>
                      <a:pt x="247" y="90"/>
                    </a:lnTo>
                    <a:lnTo>
                      <a:pt x="244" y="80"/>
                    </a:lnTo>
                    <a:lnTo>
                      <a:pt x="239" y="69"/>
                    </a:lnTo>
                    <a:lnTo>
                      <a:pt x="233" y="59"/>
                    </a:lnTo>
                    <a:lnTo>
                      <a:pt x="227" y="50"/>
                    </a:lnTo>
                    <a:lnTo>
                      <a:pt x="219" y="40"/>
                    </a:lnTo>
                    <a:lnTo>
                      <a:pt x="211" y="32"/>
                    </a:lnTo>
                    <a:lnTo>
                      <a:pt x="202" y="26"/>
                    </a:lnTo>
                    <a:lnTo>
                      <a:pt x="193" y="19"/>
                    </a:lnTo>
                    <a:lnTo>
                      <a:pt x="183" y="13"/>
                    </a:lnTo>
                    <a:lnTo>
                      <a:pt x="173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  <a:moveTo>
                      <a:pt x="12" y="135"/>
                    </a:moveTo>
                    <a:lnTo>
                      <a:pt x="12" y="135"/>
                    </a:lnTo>
                    <a:lnTo>
                      <a:pt x="12" y="122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22" y="114"/>
                    </a:lnTo>
                    <a:lnTo>
                      <a:pt x="32" y="118"/>
                    </a:lnTo>
                    <a:lnTo>
                      <a:pt x="40" y="123"/>
                    </a:lnTo>
                    <a:lnTo>
                      <a:pt x="48" y="130"/>
                    </a:lnTo>
                    <a:lnTo>
                      <a:pt x="54" y="137"/>
                    </a:lnTo>
                    <a:lnTo>
                      <a:pt x="61" y="145"/>
                    </a:lnTo>
                    <a:lnTo>
                      <a:pt x="66" y="15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73" y="171"/>
                    </a:lnTo>
                    <a:lnTo>
                      <a:pt x="75" y="179"/>
                    </a:lnTo>
                    <a:lnTo>
                      <a:pt x="77" y="195"/>
                    </a:lnTo>
                    <a:lnTo>
                      <a:pt x="74" y="20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58" y="217"/>
                    </a:lnTo>
                    <a:lnTo>
                      <a:pt x="48" y="208"/>
                    </a:lnTo>
                    <a:lnTo>
                      <a:pt x="38" y="199"/>
                    </a:lnTo>
                    <a:lnTo>
                      <a:pt x="30" y="188"/>
                    </a:lnTo>
                    <a:lnTo>
                      <a:pt x="24" y="176"/>
                    </a:lnTo>
                    <a:lnTo>
                      <a:pt x="19" y="163"/>
                    </a:lnTo>
                    <a:lnTo>
                      <a:pt x="15" y="149"/>
                    </a:lnTo>
                    <a:lnTo>
                      <a:pt x="12" y="135"/>
                    </a:lnTo>
                    <a:lnTo>
                      <a:pt x="12" y="135"/>
                    </a:lnTo>
                    <a:close/>
                    <a:moveTo>
                      <a:pt x="136" y="239"/>
                    </a:moveTo>
                    <a:lnTo>
                      <a:pt x="136" y="239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15" y="238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7" y="226"/>
                    </a:lnTo>
                    <a:lnTo>
                      <a:pt x="107" y="226"/>
                    </a:lnTo>
                    <a:lnTo>
                      <a:pt x="109" y="225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28" y="217"/>
                    </a:lnTo>
                    <a:lnTo>
                      <a:pt x="133" y="212"/>
                    </a:lnTo>
                    <a:lnTo>
                      <a:pt x="137" y="205"/>
                    </a:lnTo>
                    <a:lnTo>
                      <a:pt x="138" y="197"/>
                    </a:lnTo>
                    <a:lnTo>
                      <a:pt x="137" y="189"/>
                    </a:lnTo>
                    <a:lnTo>
                      <a:pt x="135" y="181"/>
                    </a:lnTo>
                    <a:lnTo>
                      <a:pt x="129" y="176"/>
                    </a:lnTo>
                    <a:lnTo>
                      <a:pt x="121" y="171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8" y="167"/>
                    </a:lnTo>
                    <a:lnTo>
                      <a:pt x="108" y="167"/>
                    </a:lnTo>
                    <a:lnTo>
                      <a:pt x="108" y="162"/>
                    </a:lnTo>
                    <a:lnTo>
                      <a:pt x="108" y="162"/>
                    </a:lnTo>
                    <a:lnTo>
                      <a:pt x="103" y="147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8" y="131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4" y="113"/>
                    </a:lnTo>
                    <a:lnTo>
                      <a:pt x="104" y="105"/>
                    </a:lnTo>
                    <a:lnTo>
                      <a:pt x="102" y="98"/>
                    </a:lnTo>
                    <a:lnTo>
                      <a:pt x="98" y="92"/>
                    </a:lnTo>
                    <a:lnTo>
                      <a:pt x="91" y="87"/>
                    </a:lnTo>
                    <a:lnTo>
                      <a:pt x="84" y="84"/>
                    </a:lnTo>
                    <a:lnTo>
                      <a:pt x="77" y="83"/>
                    </a:lnTo>
                    <a:lnTo>
                      <a:pt x="67" y="85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40" y="83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30" y="64"/>
                    </a:lnTo>
                    <a:lnTo>
                      <a:pt x="38" y="52"/>
                    </a:lnTo>
                    <a:lnTo>
                      <a:pt x="49" y="42"/>
                    </a:lnTo>
                    <a:lnTo>
                      <a:pt x="61" y="32"/>
                    </a:lnTo>
                    <a:lnTo>
                      <a:pt x="73" y="25"/>
                    </a:lnTo>
                    <a:lnTo>
                      <a:pt x="87" y="18"/>
                    </a:lnTo>
                    <a:lnTo>
                      <a:pt x="102" y="14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37" y="11"/>
                    </a:lnTo>
                    <a:lnTo>
                      <a:pt x="148" y="13"/>
                    </a:lnTo>
                    <a:lnTo>
                      <a:pt x="158" y="15"/>
                    </a:lnTo>
                    <a:lnTo>
                      <a:pt x="167" y="19"/>
                    </a:lnTo>
                    <a:lnTo>
                      <a:pt x="178" y="23"/>
                    </a:lnTo>
                    <a:lnTo>
                      <a:pt x="186" y="29"/>
                    </a:lnTo>
                    <a:lnTo>
                      <a:pt x="195" y="34"/>
                    </a:lnTo>
                    <a:lnTo>
                      <a:pt x="203" y="40"/>
                    </a:lnTo>
                    <a:lnTo>
                      <a:pt x="211" y="48"/>
                    </a:lnTo>
                    <a:lnTo>
                      <a:pt x="218" y="56"/>
                    </a:lnTo>
                    <a:lnTo>
                      <a:pt x="223" y="65"/>
                    </a:lnTo>
                    <a:lnTo>
                      <a:pt x="228" y="75"/>
                    </a:lnTo>
                    <a:lnTo>
                      <a:pt x="232" y="84"/>
                    </a:lnTo>
                    <a:lnTo>
                      <a:pt x="236" y="94"/>
                    </a:lnTo>
                    <a:lnTo>
                      <a:pt x="239" y="105"/>
                    </a:lnTo>
                    <a:lnTo>
                      <a:pt x="240" y="116"/>
                    </a:lnTo>
                    <a:lnTo>
                      <a:pt x="240" y="116"/>
                    </a:lnTo>
                    <a:lnTo>
                      <a:pt x="240" y="127"/>
                    </a:lnTo>
                    <a:lnTo>
                      <a:pt x="240" y="138"/>
                    </a:lnTo>
                    <a:lnTo>
                      <a:pt x="237" y="150"/>
                    </a:lnTo>
                    <a:lnTo>
                      <a:pt x="235" y="160"/>
                    </a:lnTo>
                    <a:lnTo>
                      <a:pt x="231" y="171"/>
                    </a:lnTo>
                    <a:lnTo>
                      <a:pt x="225" y="180"/>
                    </a:lnTo>
                    <a:lnTo>
                      <a:pt x="220" y="189"/>
                    </a:lnTo>
                    <a:lnTo>
                      <a:pt x="214" y="199"/>
                    </a:lnTo>
                    <a:lnTo>
                      <a:pt x="206" y="207"/>
                    </a:lnTo>
                    <a:lnTo>
                      <a:pt x="198" y="214"/>
                    </a:lnTo>
                    <a:lnTo>
                      <a:pt x="189" y="221"/>
                    </a:lnTo>
                    <a:lnTo>
                      <a:pt x="179" y="226"/>
                    </a:lnTo>
                    <a:lnTo>
                      <a:pt x="169" y="230"/>
                    </a:lnTo>
                    <a:lnTo>
                      <a:pt x="158" y="234"/>
                    </a:lnTo>
                    <a:lnTo>
                      <a:pt x="148" y="237"/>
                    </a:lnTo>
                    <a:lnTo>
                      <a:pt x="136" y="239"/>
                    </a:lnTo>
                    <a:lnTo>
                      <a:pt x="136" y="2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Freeform 9">
                <a:extLst>
                  <a:ext uri="{FF2B5EF4-FFF2-40B4-BE49-F238E27FC236}">
                    <a16:creationId xmlns:a16="http://schemas.microsoft.com/office/drawing/2014/main" id="{1038386F-F8D0-4B55-BC2E-44204E129CB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017212" y="5586711"/>
                <a:ext cx="561977" cy="458099"/>
              </a:xfrm>
              <a:custGeom>
                <a:avLst/>
                <a:gdLst>
                  <a:gd name="T0" fmla="*/ 440 w 472"/>
                  <a:gd name="T1" fmla="*/ 152 h 405"/>
                  <a:gd name="T2" fmla="*/ 462 w 472"/>
                  <a:gd name="T3" fmla="*/ 110 h 405"/>
                  <a:gd name="T4" fmla="*/ 408 w 472"/>
                  <a:gd name="T5" fmla="*/ 82 h 405"/>
                  <a:gd name="T6" fmla="*/ 368 w 472"/>
                  <a:gd name="T7" fmla="*/ 48 h 405"/>
                  <a:gd name="T8" fmla="*/ 339 w 472"/>
                  <a:gd name="T9" fmla="*/ 0 h 405"/>
                  <a:gd name="T10" fmla="*/ 293 w 472"/>
                  <a:gd name="T11" fmla="*/ 28 h 405"/>
                  <a:gd name="T12" fmla="*/ 243 w 472"/>
                  <a:gd name="T13" fmla="*/ 29 h 405"/>
                  <a:gd name="T14" fmla="*/ 195 w 472"/>
                  <a:gd name="T15" fmla="*/ 13 h 405"/>
                  <a:gd name="T16" fmla="*/ 176 w 472"/>
                  <a:gd name="T17" fmla="*/ 67 h 405"/>
                  <a:gd name="T18" fmla="*/ 128 w 472"/>
                  <a:gd name="T19" fmla="*/ 104 h 405"/>
                  <a:gd name="T20" fmla="*/ 95 w 472"/>
                  <a:gd name="T21" fmla="*/ 148 h 405"/>
                  <a:gd name="T22" fmla="*/ 46 w 472"/>
                  <a:gd name="T23" fmla="*/ 151 h 405"/>
                  <a:gd name="T24" fmla="*/ 37 w 472"/>
                  <a:gd name="T25" fmla="*/ 209 h 405"/>
                  <a:gd name="T26" fmla="*/ 0 w 472"/>
                  <a:gd name="T27" fmla="*/ 253 h 405"/>
                  <a:gd name="T28" fmla="*/ 31 w 472"/>
                  <a:gd name="T29" fmla="*/ 289 h 405"/>
                  <a:gd name="T30" fmla="*/ 33 w 472"/>
                  <a:gd name="T31" fmla="*/ 346 h 405"/>
                  <a:gd name="T32" fmla="*/ 83 w 472"/>
                  <a:gd name="T33" fmla="*/ 360 h 405"/>
                  <a:gd name="T34" fmla="*/ 129 w 472"/>
                  <a:gd name="T35" fmla="*/ 400 h 405"/>
                  <a:gd name="T36" fmla="*/ 174 w 472"/>
                  <a:gd name="T37" fmla="*/ 376 h 405"/>
                  <a:gd name="T38" fmla="*/ 226 w 472"/>
                  <a:gd name="T39" fmla="*/ 377 h 405"/>
                  <a:gd name="T40" fmla="*/ 273 w 472"/>
                  <a:gd name="T41" fmla="*/ 351 h 405"/>
                  <a:gd name="T42" fmla="*/ 323 w 472"/>
                  <a:gd name="T43" fmla="*/ 350 h 405"/>
                  <a:gd name="T44" fmla="*/ 372 w 472"/>
                  <a:gd name="T45" fmla="*/ 365 h 405"/>
                  <a:gd name="T46" fmla="*/ 390 w 472"/>
                  <a:gd name="T47" fmla="*/ 310 h 405"/>
                  <a:gd name="T48" fmla="*/ 438 w 472"/>
                  <a:gd name="T49" fmla="*/ 273 h 405"/>
                  <a:gd name="T50" fmla="*/ 472 w 472"/>
                  <a:gd name="T51" fmla="*/ 234 h 405"/>
                  <a:gd name="T52" fmla="*/ 170 w 472"/>
                  <a:gd name="T53" fmla="*/ 340 h 405"/>
                  <a:gd name="T54" fmla="*/ 86 w 472"/>
                  <a:gd name="T55" fmla="*/ 317 h 405"/>
                  <a:gd name="T56" fmla="*/ 62 w 472"/>
                  <a:gd name="T57" fmla="*/ 255 h 405"/>
                  <a:gd name="T58" fmla="*/ 108 w 472"/>
                  <a:gd name="T59" fmla="*/ 181 h 405"/>
                  <a:gd name="T60" fmla="*/ 123 w 472"/>
                  <a:gd name="T61" fmla="*/ 206 h 405"/>
                  <a:gd name="T62" fmla="*/ 104 w 472"/>
                  <a:gd name="T63" fmla="*/ 259 h 405"/>
                  <a:gd name="T64" fmla="*/ 144 w 472"/>
                  <a:gd name="T65" fmla="*/ 298 h 405"/>
                  <a:gd name="T66" fmla="*/ 198 w 472"/>
                  <a:gd name="T67" fmla="*/ 326 h 405"/>
                  <a:gd name="T68" fmla="*/ 438 w 472"/>
                  <a:gd name="T69" fmla="*/ 261 h 405"/>
                  <a:gd name="T70" fmla="*/ 379 w 472"/>
                  <a:gd name="T71" fmla="*/ 305 h 405"/>
                  <a:gd name="T72" fmla="*/ 376 w 472"/>
                  <a:gd name="T73" fmla="*/ 348 h 405"/>
                  <a:gd name="T74" fmla="*/ 344 w 472"/>
                  <a:gd name="T75" fmla="*/ 352 h 405"/>
                  <a:gd name="T76" fmla="*/ 284 w 472"/>
                  <a:gd name="T77" fmla="*/ 339 h 405"/>
                  <a:gd name="T78" fmla="*/ 253 w 472"/>
                  <a:gd name="T79" fmla="*/ 358 h 405"/>
                  <a:gd name="T80" fmla="*/ 218 w 472"/>
                  <a:gd name="T81" fmla="*/ 361 h 405"/>
                  <a:gd name="T82" fmla="*/ 205 w 472"/>
                  <a:gd name="T83" fmla="*/ 317 h 405"/>
                  <a:gd name="T84" fmla="*/ 143 w 472"/>
                  <a:gd name="T85" fmla="*/ 286 h 405"/>
                  <a:gd name="T86" fmla="*/ 116 w 472"/>
                  <a:gd name="T87" fmla="*/ 259 h 405"/>
                  <a:gd name="T88" fmla="*/ 133 w 472"/>
                  <a:gd name="T89" fmla="*/ 205 h 405"/>
                  <a:gd name="T90" fmla="*/ 115 w 472"/>
                  <a:gd name="T91" fmla="*/ 158 h 405"/>
                  <a:gd name="T92" fmla="*/ 128 w 472"/>
                  <a:gd name="T93" fmla="*/ 116 h 405"/>
                  <a:gd name="T94" fmla="*/ 176 w 472"/>
                  <a:gd name="T95" fmla="*/ 85 h 405"/>
                  <a:gd name="T96" fmla="*/ 186 w 472"/>
                  <a:gd name="T97" fmla="*/ 37 h 405"/>
                  <a:gd name="T98" fmla="*/ 214 w 472"/>
                  <a:gd name="T99" fmla="*/ 23 h 405"/>
                  <a:gd name="T100" fmla="*/ 249 w 472"/>
                  <a:gd name="T101" fmla="*/ 42 h 405"/>
                  <a:gd name="T102" fmla="*/ 301 w 472"/>
                  <a:gd name="T103" fmla="*/ 36 h 405"/>
                  <a:gd name="T104" fmla="*/ 340 w 472"/>
                  <a:gd name="T105" fmla="*/ 13 h 405"/>
                  <a:gd name="T106" fmla="*/ 356 w 472"/>
                  <a:gd name="T107" fmla="*/ 53 h 405"/>
                  <a:gd name="T108" fmla="*/ 405 w 472"/>
                  <a:gd name="T109" fmla="*/ 94 h 405"/>
                  <a:gd name="T110" fmla="*/ 448 w 472"/>
                  <a:gd name="T111" fmla="*/ 106 h 405"/>
                  <a:gd name="T112" fmla="*/ 427 w 472"/>
                  <a:gd name="T113" fmla="*/ 149 h 405"/>
                  <a:gd name="T114" fmla="*/ 437 w 472"/>
                  <a:gd name="T115" fmla="*/ 20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2" h="405">
                    <a:moveTo>
                      <a:pt x="459" y="210"/>
                    </a:moveTo>
                    <a:lnTo>
                      <a:pt x="447" y="202"/>
                    </a:lnTo>
                    <a:lnTo>
                      <a:pt x="447" y="202"/>
                    </a:lnTo>
                    <a:lnTo>
                      <a:pt x="444" y="199"/>
                    </a:lnTo>
                    <a:lnTo>
                      <a:pt x="444" y="199"/>
                    </a:lnTo>
                    <a:lnTo>
                      <a:pt x="444" y="193"/>
                    </a:lnTo>
                    <a:lnTo>
                      <a:pt x="444" y="193"/>
                    </a:lnTo>
                    <a:lnTo>
                      <a:pt x="444" y="172"/>
                    </a:lnTo>
                    <a:lnTo>
                      <a:pt x="440" y="152"/>
                    </a:lnTo>
                    <a:lnTo>
                      <a:pt x="440" y="152"/>
                    </a:lnTo>
                    <a:lnTo>
                      <a:pt x="443" y="149"/>
                    </a:lnTo>
                    <a:lnTo>
                      <a:pt x="452" y="139"/>
                    </a:lnTo>
                    <a:lnTo>
                      <a:pt x="452" y="139"/>
                    </a:lnTo>
                    <a:lnTo>
                      <a:pt x="456" y="135"/>
                    </a:lnTo>
                    <a:lnTo>
                      <a:pt x="459" y="129"/>
                    </a:lnTo>
                    <a:lnTo>
                      <a:pt x="460" y="125"/>
                    </a:lnTo>
                    <a:lnTo>
                      <a:pt x="462" y="120"/>
                    </a:lnTo>
                    <a:lnTo>
                      <a:pt x="462" y="110"/>
                    </a:lnTo>
                    <a:lnTo>
                      <a:pt x="459" y="100"/>
                    </a:lnTo>
                    <a:lnTo>
                      <a:pt x="454" y="93"/>
                    </a:lnTo>
                    <a:lnTo>
                      <a:pt x="447" y="86"/>
                    </a:lnTo>
                    <a:lnTo>
                      <a:pt x="438" y="81"/>
                    </a:lnTo>
                    <a:lnTo>
                      <a:pt x="433" y="79"/>
                    </a:lnTo>
                    <a:lnTo>
                      <a:pt x="427" y="79"/>
                    </a:lnTo>
                    <a:lnTo>
                      <a:pt x="427" y="79"/>
                    </a:lnTo>
                    <a:lnTo>
                      <a:pt x="422" y="79"/>
                    </a:lnTo>
                    <a:lnTo>
                      <a:pt x="408" y="82"/>
                    </a:lnTo>
                    <a:lnTo>
                      <a:pt x="408" y="82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96" y="74"/>
                    </a:lnTo>
                    <a:lnTo>
                      <a:pt x="388" y="66"/>
                    </a:lnTo>
                    <a:lnTo>
                      <a:pt x="379" y="58"/>
                    </a:lnTo>
                    <a:lnTo>
                      <a:pt x="368" y="52"/>
                    </a:lnTo>
                    <a:lnTo>
                      <a:pt x="368" y="52"/>
                    </a:lnTo>
                    <a:lnTo>
                      <a:pt x="368" y="48"/>
                    </a:lnTo>
                    <a:lnTo>
                      <a:pt x="368" y="35"/>
                    </a:lnTo>
                    <a:lnTo>
                      <a:pt x="368" y="35"/>
                    </a:lnTo>
                    <a:lnTo>
                      <a:pt x="367" y="27"/>
                    </a:lnTo>
                    <a:lnTo>
                      <a:pt x="364" y="20"/>
                    </a:lnTo>
                    <a:lnTo>
                      <a:pt x="360" y="13"/>
                    </a:lnTo>
                    <a:lnTo>
                      <a:pt x="356" y="9"/>
                    </a:lnTo>
                    <a:lnTo>
                      <a:pt x="351" y="6"/>
                    </a:lnTo>
                    <a:lnTo>
                      <a:pt x="344" y="2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24" y="0"/>
                    </a:lnTo>
                    <a:lnTo>
                      <a:pt x="317" y="3"/>
                    </a:lnTo>
                    <a:lnTo>
                      <a:pt x="310" y="7"/>
                    </a:lnTo>
                    <a:lnTo>
                      <a:pt x="303" y="13"/>
                    </a:lnTo>
                    <a:lnTo>
                      <a:pt x="295" y="25"/>
                    </a:lnTo>
                    <a:lnTo>
                      <a:pt x="295" y="25"/>
                    </a:lnTo>
                    <a:lnTo>
                      <a:pt x="293" y="28"/>
                    </a:lnTo>
                    <a:lnTo>
                      <a:pt x="293" y="28"/>
                    </a:lnTo>
                    <a:lnTo>
                      <a:pt x="288" y="28"/>
                    </a:lnTo>
                    <a:lnTo>
                      <a:pt x="288" y="28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64" y="28"/>
                    </a:lnTo>
                    <a:lnTo>
                      <a:pt x="247" y="32"/>
                    </a:lnTo>
                    <a:lnTo>
                      <a:pt x="247" y="32"/>
                    </a:lnTo>
                    <a:lnTo>
                      <a:pt x="243" y="29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27" y="15"/>
                    </a:lnTo>
                    <a:lnTo>
                      <a:pt x="222" y="12"/>
                    </a:lnTo>
                    <a:lnTo>
                      <a:pt x="215" y="11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2" y="11"/>
                    </a:lnTo>
                    <a:lnTo>
                      <a:pt x="195" y="13"/>
                    </a:lnTo>
                    <a:lnTo>
                      <a:pt x="189" y="16"/>
                    </a:lnTo>
                    <a:lnTo>
                      <a:pt x="183" y="21"/>
                    </a:lnTo>
                    <a:lnTo>
                      <a:pt x="178" y="28"/>
                    </a:lnTo>
                    <a:lnTo>
                      <a:pt x="176" y="35"/>
                    </a:lnTo>
                    <a:lnTo>
                      <a:pt x="174" y="42"/>
                    </a:lnTo>
                    <a:lnTo>
                      <a:pt x="174" y="50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6" y="67"/>
                    </a:lnTo>
                    <a:lnTo>
                      <a:pt x="176" y="67"/>
                    </a:lnTo>
                    <a:lnTo>
                      <a:pt x="168" y="77"/>
                    </a:lnTo>
                    <a:lnTo>
                      <a:pt x="160" y="85"/>
                    </a:lnTo>
                    <a:lnTo>
                      <a:pt x="152" y="94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41" y="104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19" y="106"/>
                    </a:lnTo>
                    <a:lnTo>
                      <a:pt x="112" y="110"/>
                    </a:lnTo>
                    <a:lnTo>
                      <a:pt x="106" y="114"/>
                    </a:lnTo>
                    <a:lnTo>
                      <a:pt x="100" y="119"/>
                    </a:lnTo>
                    <a:lnTo>
                      <a:pt x="96" y="125"/>
                    </a:lnTo>
                    <a:lnTo>
                      <a:pt x="94" y="133"/>
                    </a:lnTo>
                    <a:lnTo>
                      <a:pt x="94" y="141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6" y="151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67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6" y="151"/>
                    </a:lnTo>
                    <a:lnTo>
                      <a:pt x="41" y="156"/>
                    </a:lnTo>
                    <a:lnTo>
                      <a:pt x="38" y="164"/>
                    </a:lnTo>
                    <a:lnTo>
                      <a:pt x="37" y="172"/>
                    </a:lnTo>
                    <a:lnTo>
                      <a:pt x="40" y="181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5" y="193"/>
                    </a:lnTo>
                    <a:lnTo>
                      <a:pt x="45" y="193"/>
                    </a:lnTo>
                    <a:lnTo>
                      <a:pt x="37" y="209"/>
                    </a:lnTo>
                    <a:lnTo>
                      <a:pt x="31" y="224"/>
                    </a:lnTo>
                    <a:lnTo>
                      <a:pt x="31" y="224"/>
                    </a:lnTo>
                    <a:lnTo>
                      <a:pt x="28" y="226"/>
                    </a:lnTo>
                    <a:lnTo>
                      <a:pt x="19" y="230"/>
                    </a:lnTo>
                    <a:lnTo>
                      <a:pt x="19" y="230"/>
                    </a:lnTo>
                    <a:lnTo>
                      <a:pt x="11" y="234"/>
                    </a:lnTo>
                    <a:lnTo>
                      <a:pt x="4" y="239"/>
                    </a:lnTo>
                    <a:lnTo>
                      <a:pt x="2" y="245"/>
                    </a:lnTo>
                    <a:lnTo>
                      <a:pt x="0" y="253"/>
                    </a:lnTo>
                    <a:lnTo>
                      <a:pt x="0" y="261"/>
                    </a:lnTo>
                    <a:lnTo>
                      <a:pt x="4" y="269"/>
                    </a:lnTo>
                    <a:lnTo>
                      <a:pt x="9" y="274"/>
                    </a:lnTo>
                    <a:lnTo>
                      <a:pt x="17" y="280"/>
                    </a:lnTo>
                    <a:lnTo>
                      <a:pt x="27" y="282"/>
                    </a:lnTo>
                    <a:lnTo>
                      <a:pt x="27" y="282"/>
                    </a:lnTo>
                    <a:lnTo>
                      <a:pt x="29" y="284"/>
                    </a:lnTo>
                    <a:lnTo>
                      <a:pt x="29" y="284"/>
                    </a:lnTo>
                    <a:lnTo>
                      <a:pt x="31" y="289"/>
                    </a:lnTo>
                    <a:lnTo>
                      <a:pt x="31" y="289"/>
                    </a:lnTo>
                    <a:lnTo>
                      <a:pt x="36" y="303"/>
                    </a:lnTo>
                    <a:lnTo>
                      <a:pt x="42" y="317"/>
                    </a:lnTo>
                    <a:lnTo>
                      <a:pt x="42" y="317"/>
                    </a:lnTo>
                    <a:lnTo>
                      <a:pt x="41" y="319"/>
                    </a:lnTo>
                    <a:lnTo>
                      <a:pt x="36" y="329"/>
                    </a:lnTo>
                    <a:lnTo>
                      <a:pt x="36" y="329"/>
                    </a:lnTo>
                    <a:lnTo>
                      <a:pt x="33" y="338"/>
                    </a:lnTo>
                    <a:lnTo>
                      <a:pt x="33" y="346"/>
                    </a:lnTo>
                    <a:lnTo>
                      <a:pt x="36" y="352"/>
                    </a:lnTo>
                    <a:lnTo>
                      <a:pt x="41" y="359"/>
                    </a:lnTo>
                    <a:lnTo>
                      <a:pt x="46" y="364"/>
                    </a:lnTo>
                    <a:lnTo>
                      <a:pt x="54" y="367"/>
                    </a:lnTo>
                    <a:lnTo>
                      <a:pt x="62" y="367"/>
                    </a:lnTo>
                    <a:lnTo>
                      <a:pt x="70" y="365"/>
                    </a:lnTo>
                    <a:lnTo>
                      <a:pt x="81" y="361"/>
                    </a:lnTo>
                    <a:lnTo>
                      <a:pt x="81" y="361"/>
                    </a:lnTo>
                    <a:lnTo>
                      <a:pt x="83" y="360"/>
                    </a:lnTo>
                    <a:lnTo>
                      <a:pt x="83" y="360"/>
                    </a:lnTo>
                    <a:lnTo>
                      <a:pt x="99" y="368"/>
                    </a:lnTo>
                    <a:lnTo>
                      <a:pt x="115" y="375"/>
                    </a:lnTo>
                    <a:lnTo>
                      <a:pt x="115" y="375"/>
                    </a:lnTo>
                    <a:lnTo>
                      <a:pt x="116" y="377"/>
                    </a:lnTo>
                    <a:lnTo>
                      <a:pt x="119" y="387"/>
                    </a:lnTo>
                    <a:lnTo>
                      <a:pt x="119" y="387"/>
                    </a:lnTo>
                    <a:lnTo>
                      <a:pt x="123" y="394"/>
                    </a:lnTo>
                    <a:lnTo>
                      <a:pt x="129" y="400"/>
                    </a:lnTo>
                    <a:lnTo>
                      <a:pt x="136" y="404"/>
                    </a:lnTo>
                    <a:lnTo>
                      <a:pt x="144" y="405"/>
                    </a:lnTo>
                    <a:lnTo>
                      <a:pt x="152" y="404"/>
                    </a:lnTo>
                    <a:lnTo>
                      <a:pt x="158" y="401"/>
                    </a:lnTo>
                    <a:lnTo>
                      <a:pt x="165" y="396"/>
                    </a:lnTo>
                    <a:lnTo>
                      <a:pt x="169" y="388"/>
                    </a:lnTo>
                    <a:lnTo>
                      <a:pt x="173" y="379"/>
                    </a:lnTo>
                    <a:lnTo>
                      <a:pt x="173" y="379"/>
                    </a:lnTo>
                    <a:lnTo>
                      <a:pt x="174" y="376"/>
                    </a:lnTo>
                    <a:lnTo>
                      <a:pt x="174" y="376"/>
                    </a:lnTo>
                    <a:lnTo>
                      <a:pt x="178" y="375"/>
                    </a:lnTo>
                    <a:lnTo>
                      <a:pt x="178" y="375"/>
                    </a:lnTo>
                    <a:lnTo>
                      <a:pt x="193" y="369"/>
                    </a:lnTo>
                    <a:lnTo>
                      <a:pt x="206" y="364"/>
                    </a:lnTo>
                    <a:lnTo>
                      <a:pt x="206" y="364"/>
                    </a:lnTo>
                    <a:lnTo>
                      <a:pt x="211" y="369"/>
                    </a:lnTo>
                    <a:lnTo>
                      <a:pt x="218" y="375"/>
                    </a:lnTo>
                    <a:lnTo>
                      <a:pt x="226" y="377"/>
                    </a:lnTo>
                    <a:lnTo>
                      <a:pt x="235" y="379"/>
                    </a:lnTo>
                    <a:lnTo>
                      <a:pt x="235" y="379"/>
                    </a:lnTo>
                    <a:lnTo>
                      <a:pt x="241" y="377"/>
                    </a:lnTo>
                    <a:lnTo>
                      <a:pt x="249" y="375"/>
                    </a:lnTo>
                    <a:lnTo>
                      <a:pt x="256" y="371"/>
                    </a:lnTo>
                    <a:lnTo>
                      <a:pt x="263" y="364"/>
                    </a:lnTo>
                    <a:lnTo>
                      <a:pt x="270" y="354"/>
                    </a:lnTo>
                    <a:lnTo>
                      <a:pt x="270" y="354"/>
                    </a:lnTo>
                    <a:lnTo>
                      <a:pt x="273" y="351"/>
                    </a:lnTo>
                    <a:lnTo>
                      <a:pt x="273" y="351"/>
                    </a:lnTo>
                    <a:lnTo>
                      <a:pt x="280" y="351"/>
                    </a:lnTo>
                    <a:lnTo>
                      <a:pt x="280" y="351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302" y="350"/>
                    </a:lnTo>
                    <a:lnTo>
                      <a:pt x="321" y="347"/>
                    </a:lnTo>
                    <a:lnTo>
                      <a:pt x="321" y="347"/>
                    </a:lnTo>
                    <a:lnTo>
                      <a:pt x="323" y="350"/>
                    </a:lnTo>
                    <a:lnTo>
                      <a:pt x="334" y="359"/>
                    </a:lnTo>
                    <a:lnTo>
                      <a:pt x="334" y="359"/>
                    </a:lnTo>
                    <a:lnTo>
                      <a:pt x="339" y="363"/>
                    </a:lnTo>
                    <a:lnTo>
                      <a:pt x="344" y="365"/>
                    </a:lnTo>
                    <a:lnTo>
                      <a:pt x="351" y="368"/>
                    </a:lnTo>
                    <a:lnTo>
                      <a:pt x="357" y="368"/>
                    </a:lnTo>
                    <a:lnTo>
                      <a:pt x="357" y="368"/>
                    </a:lnTo>
                    <a:lnTo>
                      <a:pt x="364" y="367"/>
                    </a:lnTo>
                    <a:lnTo>
                      <a:pt x="372" y="365"/>
                    </a:lnTo>
                    <a:lnTo>
                      <a:pt x="377" y="361"/>
                    </a:lnTo>
                    <a:lnTo>
                      <a:pt x="384" y="356"/>
                    </a:lnTo>
                    <a:lnTo>
                      <a:pt x="388" y="351"/>
                    </a:lnTo>
                    <a:lnTo>
                      <a:pt x="390" y="344"/>
                    </a:lnTo>
                    <a:lnTo>
                      <a:pt x="393" y="336"/>
                    </a:lnTo>
                    <a:lnTo>
                      <a:pt x="393" y="329"/>
                    </a:lnTo>
                    <a:lnTo>
                      <a:pt x="390" y="314"/>
                    </a:lnTo>
                    <a:lnTo>
                      <a:pt x="390" y="314"/>
                    </a:lnTo>
                    <a:lnTo>
                      <a:pt x="390" y="310"/>
                    </a:lnTo>
                    <a:lnTo>
                      <a:pt x="390" y="310"/>
                    </a:lnTo>
                    <a:lnTo>
                      <a:pt x="398" y="302"/>
                    </a:lnTo>
                    <a:lnTo>
                      <a:pt x="406" y="293"/>
                    </a:lnTo>
                    <a:lnTo>
                      <a:pt x="414" y="284"/>
                    </a:lnTo>
                    <a:lnTo>
                      <a:pt x="421" y="274"/>
                    </a:lnTo>
                    <a:lnTo>
                      <a:pt x="421" y="274"/>
                    </a:lnTo>
                    <a:lnTo>
                      <a:pt x="425" y="274"/>
                    </a:lnTo>
                    <a:lnTo>
                      <a:pt x="438" y="273"/>
                    </a:lnTo>
                    <a:lnTo>
                      <a:pt x="438" y="273"/>
                    </a:lnTo>
                    <a:lnTo>
                      <a:pt x="444" y="273"/>
                    </a:lnTo>
                    <a:lnTo>
                      <a:pt x="450" y="272"/>
                    </a:lnTo>
                    <a:lnTo>
                      <a:pt x="455" y="269"/>
                    </a:lnTo>
                    <a:lnTo>
                      <a:pt x="459" y="267"/>
                    </a:lnTo>
                    <a:lnTo>
                      <a:pt x="463" y="263"/>
                    </a:lnTo>
                    <a:lnTo>
                      <a:pt x="467" y="259"/>
                    </a:lnTo>
                    <a:lnTo>
                      <a:pt x="471" y="249"/>
                    </a:lnTo>
                    <a:lnTo>
                      <a:pt x="472" y="239"/>
                    </a:lnTo>
                    <a:lnTo>
                      <a:pt x="472" y="234"/>
                    </a:lnTo>
                    <a:lnTo>
                      <a:pt x="471" y="228"/>
                    </a:lnTo>
                    <a:lnTo>
                      <a:pt x="469" y="223"/>
                    </a:lnTo>
                    <a:lnTo>
                      <a:pt x="467" y="218"/>
                    </a:lnTo>
                    <a:lnTo>
                      <a:pt x="463" y="214"/>
                    </a:lnTo>
                    <a:lnTo>
                      <a:pt x="459" y="210"/>
                    </a:lnTo>
                    <a:lnTo>
                      <a:pt x="459" y="210"/>
                    </a:lnTo>
                    <a:close/>
                    <a:moveTo>
                      <a:pt x="178" y="338"/>
                    </a:moveTo>
                    <a:lnTo>
                      <a:pt x="178" y="338"/>
                    </a:lnTo>
                    <a:lnTo>
                      <a:pt x="170" y="340"/>
                    </a:lnTo>
                    <a:lnTo>
                      <a:pt x="161" y="342"/>
                    </a:lnTo>
                    <a:lnTo>
                      <a:pt x="153" y="343"/>
                    </a:lnTo>
                    <a:lnTo>
                      <a:pt x="145" y="343"/>
                    </a:lnTo>
                    <a:lnTo>
                      <a:pt x="136" y="342"/>
                    </a:lnTo>
                    <a:lnTo>
                      <a:pt x="128" y="340"/>
                    </a:lnTo>
                    <a:lnTo>
                      <a:pt x="112" y="335"/>
                    </a:lnTo>
                    <a:lnTo>
                      <a:pt x="99" y="327"/>
                    </a:lnTo>
                    <a:lnTo>
                      <a:pt x="92" y="322"/>
                    </a:lnTo>
                    <a:lnTo>
                      <a:pt x="86" y="317"/>
                    </a:lnTo>
                    <a:lnTo>
                      <a:pt x="81" y="310"/>
                    </a:lnTo>
                    <a:lnTo>
                      <a:pt x="75" y="303"/>
                    </a:lnTo>
                    <a:lnTo>
                      <a:pt x="71" y="296"/>
                    </a:lnTo>
                    <a:lnTo>
                      <a:pt x="67" y="288"/>
                    </a:lnTo>
                    <a:lnTo>
                      <a:pt x="67" y="288"/>
                    </a:lnTo>
                    <a:lnTo>
                      <a:pt x="65" y="280"/>
                    </a:lnTo>
                    <a:lnTo>
                      <a:pt x="63" y="272"/>
                    </a:lnTo>
                    <a:lnTo>
                      <a:pt x="62" y="263"/>
                    </a:lnTo>
                    <a:lnTo>
                      <a:pt x="62" y="255"/>
                    </a:lnTo>
                    <a:lnTo>
                      <a:pt x="62" y="247"/>
                    </a:lnTo>
                    <a:lnTo>
                      <a:pt x="65" y="238"/>
                    </a:lnTo>
                    <a:lnTo>
                      <a:pt x="69" y="223"/>
                    </a:lnTo>
                    <a:lnTo>
                      <a:pt x="78" y="209"/>
                    </a:lnTo>
                    <a:lnTo>
                      <a:pt x="82" y="202"/>
                    </a:lnTo>
                    <a:lnTo>
                      <a:pt x="89" y="195"/>
                    </a:lnTo>
                    <a:lnTo>
                      <a:pt x="94" y="190"/>
                    </a:lnTo>
                    <a:lnTo>
                      <a:pt x="102" y="185"/>
                    </a:lnTo>
                    <a:lnTo>
                      <a:pt x="108" y="181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9" y="177"/>
                    </a:lnTo>
                    <a:lnTo>
                      <a:pt x="119" y="177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3" y="206"/>
                    </a:lnTo>
                    <a:lnTo>
                      <a:pt x="125" y="226"/>
                    </a:lnTo>
                    <a:lnTo>
                      <a:pt x="125" y="226"/>
                    </a:lnTo>
                    <a:lnTo>
                      <a:pt x="123" y="230"/>
                    </a:lnTo>
                    <a:lnTo>
                      <a:pt x="114" y="239"/>
                    </a:lnTo>
                    <a:lnTo>
                      <a:pt x="114" y="239"/>
                    </a:lnTo>
                    <a:lnTo>
                      <a:pt x="110" y="244"/>
                    </a:lnTo>
                    <a:lnTo>
                      <a:pt x="107" y="248"/>
                    </a:lnTo>
                    <a:lnTo>
                      <a:pt x="106" y="253"/>
                    </a:lnTo>
                    <a:lnTo>
                      <a:pt x="104" y="259"/>
                    </a:lnTo>
                    <a:lnTo>
                      <a:pt x="104" y="268"/>
                    </a:lnTo>
                    <a:lnTo>
                      <a:pt x="107" y="277"/>
                    </a:lnTo>
                    <a:lnTo>
                      <a:pt x="112" y="286"/>
                    </a:lnTo>
                    <a:lnTo>
                      <a:pt x="120" y="293"/>
                    </a:lnTo>
                    <a:lnTo>
                      <a:pt x="128" y="297"/>
                    </a:lnTo>
                    <a:lnTo>
                      <a:pt x="133" y="298"/>
                    </a:lnTo>
                    <a:lnTo>
                      <a:pt x="139" y="298"/>
                    </a:lnTo>
                    <a:lnTo>
                      <a:pt x="139" y="298"/>
                    </a:lnTo>
                    <a:lnTo>
                      <a:pt x="144" y="298"/>
                    </a:lnTo>
                    <a:lnTo>
                      <a:pt x="158" y="297"/>
                    </a:lnTo>
                    <a:lnTo>
                      <a:pt x="158" y="297"/>
                    </a:lnTo>
                    <a:lnTo>
                      <a:pt x="162" y="297"/>
                    </a:lnTo>
                    <a:lnTo>
                      <a:pt x="162" y="297"/>
                    </a:lnTo>
                    <a:lnTo>
                      <a:pt x="170" y="305"/>
                    </a:lnTo>
                    <a:lnTo>
                      <a:pt x="178" y="313"/>
                    </a:lnTo>
                    <a:lnTo>
                      <a:pt x="187" y="319"/>
                    </a:lnTo>
                    <a:lnTo>
                      <a:pt x="198" y="326"/>
                    </a:lnTo>
                    <a:lnTo>
                      <a:pt x="198" y="326"/>
                    </a:lnTo>
                    <a:lnTo>
                      <a:pt x="189" y="332"/>
                    </a:lnTo>
                    <a:lnTo>
                      <a:pt x="178" y="338"/>
                    </a:lnTo>
                    <a:lnTo>
                      <a:pt x="178" y="338"/>
                    </a:lnTo>
                    <a:close/>
                    <a:moveTo>
                      <a:pt x="460" y="245"/>
                    </a:moveTo>
                    <a:lnTo>
                      <a:pt x="460" y="245"/>
                    </a:lnTo>
                    <a:lnTo>
                      <a:pt x="458" y="251"/>
                    </a:lnTo>
                    <a:lnTo>
                      <a:pt x="452" y="256"/>
                    </a:lnTo>
                    <a:lnTo>
                      <a:pt x="446" y="260"/>
                    </a:lnTo>
                    <a:lnTo>
                      <a:pt x="438" y="261"/>
                    </a:lnTo>
                    <a:lnTo>
                      <a:pt x="423" y="263"/>
                    </a:lnTo>
                    <a:lnTo>
                      <a:pt x="423" y="263"/>
                    </a:lnTo>
                    <a:lnTo>
                      <a:pt x="418" y="263"/>
                    </a:lnTo>
                    <a:lnTo>
                      <a:pt x="413" y="264"/>
                    </a:lnTo>
                    <a:lnTo>
                      <a:pt x="410" y="268"/>
                    </a:lnTo>
                    <a:lnTo>
                      <a:pt x="410" y="268"/>
                    </a:lnTo>
                    <a:lnTo>
                      <a:pt x="398" y="286"/>
                    </a:lnTo>
                    <a:lnTo>
                      <a:pt x="382" y="301"/>
                    </a:lnTo>
                    <a:lnTo>
                      <a:pt x="379" y="305"/>
                    </a:lnTo>
                    <a:lnTo>
                      <a:pt x="379" y="310"/>
                    </a:lnTo>
                    <a:lnTo>
                      <a:pt x="379" y="310"/>
                    </a:lnTo>
                    <a:lnTo>
                      <a:pt x="379" y="315"/>
                    </a:lnTo>
                    <a:lnTo>
                      <a:pt x="381" y="330"/>
                    </a:lnTo>
                    <a:lnTo>
                      <a:pt x="381" y="330"/>
                    </a:lnTo>
                    <a:lnTo>
                      <a:pt x="381" y="335"/>
                    </a:lnTo>
                    <a:lnTo>
                      <a:pt x="380" y="340"/>
                    </a:lnTo>
                    <a:lnTo>
                      <a:pt x="377" y="344"/>
                    </a:lnTo>
                    <a:lnTo>
                      <a:pt x="376" y="348"/>
                    </a:lnTo>
                    <a:lnTo>
                      <a:pt x="376" y="348"/>
                    </a:lnTo>
                    <a:lnTo>
                      <a:pt x="372" y="352"/>
                    </a:lnTo>
                    <a:lnTo>
                      <a:pt x="367" y="355"/>
                    </a:lnTo>
                    <a:lnTo>
                      <a:pt x="363" y="356"/>
                    </a:lnTo>
                    <a:lnTo>
                      <a:pt x="357" y="356"/>
                    </a:lnTo>
                    <a:lnTo>
                      <a:pt x="357" y="356"/>
                    </a:lnTo>
                    <a:lnTo>
                      <a:pt x="352" y="356"/>
                    </a:lnTo>
                    <a:lnTo>
                      <a:pt x="348" y="355"/>
                    </a:lnTo>
                    <a:lnTo>
                      <a:pt x="344" y="352"/>
                    </a:lnTo>
                    <a:lnTo>
                      <a:pt x="342" y="350"/>
                    </a:lnTo>
                    <a:lnTo>
                      <a:pt x="331" y="340"/>
                    </a:lnTo>
                    <a:lnTo>
                      <a:pt x="331" y="340"/>
                    </a:lnTo>
                    <a:lnTo>
                      <a:pt x="327" y="338"/>
                    </a:lnTo>
                    <a:lnTo>
                      <a:pt x="323" y="334"/>
                    </a:lnTo>
                    <a:lnTo>
                      <a:pt x="318" y="335"/>
                    </a:lnTo>
                    <a:lnTo>
                      <a:pt x="318" y="335"/>
                    </a:lnTo>
                    <a:lnTo>
                      <a:pt x="301" y="338"/>
                    </a:lnTo>
                    <a:lnTo>
                      <a:pt x="284" y="339"/>
                    </a:lnTo>
                    <a:lnTo>
                      <a:pt x="284" y="339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74" y="339"/>
                    </a:lnTo>
                    <a:lnTo>
                      <a:pt x="269" y="339"/>
                    </a:lnTo>
                    <a:lnTo>
                      <a:pt x="265" y="343"/>
                    </a:lnTo>
                    <a:lnTo>
                      <a:pt x="265" y="343"/>
                    </a:lnTo>
                    <a:lnTo>
                      <a:pt x="261" y="347"/>
                    </a:lnTo>
                    <a:lnTo>
                      <a:pt x="253" y="358"/>
                    </a:lnTo>
                    <a:lnTo>
                      <a:pt x="253" y="358"/>
                    </a:lnTo>
                    <a:lnTo>
                      <a:pt x="249" y="361"/>
                    </a:lnTo>
                    <a:lnTo>
                      <a:pt x="244" y="364"/>
                    </a:lnTo>
                    <a:lnTo>
                      <a:pt x="240" y="367"/>
                    </a:lnTo>
                    <a:lnTo>
                      <a:pt x="235" y="367"/>
                    </a:lnTo>
                    <a:lnTo>
                      <a:pt x="235" y="367"/>
                    </a:lnTo>
                    <a:lnTo>
                      <a:pt x="226" y="365"/>
                    </a:lnTo>
                    <a:lnTo>
                      <a:pt x="222" y="364"/>
                    </a:lnTo>
                    <a:lnTo>
                      <a:pt x="218" y="361"/>
                    </a:lnTo>
                    <a:lnTo>
                      <a:pt x="215" y="358"/>
                    </a:lnTo>
                    <a:lnTo>
                      <a:pt x="212" y="354"/>
                    </a:lnTo>
                    <a:lnTo>
                      <a:pt x="211" y="350"/>
                    </a:lnTo>
                    <a:lnTo>
                      <a:pt x="210" y="344"/>
                    </a:lnTo>
                    <a:lnTo>
                      <a:pt x="210" y="330"/>
                    </a:lnTo>
                    <a:lnTo>
                      <a:pt x="210" y="330"/>
                    </a:lnTo>
                    <a:lnTo>
                      <a:pt x="210" y="325"/>
                    </a:lnTo>
                    <a:lnTo>
                      <a:pt x="208" y="319"/>
                    </a:lnTo>
                    <a:lnTo>
                      <a:pt x="205" y="317"/>
                    </a:lnTo>
                    <a:lnTo>
                      <a:pt x="205" y="317"/>
                    </a:lnTo>
                    <a:lnTo>
                      <a:pt x="186" y="303"/>
                    </a:lnTo>
                    <a:lnTo>
                      <a:pt x="170" y="289"/>
                    </a:lnTo>
                    <a:lnTo>
                      <a:pt x="168" y="285"/>
                    </a:lnTo>
                    <a:lnTo>
                      <a:pt x="162" y="285"/>
                    </a:lnTo>
                    <a:lnTo>
                      <a:pt x="162" y="285"/>
                    </a:lnTo>
                    <a:lnTo>
                      <a:pt x="157" y="285"/>
                    </a:lnTo>
                    <a:lnTo>
                      <a:pt x="143" y="286"/>
                    </a:lnTo>
                    <a:lnTo>
                      <a:pt x="143" y="286"/>
                    </a:lnTo>
                    <a:lnTo>
                      <a:pt x="139" y="288"/>
                    </a:lnTo>
                    <a:lnTo>
                      <a:pt x="139" y="288"/>
                    </a:lnTo>
                    <a:lnTo>
                      <a:pt x="132" y="286"/>
                    </a:lnTo>
                    <a:lnTo>
                      <a:pt x="125" y="282"/>
                    </a:lnTo>
                    <a:lnTo>
                      <a:pt x="120" y="278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6" y="267"/>
                    </a:lnTo>
                    <a:lnTo>
                      <a:pt x="116" y="259"/>
                    </a:lnTo>
                    <a:lnTo>
                      <a:pt x="118" y="253"/>
                    </a:lnTo>
                    <a:lnTo>
                      <a:pt x="123" y="247"/>
                    </a:lnTo>
                    <a:lnTo>
                      <a:pt x="132" y="238"/>
                    </a:lnTo>
                    <a:lnTo>
                      <a:pt x="132" y="238"/>
                    </a:lnTo>
                    <a:lnTo>
                      <a:pt x="135" y="234"/>
                    </a:lnTo>
                    <a:lnTo>
                      <a:pt x="139" y="228"/>
                    </a:lnTo>
                    <a:lnTo>
                      <a:pt x="137" y="223"/>
                    </a:lnTo>
                    <a:lnTo>
                      <a:pt x="137" y="223"/>
                    </a:lnTo>
                    <a:lnTo>
                      <a:pt x="133" y="20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3" y="180"/>
                    </a:lnTo>
                    <a:lnTo>
                      <a:pt x="133" y="174"/>
                    </a:lnTo>
                    <a:lnTo>
                      <a:pt x="129" y="170"/>
                    </a:lnTo>
                    <a:lnTo>
                      <a:pt x="129" y="170"/>
                    </a:lnTo>
                    <a:lnTo>
                      <a:pt x="125" y="168"/>
                    </a:lnTo>
                    <a:lnTo>
                      <a:pt x="115" y="158"/>
                    </a:lnTo>
                    <a:lnTo>
                      <a:pt x="115" y="158"/>
                    </a:lnTo>
                    <a:lnTo>
                      <a:pt x="108" y="153"/>
                    </a:lnTo>
                    <a:lnTo>
                      <a:pt x="106" y="147"/>
                    </a:lnTo>
                    <a:lnTo>
                      <a:pt x="106" y="139"/>
                    </a:lnTo>
                    <a:lnTo>
                      <a:pt x="107" y="133"/>
                    </a:lnTo>
                    <a:lnTo>
                      <a:pt x="107" y="133"/>
                    </a:lnTo>
                    <a:lnTo>
                      <a:pt x="110" y="127"/>
                    </a:lnTo>
                    <a:lnTo>
                      <a:pt x="114" y="122"/>
                    </a:lnTo>
                    <a:lnTo>
                      <a:pt x="120" y="118"/>
                    </a:lnTo>
                    <a:lnTo>
                      <a:pt x="128" y="116"/>
                    </a:lnTo>
                    <a:lnTo>
                      <a:pt x="143" y="116"/>
                    </a:lnTo>
                    <a:lnTo>
                      <a:pt x="143" y="116"/>
                    </a:lnTo>
                    <a:lnTo>
                      <a:pt x="148" y="115"/>
                    </a:lnTo>
                    <a:lnTo>
                      <a:pt x="153" y="115"/>
                    </a:lnTo>
                    <a:lnTo>
                      <a:pt x="156" y="110"/>
                    </a:lnTo>
                    <a:lnTo>
                      <a:pt x="156" y="110"/>
                    </a:lnTo>
                    <a:lnTo>
                      <a:pt x="162" y="100"/>
                    </a:lnTo>
                    <a:lnTo>
                      <a:pt x="169" y="93"/>
                    </a:lnTo>
                    <a:lnTo>
                      <a:pt x="176" y="85"/>
                    </a:lnTo>
                    <a:lnTo>
                      <a:pt x="183" y="77"/>
                    </a:lnTo>
                    <a:lnTo>
                      <a:pt x="187" y="73"/>
                    </a:lnTo>
                    <a:lnTo>
                      <a:pt x="187" y="67"/>
                    </a:lnTo>
                    <a:lnTo>
                      <a:pt x="187" y="67"/>
                    </a:lnTo>
                    <a:lnTo>
                      <a:pt x="187" y="62"/>
                    </a:lnTo>
                    <a:lnTo>
                      <a:pt x="185" y="49"/>
                    </a:lnTo>
                    <a:lnTo>
                      <a:pt x="185" y="49"/>
                    </a:lnTo>
                    <a:lnTo>
                      <a:pt x="185" y="42"/>
                    </a:lnTo>
                    <a:lnTo>
                      <a:pt x="186" y="37"/>
                    </a:lnTo>
                    <a:lnTo>
                      <a:pt x="189" y="33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4" y="27"/>
                    </a:lnTo>
                    <a:lnTo>
                      <a:pt x="199" y="24"/>
                    </a:lnTo>
                    <a:lnTo>
                      <a:pt x="205" y="23"/>
                    </a:lnTo>
                    <a:lnTo>
                      <a:pt x="208" y="21"/>
                    </a:lnTo>
                    <a:lnTo>
                      <a:pt x="208" y="21"/>
                    </a:lnTo>
                    <a:lnTo>
                      <a:pt x="214" y="23"/>
                    </a:lnTo>
                    <a:lnTo>
                      <a:pt x="218" y="24"/>
                    </a:lnTo>
                    <a:lnTo>
                      <a:pt x="222" y="25"/>
                    </a:lnTo>
                    <a:lnTo>
                      <a:pt x="226" y="28"/>
                    </a:lnTo>
                    <a:lnTo>
                      <a:pt x="235" y="37"/>
                    </a:lnTo>
                    <a:lnTo>
                      <a:pt x="235" y="37"/>
                    </a:lnTo>
                    <a:lnTo>
                      <a:pt x="239" y="41"/>
                    </a:lnTo>
                    <a:lnTo>
                      <a:pt x="244" y="44"/>
                    </a:lnTo>
                    <a:lnTo>
                      <a:pt x="249" y="42"/>
                    </a:lnTo>
                    <a:lnTo>
                      <a:pt x="249" y="42"/>
                    </a:lnTo>
                    <a:lnTo>
                      <a:pt x="265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93" y="40"/>
                    </a:lnTo>
                    <a:lnTo>
                      <a:pt x="298" y="40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5" y="32"/>
                    </a:lnTo>
                    <a:lnTo>
                      <a:pt x="313" y="21"/>
                    </a:lnTo>
                    <a:lnTo>
                      <a:pt x="313" y="21"/>
                    </a:lnTo>
                    <a:lnTo>
                      <a:pt x="317" y="16"/>
                    </a:lnTo>
                    <a:lnTo>
                      <a:pt x="322" y="13"/>
                    </a:lnTo>
                    <a:lnTo>
                      <a:pt x="326" y="12"/>
                    </a:lnTo>
                    <a:lnTo>
                      <a:pt x="332" y="11"/>
                    </a:lnTo>
                    <a:lnTo>
                      <a:pt x="332" y="11"/>
                    </a:lnTo>
                    <a:lnTo>
                      <a:pt x="340" y="13"/>
                    </a:lnTo>
                    <a:lnTo>
                      <a:pt x="344" y="15"/>
                    </a:lnTo>
                    <a:lnTo>
                      <a:pt x="348" y="17"/>
                    </a:lnTo>
                    <a:lnTo>
                      <a:pt x="351" y="20"/>
                    </a:lnTo>
                    <a:lnTo>
                      <a:pt x="353" y="24"/>
                    </a:lnTo>
                    <a:lnTo>
                      <a:pt x="355" y="29"/>
                    </a:lnTo>
                    <a:lnTo>
                      <a:pt x="356" y="35"/>
                    </a:lnTo>
                    <a:lnTo>
                      <a:pt x="356" y="48"/>
                    </a:lnTo>
                    <a:lnTo>
                      <a:pt x="356" y="48"/>
                    </a:lnTo>
                    <a:lnTo>
                      <a:pt x="356" y="53"/>
                    </a:lnTo>
                    <a:lnTo>
                      <a:pt x="357" y="58"/>
                    </a:lnTo>
                    <a:lnTo>
                      <a:pt x="363" y="62"/>
                    </a:lnTo>
                    <a:lnTo>
                      <a:pt x="363" y="62"/>
                    </a:lnTo>
                    <a:lnTo>
                      <a:pt x="371" y="67"/>
                    </a:lnTo>
                    <a:lnTo>
                      <a:pt x="380" y="74"/>
                    </a:lnTo>
                    <a:lnTo>
                      <a:pt x="396" y="90"/>
                    </a:lnTo>
                    <a:lnTo>
                      <a:pt x="398" y="94"/>
                    </a:lnTo>
                    <a:lnTo>
                      <a:pt x="405" y="94"/>
                    </a:lnTo>
                    <a:lnTo>
                      <a:pt x="405" y="94"/>
                    </a:lnTo>
                    <a:lnTo>
                      <a:pt x="410" y="94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427" y="91"/>
                    </a:lnTo>
                    <a:lnTo>
                      <a:pt x="427" y="91"/>
                    </a:lnTo>
                    <a:lnTo>
                      <a:pt x="435" y="93"/>
                    </a:lnTo>
                    <a:lnTo>
                      <a:pt x="440" y="95"/>
                    </a:lnTo>
                    <a:lnTo>
                      <a:pt x="446" y="100"/>
                    </a:lnTo>
                    <a:lnTo>
                      <a:pt x="448" y="106"/>
                    </a:lnTo>
                    <a:lnTo>
                      <a:pt x="448" y="106"/>
                    </a:lnTo>
                    <a:lnTo>
                      <a:pt x="450" y="112"/>
                    </a:lnTo>
                    <a:lnTo>
                      <a:pt x="450" y="119"/>
                    </a:lnTo>
                    <a:lnTo>
                      <a:pt x="448" y="125"/>
                    </a:lnTo>
                    <a:lnTo>
                      <a:pt x="444" y="131"/>
                    </a:lnTo>
                    <a:lnTo>
                      <a:pt x="434" y="141"/>
                    </a:lnTo>
                    <a:lnTo>
                      <a:pt x="434" y="141"/>
                    </a:lnTo>
                    <a:lnTo>
                      <a:pt x="431" y="145"/>
                    </a:lnTo>
                    <a:lnTo>
                      <a:pt x="427" y="149"/>
                    </a:lnTo>
                    <a:lnTo>
                      <a:pt x="429" y="154"/>
                    </a:lnTo>
                    <a:lnTo>
                      <a:pt x="429" y="154"/>
                    </a:lnTo>
                    <a:lnTo>
                      <a:pt x="433" y="174"/>
                    </a:lnTo>
                    <a:lnTo>
                      <a:pt x="433" y="193"/>
                    </a:lnTo>
                    <a:lnTo>
                      <a:pt x="433" y="193"/>
                    </a:lnTo>
                    <a:lnTo>
                      <a:pt x="433" y="198"/>
                    </a:lnTo>
                    <a:lnTo>
                      <a:pt x="433" y="203"/>
                    </a:lnTo>
                    <a:lnTo>
                      <a:pt x="437" y="207"/>
                    </a:lnTo>
                    <a:lnTo>
                      <a:pt x="437" y="207"/>
                    </a:lnTo>
                    <a:lnTo>
                      <a:pt x="440" y="211"/>
                    </a:lnTo>
                    <a:lnTo>
                      <a:pt x="451" y="219"/>
                    </a:lnTo>
                    <a:lnTo>
                      <a:pt x="451" y="219"/>
                    </a:lnTo>
                    <a:lnTo>
                      <a:pt x="458" y="226"/>
                    </a:lnTo>
                    <a:lnTo>
                      <a:pt x="460" y="232"/>
                    </a:lnTo>
                    <a:lnTo>
                      <a:pt x="460" y="239"/>
                    </a:lnTo>
                    <a:lnTo>
                      <a:pt x="460" y="245"/>
                    </a:lnTo>
                    <a:lnTo>
                      <a:pt x="460" y="2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95A9C03-EF00-4D96-8CDF-D1F40EE3D7B1}"/>
                </a:ext>
              </a:extLst>
            </p:cNvPr>
            <p:cNvSpPr txBox="1"/>
            <p:nvPr/>
          </p:nvSpPr>
          <p:spPr>
            <a:xfrm>
              <a:off x="1610603" y="2556283"/>
              <a:ext cx="781888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Производство оборудования</a:t>
              </a: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2956169" y="1964734"/>
            <a:ext cx="1166007" cy="826342"/>
            <a:chOff x="1554159" y="2729488"/>
            <a:chExt cx="876125" cy="620904"/>
          </a:xfrm>
        </p:grpSpPr>
        <p:grpSp>
          <p:nvGrpSpPr>
            <p:cNvPr id="190" name="Group 17">
              <a:extLst>
                <a:ext uri="{FF2B5EF4-FFF2-40B4-BE49-F238E27FC236}">
                  <a16:creationId xmlns:a16="http://schemas.microsoft.com/office/drawing/2014/main" id="{DAFD0333-E0AA-440E-8E64-D369399480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80713" y="2729488"/>
              <a:ext cx="355713" cy="294510"/>
              <a:chOff x="1806" y="2346"/>
              <a:chExt cx="959" cy="794"/>
            </a:xfrm>
            <a:solidFill>
              <a:srgbClr val="4472C4">
                <a:lumMod val="75000"/>
              </a:srgbClr>
            </a:solidFill>
          </p:grpSpPr>
          <p:sp>
            <p:nvSpPr>
              <p:cNvPr id="192" name="Oval 18">
                <a:extLst>
                  <a:ext uri="{FF2B5EF4-FFF2-40B4-BE49-F238E27FC236}">
                    <a16:creationId xmlns:a16="http://schemas.microsoft.com/office/drawing/2014/main" id="{7C3BFB62-C8D1-4B53-84AE-D0691A8B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" y="2551"/>
                <a:ext cx="229" cy="1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193" name="Oval 19">
                <a:extLst>
                  <a:ext uri="{FF2B5EF4-FFF2-40B4-BE49-F238E27FC236}">
                    <a16:creationId xmlns:a16="http://schemas.microsoft.com/office/drawing/2014/main" id="{B802D6EB-6FC8-47BD-B319-126451D97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" y="2551"/>
                <a:ext cx="227" cy="1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194" name="Freeform 20">
                <a:extLst>
                  <a:ext uri="{FF2B5EF4-FFF2-40B4-BE49-F238E27FC236}">
                    <a16:creationId xmlns:a16="http://schemas.microsoft.com/office/drawing/2014/main" id="{6CADE6A2-A684-4EE1-8173-A7686B8321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2478"/>
                <a:ext cx="959" cy="662"/>
              </a:xfrm>
              <a:custGeom>
                <a:avLst/>
                <a:gdLst>
                  <a:gd name="T0" fmla="*/ 378 w 403"/>
                  <a:gd name="T1" fmla="*/ 64 h 278"/>
                  <a:gd name="T2" fmla="*/ 287 w 403"/>
                  <a:gd name="T3" fmla="*/ 64 h 278"/>
                  <a:gd name="T4" fmla="*/ 277 w 403"/>
                  <a:gd name="T5" fmla="*/ 0 h 278"/>
                  <a:gd name="T6" fmla="*/ 125 w 403"/>
                  <a:gd name="T7" fmla="*/ 0 h 278"/>
                  <a:gd name="T8" fmla="*/ 115 w 403"/>
                  <a:gd name="T9" fmla="*/ 64 h 278"/>
                  <a:gd name="T10" fmla="*/ 25 w 403"/>
                  <a:gd name="T11" fmla="*/ 64 h 278"/>
                  <a:gd name="T12" fmla="*/ 0 w 403"/>
                  <a:gd name="T13" fmla="*/ 204 h 278"/>
                  <a:gd name="T14" fmla="*/ 85 w 403"/>
                  <a:gd name="T15" fmla="*/ 230 h 278"/>
                  <a:gd name="T16" fmla="*/ 201 w 403"/>
                  <a:gd name="T17" fmla="*/ 278 h 278"/>
                  <a:gd name="T18" fmla="*/ 317 w 403"/>
                  <a:gd name="T19" fmla="*/ 230 h 278"/>
                  <a:gd name="T20" fmla="*/ 403 w 403"/>
                  <a:gd name="T21" fmla="*/ 204 h 278"/>
                  <a:gd name="T22" fmla="*/ 88 w 403"/>
                  <a:gd name="T23" fmla="*/ 221 h 278"/>
                  <a:gd name="T24" fmla="*/ 8 w 403"/>
                  <a:gd name="T25" fmla="*/ 205 h 278"/>
                  <a:gd name="T26" fmla="*/ 15 w 403"/>
                  <a:gd name="T27" fmla="*/ 184 h 278"/>
                  <a:gd name="T28" fmla="*/ 70 w 403"/>
                  <a:gd name="T29" fmla="*/ 86 h 278"/>
                  <a:gd name="T30" fmla="*/ 113 w 403"/>
                  <a:gd name="T31" fmla="*/ 155 h 278"/>
                  <a:gd name="T32" fmla="*/ 201 w 403"/>
                  <a:gd name="T33" fmla="*/ 270 h 278"/>
                  <a:gd name="T34" fmla="*/ 94 w 403"/>
                  <a:gd name="T35" fmla="*/ 229 h 278"/>
                  <a:gd name="T36" fmla="*/ 95 w 403"/>
                  <a:gd name="T37" fmla="*/ 224 h 278"/>
                  <a:gd name="T38" fmla="*/ 105 w 403"/>
                  <a:gd name="T39" fmla="*/ 199 h 278"/>
                  <a:gd name="T40" fmla="*/ 120 w 403"/>
                  <a:gd name="T41" fmla="*/ 161 h 278"/>
                  <a:gd name="T42" fmla="*/ 136 w 403"/>
                  <a:gd name="T43" fmla="*/ 18 h 278"/>
                  <a:gd name="T44" fmla="*/ 267 w 403"/>
                  <a:gd name="T45" fmla="*/ 18 h 278"/>
                  <a:gd name="T46" fmla="*/ 283 w 403"/>
                  <a:gd name="T47" fmla="*/ 161 h 278"/>
                  <a:gd name="T48" fmla="*/ 297 w 403"/>
                  <a:gd name="T49" fmla="*/ 199 h 278"/>
                  <a:gd name="T50" fmla="*/ 307 w 403"/>
                  <a:gd name="T51" fmla="*/ 224 h 278"/>
                  <a:gd name="T52" fmla="*/ 308 w 403"/>
                  <a:gd name="T53" fmla="*/ 229 h 278"/>
                  <a:gd name="T54" fmla="*/ 201 w 403"/>
                  <a:gd name="T55" fmla="*/ 270 h 278"/>
                  <a:gd name="T56" fmla="*/ 314 w 403"/>
                  <a:gd name="T57" fmla="*/ 221 h 278"/>
                  <a:gd name="T58" fmla="*/ 297 w 403"/>
                  <a:gd name="T59" fmla="*/ 80 h 278"/>
                  <a:gd name="T60" fmla="*/ 368 w 403"/>
                  <a:gd name="T61" fmla="*/ 80 h 278"/>
                  <a:gd name="T62" fmla="*/ 393 w 403"/>
                  <a:gd name="T63" fmla="*/ 200 h 278"/>
                  <a:gd name="T64" fmla="*/ 333 w 403"/>
                  <a:gd name="T65" fmla="*/ 22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3" h="278">
                    <a:moveTo>
                      <a:pt x="400" y="197"/>
                    </a:moveTo>
                    <a:cubicBezTo>
                      <a:pt x="393" y="173"/>
                      <a:pt x="367" y="132"/>
                      <a:pt x="378" y="64"/>
                    </a:cubicBezTo>
                    <a:cubicBezTo>
                      <a:pt x="371" y="72"/>
                      <a:pt x="354" y="78"/>
                      <a:pt x="333" y="78"/>
                    </a:cubicBezTo>
                    <a:cubicBezTo>
                      <a:pt x="311" y="78"/>
                      <a:pt x="294" y="72"/>
                      <a:pt x="287" y="64"/>
                    </a:cubicBezTo>
                    <a:cubicBezTo>
                      <a:pt x="292" y="95"/>
                      <a:pt x="290" y="120"/>
                      <a:pt x="285" y="140"/>
                    </a:cubicBezTo>
                    <a:cubicBezTo>
                      <a:pt x="274" y="104"/>
                      <a:pt x="268" y="58"/>
                      <a:pt x="277" y="0"/>
                    </a:cubicBezTo>
                    <a:cubicBezTo>
                      <a:pt x="266" y="14"/>
                      <a:pt x="236" y="23"/>
                      <a:pt x="201" y="23"/>
                    </a:cubicBezTo>
                    <a:cubicBezTo>
                      <a:pt x="166" y="23"/>
                      <a:pt x="136" y="14"/>
                      <a:pt x="125" y="0"/>
                    </a:cubicBezTo>
                    <a:cubicBezTo>
                      <a:pt x="135" y="58"/>
                      <a:pt x="128" y="104"/>
                      <a:pt x="118" y="140"/>
                    </a:cubicBezTo>
                    <a:cubicBezTo>
                      <a:pt x="113" y="120"/>
                      <a:pt x="110" y="95"/>
                      <a:pt x="115" y="64"/>
                    </a:cubicBezTo>
                    <a:cubicBezTo>
                      <a:pt x="109" y="72"/>
                      <a:pt x="91" y="78"/>
                      <a:pt x="70" y="78"/>
                    </a:cubicBezTo>
                    <a:cubicBezTo>
                      <a:pt x="49" y="78"/>
                      <a:pt x="31" y="72"/>
                      <a:pt x="25" y="64"/>
                    </a:cubicBezTo>
                    <a:cubicBezTo>
                      <a:pt x="36" y="132"/>
                      <a:pt x="10" y="173"/>
                      <a:pt x="2" y="197"/>
                    </a:cubicBezTo>
                    <a:cubicBezTo>
                      <a:pt x="1" y="201"/>
                      <a:pt x="0" y="204"/>
                      <a:pt x="0" y="204"/>
                    </a:cubicBezTo>
                    <a:cubicBezTo>
                      <a:pt x="0" y="218"/>
                      <a:pt x="31" y="230"/>
                      <a:pt x="70" y="230"/>
                    </a:cubicBezTo>
                    <a:cubicBezTo>
                      <a:pt x="75" y="230"/>
                      <a:pt x="80" y="230"/>
                      <a:pt x="85" y="230"/>
                    </a:cubicBezTo>
                    <a:cubicBezTo>
                      <a:pt x="84" y="232"/>
                      <a:pt x="84" y="234"/>
                      <a:pt x="84" y="234"/>
                    </a:cubicBezTo>
                    <a:cubicBezTo>
                      <a:pt x="84" y="258"/>
                      <a:pt x="136" y="278"/>
                      <a:pt x="201" y="278"/>
                    </a:cubicBezTo>
                    <a:cubicBezTo>
                      <a:pt x="266" y="278"/>
                      <a:pt x="319" y="258"/>
                      <a:pt x="319" y="234"/>
                    </a:cubicBezTo>
                    <a:cubicBezTo>
                      <a:pt x="319" y="234"/>
                      <a:pt x="318" y="232"/>
                      <a:pt x="317" y="230"/>
                    </a:cubicBezTo>
                    <a:cubicBezTo>
                      <a:pt x="322" y="230"/>
                      <a:pt x="327" y="230"/>
                      <a:pt x="333" y="230"/>
                    </a:cubicBezTo>
                    <a:cubicBezTo>
                      <a:pt x="371" y="230"/>
                      <a:pt x="403" y="218"/>
                      <a:pt x="403" y="204"/>
                    </a:cubicBezTo>
                    <a:cubicBezTo>
                      <a:pt x="403" y="204"/>
                      <a:pt x="402" y="201"/>
                      <a:pt x="400" y="197"/>
                    </a:cubicBezTo>
                    <a:close/>
                    <a:moveTo>
                      <a:pt x="88" y="221"/>
                    </a:moveTo>
                    <a:cubicBezTo>
                      <a:pt x="82" y="222"/>
                      <a:pt x="76" y="222"/>
                      <a:pt x="70" y="222"/>
                    </a:cubicBezTo>
                    <a:cubicBezTo>
                      <a:pt x="33" y="222"/>
                      <a:pt x="10" y="211"/>
                      <a:pt x="8" y="205"/>
                    </a:cubicBezTo>
                    <a:cubicBezTo>
                      <a:pt x="8" y="203"/>
                      <a:pt x="9" y="202"/>
                      <a:pt x="10" y="200"/>
                    </a:cubicBezTo>
                    <a:cubicBezTo>
                      <a:pt x="11" y="195"/>
                      <a:pt x="13" y="190"/>
                      <a:pt x="15" y="184"/>
                    </a:cubicBezTo>
                    <a:cubicBezTo>
                      <a:pt x="25" y="161"/>
                      <a:pt x="38" y="128"/>
                      <a:pt x="35" y="80"/>
                    </a:cubicBezTo>
                    <a:cubicBezTo>
                      <a:pt x="44" y="84"/>
                      <a:pt x="57" y="86"/>
                      <a:pt x="70" y="86"/>
                    </a:cubicBezTo>
                    <a:cubicBezTo>
                      <a:pt x="83" y="86"/>
                      <a:pt x="96" y="84"/>
                      <a:pt x="105" y="80"/>
                    </a:cubicBezTo>
                    <a:cubicBezTo>
                      <a:pt x="103" y="110"/>
                      <a:pt x="107" y="135"/>
                      <a:pt x="113" y="155"/>
                    </a:cubicBezTo>
                    <a:cubicBezTo>
                      <a:pt x="104" y="182"/>
                      <a:pt x="94" y="204"/>
                      <a:pt x="88" y="221"/>
                    </a:cubicBezTo>
                    <a:close/>
                    <a:moveTo>
                      <a:pt x="201" y="270"/>
                    </a:moveTo>
                    <a:cubicBezTo>
                      <a:pt x="135" y="270"/>
                      <a:pt x="94" y="250"/>
                      <a:pt x="92" y="235"/>
                    </a:cubicBezTo>
                    <a:cubicBezTo>
                      <a:pt x="92" y="234"/>
                      <a:pt x="93" y="231"/>
                      <a:pt x="94" y="229"/>
                    </a:cubicBezTo>
                    <a:cubicBezTo>
                      <a:pt x="94" y="228"/>
                      <a:pt x="95" y="226"/>
                      <a:pt x="95" y="225"/>
                    </a:cubicBezTo>
                    <a:cubicBezTo>
                      <a:pt x="95" y="225"/>
                      <a:pt x="95" y="225"/>
                      <a:pt x="95" y="224"/>
                    </a:cubicBezTo>
                    <a:cubicBezTo>
                      <a:pt x="96" y="223"/>
                      <a:pt x="96" y="222"/>
                      <a:pt x="97" y="220"/>
                    </a:cubicBezTo>
                    <a:cubicBezTo>
                      <a:pt x="99" y="214"/>
                      <a:pt x="102" y="207"/>
                      <a:pt x="105" y="199"/>
                    </a:cubicBezTo>
                    <a:cubicBezTo>
                      <a:pt x="109" y="190"/>
                      <a:pt x="113" y="179"/>
                      <a:pt x="118" y="167"/>
                    </a:cubicBezTo>
                    <a:cubicBezTo>
                      <a:pt x="118" y="165"/>
                      <a:pt x="119" y="163"/>
                      <a:pt x="120" y="161"/>
                    </a:cubicBezTo>
                    <a:cubicBezTo>
                      <a:pt x="120" y="159"/>
                      <a:pt x="121" y="157"/>
                      <a:pt x="122" y="155"/>
                    </a:cubicBezTo>
                    <a:cubicBezTo>
                      <a:pt x="133" y="119"/>
                      <a:pt x="142" y="75"/>
                      <a:pt x="136" y="18"/>
                    </a:cubicBezTo>
                    <a:cubicBezTo>
                      <a:pt x="152" y="26"/>
                      <a:pt x="175" y="31"/>
                      <a:pt x="201" y="31"/>
                    </a:cubicBezTo>
                    <a:cubicBezTo>
                      <a:pt x="227" y="31"/>
                      <a:pt x="250" y="26"/>
                      <a:pt x="267" y="18"/>
                    </a:cubicBezTo>
                    <a:cubicBezTo>
                      <a:pt x="260" y="75"/>
                      <a:pt x="269" y="119"/>
                      <a:pt x="281" y="155"/>
                    </a:cubicBezTo>
                    <a:cubicBezTo>
                      <a:pt x="281" y="157"/>
                      <a:pt x="282" y="159"/>
                      <a:pt x="283" y="161"/>
                    </a:cubicBezTo>
                    <a:cubicBezTo>
                      <a:pt x="283" y="163"/>
                      <a:pt x="284" y="165"/>
                      <a:pt x="285" y="167"/>
                    </a:cubicBezTo>
                    <a:cubicBezTo>
                      <a:pt x="289" y="179"/>
                      <a:pt x="293" y="190"/>
                      <a:pt x="297" y="199"/>
                    </a:cubicBezTo>
                    <a:cubicBezTo>
                      <a:pt x="300" y="207"/>
                      <a:pt x="303" y="214"/>
                      <a:pt x="305" y="220"/>
                    </a:cubicBezTo>
                    <a:cubicBezTo>
                      <a:pt x="306" y="222"/>
                      <a:pt x="307" y="223"/>
                      <a:pt x="307" y="224"/>
                    </a:cubicBezTo>
                    <a:cubicBezTo>
                      <a:pt x="307" y="225"/>
                      <a:pt x="307" y="225"/>
                      <a:pt x="307" y="225"/>
                    </a:cubicBezTo>
                    <a:cubicBezTo>
                      <a:pt x="308" y="226"/>
                      <a:pt x="308" y="228"/>
                      <a:pt x="308" y="229"/>
                    </a:cubicBezTo>
                    <a:cubicBezTo>
                      <a:pt x="309" y="231"/>
                      <a:pt x="310" y="234"/>
                      <a:pt x="310" y="235"/>
                    </a:cubicBezTo>
                    <a:cubicBezTo>
                      <a:pt x="308" y="250"/>
                      <a:pt x="267" y="270"/>
                      <a:pt x="201" y="270"/>
                    </a:cubicBezTo>
                    <a:close/>
                    <a:moveTo>
                      <a:pt x="333" y="222"/>
                    </a:moveTo>
                    <a:cubicBezTo>
                      <a:pt x="326" y="222"/>
                      <a:pt x="320" y="222"/>
                      <a:pt x="314" y="221"/>
                    </a:cubicBezTo>
                    <a:cubicBezTo>
                      <a:pt x="309" y="204"/>
                      <a:pt x="298" y="182"/>
                      <a:pt x="289" y="155"/>
                    </a:cubicBezTo>
                    <a:cubicBezTo>
                      <a:pt x="295" y="135"/>
                      <a:pt x="300" y="110"/>
                      <a:pt x="297" y="80"/>
                    </a:cubicBezTo>
                    <a:cubicBezTo>
                      <a:pt x="307" y="84"/>
                      <a:pt x="319" y="86"/>
                      <a:pt x="333" y="86"/>
                    </a:cubicBezTo>
                    <a:cubicBezTo>
                      <a:pt x="346" y="86"/>
                      <a:pt x="358" y="84"/>
                      <a:pt x="368" y="80"/>
                    </a:cubicBezTo>
                    <a:cubicBezTo>
                      <a:pt x="364" y="128"/>
                      <a:pt x="378" y="161"/>
                      <a:pt x="387" y="184"/>
                    </a:cubicBezTo>
                    <a:cubicBezTo>
                      <a:pt x="389" y="190"/>
                      <a:pt x="391" y="195"/>
                      <a:pt x="393" y="200"/>
                    </a:cubicBezTo>
                    <a:cubicBezTo>
                      <a:pt x="394" y="202"/>
                      <a:pt x="394" y="203"/>
                      <a:pt x="394" y="205"/>
                    </a:cubicBezTo>
                    <a:cubicBezTo>
                      <a:pt x="392" y="211"/>
                      <a:pt x="369" y="222"/>
                      <a:pt x="333" y="2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195" name="Oval 21">
                <a:extLst>
                  <a:ext uri="{FF2B5EF4-FFF2-40B4-BE49-F238E27FC236}">
                    <a16:creationId xmlns:a16="http://schemas.microsoft.com/office/drawing/2014/main" id="{B538E035-18DD-42FE-8EB9-D0DE8C453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346"/>
                <a:ext cx="381" cy="16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B0A88D9-8B2E-4A96-8CF6-F1E89E15092F}"/>
                </a:ext>
              </a:extLst>
            </p:cNvPr>
            <p:cNvSpPr txBox="1"/>
            <p:nvPr/>
          </p:nvSpPr>
          <p:spPr>
            <a:xfrm>
              <a:off x="1554159" y="3051502"/>
              <a:ext cx="876125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9646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Эксплуатация</a:t>
              </a:r>
            </a:p>
            <a:p>
              <a:pPr algn="ctr" defTabSz="699646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и сервис АЭС</a:t>
              </a: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2455090" y="2967290"/>
            <a:ext cx="781811" cy="691749"/>
            <a:chOff x="1691228" y="882224"/>
            <a:chExt cx="587444" cy="519772"/>
          </a:xfrm>
        </p:grpSpPr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id="{F46B9A45-F437-4C48-86CB-5C22AC354985}"/>
                </a:ext>
              </a:extLst>
            </p:cNvPr>
            <p:cNvGrpSpPr/>
            <p:nvPr/>
          </p:nvGrpSpPr>
          <p:grpSpPr>
            <a:xfrm>
              <a:off x="1883189" y="882224"/>
              <a:ext cx="156613" cy="317415"/>
              <a:chOff x="5294313" y="5262563"/>
              <a:chExt cx="366713" cy="817562"/>
            </a:xfrm>
            <a:solidFill>
              <a:srgbClr val="4472C4">
                <a:lumMod val="75000"/>
              </a:srgbClr>
            </a:solidFill>
          </p:grpSpPr>
          <p:sp>
            <p:nvSpPr>
              <p:cNvPr id="199" name="Freeform 23">
                <a:extLst>
                  <a:ext uri="{FF2B5EF4-FFF2-40B4-BE49-F238E27FC236}">
                    <a16:creationId xmlns:a16="http://schemas.microsoft.com/office/drawing/2014/main" id="{A5BB9DD9-A94F-4118-8FEF-D82B82EE0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351" y="5262563"/>
                <a:ext cx="273050" cy="115888"/>
              </a:xfrm>
              <a:custGeom>
                <a:avLst/>
                <a:gdLst>
                  <a:gd name="T0" fmla="*/ 86 w 172"/>
                  <a:gd name="T1" fmla="*/ 73 h 73"/>
                  <a:gd name="T2" fmla="*/ 86 w 172"/>
                  <a:gd name="T3" fmla="*/ 73 h 73"/>
                  <a:gd name="T4" fmla="*/ 103 w 172"/>
                  <a:gd name="T5" fmla="*/ 73 h 73"/>
                  <a:gd name="T6" fmla="*/ 119 w 172"/>
                  <a:gd name="T7" fmla="*/ 71 h 73"/>
                  <a:gd name="T8" fmla="*/ 133 w 172"/>
                  <a:gd name="T9" fmla="*/ 67 h 73"/>
                  <a:gd name="T10" fmla="*/ 147 w 172"/>
                  <a:gd name="T11" fmla="*/ 63 h 73"/>
                  <a:gd name="T12" fmla="*/ 157 w 172"/>
                  <a:gd name="T13" fmla="*/ 58 h 73"/>
                  <a:gd name="T14" fmla="*/ 165 w 172"/>
                  <a:gd name="T15" fmla="*/ 51 h 73"/>
                  <a:gd name="T16" fmla="*/ 170 w 172"/>
                  <a:gd name="T17" fmla="*/ 44 h 73"/>
                  <a:gd name="T18" fmla="*/ 172 w 172"/>
                  <a:gd name="T19" fmla="*/ 40 h 73"/>
                  <a:gd name="T20" fmla="*/ 172 w 172"/>
                  <a:gd name="T21" fmla="*/ 36 h 73"/>
                  <a:gd name="T22" fmla="*/ 172 w 172"/>
                  <a:gd name="T23" fmla="*/ 36 h 73"/>
                  <a:gd name="T24" fmla="*/ 172 w 172"/>
                  <a:gd name="T25" fmla="*/ 32 h 73"/>
                  <a:gd name="T26" fmla="*/ 170 w 172"/>
                  <a:gd name="T27" fmla="*/ 29 h 73"/>
                  <a:gd name="T28" fmla="*/ 165 w 172"/>
                  <a:gd name="T29" fmla="*/ 22 h 73"/>
                  <a:gd name="T30" fmla="*/ 157 w 172"/>
                  <a:gd name="T31" fmla="*/ 15 h 73"/>
                  <a:gd name="T32" fmla="*/ 147 w 172"/>
                  <a:gd name="T33" fmla="*/ 10 h 73"/>
                  <a:gd name="T34" fmla="*/ 133 w 172"/>
                  <a:gd name="T35" fmla="*/ 6 h 73"/>
                  <a:gd name="T36" fmla="*/ 119 w 172"/>
                  <a:gd name="T37" fmla="*/ 2 h 73"/>
                  <a:gd name="T38" fmla="*/ 103 w 172"/>
                  <a:gd name="T39" fmla="*/ 1 h 73"/>
                  <a:gd name="T40" fmla="*/ 86 w 172"/>
                  <a:gd name="T41" fmla="*/ 0 h 73"/>
                  <a:gd name="T42" fmla="*/ 86 w 172"/>
                  <a:gd name="T43" fmla="*/ 0 h 73"/>
                  <a:gd name="T44" fmla="*/ 69 w 172"/>
                  <a:gd name="T45" fmla="*/ 1 h 73"/>
                  <a:gd name="T46" fmla="*/ 53 w 172"/>
                  <a:gd name="T47" fmla="*/ 2 h 73"/>
                  <a:gd name="T48" fmla="*/ 38 w 172"/>
                  <a:gd name="T49" fmla="*/ 6 h 73"/>
                  <a:gd name="T50" fmla="*/ 25 w 172"/>
                  <a:gd name="T51" fmla="*/ 10 h 73"/>
                  <a:gd name="T52" fmla="*/ 15 w 172"/>
                  <a:gd name="T53" fmla="*/ 15 h 73"/>
                  <a:gd name="T54" fmla="*/ 7 w 172"/>
                  <a:gd name="T55" fmla="*/ 22 h 73"/>
                  <a:gd name="T56" fmla="*/ 2 w 172"/>
                  <a:gd name="T57" fmla="*/ 29 h 73"/>
                  <a:gd name="T58" fmla="*/ 0 w 172"/>
                  <a:gd name="T59" fmla="*/ 32 h 73"/>
                  <a:gd name="T60" fmla="*/ 0 w 172"/>
                  <a:gd name="T61" fmla="*/ 36 h 73"/>
                  <a:gd name="T62" fmla="*/ 0 w 172"/>
                  <a:gd name="T63" fmla="*/ 36 h 73"/>
                  <a:gd name="T64" fmla="*/ 0 w 172"/>
                  <a:gd name="T65" fmla="*/ 40 h 73"/>
                  <a:gd name="T66" fmla="*/ 2 w 172"/>
                  <a:gd name="T67" fmla="*/ 44 h 73"/>
                  <a:gd name="T68" fmla="*/ 7 w 172"/>
                  <a:gd name="T69" fmla="*/ 51 h 73"/>
                  <a:gd name="T70" fmla="*/ 15 w 172"/>
                  <a:gd name="T71" fmla="*/ 58 h 73"/>
                  <a:gd name="T72" fmla="*/ 25 w 172"/>
                  <a:gd name="T73" fmla="*/ 63 h 73"/>
                  <a:gd name="T74" fmla="*/ 38 w 172"/>
                  <a:gd name="T75" fmla="*/ 67 h 73"/>
                  <a:gd name="T76" fmla="*/ 53 w 172"/>
                  <a:gd name="T77" fmla="*/ 71 h 73"/>
                  <a:gd name="T78" fmla="*/ 69 w 172"/>
                  <a:gd name="T79" fmla="*/ 73 h 73"/>
                  <a:gd name="T80" fmla="*/ 86 w 172"/>
                  <a:gd name="T81" fmla="*/ 73 h 73"/>
                  <a:gd name="T82" fmla="*/ 86 w 172"/>
                  <a:gd name="T8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2" h="73">
                    <a:moveTo>
                      <a:pt x="86" y="73"/>
                    </a:moveTo>
                    <a:lnTo>
                      <a:pt x="86" y="73"/>
                    </a:lnTo>
                    <a:lnTo>
                      <a:pt x="103" y="73"/>
                    </a:lnTo>
                    <a:lnTo>
                      <a:pt x="119" y="71"/>
                    </a:lnTo>
                    <a:lnTo>
                      <a:pt x="133" y="67"/>
                    </a:lnTo>
                    <a:lnTo>
                      <a:pt x="147" y="63"/>
                    </a:lnTo>
                    <a:lnTo>
                      <a:pt x="157" y="58"/>
                    </a:lnTo>
                    <a:lnTo>
                      <a:pt x="165" y="51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2" y="36"/>
                    </a:lnTo>
                    <a:lnTo>
                      <a:pt x="172" y="36"/>
                    </a:lnTo>
                    <a:lnTo>
                      <a:pt x="172" y="32"/>
                    </a:lnTo>
                    <a:lnTo>
                      <a:pt x="170" y="29"/>
                    </a:lnTo>
                    <a:lnTo>
                      <a:pt x="165" y="22"/>
                    </a:lnTo>
                    <a:lnTo>
                      <a:pt x="157" y="15"/>
                    </a:lnTo>
                    <a:lnTo>
                      <a:pt x="147" y="10"/>
                    </a:lnTo>
                    <a:lnTo>
                      <a:pt x="133" y="6"/>
                    </a:lnTo>
                    <a:lnTo>
                      <a:pt x="119" y="2"/>
                    </a:lnTo>
                    <a:lnTo>
                      <a:pt x="103" y="1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69" y="1"/>
                    </a:lnTo>
                    <a:lnTo>
                      <a:pt x="53" y="2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5"/>
                    </a:lnTo>
                    <a:lnTo>
                      <a:pt x="7" y="22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7" y="51"/>
                    </a:lnTo>
                    <a:lnTo>
                      <a:pt x="15" y="58"/>
                    </a:lnTo>
                    <a:lnTo>
                      <a:pt x="25" y="63"/>
                    </a:lnTo>
                    <a:lnTo>
                      <a:pt x="38" y="67"/>
                    </a:lnTo>
                    <a:lnTo>
                      <a:pt x="53" y="71"/>
                    </a:lnTo>
                    <a:lnTo>
                      <a:pt x="69" y="73"/>
                    </a:lnTo>
                    <a:lnTo>
                      <a:pt x="86" y="73"/>
                    </a:lnTo>
                    <a:lnTo>
                      <a:pt x="86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Freeform 24">
                <a:extLst>
                  <a:ext uri="{FF2B5EF4-FFF2-40B4-BE49-F238E27FC236}">
                    <a16:creationId xmlns:a16="http://schemas.microsoft.com/office/drawing/2014/main" id="{FA00CD48-D71C-4921-B55D-EE82546EF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8601" y="5345113"/>
                <a:ext cx="334963" cy="174625"/>
              </a:xfrm>
              <a:custGeom>
                <a:avLst/>
                <a:gdLst>
                  <a:gd name="T0" fmla="*/ 10 w 211"/>
                  <a:gd name="T1" fmla="*/ 81 h 110"/>
                  <a:gd name="T2" fmla="*/ 64 w 211"/>
                  <a:gd name="T3" fmla="*/ 108 h 110"/>
                  <a:gd name="T4" fmla="*/ 64 w 211"/>
                  <a:gd name="T5" fmla="*/ 108 h 110"/>
                  <a:gd name="T6" fmla="*/ 64 w 211"/>
                  <a:gd name="T7" fmla="*/ 108 h 110"/>
                  <a:gd name="T8" fmla="*/ 66 w 211"/>
                  <a:gd name="T9" fmla="*/ 110 h 110"/>
                  <a:gd name="T10" fmla="*/ 145 w 211"/>
                  <a:gd name="T11" fmla="*/ 110 h 110"/>
                  <a:gd name="T12" fmla="*/ 145 w 211"/>
                  <a:gd name="T13" fmla="*/ 110 h 110"/>
                  <a:gd name="T14" fmla="*/ 148 w 211"/>
                  <a:gd name="T15" fmla="*/ 108 h 110"/>
                  <a:gd name="T16" fmla="*/ 148 w 211"/>
                  <a:gd name="T17" fmla="*/ 108 h 110"/>
                  <a:gd name="T18" fmla="*/ 202 w 211"/>
                  <a:gd name="T19" fmla="*/ 81 h 110"/>
                  <a:gd name="T20" fmla="*/ 202 w 211"/>
                  <a:gd name="T21" fmla="*/ 57 h 110"/>
                  <a:gd name="T22" fmla="*/ 211 w 211"/>
                  <a:gd name="T23" fmla="*/ 57 h 110"/>
                  <a:gd name="T24" fmla="*/ 211 w 211"/>
                  <a:gd name="T25" fmla="*/ 27 h 110"/>
                  <a:gd name="T26" fmla="*/ 202 w 211"/>
                  <a:gd name="T27" fmla="*/ 27 h 110"/>
                  <a:gd name="T28" fmla="*/ 202 w 211"/>
                  <a:gd name="T29" fmla="*/ 0 h 110"/>
                  <a:gd name="T30" fmla="*/ 144 w 211"/>
                  <a:gd name="T31" fmla="*/ 31 h 110"/>
                  <a:gd name="T32" fmla="*/ 68 w 211"/>
                  <a:gd name="T33" fmla="*/ 31 h 110"/>
                  <a:gd name="T34" fmla="*/ 10 w 211"/>
                  <a:gd name="T35" fmla="*/ 0 h 110"/>
                  <a:gd name="T36" fmla="*/ 10 w 211"/>
                  <a:gd name="T37" fmla="*/ 27 h 110"/>
                  <a:gd name="T38" fmla="*/ 0 w 211"/>
                  <a:gd name="T39" fmla="*/ 27 h 110"/>
                  <a:gd name="T40" fmla="*/ 0 w 211"/>
                  <a:gd name="T41" fmla="*/ 57 h 110"/>
                  <a:gd name="T42" fmla="*/ 10 w 211"/>
                  <a:gd name="T43" fmla="*/ 57 h 110"/>
                  <a:gd name="T44" fmla="*/ 10 w 211"/>
                  <a:gd name="T45" fmla="*/ 81 h 110"/>
                  <a:gd name="T46" fmla="*/ 189 w 211"/>
                  <a:gd name="T47" fmla="*/ 73 h 110"/>
                  <a:gd name="T48" fmla="*/ 152 w 211"/>
                  <a:gd name="T49" fmla="*/ 93 h 110"/>
                  <a:gd name="T50" fmla="*/ 152 w 211"/>
                  <a:gd name="T51" fmla="*/ 41 h 110"/>
                  <a:gd name="T52" fmla="*/ 189 w 211"/>
                  <a:gd name="T53" fmla="*/ 21 h 110"/>
                  <a:gd name="T54" fmla="*/ 189 w 211"/>
                  <a:gd name="T55" fmla="*/ 73 h 110"/>
                  <a:gd name="T56" fmla="*/ 73 w 211"/>
                  <a:gd name="T57" fmla="*/ 44 h 110"/>
                  <a:gd name="T58" fmla="*/ 139 w 211"/>
                  <a:gd name="T59" fmla="*/ 44 h 110"/>
                  <a:gd name="T60" fmla="*/ 139 w 211"/>
                  <a:gd name="T61" fmla="*/ 96 h 110"/>
                  <a:gd name="T62" fmla="*/ 73 w 211"/>
                  <a:gd name="T63" fmla="*/ 96 h 110"/>
                  <a:gd name="T64" fmla="*/ 73 w 211"/>
                  <a:gd name="T65" fmla="*/ 44 h 110"/>
                  <a:gd name="T66" fmla="*/ 23 w 211"/>
                  <a:gd name="T67" fmla="*/ 21 h 110"/>
                  <a:gd name="T68" fmla="*/ 60 w 211"/>
                  <a:gd name="T69" fmla="*/ 41 h 110"/>
                  <a:gd name="T70" fmla="*/ 60 w 211"/>
                  <a:gd name="T71" fmla="*/ 93 h 110"/>
                  <a:gd name="T72" fmla="*/ 23 w 211"/>
                  <a:gd name="T73" fmla="*/ 73 h 110"/>
                  <a:gd name="T74" fmla="*/ 23 w 211"/>
                  <a:gd name="T75" fmla="*/ 2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1" h="110">
                    <a:moveTo>
                      <a:pt x="10" y="81"/>
                    </a:move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6" y="110"/>
                    </a:lnTo>
                    <a:lnTo>
                      <a:pt x="145" y="110"/>
                    </a:lnTo>
                    <a:lnTo>
                      <a:pt x="145" y="110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202" y="81"/>
                    </a:lnTo>
                    <a:lnTo>
                      <a:pt x="202" y="57"/>
                    </a:lnTo>
                    <a:lnTo>
                      <a:pt x="211" y="57"/>
                    </a:lnTo>
                    <a:lnTo>
                      <a:pt x="211" y="27"/>
                    </a:lnTo>
                    <a:lnTo>
                      <a:pt x="202" y="27"/>
                    </a:lnTo>
                    <a:lnTo>
                      <a:pt x="202" y="0"/>
                    </a:lnTo>
                    <a:lnTo>
                      <a:pt x="144" y="31"/>
                    </a:lnTo>
                    <a:lnTo>
                      <a:pt x="68" y="31"/>
                    </a:lnTo>
                    <a:lnTo>
                      <a:pt x="10" y="0"/>
                    </a:lnTo>
                    <a:lnTo>
                      <a:pt x="10" y="27"/>
                    </a:lnTo>
                    <a:lnTo>
                      <a:pt x="0" y="27"/>
                    </a:lnTo>
                    <a:lnTo>
                      <a:pt x="0" y="57"/>
                    </a:lnTo>
                    <a:lnTo>
                      <a:pt x="10" y="57"/>
                    </a:lnTo>
                    <a:lnTo>
                      <a:pt x="10" y="81"/>
                    </a:lnTo>
                    <a:close/>
                    <a:moveTo>
                      <a:pt x="189" y="73"/>
                    </a:moveTo>
                    <a:lnTo>
                      <a:pt x="152" y="93"/>
                    </a:lnTo>
                    <a:lnTo>
                      <a:pt x="152" y="41"/>
                    </a:lnTo>
                    <a:lnTo>
                      <a:pt x="189" y="21"/>
                    </a:lnTo>
                    <a:lnTo>
                      <a:pt x="189" y="73"/>
                    </a:lnTo>
                    <a:close/>
                    <a:moveTo>
                      <a:pt x="73" y="44"/>
                    </a:moveTo>
                    <a:lnTo>
                      <a:pt x="139" y="44"/>
                    </a:lnTo>
                    <a:lnTo>
                      <a:pt x="139" y="96"/>
                    </a:lnTo>
                    <a:lnTo>
                      <a:pt x="73" y="96"/>
                    </a:lnTo>
                    <a:lnTo>
                      <a:pt x="73" y="44"/>
                    </a:lnTo>
                    <a:close/>
                    <a:moveTo>
                      <a:pt x="23" y="21"/>
                    </a:moveTo>
                    <a:lnTo>
                      <a:pt x="60" y="41"/>
                    </a:lnTo>
                    <a:lnTo>
                      <a:pt x="60" y="93"/>
                    </a:lnTo>
                    <a:lnTo>
                      <a:pt x="23" y="73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Freeform 25">
                <a:extLst>
                  <a:ext uri="{FF2B5EF4-FFF2-40B4-BE49-F238E27FC236}">
                    <a16:creationId xmlns:a16="http://schemas.microsoft.com/office/drawing/2014/main" id="{FD76475B-0C40-4379-927C-0D81483E8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063" y="5427663"/>
                <a:ext cx="46038" cy="47625"/>
              </a:xfrm>
              <a:custGeom>
                <a:avLst/>
                <a:gdLst>
                  <a:gd name="T0" fmla="*/ 15 w 29"/>
                  <a:gd name="T1" fmla="*/ 0 h 30"/>
                  <a:gd name="T2" fmla="*/ 15 w 29"/>
                  <a:gd name="T3" fmla="*/ 0 h 30"/>
                  <a:gd name="T4" fmla="*/ 10 w 29"/>
                  <a:gd name="T5" fmla="*/ 1 h 30"/>
                  <a:gd name="T6" fmla="*/ 4 w 29"/>
                  <a:gd name="T7" fmla="*/ 5 h 30"/>
                  <a:gd name="T8" fmla="*/ 0 w 29"/>
                  <a:gd name="T9" fmla="*/ 9 h 30"/>
                  <a:gd name="T10" fmla="*/ 0 w 29"/>
                  <a:gd name="T11" fmla="*/ 15 h 30"/>
                  <a:gd name="T12" fmla="*/ 0 w 29"/>
                  <a:gd name="T13" fmla="*/ 15 h 30"/>
                  <a:gd name="T14" fmla="*/ 0 w 29"/>
                  <a:gd name="T15" fmla="*/ 21 h 30"/>
                  <a:gd name="T16" fmla="*/ 4 w 29"/>
                  <a:gd name="T17" fmla="*/ 26 h 30"/>
                  <a:gd name="T18" fmla="*/ 10 w 29"/>
                  <a:gd name="T19" fmla="*/ 29 h 30"/>
                  <a:gd name="T20" fmla="*/ 15 w 29"/>
                  <a:gd name="T21" fmla="*/ 30 h 30"/>
                  <a:gd name="T22" fmla="*/ 15 w 29"/>
                  <a:gd name="T23" fmla="*/ 30 h 30"/>
                  <a:gd name="T24" fmla="*/ 20 w 29"/>
                  <a:gd name="T25" fmla="*/ 29 h 30"/>
                  <a:gd name="T26" fmla="*/ 25 w 29"/>
                  <a:gd name="T27" fmla="*/ 26 h 30"/>
                  <a:gd name="T28" fmla="*/ 29 w 29"/>
                  <a:gd name="T29" fmla="*/ 21 h 30"/>
                  <a:gd name="T30" fmla="*/ 29 w 29"/>
                  <a:gd name="T31" fmla="*/ 15 h 30"/>
                  <a:gd name="T32" fmla="*/ 29 w 29"/>
                  <a:gd name="T33" fmla="*/ 15 h 30"/>
                  <a:gd name="T34" fmla="*/ 29 w 29"/>
                  <a:gd name="T35" fmla="*/ 9 h 30"/>
                  <a:gd name="T36" fmla="*/ 25 w 29"/>
                  <a:gd name="T37" fmla="*/ 5 h 30"/>
                  <a:gd name="T38" fmla="*/ 20 w 29"/>
                  <a:gd name="T39" fmla="*/ 1 h 30"/>
                  <a:gd name="T40" fmla="*/ 15 w 29"/>
                  <a:gd name="T41" fmla="*/ 0 h 30"/>
                  <a:gd name="T42" fmla="*/ 15 w 29"/>
                  <a:gd name="T4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20" y="29"/>
                    </a:lnTo>
                    <a:lnTo>
                      <a:pt x="25" y="26"/>
                    </a:lnTo>
                    <a:lnTo>
                      <a:pt x="29" y="2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9"/>
                    </a:lnTo>
                    <a:lnTo>
                      <a:pt x="25" y="5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reeform 26">
                <a:extLst>
                  <a:ext uri="{FF2B5EF4-FFF2-40B4-BE49-F238E27FC236}">
                    <a16:creationId xmlns:a16="http://schemas.microsoft.com/office/drawing/2014/main" id="{CD274126-0B0D-43BC-92E6-DAC61B44FC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4313" y="5457825"/>
                <a:ext cx="365125" cy="622300"/>
              </a:xfrm>
              <a:custGeom>
                <a:avLst/>
                <a:gdLst>
                  <a:gd name="T0" fmla="*/ 230 w 230"/>
                  <a:gd name="T1" fmla="*/ 312 h 392"/>
                  <a:gd name="T2" fmla="*/ 230 w 230"/>
                  <a:gd name="T3" fmla="*/ 0 h 392"/>
                  <a:gd name="T4" fmla="*/ 224 w 230"/>
                  <a:gd name="T5" fmla="*/ 15 h 392"/>
                  <a:gd name="T6" fmla="*/ 197 w 230"/>
                  <a:gd name="T7" fmla="*/ 36 h 392"/>
                  <a:gd name="T8" fmla="*/ 139 w 230"/>
                  <a:gd name="T9" fmla="*/ 49 h 392"/>
                  <a:gd name="T10" fmla="*/ 91 w 230"/>
                  <a:gd name="T11" fmla="*/ 49 h 392"/>
                  <a:gd name="T12" fmla="*/ 33 w 230"/>
                  <a:gd name="T13" fmla="*/ 36 h 392"/>
                  <a:gd name="T14" fmla="*/ 6 w 230"/>
                  <a:gd name="T15" fmla="*/ 15 h 392"/>
                  <a:gd name="T16" fmla="*/ 0 w 230"/>
                  <a:gd name="T17" fmla="*/ 0 h 392"/>
                  <a:gd name="T18" fmla="*/ 0 w 230"/>
                  <a:gd name="T19" fmla="*/ 312 h 392"/>
                  <a:gd name="T20" fmla="*/ 2 w 230"/>
                  <a:gd name="T21" fmla="*/ 319 h 392"/>
                  <a:gd name="T22" fmla="*/ 19 w 230"/>
                  <a:gd name="T23" fmla="*/ 339 h 392"/>
                  <a:gd name="T24" fmla="*/ 20 w 230"/>
                  <a:gd name="T25" fmla="*/ 363 h 392"/>
                  <a:gd name="T26" fmla="*/ 73 w 230"/>
                  <a:gd name="T27" fmla="*/ 392 h 392"/>
                  <a:gd name="T28" fmla="*/ 75 w 230"/>
                  <a:gd name="T29" fmla="*/ 392 h 392"/>
                  <a:gd name="T30" fmla="*/ 157 w 230"/>
                  <a:gd name="T31" fmla="*/ 392 h 392"/>
                  <a:gd name="T32" fmla="*/ 207 w 230"/>
                  <a:gd name="T33" fmla="*/ 366 h 392"/>
                  <a:gd name="T34" fmla="*/ 211 w 230"/>
                  <a:gd name="T35" fmla="*/ 359 h 392"/>
                  <a:gd name="T36" fmla="*/ 219 w 230"/>
                  <a:gd name="T37" fmla="*/ 333 h 392"/>
                  <a:gd name="T38" fmla="*/ 230 w 230"/>
                  <a:gd name="T39" fmla="*/ 312 h 392"/>
                  <a:gd name="T40" fmla="*/ 32 w 230"/>
                  <a:gd name="T41" fmla="*/ 346 h 392"/>
                  <a:gd name="T42" fmla="*/ 69 w 230"/>
                  <a:gd name="T43" fmla="*/ 376 h 392"/>
                  <a:gd name="T44" fmla="*/ 82 w 230"/>
                  <a:gd name="T45" fmla="*/ 359 h 392"/>
                  <a:gd name="T46" fmla="*/ 115 w 230"/>
                  <a:gd name="T47" fmla="*/ 362 h 392"/>
                  <a:gd name="T48" fmla="*/ 148 w 230"/>
                  <a:gd name="T49" fmla="*/ 359 h 392"/>
                  <a:gd name="T50" fmla="*/ 82 w 230"/>
                  <a:gd name="T51" fmla="*/ 359 h 392"/>
                  <a:gd name="T52" fmla="*/ 161 w 230"/>
                  <a:gd name="T53" fmla="*/ 356 h 392"/>
                  <a:gd name="T54" fmla="*/ 198 w 230"/>
                  <a:gd name="T55" fmla="*/ 346 h 392"/>
                  <a:gd name="T56" fmla="*/ 218 w 230"/>
                  <a:gd name="T57" fmla="*/ 312 h 392"/>
                  <a:gd name="T58" fmla="*/ 210 w 230"/>
                  <a:gd name="T59" fmla="*/ 323 h 392"/>
                  <a:gd name="T60" fmla="*/ 174 w 230"/>
                  <a:gd name="T61" fmla="*/ 341 h 392"/>
                  <a:gd name="T62" fmla="*/ 115 w 230"/>
                  <a:gd name="T63" fmla="*/ 348 h 392"/>
                  <a:gd name="T64" fmla="*/ 73 w 230"/>
                  <a:gd name="T65" fmla="*/ 345 h 392"/>
                  <a:gd name="T66" fmla="*/ 29 w 230"/>
                  <a:gd name="T67" fmla="*/ 330 h 392"/>
                  <a:gd name="T68" fmla="*/ 13 w 230"/>
                  <a:gd name="T69" fmla="*/ 316 h 392"/>
                  <a:gd name="T70" fmla="*/ 12 w 230"/>
                  <a:gd name="T71" fmla="*/ 298 h 392"/>
                  <a:gd name="T72" fmla="*/ 21 w 230"/>
                  <a:gd name="T73" fmla="*/ 44 h 392"/>
                  <a:gd name="T74" fmla="*/ 57 w 230"/>
                  <a:gd name="T75" fmla="*/ 56 h 392"/>
                  <a:gd name="T76" fmla="*/ 99 w 230"/>
                  <a:gd name="T77" fmla="*/ 62 h 392"/>
                  <a:gd name="T78" fmla="*/ 131 w 230"/>
                  <a:gd name="T79" fmla="*/ 62 h 392"/>
                  <a:gd name="T80" fmla="*/ 173 w 230"/>
                  <a:gd name="T81" fmla="*/ 56 h 392"/>
                  <a:gd name="T82" fmla="*/ 209 w 230"/>
                  <a:gd name="T83" fmla="*/ 44 h 392"/>
                  <a:gd name="T84" fmla="*/ 218 w 230"/>
                  <a:gd name="T85" fmla="*/ 31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392">
                    <a:moveTo>
                      <a:pt x="230" y="312"/>
                    </a:moveTo>
                    <a:lnTo>
                      <a:pt x="230" y="312"/>
                    </a:lnTo>
                    <a:lnTo>
                      <a:pt x="230" y="312"/>
                    </a:lnTo>
                    <a:lnTo>
                      <a:pt x="230" y="31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6"/>
                    </a:lnTo>
                    <a:lnTo>
                      <a:pt x="227" y="11"/>
                    </a:lnTo>
                    <a:lnTo>
                      <a:pt x="224" y="15"/>
                    </a:lnTo>
                    <a:lnTo>
                      <a:pt x="220" y="20"/>
                    </a:lnTo>
                    <a:lnTo>
                      <a:pt x="210" y="28"/>
                    </a:lnTo>
                    <a:lnTo>
                      <a:pt x="197" y="36"/>
                    </a:lnTo>
                    <a:lnTo>
                      <a:pt x="180" y="41"/>
                    </a:lnTo>
                    <a:lnTo>
                      <a:pt x="160" y="47"/>
                    </a:lnTo>
                    <a:lnTo>
                      <a:pt x="139" y="49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91" y="49"/>
                    </a:lnTo>
                    <a:lnTo>
                      <a:pt x="70" y="47"/>
                    </a:lnTo>
                    <a:lnTo>
                      <a:pt x="50" y="41"/>
                    </a:lnTo>
                    <a:lnTo>
                      <a:pt x="33" y="36"/>
                    </a:lnTo>
                    <a:lnTo>
                      <a:pt x="20" y="28"/>
                    </a:lnTo>
                    <a:lnTo>
                      <a:pt x="9" y="20"/>
                    </a:lnTo>
                    <a:lnTo>
                      <a:pt x="6" y="15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4" y="326"/>
                    </a:lnTo>
                    <a:lnTo>
                      <a:pt x="11" y="333"/>
                    </a:lnTo>
                    <a:lnTo>
                      <a:pt x="19" y="339"/>
                    </a:lnTo>
                    <a:lnTo>
                      <a:pt x="19" y="359"/>
                    </a:lnTo>
                    <a:lnTo>
                      <a:pt x="19" y="359"/>
                    </a:lnTo>
                    <a:lnTo>
                      <a:pt x="20" y="363"/>
                    </a:lnTo>
                    <a:lnTo>
                      <a:pt x="23" y="366"/>
                    </a:lnTo>
                    <a:lnTo>
                      <a:pt x="73" y="392"/>
                    </a:lnTo>
                    <a:lnTo>
                      <a:pt x="73" y="392"/>
                    </a:lnTo>
                    <a:lnTo>
                      <a:pt x="73" y="392"/>
                    </a:lnTo>
                    <a:lnTo>
                      <a:pt x="73" y="392"/>
                    </a:lnTo>
                    <a:lnTo>
                      <a:pt x="75" y="392"/>
                    </a:lnTo>
                    <a:lnTo>
                      <a:pt x="154" y="392"/>
                    </a:lnTo>
                    <a:lnTo>
                      <a:pt x="154" y="392"/>
                    </a:lnTo>
                    <a:lnTo>
                      <a:pt x="157" y="392"/>
                    </a:lnTo>
                    <a:lnTo>
                      <a:pt x="157" y="392"/>
                    </a:lnTo>
                    <a:lnTo>
                      <a:pt x="157" y="392"/>
                    </a:lnTo>
                    <a:lnTo>
                      <a:pt x="207" y="366"/>
                    </a:lnTo>
                    <a:lnTo>
                      <a:pt x="207" y="366"/>
                    </a:lnTo>
                    <a:lnTo>
                      <a:pt x="210" y="363"/>
                    </a:lnTo>
                    <a:lnTo>
                      <a:pt x="211" y="359"/>
                    </a:lnTo>
                    <a:lnTo>
                      <a:pt x="211" y="339"/>
                    </a:lnTo>
                    <a:lnTo>
                      <a:pt x="211" y="339"/>
                    </a:lnTo>
                    <a:lnTo>
                      <a:pt x="219" y="333"/>
                    </a:lnTo>
                    <a:lnTo>
                      <a:pt x="224" y="326"/>
                    </a:lnTo>
                    <a:lnTo>
                      <a:pt x="228" y="319"/>
                    </a:lnTo>
                    <a:lnTo>
                      <a:pt x="230" y="312"/>
                    </a:lnTo>
                    <a:lnTo>
                      <a:pt x="230" y="312"/>
                    </a:lnTo>
                    <a:close/>
                    <a:moveTo>
                      <a:pt x="32" y="346"/>
                    </a:moveTo>
                    <a:lnTo>
                      <a:pt x="32" y="346"/>
                    </a:lnTo>
                    <a:lnTo>
                      <a:pt x="49" y="352"/>
                    </a:lnTo>
                    <a:lnTo>
                      <a:pt x="69" y="356"/>
                    </a:lnTo>
                    <a:lnTo>
                      <a:pt x="69" y="376"/>
                    </a:lnTo>
                    <a:lnTo>
                      <a:pt x="32" y="356"/>
                    </a:lnTo>
                    <a:lnTo>
                      <a:pt x="32" y="346"/>
                    </a:lnTo>
                    <a:close/>
                    <a:moveTo>
                      <a:pt x="82" y="359"/>
                    </a:moveTo>
                    <a:lnTo>
                      <a:pt x="82" y="359"/>
                    </a:lnTo>
                    <a:lnTo>
                      <a:pt x="98" y="360"/>
                    </a:lnTo>
                    <a:lnTo>
                      <a:pt x="115" y="362"/>
                    </a:lnTo>
                    <a:lnTo>
                      <a:pt x="115" y="362"/>
                    </a:lnTo>
                    <a:lnTo>
                      <a:pt x="132" y="360"/>
                    </a:lnTo>
                    <a:lnTo>
                      <a:pt x="148" y="359"/>
                    </a:lnTo>
                    <a:lnTo>
                      <a:pt x="148" y="380"/>
                    </a:lnTo>
                    <a:lnTo>
                      <a:pt x="82" y="380"/>
                    </a:lnTo>
                    <a:lnTo>
                      <a:pt x="82" y="359"/>
                    </a:lnTo>
                    <a:close/>
                    <a:moveTo>
                      <a:pt x="198" y="356"/>
                    </a:moveTo>
                    <a:lnTo>
                      <a:pt x="161" y="376"/>
                    </a:lnTo>
                    <a:lnTo>
                      <a:pt x="161" y="356"/>
                    </a:lnTo>
                    <a:lnTo>
                      <a:pt x="161" y="356"/>
                    </a:lnTo>
                    <a:lnTo>
                      <a:pt x="181" y="352"/>
                    </a:lnTo>
                    <a:lnTo>
                      <a:pt x="198" y="346"/>
                    </a:lnTo>
                    <a:lnTo>
                      <a:pt x="198" y="356"/>
                    </a:lnTo>
                    <a:close/>
                    <a:moveTo>
                      <a:pt x="218" y="312"/>
                    </a:moveTo>
                    <a:lnTo>
                      <a:pt x="218" y="312"/>
                    </a:lnTo>
                    <a:lnTo>
                      <a:pt x="216" y="314"/>
                    </a:lnTo>
                    <a:lnTo>
                      <a:pt x="215" y="318"/>
                    </a:lnTo>
                    <a:lnTo>
                      <a:pt x="210" y="323"/>
                    </a:lnTo>
                    <a:lnTo>
                      <a:pt x="201" y="330"/>
                    </a:lnTo>
                    <a:lnTo>
                      <a:pt x="189" y="335"/>
                    </a:lnTo>
                    <a:lnTo>
                      <a:pt x="174" y="341"/>
                    </a:lnTo>
                    <a:lnTo>
                      <a:pt x="157" y="345"/>
                    </a:lnTo>
                    <a:lnTo>
                      <a:pt x="137" y="347"/>
                    </a:lnTo>
                    <a:lnTo>
                      <a:pt x="115" y="348"/>
                    </a:lnTo>
                    <a:lnTo>
                      <a:pt x="115" y="348"/>
                    </a:lnTo>
                    <a:lnTo>
                      <a:pt x="93" y="347"/>
                    </a:lnTo>
                    <a:lnTo>
                      <a:pt x="73" y="345"/>
                    </a:lnTo>
                    <a:lnTo>
                      <a:pt x="56" y="341"/>
                    </a:lnTo>
                    <a:lnTo>
                      <a:pt x="41" y="335"/>
                    </a:lnTo>
                    <a:lnTo>
                      <a:pt x="29" y="330"/>
                    </a:lnTo>
                    <a:lnTo>
                      <a:pt x="20" y="323"/>
                    </a:lnTo>
                    <a:lnTo>
                      <a:pt x="15" y="318"/>
                    </a:lnTo>
                    <a:lnTo>
                      <a:pt x="13" y="316"/>
                    </a:lnTo>
                    <a:lnTo>
                      <a:pt x="12" y="312"/>
                    </a:lnTo>
                    <a:lnTo>
                      <a:pt x="12" y="312"/>
                    </a:lnTo>
                    <a:lnTo>
                      <a:pt x="12" y="29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21" y="44"/>
                    </a:lnTo>
                    <a:lnTo>
                      <a:pt x="32" y="49"/>
                    </a:lnTo>
                    <a:lnTo>
                      <a:pt x="44" y="53"/>
                    </a:lnTo>
                    <a:lnTo>
                      <a:pt x="57" y="56"/>
                    </a:lnTo>
                    <a:lnTo>
                      <a:pt x="70" y="58"/>
                    </a:lnTo>
                    <a:lnTo>
                      <a:pt x="85" y="61"/>
                    </a:lnTo>
                    <a:lnTo>
                      <a:pt x="99" y="62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31" y="62"/>
                    </a:lnTo>
                    <a:lnTo>
                      <a:pt x="145" y="61"/>
                    </a:lnTo>
                    <a:lnTo>
                      <a:pt x="160" y="58"/>
                    </a:lnTo>
                    <a:lnTo>
                      <a:pt x="173" y="56"/>
                    </a:lnTo>
                    <a:lnTo>
                      <a:pt x="186" y="53"/>
                    </a:lnTo>
                    <a:lnTo>
                      <a:pt x="198" y="49"/>
                    </a:lnTo>
                    <a:lnTo>
                      <a:pt x="209" y="44"/>
                    </a:lnTo>
                    <a:lnTo>
                      <a:pt x="218" y="39"/>
                    </a:lnTo>
                    <a:lnTo>
                      <a:pt x="218" y="312"/>
                    </a:lnTo>
                    <a:lnTo>
                      <a:pt x="218" y="3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Rectangle 27">
                <a:extLst>
                  <a:ext uri="{FF2B5EF4-FFF2-40B4-BE49-F238E27FC236}">
                    <a16:creationId xmlns:a16="http://schemas.microsoft.com/office/drawing/2014/main" id="{CD35BD73-9136-4123-9F72-4AAB0CF6B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438" y="54578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4" name="Rectangle 28">
                <a:extLst>
                  <a:ext uri="{FF2B5EF4-FFF2-40B4-BE49-F238E27FC236}">
                    <a16:creationId xmlns:a16="http://schemas.microsoft.com/office/drawing/2014/main" id="{710BA9C4-A4CB-410F-8621-786731FD5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4313" y="54578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D2925C0-6313-4863-A28B-EA59C9177567}"/>
                </a:ext>
              </a:extLst>
            </p:cNvPr>
            <p:cNvSpPr txBox="1"/>
            <p:nvPr/>
          </p:nvSpPr>
          <p:spPr>
            <a:xfrm>
              <a:off x="1691228" y="1226348"/>
              <a:ext cx="587444" cy="175648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 err="1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Бэк</a:t>
              </a: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-энд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576254" y="2993803"/>
            <a:ext cx="1245693" cy="662737"/>
            <a:chOff x="1477893" y="1344426"/>
            <a:chExt cx="944752" cy="497973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B42EA3D-61E1-4AAE-A252-E80F3E2D340E}"/>
                </a:ext>
              </a:extLst>
            </p:cNvPr>
            <p:cNvGrpSpPr/>
            <p:nvPr/>
          </p:nvGrpSpPr>
          <p:grpSpPr>
            <a:xfrm>
              <a:off x="1795570" y="1344426"/>
              <a:ext cx="310833" cy="307105"/>
              <a:chOff x="38100" y="4579938"/>
              <a:chExt cx="2117725" cy="2092325"/>
            </a:xfrm>
            <a:solidFill>
              <a:srgbClr val="4472C4">
                <a:lumMod val="75000"/>
              </a:srgbClr>
            </a:solidFill>
          </p:grpSpPr>
          <p:sp>
            <p:nvSpPr>
              <p:cNvPr id="208" name="Freeform 23">
                <a:extLst>
                  <a:ext uri="{FF2B5EF4-FFF2-40B4-BE49-F238E27FC236}">
                    <a16:creationId xmlns:a16="http://schemas.microsoft.com/office/drawing/2014/main" id="{09878B0E-6367-4A52-8487-5FAD3E72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450" y="4964113"/>
                <a:ext cx="311150" cy="301625"/>
              </a:xfrm>
              <a:custGeom>
                <a:avLst/>
                <a:gdLst>
                  <a:gd name="T0" fmla="*/ 0 w 196"/>
                  <a:gd name="T1" fmla="*/ 76 h 190"/>
                  <a:gd name="T2" fmla="*/ 0 w 196"/>
                  <a:gd name="T3" fmla="*/ 76 h 190"/>
                  <a:gd name="T4" fmla="*/ 0 w 196"/>
                  <a:gd name="T5" fmla="*/ 96 h 190"/>
                  <a:gd name="T6" fmla="*/ 2 w 196"/>
                  <a:gd name="T7" fmla="*/ 114 h 190"/>
                  <a:gd name="T8" fmla="*/ 8 w 196"/>
                  <a:gd name="T9" fmla="*/ 132 h 190"/>
                  <a:gd name="T10" fmla="*/ 16 w 196"/>
                  <a:gd name="T11" fmla="*/ 148 h 190"/>
                  <a:gd name="T12" fmla="*/ 30 w 196"/>
                  <a:gd name="T13" fmla="*/ 162 h 190"/>
                  <a:gd name="T14" fmla="*/ 44 w 196"/>
                  <a:gd name="T15" fmla="*/ 174 h 190"/>
                  <a:gd name="T16" fmla="*/ 60 w 196"/>
                  <a:gd name="T17" fmla="*/ 182 h 190"/>
                  <a:gd name="T18" fmla="*/ 80 w 196"/>
                  <a:gd name="T19" fmla="*/ 188 h 190"/>
                  <a:gd name="T20" fmla="*/ 80 w 196"/>
                  <a:gd name="T21" fmla="*/ 188 h 190"/>
                  <a:gd name="T22" fmla="*/ 100 w 196"/>
                  <a:gd name="T23" fmla="*/ 190 h 190"/>
                  <a:gd name="T24" fmla="*/ 118 w 196"/>
                  <a:gd name="T25" fmla="*/ 188 h 190"/>
                  <a:gd name="T26" fmla="*/ 136 w 196"/>
                  <a:gd name="T27" fmla="*/ 182 h 190"/>
                  <a:gd name="T28" fmla="*/ 154 w 196"/>
                  <a:gd name="T29" fmla="*/ 174 h 190"/>
                  <a:gd name="T30" fmla="*/ 168 w 196"/>
                  <a:gd name="T31" fmla="*/ 162 h 190"/>
                  <a:gd name="T32" fmla="*/ 180 w 196"/>
                  <a:gd name="T33" fmla="*/ 148 h 190"/>
                  <a:gd name="T34" fmla="*/ 188 w 196"/>
                  <a:gd name="T35" fmla="*/ 130 h 190"/>
                  <a:gd name="T36" fmla="*/ 194 w 196"/>
                  <a:gd name="T37" fmla="*/ 112 h 190"/>
                  <a:gd name="T38" fmla="*/ 194 w 196"/>
                  <a:gd name="T39" fmla="*/ 112 h 190"/>
                  <a:gd name="T40" fmla="*/ 196 w 196"/>
                  <a:gd name="T41" fmla="*/ 92 h 190"/>
                  <a:gd name="T42" fmla="*/ 192 w 196"/>
                  <a:gd name="T43" fmla="*/ 74 h 190"/>
                  <a:gd name="T44" fmla="*/ 186 w 196"/>
                  <a:gd name="T45" fmla="*/ 56 h 190"/>
                  <a:gd name="T46" fmla="*/ 178 w 196"/>
                  <a:gd name="T47" fmla="*/ 40 h 190"/>
                  <a:gd name="T48" fmla="*/ 166 w 196"/>
                  <a:gd name="T49" fmla="*/ 26 h 190"/>
                  <a:gd name="T50" fmla="*/ 150 w 196"/>
                  <a:gd name="T51" fmla="*/ 14 h 190"/>
                  <a:gd name="T52" fmla="*/ 134 w 196"/>
                  <a:gd name="T53" fmla="*/ 6 h 190"/>
                  <a:gd name="T54" fmla="*/ 114 w 196"/>
                  <a:gd name="T55" fmla="*/ 0 h 190"/>
                  <a:gd name="T56" fmla="*/ 114 w 196"/>
                  <a:gd name="T57" fmla="*/ 0 h 190"/>
                  <a:gd name="T58" fmla="*/ 94 w 196"/>
                  <a:gd name="T59" fmla="*/ 0 h 190"/>
                  <a:gd name="T60" fmla="*/ 76 w 196"/>
                  <a:gd name="T61" fmla="*/ 2 h 190"/>
                  <a:gd name="T62" fmla="*/ 58 w 196"/>
                  <a:gd name="T63" fmla="*/ 6 h 190"/>
                  <a:gd name="T64" fmla="*/ 42 w 196"/>
                  <a:gd name="T65" fmla="*/ 16 h 190"/>
                  <a:gd name="T66" fmla="*/ 26 w 196"/>
                  <a:gd name="T67" fmla="*/ 28 h 190"/>
                  <a:gd name="T68" fmla="*/ 16 w 196"/>
                  <a:gd name="T69" fmla="*/ 42 h 190"/>
                  <a:gd name="T70" fmla="*/ 6 w 196"/>
                  <a:gd name="T71" fmla="*/ 58 h 190"/>
                  <a:gd name="T72" fmla="*/ 0 w 196"/>
                  <a:gd name="T73" fmla="*/ 76 h 190"/>
                  <a:gd name="T74" fmla="*/ 0 w 196"/>
                  <a:gd name="T75" fmla="*/ 7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" h="190">
                    <a:moveTo>
                      <a:pt x="0" y="76"/>
                    </a:moveTo>
                    <a:lnTo>
                      <a:pt x="0" y="76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8" y="132"/>
                    </a:lnTo>
                    <a:lnTo>
                      <a:pt x="16" y="148"/>
                    </a:lnTo>
                    <a:lnTo>
                      <a:pt x="30" y="162"/>
                    </a:lnTo>
                    <a:lnTo>
                      <a:pt x="44" y="174"/>
                    </a:lnTo>
                    <a:lnTo>
                      <a:pt x="60" y="182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100" y="190"/>
                    </a:lnTo>
                    <a:lnTo>
                      <a:pt x="118" y="188"/>
                    </a:lnTo>
                    <a:lnTo>
                      <a:pt x="136" y="182"/>
                    </a:lnTo>
                    <a:lnTo>
                      <a:pt x="154" y="174"/>
                    </a:lnTo>
                    <a:lnTo>
                      <a:pt x="168" y="162"/>
                    </a:lnTo>
                    <a:lnTo>
                      <a:pt x="180" y="148"/>
                    </a:lnTo>
                    <a:lnTo>
                      <a:pt x="188" y="130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6" y="92"/>
                    </a:lnTo>
                    <a:lnTo>
                      <a:pt x="192" y="74"/>
                    </a:lnTo>
                    <a:lnTo>
                      <a:pt x="186" y="56"/>
                    </a:lnTo>
                    <a:lnTo>
                      <a:pt x="178" y="40"/>
                    </a:lnTo>
                    <a:lnTo>
                      <a:pt x="166" y="26"/>
                    </a:lnTo>
                    <a:lnTo>
                      <a:pt x="150" y="14"/>
                    </a:lnTo>
                    <a:lnTo>
                      <a:pt x="134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6" y="2"/>
                    </a:lnTo>
                    <a:lnTo>
                      <a:pt x="58" y="6"/>
                    </a:lnTo>
                    <a:lnTo>
                      <a:pt x="42" y="16"/>
                    </a:lnTo>
                    <a:lnTo>
                      <a:pt x="26" y="28"/>
                    </a:lnTo>
                    <a:lnTo>
                      <a:pt x="16" y="42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9" name="Freeform 24">
                <a:extLst>
                  <a:ext uri="{FF2B5EF4-FFF2-40B4-BE49-F238E27FC236}">
                    <a16:creationId xmlns:a16="http://schemas.microsoft.com/office/drawing/2014/main" id="{A7214214-38C0-4BFA-9423-2C20A7050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925" y="4926013"/>
                <a:ext cx="346075" cy="336550"/>
              </a:xfrm>
              <a:custGeom>
                <a:avLst/>
                <a:gdLst>
                  <a:gd name="T0" fmla="*/ 2 w 218"/>
                  <a:gd name="T1" fmla="*/ 86 h 212"/>
                  <a:gd name="T2" fmla="*/ 2 w 218"/>
                  <a:gd name="T3" fmla="*/ 86 h 212"/>
                  <a:gd name="T4" fmla="*/ 0 w 218"/>
                  <a:gd name="T5" fmla="*/ 108 h 212"/>
                  <a:gd name="T6" fmla="*/ 2 w 218"/>
                  <a:gd name="T7" fmla="*/ 128 h 212"/>
                  <a:gd name="T8" fmla="*/ 8 w 218"/>
                  <a:gd name="T9" fmla="*/ 148 h 212"/>
                  <a:gd name="T10" fmla="*/ 20 w 218"/>
                  <a:gd name="T11" fmla="*/ 166 h 212"/>
                  <a:gd name="T12" fmla="*/ 32 w 218"/>
                  <a:gd name="T13" fmla="*/ 182 h 212"/>
                  <a:gd name="T14" fmla="*/ 50 w 218"/>
                  <a:gd name="T15" fmla="*/ 194 h 212"/>
                  <a:gd name="T16" fmla="*/ 68 w 218"/>
                  <a:gd name="T17" fmla="*/ 204 h 212"/>
                  <a:gd name="T18" fmla="*/ 90 w 218"/>
                  <a:gd name="T19" fmla="*/ 210 h 212"/>
                  <a:gd name="T20" fmla="*/ 90 w 218"/>
                  <a:gd name="T21" fmla="*/ 210 h 212"/>
                  <a:gd name="T22" fmla="*/ 112 w 218"/>
                  <a:gd name="T23" fmla="*/ 212 h 212"/>
                  <a:gd name="T24" fmla="*/ 134 w 218"/>
                  <a:gd name="T25" fmla="*/ 210 h 212"/>
                  <a:gd name="T26" fmla="*/ 154 w 218"/>
                  <a:gd name="T27" fmla="*/ 204 h 212"/>
                  <a:gd name="T28" fmla="*/ 172 w 218"/>
                  <a:gd name="T29" fmla="*/ 194 h 212"/>
                  <a:gd name="T30" fmla="*/ 188 w 218"/>
                  <a:gd name="T31" fmla="*/ 180 h 212"/>
                  <a:gd name="T32" fmla="*/ 200 w 218"/>
                  <a:gd name="T33" fmla="*/ 164 h 212"/>
                  <a:gd name="T34" fmla="*/ 210 w 218"/>
                  <a:gd name="T35" fmla="*/ 146 h 212"/>
                  <a:gd name="T36" fmla="*/ 216 w 218"/>
                  <a:gd name="T37" fmla="*/ 126 h 212"/>
                  <a:gd name="T38" fmla="*/ 216 w 218"/>
                  <a:gd name="T39" fmla="*/ 126 h 212"/>
                  <a:gd name="T40" fmla="*/ 218 w 218"/>
                  <a:gd name="T41" fmla="*/ 104 h 212"/>
                  <a:gd name="T42" fmla="*/ 216 w 218"/>
                  <a:gd name="T43" fmla="*/ 84 h 212"/>
                  <a:gd name="T44" fmla="*/ 208 w 218"/>
                  <a:gd name="T45" fmla="*/ 64 h 212"/>
                  <a:gd name="T46" fmla="*/ 198 w 218"/>
                  <a:gd name="T47" fmla="*/ 46 h 212"/>
                  <a:gd name="T48" fmla="*/ 186 w 218"/>
                  <a:gd name="T49" fmla="*/ 30 h 212"/>
                  <a:gd name="T50" fmla="*/ 168 w 218"/>
                  <a:gd name="T51" fmla="*/ 16 h 212"/>
                  <a:gd name="T52" fmla="*/ 150 w 218"/>
                  <a:gd name="T53" fmla="*/ 8 h 212"/>
                  <a:gd name="T54" fmla="*/ 128 w 218"/>
                  <a:gd name="T55" fmla="*/ 0 h 212"/>
                  <a:gd name="T56" fmla="*/ 128 w 218"/>
                  <a:gd name="T57" fmla="*/ 0 h 212"/>
                  <a:gd name="T58" fmla="*/ 106 w 218"/>
                  <a:gd name="T59" fmla="*/ 0 h 212"/>
                  <a:gd name="T60" fmla="*/ 84 w 218"/>
                  <a:gd name="T61" fmla="*/ 2 h 212"/>
                  <a:gd name="T62" fmla="*/ 64 w 218"/>
                  <a:gd name="T63" fmla="*/ 8 h 212"/>
                  <a:gd name="T64" fmla="*/ 46 w 218"/>
                  <a:gd name="T65" fmla="*/ 18 h 212"/>
                  <a:gd name="T66" fmla="*/ 30 w 218"/>
                  <a:gd name="T67" fmla="*/ 30 h 212"/>
                  <a:gd name="T68" fmla="*/ 18 w 218"/>
                  <a:gd name="T69" fmla="*/ 46 h 212"/>
                  <a:gd name="T70" fmla="*/ 8 w 218"/>
                  <a:gd name="T71" fmla="*/ 66 h 212"/>
                  <a:gd name="T72" fmla="*/ 2 w 218"/>
                  <a:gd name="T73" fmla="*/ 86 h 212"/>
                  <a:gd name="T74" fmla="*/ 2 w 218"/>
                  <a:gd name="T7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" h="212">
                    <a:moveTo>
                      <a:pt x="2" y="86"/>
                    </a:moveTo>
                    <a:lnTo>
                      <a:pt x="2" y="86"/>
                    </a:lnTo>
                    <a:lnTo>
                      <a:pt x="0" y="108"/>
                    </a:lnTo>
                    <a:lnTo>
                      <a:pt x="2" y="128"/>
                    </a:lnTo>
                    <a:lnTo>
                      <a:pt x="8" y="148"/>
                    </a:lnTo>
                    <a:lnTo>
                      <a:pt x="20" y="166"/>
                    </a:lnTo>
                    <a:lnTo>
                      <a:pt x="32" y="182"/>
                    </a:lnTo>
                    <a:lnTo>
                      <a:pt x="50" y="194"/>
                    </a:lnTo>
                    <a:lnTo>
                      <a:pt x="68" y="204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112" y="212"/>
                    </a:lnTo>
                    <a:lnTo>
                      <a:pt x="134" y="210"/>
                    </a:lnTo>
                    <a:lnTo>
                      <a:pt x="154" y="204"/>
                    </a:lnTo>
                    <a:lnTo>
                      <a:pt x="172" y="194"/>
                    </a:lnTo>
                    <a:lnTo>
                      <a:pt x="188" y="180"/>
                    </a:lnTo>
                    <a:lnTo>
                      <a:pt x="200" y="164"/>
                    </a:lnTo>
                    <a:lnTo>
                      <a:pt x="210" y="146"/>
                    </a:lnTo>
                    <a:lnTo>
                      <a:pt x="216" y="126"/>
                    </a:lnTo>
                    <a:lnTo>
                      <a:pt x="216" y="126"/>
                    </a:lnTo>
                    <a:lnTo>
                      <a:pt x="218" y="104"/>
                    </a:lnTo>
                    <a:lnTo>
                      <a:pt x="216" y="84"/>
                    </a:lnTo>
                    <a:lnTo>
                      <a:pt x="208" y="64"/>
                    </a:lnTo>
                    <a:lnTo>
                      <a:pt x="198" y="46"/>
                    </a:lnTo>
                    <a:lnTo>
                      <a:pt x="186" y="30"/>
                    </a:lnTo>
                    <a:lnTo>
                      <a:pt x="168" y="16"/>
                    </a:lnTo>
                    <a:lnTo>
                      <a:pt x="150" y="8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84" y="2"/>
                    </a:lnTo>
                    <a:lnTo>
                      <a:pt x="64" y="8"/>
                    </a:lnTo>
                    <a:lnTo>
                      <a:pt x="46" y="18"/>
                    </a:lnTo>
                    <a:lnTo>
                      <a:pt x="30" y="30"/>
                    </a:lnTo>
                    <a:lnTo>
                      <a:pt x="18" y="46"/>
                    </a:lnTo>
                    <a:lnTo>
                      <a:pt x="8" y="66"/>
                    </a:lnTo>
                    <a:lnTo>
                      <a:pt x="2" y="86"/>
                    </a:lnTo>
                    <a:lnTo>
                      <a:pt x="2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0" name="Freeform 25">
                <a:extLst>
                  <a:ext uri="{FF2B5EF4-FFF2-40B4-BE49-F238E27FC236}">
                    <a16:creationId xmlns:a16="http://schemas.microsoft.com/office/drawing/2014/main" id="{5A788B1B-2C03-48A6-9A82-5B55A27B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4979988"/>
                <a:ext cx="346075" cy="339725"/>
              </a:xfrm>
              <a:custGeom>
                <a:avLst/>
                <a:gdLst>
                  <a:gd name="T0" fmla="*/ 2 w 218"/>
                  <a:gd name="T1" fmla="*/ 88 h 214"/>
                  <a:gd name="T2" fmla="*/ 2 w 218"/>
                  <a:gd name="T3" fmla="*/ 88 h 214"/>
                  <a:gd name="T4" fmla="*/ 0 w 218"/>
                  <a:gd name="T5" fmla="*/ 110 h 214"/>
                  <a:gd name="T6" fmla="*/ 2 w 218"/>
                  <a:gd name="T7" fmla="*/ 130 h 214"/>
                  <a:gd name="T8" fmla="*/ 10 w 218"/>
                  <a:gd name="T9" fmla="*/ 150 h 214"/>
                  <a:gd name="T10" fmla="*/ 20 w 218"/>
                  <a:gd name="T11" fmla="*/ 168 h 214"/>
                  <a:gd name="T12" fmla="*/ 34 w 218"/>
                  <a:gd name="T13" fmla="*/ 184 h 214"/>
                  <a:gd name="T14" fmla="*/ 50 w 218"/>
                  <a:gd name="T15" fmla="*/ 196 h 214"/>
                  <a:gd name="T16" fmla="*/ 68 w 218"/>
                  <a:gd name="T17" fmla="*/ 206 h 214"/>
                  <a:gd name="T18" fmla="*/ 90 w 218"/>
                  <a:gd name="T19" fmla="*/ 212 h 214"/>
                  <a:gd name="T20" fmla="*/ 90 w 218"/>
                  <a:gd name="T21" fmla="*/ 212 h 214"/>
                  <a:gd name="T22" fmla="*/ 112 w 218"/>
                  <a:gd name="T23" fmla="*/ 214 h 214"/>
                  <a:gd name="T24" fmla="*/ 134 w 218"/>
                  <a:gd name="T25" fmla="*/ 212 h 214"/>
                  <a:gd name="T26" fmla="*/ 154 w 218"/>
                  <a:gd name="T27" fmla="*/ 206 h 214"/>
                  <a:gd name="T28" fmla="*/ 172 w 218"/>
                  <a:gd name="T29" fmla="*/ 196 h 214"/>
                  <a:gd name="T30" fmla="*/ 188 w 218"/>
                  <a:gd name="T31" fmla="*/ 182 h 214"/>
                  <a:gd name="T32" fmla="*/ 202 w 218"/>
                  <a:gd name="T33" fmla="*/ 166 h 214"/>
                  <a:gd name="T34" fmla="*/ 212 w 218"/>
                  <a:gd name="T35" fmla="*/ 148 h 214"/>
                  <a:gd name="T36" fmla="*/ 218 w 218"/>
                  <a:gd name="T37" fmla="*/ 128 h 214"/>
                  <a:gd name="T38" fmla="*/ 218 w 218"/>
                  <a:gd name="T39" fmla="*/ 128 h 214"/>
                  <a:gd name="T40" fmla="*/ 218 w 218"/>
                  <a:gd name="T41" fmla="*/ 106 h 214"/>
                  <a:gd name="T42" fmla="*/ 216 w 218"/>
                  <a:gd name="T43" fmla="*/ 84 h 214"/>
                  <a:gd name="T44" fmla="*/ 210 w 218"/>
                  <a:gd name="T45" fmla="*/ 64 h 214"/>
                  <a:gd name="T46" fmla="*/ 200 w 218"/>
                  <a:gd name="T47" fmla="*/ 48 h 214"/>
                  <a:gd name="T48" fmla="*/ 186 w 218"/>
                  <a:gd name="T49" fmla="*/ 32 h 214"/>
                  <a:gd name="T50" fmla="*/ 170 w 218"/>
                  <a:gd name="T51" fmla="*/ 18 h 214"/>
                  <a:gd name="T52" fmla="*/ 150 w 218"/>
                  <a:gd name="T53" fmla="*/ 8 h 214"/>
                  <a:gd name="T54" fmla="*/ 128 w 218"/>
                  <a:gd name="T55" fmla="*/ 2 h 214"/>
                  <a:gd name="T56" fmla="*/ 128 w 218"/>
                  <a:gd name="T57" fmla="*/ 2 h 214"/>
                  <a:gd name="T58" fmla="*/ 106 w 218"/>
                  <a:gd name="T59" fmla="*/ 0 h 214"/>
                  <a:gd name="T60" fmla="*/ 86 w 218"/>
                  <a:gd name="T61" fmla="*/ 2 h 214"/>
                  <a:gd name="T62" fmla="*/ 66 w 218"/>
                  <a:gd name="T63" fmla="*/ 10 h 214"/>
                  <a:gd name="T64" fmla="*/ 48 w 218"/>
                  <a:gd name="T65" fmla="*/ 20 h 214"/>
                  <a:gd name="T66" fmla="*/ 32 w 218"/>
                  <a:gd name="T67" fmla="*/ 32 h 214"/>
                  <a:gd name="T68" fmla="*/ 18 w 218"/>
                  <a:gd name="T69" fmla="*/ 48 h 214"/>
                  <a:gd name="T70" fmla="*/ 8 w 218"/>
                  <a:gd name="T71" fmla="*/ 66 h 214"/>
                  <a:gd name="T72" fmla="*/ 2 w 218"/>
                  <a:gd name="T73" fmla="*/ 88 h 214"/>
                  <a:gd name="T74" fmla="*/ 2 w 218"/>
                  <a:gd name="T75" fmla="*/ 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" h="214">
                    <a:moveTo>
                      <a:pt x="2" y="88"/>
                    </a:moveTo>
                    <a:lnTo>
                      <a:pt x="2" y="88"/>
                    </a:lnTo>
                    <a:lnTo>
                      <a:pt x="0" y="110"/>
                    </a:lnTo>
                    <a:lnTo>
                      <a:pt x="2" y="130"/>
                    </a:lnTo>
                    <a:lnTo>
                      <a:pt x="10" y="150"/>
                    </a:lnTo>
                    <a:lnTo>
                      <a:pt x="20" y="168"/>
                    </a:lnTo>
                    <a:lnTo>
                      <a:pt x="34" y="184"/>
                    </a:lnTo>
                    <a:lnTo>
                      <a:pt x="50" y="196"/>
                    </a:lnTo>
                    <a:lnTo>
                      <a:pt x="68" y="206"/>
                    </a:lnTo>
                    <a:lnTo>
                      <a:pt x="90" y="212"/>
                    </a:lnTo>
                    <a:lnTo>
                      <a:pt x="90" y="212"/>
                    </a:lnTo>
                    <a:lnTo>
                      <a:pt x="112" y="214"/>
                    </a:lnTo>
                    <a:lnTo>
                      <a:pt x="134" y="212"/>
                    </a:lnTo>
                    <a:lnTo>
                      <a:pt x="154" y="206"/>
                    </a:lnTo>
                    <a:lnTo>
                      <a:pt x="172" y="196"/>
                    </a:lnTo>
                    <a:lnTo>
                      <a:pt x="188" y="182"/>
                    </a:lnTo>
                    <a:lnTo>
                      <a:pt x="202" y="166"/>
                    </a:lnTo>
                    <a:lnTo>
                      <a:pt x="212" y="14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8" y="106"/>
                    </a:lnTo>
                    <a:lnTo>
                      <a:pt x="216" y="84"/>
                    </a:lnTo>
                    <a:lnTo>
                      <a:pt x="210" y="64"/>
                    </a:lnTo>
                    <a:lnTo>
                      <a:pt x="200" y="48"/>
                    </a:lnTo>
                    <a:lnTo>
                      <a:pt x="186" y="32"/>
                    </a:lnTo>
                    <a:lnTo>
                      <a:pt x="170" y="18"/>
                    </a:lnTo>
                    <a:lnTo>
                      <a:pt x="150" y="8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06" y="0"/>
                    </a:lnTo>
                    <a:lnTo>
                      <a:pt x="86" y="2"/>
                    </a:lnTo>
                    <a:lnTo>
                      <a:pt x="66" y="10"/>
                    </a:lnTo>
                    <a:lnTo>
                      <a:pt x="48" y="20"/>
                    </a:lnTo>
                    <a:lnTo>
                      <a:pt x="32" y="32"/>
                    </a:lnTo>
                    <a:lnTo>
                      <a:pt x="18" y="48"/>
                    </a:lnTo>
                    <a:lnTo>
                      <a:pt x="8" y="66"/>
                    </a:lnTo>
                    <a:lnTo>
                      <a:pt x="2" y="88"/>
                    </a:lnTo>
                    <a:lnTo>
                      <a:pt x="2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1" name="Freeform 26">
                <a:extLst>
                  <a:ext uri="{FF2B5EF4-FFF2-40B4-BE49-F238E27FC236}">
                    <a16:creationId xmlns:a16="http://schemas.microsoft.com/office/drawing/2014/main" id="{4E9AA0C2-4F69-424B-B2A2-FEA2D9979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050" y="4672013"/>
                <a:ext cx="295275" cy="288925"/>
              </a:xfrm>
              <a:custGeom>
                <a:avLst/>
                <a:gdLst>
                  <a:gd name="T0" fmla="*/ 0 w 186"/>
                  <a:gd name="T1" fmla="*/ 74 h 182"/>
                  <a:gd name="T2" fmla="*/ 0 w 186"/>
                  <a:gd name="T3" fmla="*/ 74 h 182"/>
                  <a:gd name="T4" fmla="*/ 0 w 186"/>
                  <a:gd name="T5" fmla="*/ 92 h 182"/>
                  <a:gd name="T6" fmla="*/ 2 w 186"/>
                  <a:gd name="T7" fmla="*/ 110 h 182"/>
                  <a:gd name="T8" fmla="*/ 8 w 186"/>
                  <a:gd name="T9" fmla="*/ 126 h 182"/>
                  <a:gd name="T10" fmla="*/ 16 w 186"/>
                  <a:gd name="T11" fmla="*/ 142 h 182"/>
                  <a:gd name="T12" fmla="*/ 28 w 186"/>
                  <a:gd name="T13" fmla="*/ 154 h 182"/>
                  <a:gd name="T14" fmla="*/ 42 w 186"/>
                  <a:gd name="T15" fmla="*/ 166 h 182"/>
                  <a:gd name="T16" fmla="*/ 58 w 186"/>
                  <a:gd name="T17" fmla="*/ 174 h 182"/>
                  <a:gd name="T18" fmla="*/ 76 w 186"/>
                  <a:gd name="T19" fmla="*/ 180 h 182"/>
                  <a:gd name="T20" fmla="*/ 76 w 186"/>
                  <a:gd name="T21" fmla="*/ 180 h 182"/>
                  <a:gd name="T22" fmla="*/ 96 w 186"/>
                  <a:gd name="T23" fmla="*/ 182 h 182"/>
                  <a:gd name="T24" fmla="*/ 114 w 186"/>
                  <a:gd name="T25" fmla="*/ 180 h 182"/>
                  <a:gd name="T26" fmla="*/ 130 w 186"/>
                  <a:gd name="T27" fmla="*/ 174 h 182"/>
                  <a:gd name="T28" fmla="*/ 146 w 186"/>
                  <a:gd name="T29" fmla="*/ 166 h 182"/>
                  <a:gd name="T30" fmla="*/ 160 w 186"/>
                  <a:gd name="T31" fmla="*/ 154 h 182"/>
                  <a:gd name="T32" fmla="*/ 170 w 186"/>
                  <a:gd name="T33" fmla="*/ 140 h 182"/>
                  <a:gd name="T34" fmla="*/ 180 w 186"/>
                  <a:gd name="T35" fmla="*/ 124 h 182"/>
                  <a:gd name="T36" fmla="*/ 184 w 186"/>
                  <a:gd name="T37" fmla="*/ 108 h 182"/>
                  <a:gd name="T38" fmla="*/ 184 w 186"/>
                  <a:gd name="T39" fmla="*/ 108 h 182"/>
                  <a:gd name="T40" fmla="*/ 186 w 186"/>
                  <a:gd name="T41" fmla="*/ 88 h 182"/>
                  <a:gd name="T42" fmla="*/ 184 w 186"/>
                  <a:gd name="T43" fmla="*/ 72 h 182"/>
                  <a:gd name="T44" fmla="*/ 178 w 186"/>
                  <a:gd name="T45" fmla="*/ 54 h 182"/>
                  <a:gd name="T46" fmla="*/ 170 w 186"/>
                  <a:gd name="T47" fmla="*/ 40 h 182"/>
                  <a:gd name="T48" fmla="*/ 158 w 186"/>
                  <a:gd name="T49" fmla="*/ 26 h 182"/>
                  <a:gd name="T50" fmla="*/ 144 w 186"/>
                  <a:gd name="T51" fmla="*/ 14 h 182"/>
                  <a:gd name="T52" fmla="*/ 128 w 186"/>
                  <a:gd name="T53" fmla="*/ 6 h 182"/>
                  <a:gd name="T54" fmla="*/ 110 w 186"/>
                  <a:gd name="T55" fmla="*/ 0 h 182"/>
                  <a:gd name="T56" fmla="*/ 110 w 186"/>
                  <a:gd name="T57" fmla="*/ 0 h 182"/>
                  <a:gd name="T58" fmla="*/ 90 w 186"/>
                  <a:gd name="T59" fmla="*/ 0 h 182"/>
                  <a:gd name="T60" fmla="*/ 72 w 186"/>
                  <a:gd name="T61" fmla="*/ 2 h 182"/>
                  <a:gd name="T62" fmla="*/ 56 w 186"/>
                  <a:gd name="T63" fmla="*/ 6 h 182"/>
                  <a:gd name="T64" fmla="*/ 40 w 186"/>
                  <a:gd name="T65" fmla="*/ 16 h 182"/>
                  <a:gd name="T66" fmla="*/ 26 w 186"/>
                  <a:gd name="T67" fmla="*/ 26 h 182"/>
                  <a:gd name="T68" fmla="*/ 14 w 186"/>
                  <a:gd name="T69" fmla="*/ 40 h 182"/>
                  <a:gd name="T70" fmla="*/ 6 w 186"/>
                  <a:gd name="T71" fmla="*/ 56 h 182"/>
                  <a:gd name="T72" fmla="*/ 0 w 186"/>
                  <a:gd name="T73" fmla="*/ 74 h 182"/>
                  <a:gd name="T74" fmla="*/ 0 w 186"/>
                  <a:gd name="T75" fmla="*/ 7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6" h="182">
                    <a:moveTo>
                      <a:pt x="0" y="74"/>
                    </a:moveTo>
                    <a:lnTo>
                      <a:pt x="0" y="74"/>
                    </a:lnTo>
                    <a:lnTo>
                      <a:pt x="0" y="92"/>
                    </a:lnTo>
                    <a:lnTo>
                      <a:pt x="2" y="110"/>
                    </a:lnTo>
                    <a:lnTo>
                      <a:pt x="8" y="126"/>
                    </a:lnTo>
                    <a:lnTo>
                      <a:pt x="16" y="142"/>
                    </a:lnTo>
                    <a:lnTo>
                      <a:pt x="28" y="154"/>
                    </a:lnTo>
                    <a:lnTo>
                      <a:pt x="42" y="166"/>
                    </a:lnTo>
                    <a:lnTo>
                      <a:pt x="58" y="174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96" y="182"/>
                    </a:lnTo>
                    <a:lnTo>
                      <a:pt x="114" y="180"/>
                    </a:lnTo>
                    <a:lnTo>
                      <a:pt x="130" y="174"/>
                    </a:lnTo>
                    <a:lnTo>
                      <a:pt x="146" y="166"/>
                    </a:lnTo>
                    <a:lnTo>
                      <a:pt x="160" y="154"/>
                    </a:lnTo>
                    <a:lnTo>
                      <a:pt x="170" y="140"/>
                    </a:lnTo>
                    <a:lnTo>
                      <a:pt x="180" y="124"/>
                    </a:lnTo>
                    <a:lnTo>
                      <a:pt x="184" y="108"/>
                    </a:lnTo>
                    <a:lnTo>
                      <a:pt x="184" y="108"/>
                    </a:lnTo>
                    <a:lnTo>
                      <a:pt x="186" y="88"/>
                    </a:lnTo>
                    <a:lnTo>
                      <a:pt x="184" y="72"/>
                    </a:lnTo>
                    <a:lnTo>
                      <a:pt x="178" y="54"/>
                    </a:lnTo>
                    <a:lnTo>
                      <a:pt x="170" y="40"/>
                    </a:lnTo>
                    <a:lnTo>
                      <a:pt x="158" y="26"/>
                    </a:lnTo>
                    <a:lnTo>
                      <a:pt x="144" y="14"/>
                    </a:lnTo>
                    <a:lnTo>
                      <a:pt x="128" y="6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90" y="0"/>
                    </a:lnTo>
                    <a:lnTo>
                      <a:pt x="72" y="2"/>
                    </a:lnTo>
                    <a:lnTo>
                      <a:pt x="56" y="6"/>
                    </a:lnTo>
                    <a:lnTo>
                      <a:pt x="40" y="16"/>
                    </a:lnTo>
                    <a:lnTo>
                      <a:pt x="26" y="26"/>
                    </a:lnTo>
                    <a:lnTo>
                      <a:pt x="14" y="40"/>
                    </a:lnTo>
                    <a:lnTo>
                      <a:pt x="6" y="56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2" name="Freeform 27">
                <a:extLst>
                  <a:ext uri="{FF2B5EF4-FFF2-40B4-BE49-F238E27FC236}">
                    <a16:creationId xmlns:a16="http://schemas.microsoft.com/office/drawing/2014/main" id="{372CC34D-078B-46BE-A5D2-84E4219DF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500" y="4579938"/>
                <a:ext cx="212725" cy="206375"/>
              </a:xfrm>
              <a:custGeom>
                <a:avLst/>
                <a:gdLst>
                  <a:gd name="T0" fmla="*/ 2 w 134"/>
                  <a:gd name="T1" fmla="*/ 52 h 130"/>
                  <a:gd name="T2" fmla="*/ 2 w 134"/>
                  <a:gd name="T3" fmla="*/ 52 h 130"/>
                  <a:gd name="T4" fmla="*/ 0 w 134"/>
                  <a:gd name="T5" fmla="*/ 66 h 130"/>
                  <a:gd name="T6" fmla="*/ 2 w 134"/>
                  <a:gd name="T7" fmla="*/ 78 h 130"/>
                  <a:gd name="T8" fmla="*/ 6 w 134"/>
                  <a:gd name="T9" fmla="*/ 90 h 130"/>
                  <a:gd name="T10" fmla="*/ 12 w 134"/>
                  <a:gd name="T11" fmla="*/ 100 h 130"/>
                  <a:gd name="T12" fmla="*/ 20 w 134"/>
                  <a:gd name="T13" fmla="*/ 110 h 130"/>
                  <a:gd name="T14" fmla="*/ 32 w 134"/>
                  <a:gd name="T15" fmla="*/ 118 h 130"/>
                  <a:gd name="T16" fmla="*/ 42 w 134"/>
                  <a:gd name="T17" fmla="*/ 124 h 130"/>
                  <a:gd name="T18" fmla="*/ 56 w 134"/>
                  <a:gd name="T19" fmla="*/ 128 h 130"/>
                  <a:gd name="T20" fmla="*/ 56 w 134"/>
                  <a:gd name="T21" fmla="*/ 128 h 130"/>
                  <a:gd name="T22" fmla="*/ 70 w 134"/>
                  <a:gd name="T23" fmla="*/ 130 h 130"/>
                  <a:gd name="T24" fmla="*/ 82 w 134"/>
                  <a:gd name="T25" fmla="*/ 128 h 130"/>
                  <a:gd name="T26" fmla="*/ 94 w 134"/>
                  <a:gd name="T27" fmla="*/ 124 h 130"/>
                  <a:gd name="T28" fmla="*/ 106 w 134"/>
                  <a:gd name="T29" fmla="*/ 118 h 130"/>
                  <a:gd name="T30" fmla="*/ 116 w 134"/>
                  <a:gd name="T31" fmla="*/ 110 h 130"/>
                  <a:gd name="T32" fmla="*/ 124 w 134"/>
                  <a:gd name="T33" fmla="*/ 100 h 130"/>
                  <a:gd name="T34" fmla="*/ 130 w 134"/>
                  <a:gd name="T35" fmla="*/ 88 h 130"/>
                  <a:gd name="T36" fmla="*/ 132 w 134"/>
                  <a:gd name="T37" fmla="*/ 76 h 130"/>
                  <a:gd name="T38" fmla="*/ 132 w 134"/>
                  <a:gd name="T39" fmla="*/ 76 h 130"/>
                  <a:gd name="T40" fmla="*/ 134 w 134"/>
                  <a:gd name="T41" fmla="*/ 64 h 130"/>
                  <a:gd name="T42" fmla="*/ 132 w 134"/>
                  <a:gd name="T43" fmla="*/ 50 h 130"/>
                  <a:gd name="T44" fmla="*/ 128 w 134"/>
                  <a:gd name="T45" fmla="*/ 38 h 130"/>
                  <a:gd name="T46" fmla="*/ 122 w 134"/>
                  <a:gd name="T47" fmla="*/ 28 h 130"/>
                  <a:gd name="T48" fmla="*/ 114 w 134"/>
                  <a:gd name="T49" fmla="*/ 18 h 130"/>
                  <a:gd name="T50" fmla="*/ 104 w 134"/>
                  <a:gd name="T51" fmla="*/ 10 h 130"/>
                  <a:gd name="T52" fmla="*/ 92 w 134"/>
                  <a:gd name="T53" fmla="*/ 4 h 130"/>
                  <a:gd name="T54" fmla="*/ 78 w 134"/>
                  <a:gd name="T55" fmla="*/ 0 h 130"/>
                  <a:gd name="T56" fmla="*/ 78 w 134"/>
                  <a:gd name="T57" fmla="*/ 0 h 130"/>
                  <a:gd name="T58" fmla="*/ 66 w 134"/>
                  <a:gd name="T59" fmla="*/ 0 h 130"/>
                  <a:gd name="T60" fmla="*/ 52 w 134"/>
                  <a:gd name="T61" fmla="*/ 0 h 130"/>
                  <a:gd name="T62" fmla="*/ 40 w 134"/>
                  <a:gd name="T63" fmla="*/ 4 h 130"/>
                  <a:gd name="T64" fmla="*/ 30 w 134"/>
                  <a:gd name="T65" fmla="*/ 10 h 130"/>
                  <a:gd name="T66" fmla="*/ 20 w 134"/>
                  <a:gd name="T67" fmla="*/ 18 h 130"/>
                  <a:gd name="T68" fmla="*/ 12 w 134"/>
                  <a:gd name="T69" fmla="*/ 28 h 130"/>
                  <a:gd name="T70" fmla="*/ 6 w 134"/>
                  <a:gd name="T71" fmla="*/ 40 h 130"/>
                  <a:gd name="T72" fmla="*/ 2 w 134"/>
                  <a:gd name="T73" fmla="*/ 52 h 130"/>
                  <a:gd name="T74" fmla="*/ 2 w 134"/>
                  <a:gd name="T75" fmla="*/ 5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130">
                    <a:moveTo>
                      <a:pt x="2" y="52"/>
                    </a:moveTo>
                    <a:lnTo>
                      <a:pt x="2" y="52"/>
                    </a:lnTo>
                    <a:lnTo>
                      <a:pt x="0" y="66"/>
                    </a:lnTo>
                    <a:lnTo>
                      <a:pt x="2" y="78"/>
                    </a:lnTo>
                    <a:lnTo>
                      <a:pt x="6" y="90"/>
                    </a:lnTo>
                    <a:lnTo>
                      <a:pt x="12" y="100"/>
                    </a:lnTo>
                    <a:lnTo>
                      <a:pt x="20" y="110"/>
                    </a:lnTo>
                    <a:lnTo>
                      <a:pt x="32" y="118"/>
                    </a:lnTo>
                    <a:lnTo>
                      <a:pt x="42" y="124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70" y="130"/>
                    </a:lnTo>
                    <a:lnTo>
                      <a:pt x="82" y="128"/>
                    </a:lnTo>
                    <a:lnTo>
                      <a:pt x="94" y="124"/>
                    </a:lnTo>
                    <a:lnTo>
                      <a:pt x="106" y="118"/>
                    </a:lnTo>
                    <a:lnTo>
                      <a:pt x="116" y="110"/>
                    </a:lnTo>
                    <a:lnTo>
                      <a:pt x="124" y="100"/>
                    </a:lnTo>
                    <a:lnTo>
                      <a:pt x="130" y="88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4" y="64"/>
                    </a:lnTo>
                    <a:lnTo>
                      <a:pt x="132" y="50"/>
                    </a:lnTo>
                    <a:lnTo>
                      <a:pt x="128" y="38"/>
                    </a:lnTo>
                    <a:lnTo>
                      <a:pt x="122" y="28"/>
                    </a:lnTo>
                    <a:lnTo>
                      <a:pt x="114" y="18"/>
                    </a:lnTo>
                    <a:lnTo>
                      <a:pt x="104" y="10"/>
                    </a:lnTo>
                    <a:lnTo>
                      <a:pt x="92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30" y="10"/>
                    </a:lnTo>
                    <a:lnTo>
                      <a:pt x="20" y="18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3" name="Freeform 28">
                <a:extLst>
                  <a:ext uri="{FF2B5EF4-FFF2-40B4-BE49-F238E27FC236}">
                    <a16:creationId xmlns:a16="http://schemas.microsoft.com/office/drawing/2014/main" id="{67EE7A1E-6D93-4ACF-94CE-F41B8B9DD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" y="4741863"/>
                <a:ext cx="209550" cy="206375"/>
              </a:xfrm>
              <a:custGeom>
                <a:avLst/>
                <a:gdLst>
                  <a:gd name="T0" fmla="*/ 0 w 132"/>
                  <a:gd name="T1" fmla="*/ 52 h 130"/>
                  <a:gd name="T2" fmla="*/ 0 w 132"/>
                  <a:gd name="T3" fmla="*/ 52 h 130"/>
                  <a:gd name="T4" fmla="*/ 0 w 132"/>
                  <a:gd name="T5" fmla="*/ 66 h 130"/>
                  <a:gd name="T6" fmla="*/ 2 w 132"/>
                  <a:gd name="T7" fmla="*/ 78 h 130"/>
                  <a:gd name="T8" fmla="*/ 6 w 132"/>
                  <a:gd name="T9" fmla="*/ 90 h 130"/>
                  <a:gd name="T10" fmla="*/ 12 w 132"/>
                  <a:gd name="T11" fmla="*/ 100 h 130"/>
                  <a:gd name="T12" fmla="*/ 20 w 132"/>
                  <a:gd name="T13" fmla="*/ 110 h 130"/>
                  <a:gd name="T14" fmla="*/ 30 w 132"/>
                  <a:gd name="T15" fmla="*/ 118 h 130"/>
                  <a:gd name="T16" fmla="*/ 42 w 132"/>
                  <a:gd name="T17" fmla="*/ 124 h 130"/>
                  <a:gd name="T18" fmla="*/ 54 w 132"/>
                  <a:gd name="T19" fmla="*/ 128 h 130"/>
                  <a:gd name="T20" fmla="*/ 54 w 132"/>
                  <a:gd name="T21" fmla="*/ 128 h 130"/>
                  <a:gd name="T22" fmla="*/ 68 w 132"/>
                  <a:gd name="T23" fmla="*/ 130 h 130"/>
                  <a:gd name="T24" fmla="*/ 80 w 132"/>
                  <a:gd name="T25" fmla="*/ 128 h 130"/>
                  <a:gd name="T26" fmla="*/ 94 w 132"/>
                  <a:gd name="T27" fmla="*/ 124 h 130"/>
                  <a:gd name="T28" fmla="*/ 104 w 132"/>
                  <a:gd name="T29" fmla="*/ 118 h 130"/>
                  <a:gd name="T30" fmla="*/ 114 w 132"/>
                  <a:gd name="T31" fmla="*/ 110 h 130"/>
                  <a:gd name="T32" fmla="*/ 122 w 132"/>
                  <a:gd name="T33" fmla="*/ 100 h 130"/>
                  <a:gd name="T34" fmla="*/ 128 w 132"/>
                  <a:gd name="T35" fmla="*/ 88 h 130"/>
                  <a:gd name="T36" fmla="*/ 132 w 132"/>
                  <a:gd name="T37" fmla="*/ 76 h 130"/>
                  <a:gd name="T38" fmla="*/ 132 w 132"/>
                  <a:gd name="T39" fmla="*/ 76 h 130"/>
                  <a:gd name="T40" fmla="*/ 132 w 132"/>
                  <a:gd name="T41" fmla="*/ 64 h 130"/>
                  <a:gd name="T42" fmla="*/ 132 w 132"/>
                  <a:gd name="T43" fmla="*/ 50 h 130"/>
                  <a:gd name="T44" fmla="*/ 126 w 132"/>
                  <a:gd name="T45" fmla="*/ 38 h 130"/>
                  <a:gd name="T46" fmla="*/ 120 w 132"/>
                  <a:gd name="T47" fmla="*/ 28 h 130"/>
                  <a:gd name="T48" fmla="*/ 112 w 132"/>
                  <a:gd name="T49" fmla="*/ 18 h 130"/>
                  <a:gd name="T50" fmla="*/ 102 w 132"/>
                  <a:gd name="T51" fmla="*/ 10 h 130"/>
                  <a:gd name="T52" fmla="*/ 90 w 132"/>
                  <a:gd name="T53" fmla="*/ 4 h 130"/>
                  <a:gd name="T54" fmla="*/ 78 w 132"/>
                  <a:gd name="T55" fmla="*/ 0 h 130"/>
                  <a:gd name="T56" fmla="*/ 78 w 132"/>
                  <a:gd name="T57" fmla="*/ 0 h 130"/>
                  <a:gd name="T58" fmla="*/ 64 w 132"/>
                  <a:gd name="T59" fmla="*/ 0 h 130"/>
                  <a:gd name="T60" fmla="*/ 52 w 132"/>
                  <a:gd name="T61" fmla="*/ 0 h 130"/>
                  <a:gd name="T62" fmla="*/ 40 w 132"/>
                  <a:gd name="T63" fmla="*/ 4 h 130"/>
                  <a:gd name="T64" fmla="*/ 28 w 132"/>
                  <a:gd name="T65" fmla="*/ 10 h 130"/>
                  <a:gd name="T66" fmla="*/ 18 w 132"/>
                  <a:gd name="T67" fmla="*/ 18 h 130"/>
                  <a:gd name="T68" fmla="*/ 10 w 132"/>
                  <a:gd name="T69" fmla="*/ 28 h 130"/>
                  <a:gd name="T70" fmla="*/ 4 w 132"/>
                  <a:gd name="T71" fmla="*/ 40 h 130"/>
                  <a:gd name="T72" fmla="*/ 0 w 132"/>
                  <a:gd name="T73" fmla="*/ 52 h 130"/>
                  <a:gd name="T74" fmla="*/ 0 w 132"/>
                  <a:gd name="T75" fmla="*/ 5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30">
                    <a:moveTo>
                      <a:pt x="0" y="52"/>
                    </a:moveTo>
                    <a:lnTo>
                      <a:pt x="0" y="52"/>
                    </a:lnTo>
                    <a:lnTo>
                      <a:pt x="0" y="66"/>
                    </a:lnTo>
                    <a:lnTo>
                      <a:pt x="2" y="78"/>
                    </a:lnTo>
                    <a:lnTo>
                      <a:pt x="6" y="90"/>
                    </a:lnTo>
                    <a:lnTo>
                      <a:pt x="12" y="100"/>
                    </a:lnTo>
                    <a:lnTo>
                      <a:pt x="20" y="110"/>
                    </a:lnTo>
                    <a:lnTo>
                      <a:pt x="30" y="118"/>
                    </a:lnTo>
                    <a:lnTo>
                      <a:pt x="42" y="124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68" y="130"/>
                    </a:lnTo>
                    <a:lnTo>
                      <a:pt x="80" y="128"/>
                    </a:lnTo>
                    <a:lnTo>
                      <a:pt x="94" y="124"/>
                    </a:lnTo>
                    <a:lnTo>
                      <a:pt x="104" y="118"/>
                    </a:lnTo>
                    <a:lnTo>
                      <a:pt x="114" y="110"/>
                    </a:lnTo>
                    <a:lnTo>
                      <a:pt x="122" y="100"/>
                    </a:lnTo>
                    <a:lnTo>
                      <a:pt x="128" y="88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64"/>
                    </a:lnTo>
                    <a:lnTo>
                      <a:pt x="132" y="50"/>
                    </a:lnTo>
                    <a:lnTo>
                      <a:pt x="126" y="38"/>
                    </a:lnTo>
                    <a:lnTo>
                      <a:pt x="120" y="28"/>
                    </a:lnTo>
                    <a:lnTo>
                      <a:pt x="112" y="18"/>
                    </a:lnTo>
                    <a:lnTo>
                      <a:pt x="102" y="10"/>
                    </a:lnTo>
                    <a:lnTo>
                      <a:pt x="9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4" name="Freeform 29">
                <a:extLst>
                  <a:ext uri="{FF2B5EF4-FFF2-40B4-BE49-F238E27FC236}">
                    <a16:creationId xmlns:a16="http://schemas.microsoft.com/office/drawing/2014/main" id="{B6A8CFAB-6EF5-43AA-9452-D36D09B2E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" y="4694238"/>
                <a:ext cx="307975" cy="298450"/>
              </a:xfrm>
              <a:custGeom>
                <a:avLst/>
                <a:gdLst>
                  <a:gd name="T0" fmla="*/ 2 w 194"/>
                  <a:gd name="T1" fmla="*/ 76 h 188"/>
                  <a:gd name="T2" fmla="*/ 2 w 194"/>
                  <a:gd name="T3" fmla="*/ 76 h 188"/>
                  <a:gd name="T4" fmla="*/ 0 w 194"/>
                  <a:gd name="T5" fmla="*/ 96 h 188"/>
                  <a:gd name="T6" fmla="*/ 2 w 194"/>
                  <a:gd name="T7" fmla="*/ 114 h 188"/>
                  <a:gd name="T8" fmla="*/ 8 w 194"/>
                  <a:gd name="T9" fmla="*/ 132 h 188"/>
                  <a:gd name="T10" fmla="*/ 18 w 194"/>
                  <a:gd name="T11" fmla="*/ 148 h 188"/>
                  <a:gd name="T12" fmla="*/ 30 w 194"/>
                  <a:gd name="T13" fmla="*/ 162 h 188"/>
                  <a:gd name="T14" fmla="*/ 44 w 194"/>
                  <a:gd name="T15" fmla="*/ 172 h 188"/>
                  <a:gd name="T16" fmla="*/ 62 w 194"/>
                  <a:gd name="T17" fmla="*/ 182 h 188"/>
                  <a:gd name="T18" fmla="*/ 80 w 194"/>
                  <a:gd name="T19" fmla="*/ 186 h 188"/>
                  <a:gd name="T20" fmla="*/ 80 w 194"/>
                  <a:gd name="T21" fmla="*/ 186 h 188"/>
                  <a:gd name="T22" fmla="*/ 100 w 194"/>
                  <a:gd name="T23" fmla="*/ 188 h 188"/>
                  <a:gd name="T24" fmla="*/ 118 w 194"/>
                  <a:gd name="T25" fmla="*/ 186 h 188"/>
                  <a:gd name="T26" fmla="*/ 136 w 194"/>
                  <a:gd name="T27" fmla="*/ 180 h 188"/>
                  <a:gd name="T28" fmla="*/ 152 w 194"/>
                  <a:gd name="T29" fmla="*/ 172 h 188"/>
                  <a:gd name="T30" fmla="*/ 166 w 194"/>
                  <a:gd name="T31" fmla="*/ 160 h 188"/>
                  <a:gd name="T32" fmla="*/ 178 w 194"/>
                  <a:gd name="T33" fmla="*/ 146 h 188"/>
                  <a:gd name="T34" fmla="*/ 186 w 194"/>
                  <a:gd name="T35" fmla="*/ 130 h 188"/>
                  <a:gd name="T36" fmla="*/ 192 w 194"/>
                  <a:gd name="T37" fmla="*/ 112 h 188"/>
                  <a:gd name="T38" fmla="*/ 192 w 194"/>
                  <a:gd name="T39" fmla="*/ 112 h 188"/>
                  <a:gd name="T40" fmla="*/ 194 w 194"/>
                  <a:gd name="T41" fmla="*/ 92 h 188"/>
                  <a:gd name="T42" fmla="*/ 192 w 194"/>
                  <a:gd name="T43" fmla="*/ 74 h 188"/>
                  <a:gd name="T44" fmla="*/ 186 w 194"/>
                  <a:gd name="T45" fmla="*/ 58 h 188"/>
                  <a:gd name="T46" fmla="*/ 176 w 194"/>
                  <a:gd name="T47" fmla="*/ 42 h 188"/>
                  <a:gd name="T48" fmla="*/ 164 w 194"/>
                  <a:gd name="T49" fmla="*/ 28 h 188"/>
                  <a:gd name="T50" fmla="*/ 150 w 194"/>
                  <a:gd name="T51" fmla="*/ 16 h 188"/>
                  <a:gd name="T52" fmla="*/ 132 w 194"/>
                  <a:gd name="T53" fmla="*/ 8 h 188"/>
                  <a:gd name="T54" fmla="*/ 114 w 194"/>
                  <a:gd name="T55" fmla="*/ 2 h 188"/>
                  <a:gd name="T56" fmla="*/ 114 w 194"/>
                  <a:gd name="T57" fmla="*/ 2 h 188"/>
                  <a:gd name="T58" fmla="*/ 94 w 194"/>
                  <a:gd name="T59" fmla="*/ 0 h 188"/>
                  <a:gd name="T60" fmla="*/ 76 w 194"/>
                  <a:gd name="T61" fmla="*/ 2 h 188"/>
                  <a:gd name="T62" fmla="*/ 58 w 194"/>
                  <a:gd name="T63" fmla="*/ 8 h 188"/>
                  <a:gd name="T64" fmla="*/ 42 w 194"/>
                  <a:gd name="T65" fmla="*/ 16 h 188"/>
                  <a:gd name="T66" fmla="*/ 28 w 194"/>
                  <a:gd name="T67" fmla="*/ 28 h 188"/>
                  <a:gd name="T68" fmla="*/ 16 w 194"/>
                  <a:gd name="T69" fmla="*/ 42 h 188"/>
                  <a:gd name="T70" fmla="*/ 8 w 194"/>
                  <a:gd name="T71" fmla="*/ 58 h 188"/>
                  <a:gd name="T72" fmla="*/ 2 w 194"/>
                  <a:gd name="T73" fmla="*/ 76 h 188"/>
                  <a:gd name="T74" fmla="*/ 2 w 194"/>
                  <a:gd name="T75" fmla="*/ 7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188">
                    <a:moveTo>
                      <a:pt x="2" y="76"/>
                    </a:moveTo>
                    <a:lnTo>
                      <a:pt x="2" y="76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8" y="132"/>
                    </a:lnTo>
                    <a:lnTo>
                      <a:pt x="18" y="148"/>
                    </a:lnTo>
                    <a:lnTo>
                      <a:pt x="30" y="162"/>
                    </a:lnTo>
                    <a:lnTo>
                      <a:pt x="44" y="172"/>
                    </a:lnTo>
                    <a:lnTo>
                      <a:pt x="62" y="182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100" y="188"/>
                    </a:lnTo>
                    <a:lnTo>
                      <a:pt x="118" y="186"/>
                    </a:lnTo>
                    <a:lnTo>
                      <a:pt x="136" y="180"/>
                    </a:lnTo>
                    <a:lnTo>
                      <a:pt x="152" y="172"/>
                    </a:lnTo>
                    <a:lnTo>
                      <a:pt x="166" y="160"/>
                    </a:lnTo>
                    <a:lnTo>
                      <a:pt x="178" y="146"/>
                    </a:lnTo>
                    <a:lnTo>
                      <a:pt x="186" y="130"/>
                    </a:lnTo>
                    <a:lnTo>
                      <a:pt x="192" y="112"/>
                    </a:lnTo>
                    <a:lnTo>
                      <a:pt x="192" y="112"/>
                    </a:lnTo>
                    <a:lnTo>
                      <a:pt x="194" y="92"/>
                    </a:lnTo>
                    <a:lnTo>
                      <a:pt x="192" y="74"/>
                    </a:lnTo>
                    <a:lnTo>
                      <a:pt x="186" y="58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50" y="16"/>
                    </a:lnTo>
                    <a:lnTo>
                      <a:pt x="132" y="8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94" y="0"/>
                    </a:lnTo>
                    <a:lnTo>
                      <a:pt x="76" y="2"/>
                    </a:lnTo>
                    <a:lnTo>
                      <a:pt x="58" y="8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8"/>
                    </a:lnTo>
                    <a:lnTo>
                      <a:pt x="2" y="76"/>
                    </a:lnTo>
                    <a:lnTo>
                      <a:pt x="2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5" name="Freeform 30">
                <a:extLst>
                  <a:ext uri="{FF2B5EF4-FFF2-40B4-BE49-F238E27FC236}">
                    <a16:creationId xmlns:a16="http://schemas.microsoft.com/office/drawing/2014/main" id="{2F9B7369-7CCF-4DAD-82E8-7C1ADC2FC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" y="4979988"/>
                <a:ext cx="349250" cy="339725"/>
              </a:xfrm>
              <a:custGeom>
                <a:avLst/>
                <a:gdLst>
                  <a:gd name="T0" fmla="*/ 2 w 220"/>
                  <a:gd name="T1" fmla="*/ 88 h 214"/>
                  <a:gd name="T2" fmla="*/ 2 w 220"/>
                  <a:gd name="T3" fmla="*/ 88 h 214"/>
                  <a:gd name="T4" fmla="*/ 0 w 220"/>
                  <a:gd name="T5" fmla="*/ 108 h 214"/>
                  <a:gd name="T6" fmla="*/ 2 w 220"/>
                  <a:gd name="T7" fmla="*/ 130 h 214"/>
                  <a:gd name="T8" fmla="*/ 10 w 220"/>
                  <a:gd name="T9" fmla="*/ 150 h 214"/>
                  <a:gd name="T10" fmla="*/ 20 w 220"/>
                  <a:gd name="T11" fmla="*/ 168 h 214"/>
                  <a:gd name="T12" fmla="*/ 34 w 220"/>
                  <a:gd name="T13" fmla="*/ 184 h 214"/>
                  <a:gd name="T14" fmla="*/ 50 w 220"/>
                  <a:gd name="T15" fmla="*/ 196 h 214"/>
                  <a:gd name="T16" fmla="*/ 70 w 220"/>
                  <a:gd name="T17" fmla="*/ 206 h 214"/>
                  <a:gd name="T18" fmla="*/ 90 w 220"/>
                  <a:gd name="T19" fmla="*/ 212 h 214"/>
                  <a:gd name="T20" fmla="*/ 90 w 220"/>
                  <a:gd name="T21" fmla="*/ 212 h 214"/>
                  <a:gd name="T22" fmla="*/ 112 w 220"/>
                  <a:gd name="T23" fmla="*/ 214 h 214"/>
                  <a:gd name="T24" fmla="*/ 134 w 220"/>
                  <a:gd name="T25" fmla="*/ 212 h 214"/>
                  <a:gd name="T26" fmla="*/ 154 w 220"/>
                  <a:gd name="T27" fmla="*/ 206 h 214"/>
                  <a:gd name="T28" fmla="*/ 172 w 220"/>
                  <a:gd name="T29" fmla="*/ 196 h 214"/>
                  <a:gd name="T30" fmla="*/ 188 w 220"/>
                  <a:gd name="T31" fmla="*/ 182 h 214"/>
                  <a:gd name="T32" fmla="*/ 202 w 220"/>
                  <a:gd name="T33" fmla="*/ 166 h 214"/>
                  <a:gd name="T34" fmla="*/ 212 w 220"/>
                  <a:gd name="T35" fmla="*/ 148 h 214"/>
                  <a:gd name="T36" fmla="*/ 218 w 220"/>
                  <a:gd name="T37" fmla="*/ 126 h 214"/>
                  <a:gd name="T38" fmla="*/ 218 w 220"/>
                  <a:gd name="T39" fmla="*/ 126 h 214"/>
                  <a:gd name="T40" fmla="*/ 220 w 220"/>
                  <a:gd name="T41" fmla="*/ 106 h 214"/>
                  <a:gd name="T42" fmla="*/ 216 w 220"/>
                  <a:gd name="T43" fmla="*/ 84 h 214"/>
                  <a:gd name="T44" fmla="*/ 210 w 220"/>
                  <a:gd name="T45" fmla="*/ 64 h 214"/>
                  <a:gd name="T46" fmla="*/ 200 w 220"/>
                  <a:gd name="T47" fmla="*/ 48 h 214"/>
                  <a:gd name="T48" fmla="*/ 186 w 220"/>
                  <a:gd name="T49" fmla="*/ 32 h 214"/>
                  <a:gd name="T50" fmla="*/ 170 w 220"/>
                  <a:gd name="T51" fmla="*/ 18 h 214"/>
                  <a:gd name="T52" fmla="*/ 150 w 220"/>
                  <a:gd name="T53" fmla="*/ 8 h 214"/>
                  <a:gd name="T54" fmla="*/ 128 w 220"/>
                  <a:gd name="T55" fmla="*/ 2 h 214"/>
                  <a:gd name="T56" fmla="*/ 128 w 220"/>
                  <a:gd name="T57" fmla="*/ 2 h 214"/>
                  <a:gd name="T58" fmla="*/ 106 w 220"/>
                  <a:gd name="T59" fmla="*/ 0 h 214"/>
                  <a:gd name="T60" fmla="*/ 86 w 220"/>
                  <a:gd name="T61" fmla="*/ 2 h 214"/>
                  <a:gd name="T62" fmla="*/ 66 w 220"/>
                  <a:gd name="T63" fmla="*/ 10 h 214"/>
                  <a:gd name="T64" fmla="*/ 48 w 220"/>
                  <a:gd name="T65" fmla="*/ 20 h 214"/>
                  <a:gd name="T66" fmla="*/ 32 w 220"/>
                  <a:gd name="T67" fmla="*/ 32 h 214"/>
                  <a:gd name="T68" fmla="*/ 18 w 220"/>
                  <a:gd name="T69" fmla="*/ 48 h 214"/>
                  <a:gd name="T70" fmla="*/ 8 w 220"/>
                  <a:gd name="T71" fmla="*/ 66 h 214"/>
                  <a:gd name="T72" fmla="*/ 2 w 220"/>
                  <a:gd name="T73" fmla="*/ 88 h 214"/>
                  <a:gd name="T74" fmla="*/ 2 w 220"/>
                  <a:gd name="T75" fmla="*/ 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0" h="214">
                    <a:moveTo>
                      <a:pt x="2" y="88"/>
                    </a:moveTo>
                    <a:lnTo>
                      <a:pt x="2" y="88"/>
                    </a:lnTo>
                    <a:lnTo>
                      <a:pt x="0" y="108"/>
                    </a:lnTo>
                    <a:lnTo>
                      <a:pt x="2" y="130"/>
                    </a:lnTo>
                    <a:lnTo>
                      <a:pt x="10" y="150"/>
                    </a:lnTo>
                    <a:lnTo>
                      <a:pt x="20" y="168"/>
                    </a:lnTo>
                    <a:lnTo>
                      <a:pt x="34" y="184"/>
                    </a:lnTo>
                    <a:lnTo>
                      <a:pt x="50" y="196"/>
                    </a:lnTo>
                    <a:lnTo>
                      <a:pt x="70" y="206"/>
                    </a:lnTo>
                    <a:lnTo>
                      <a:pt x="90" y="212"/>
                    </a:lnTo>
                    <a:lnTo>
                      <a:pt x="90" y="212"/>
                    </a:lnTo>
                    <a:lnTo>
                      <a:pt x="112" y="214"/>
                    </a:lnTo>
                    <a:lnTo>
                      <a:pt x="134" y="212"/>
                    </a:lnTo>
                    <a:lnTo>
                      <a:pt x="154" y="206"/>
                    </a:lnTo>
                    <a:lnTo>
                      <a:pt x="172" y="196"/>
                    </a:lnTo>
                    <a:lnTo>
                      <a:pt x="188" y="182"/>
                    </a:lnTo>
                    <a:lnTo>
                      <a:pt x="202" y="166"/>
                    </a:lnTo>
                    <a:lnTo>
                      <a:pt x="212" y="148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06"/>
                    </a:lnTo>
                    <a:lnTo>
                      <a:pt x="216" y="84"/>
                    </a:lnTo>
                    <a:lnTo>
                      <a:pt x="210" y="64"/>
                    </a:lnTo>
                    <a:lnTo>
                      <a:pt x="200" y="48"/>
                    </a:lnTo>
                    <a:lnTo>
                      <a:pt x="186" y="32"/>
                    </a:lnTo>
                    <a:lnTo>
                      <a:pt x="170" y="18"/>
                    </a:lnTo>
                    <a:lnTo>
                      <a:pt x="150" y="8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06" y="0"/>
                    </a:lnTo>
                    <a:lnTo>
                      <a:pt x="86" y="2"/>
                    </a:lnTo>
                    <a:lnTo>
                      <a:pt x="66" y="10"/>
                    </a:lnTo>
                    <a:lnTo>
                      <a:pt x="48" y="20"/>
                    </a:lnTo>
                    <a:lnTo>
                      <a:pt x="32" y="32"/>
                    </a:lnTo>
                    <a:lnTo>
                      <a:pt x="18" y="48"/>
                    </a:lnTo>
                    <a:lnTo>
                      <a:pt x="8" y="66"/>
                    </a:lnTo>
                    <a:lnTo>
                      <a:pt x="2" y="88"/>
                    </a:lnTo>
                    <a:lnTo>
                      <a:pt x="2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6" name="Freeform 31">
                <a:extLst>
                  <a:ext uri="{FF2B5EF4-FFF2-40B4-BE49-F238E27FC236}">
                    <a16:creationId xmlns:a16="http://schemas.microsoft.com/office/drawing/2014/main" id="{20F9EC05-EC7D-40AE-A8B4-1F3653C08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" y="6532563"/>
                <a:ext cx="2117725" cy="139700"/>
              </a:xfrm>
              <a:custGeom>
                <a:avLst/>
                <a:gdLst>
                  <a:gd name="T0" fmla="*/ 1146 w 1334"/>
                  <a:gd name="T1" fmla="*/ 0 h 88"/>
                  <a:gd name="T2" fmla="*/ 1146 w 1334"/>
                  <a:gd name="T3" fmla="*/ 0 h 88"/>
                  <a:gd name="T4" fmla="*/ 1124 w 1334"/>
                  <a:gd name="T5" fmla="*/ 12 h 88"/>
                  <a:gd name="T6" fmla="*/ 1102 w 1334"/>
                  <a:gd name="T7" fmla="*/ 22 h 88"/>
                  <a:gd name="T8" fmla="*/ 1078 w 1334"/>
                  <a:gd name="T9" fmla="*/ 30 h 88"/>
                  <a:gd name="T10" fmla="*/ 1052 w 1334"/>
                  <a:gd name="T11" fmla="*/ 32 h 88"/>
                  <a:gd name="T12" fmla="*/ 1052 w 1334"/>
                  <a:gd name="T13" fmla="*/ 32 h 88"/>
                  <a:gd name="T14" fmla="*/ 1026 w 1334"/>
                  <a:gd name="T15" fmla="*/ 30 h 88"/>
                  <a:gd name="T16" fmla="*/ 1002 w 1334"/>
                  <a:gd name="T17" fmla="*/ 22 h 88"/>
                  <a:gd name="T18" fmla="*/ 980 w 1334"/>
                  <a:gd name="T19" fmla="*/ 12 h 88"/>
                  <a:gd name="T20" fmla="*/ 960 w 1334"/>
                  <a:gd name="T21" fmla="*/ 0 h 88"/>
                  <a:gd name="T22" fmla="*/ 322 w 1334"/>
                  <a:gd name="T23" fmla="*/ 0 h 88"/>
                  <a:gd name="T24" fmla="*/ 322 w 1334"/>
                  <a:gd name="T25" fmla="*/ 0 h 88"/>
                  <a:gd name="T26" fmla="*/ 302 w 1334"/>
                  <a:gd name="T27" fmla="*/ 12 h 88"/>
                  <a:gd name="T28" fmla="*/ 278 w 1334"/>
                  <a:gd name="T29" fmla="*/ 22 h 88"/>
                  <a:gd name="T30" fmla="*/ 254 w 1334"/>
                  <a:gd name="T31" fmla="*/ 30 h 88"/>
                  <a:gd name="T32" fmla="*/ 228 w 1334"/>
                  <a:gd name="T33" fmla="*/ 32 h 88"/>
                  <a:gd name="T34" fmla="*/ 228 w 1334"/>
                  <a:gd name="T35" fmla="*/ 32 h 88"/>
                  <a:gd name="T36" fmla="*/ 204 w 1334"/>
                  <a:gd name="T37" fmla="*/ 30 h 88"/>
                  <a:gd name="T38" fmla="*/ 178 w 1334"/>
                  <a:gd name="T39" fmla="*/ 22 h 88"/>
                  <a:gd name="T40" fmla="*/ 156 w 1334"/>
                  <a:gd name="T41" fmla="*/ 12 h 88"/>
                  <a:gd name="T42" fmla="*/ 136 w 1334"/>
                  <a:gd name="T43" fmla="*/ 0 h 88"/>
                  <a:gd name="T44" fmla="*/ 0 w 1334"/>
                  <a:gd name="T45" fmla="*/ 0 h 88"/>
                  <a:gd name="T46" fmla="*/ 0 w 1334"/>
                  <a:gd name="T47" fmla="*/ 88 h 88"/>
                  <a:gd name="T48" fmla="*/ 1334 w 1334"/>
                  <a:gd name="T49" fmla="*/ 88 h 88"/>
                  <a:gd name="T50" fmla="*/ 1334 w 1334"/>
                  <a:gd name="T51" fmla="*/ 0 h 88"/>
                  <a:gd name="T52" fmla="*/ 1146 w 1334"/>
                  <a:gd name="T5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4" h="88">
                    <a:moveTo>
                      <a:pt x="1146" y="0"/>
                    </a:moveTo>
                    <a:lnTo>
                      <a:pt x="1146" y="0"/>
                    </a:lnTo>
                    <a:lnTo>
                      <a:pt x="1124" y="12"/>
                    </a:lnTo>
                    <a:lnTo>
                      <a:pt x="1102" y="22"/>
                    </a:lnTo>
                    <a:lnTo>
                      <a:pt x="1078" y="30"/>
                    </a:lnTo>
                    <a:lnTo>
                      <a:pt x="1052" y="32"/>
                    </a:lnTo>
                    <a:lnTo>
                      <a:pt x="1052" y="32"/>
                    </a:lnTo>
                    <a:lnTo>
                      <a:pt x="1026" y="30"/>
                    </a:lnTo>
                    <a:lnTo>
                      <a:pt x="1002" y="22"/>
                    </a:lnTo>
                    <a:lnTo>
                      <a:pt x="980" y="12"/>
                    </a:lnTo>
                    <a:lnTo>
                      <a:pt x="960" y="0"/>
                    </a:lnTo>
                    <a:lnTo>
                      <a:pt x="322" y="0"/>
                    </a:lnTo>
                    <a:lnTo>
                      <a:pt x="322" y="0"/>
                    </a:lnTo>
                    <a:lnTo>
                      <a:pt x="302" y="12"/>
                    </a:lnTo>
                    <a:lnTo>
                      <a:pt x="278" y="22"/>
                    </a:lnTo>
                    <a:lnTo>
                      <a:pt x="254" y="30"/>
                    </a:lnTo>
                    <a:lnTo>
                      <a:pt x="228" y="32"/>
                    </a:lnTo>
                    <a:lnTo>
                      <a:pt x="228" y="32"/>
                    </a:lnTo>
                    <a:lnTo>
                      <a:pt x="204" y="30"/>
                    </a:lnTo>
                    <a:lnTo>
                      <a:pt x="178" y="22"/>
                    </a:lnTo>
                    <a:lnTo>
                      <a:pt x="156" y="12"/>
                    </a:lnTo>
                    <a:lnTo>
                      <a:pt x="136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1334" y="88"/>
                    </a:lnTo>
                    <a:lnTo>
                      <a:pt x="1334" y="0"/>
                    </a:lnTo>
                    <a:lnTo>
                      <a:pt x="11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7" name="Freeform 32">
                <a:extLst>
                  <a:ext uri="{FF2B5EF4-FFF2-40B4-BE49-F238E27FC236}">
                    <a16:creationId xmlns:a16="http://schemas.microsoft.com/office/drawing/2014/main" id="{7B9C37B5-7013-4184-AEBD-A06747E2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73" y="5405436"/>
                <a:ext cx="1609723" cy="908052"/>
              </a:xfrm>
              <a:custGeom>
                <a:avLst/>
                <a:gdLst>
                  <a:gd name="T0" fmla="*/ 214 w 1014"/>
                  <a:gd name="T1" fmla="*/ 562 h 572"/>
                  <a:gd name="T2" fmla="*/ 214 w 1014"/>
                  <a:gd name="T3" fmla="*/ 562 h 572"/>
                  <a:gd name="T4" fmla="*/ 248 w 1014"/>
                  <a:gd name="T5" fmla="*/ 568 h 572"/>
                  <a:gd name="T6" fmla="*/ 284 w 1014"/>
                  <a:gd name="T7" fmla="*/ 572 h 572"/>
                  <a:gd name="T8" fmla="*/ 728 w 1014"/>
                  <a:gd name="T9" fmla="*/ 572 h 572"/>
                  <a:gd name="T10" fmla="*/ 728 w 1014"/>
                  <a:gd name="T11" fmla="*/ 572 h 572"/>
                  <a:gd name="T12" fmla="*/ 742 w 1014"/>
                  <a:gd name="T13" fmla="*/ 570 h 572"/>
                  <a:gd name="T14" fmla="*/ 742 w 1014"/>
                  <a:gd name="T15" fmla="*/ 570 h 572"/>
                  <a:gd name="T16" fmla="*/ 744 w 1014"/>
                  <a:gd name="T17" fmla="*/ 558 h 572"/>
                  <a:gd name="T18" fmla="*/ 748 w 1014"/>
                  <a:gd name="T19" fmla="*/ 544 h 572"/>
                  <a:gd name="T20" fmla="*/ 752 w 1014"/>
                  <a:gd name="T21" fmla="*/ 532 h 572"/>
                  <a:gd name="T22" fmla="*/ 758 w 1014"/>
                  <a:gd name="T23" fmla="*/ 520 h 572"/>
                  <a:gd name="T24" fmla="*/ 772 w 1014"/>
                  <a:gd name="T25" fmla="*/ 498 h 572"/>
                  <a:gd name="T26" fmla="*/ 792 w 1014"/>
                  <a:gd name="T27" fmla="*/ 478 h 572"/>
                  <a:gd name="T28" fmla="*/ 812 w 1014"/>
                  <a:gd name="T29" fmla="*/ 462 h 572"/>
                  <a:gd name="T30" fmla="*/ 824 w 1014"/>
                  <a:gd name="T31" fmla="*/ 456 h 572"/>
                  <a:gd name="T32" fmla="*/ 836 w 1014"/>
                  <a:gd name="T33" fmla="*/ 450 h 572"/>
                  <a:gd name="T34" fmla="*/ 850 w 1014"/>
                  <a:gd name="T35" fmla="*/ 446 h 572"/>
                  <a:gd name="T36" fmla="*/ 862 w 1014"/>
                  <a:gd name="T37" fmla="*/ 444 h 572"/>
                  <a:gd name="T38" fmla="*/ 876 w 1014"/>
                  <a:gd name="T39" fmla="*/ 442 h 572"/>
                  <a:gd name="T40" fmla="*/ 890 w 1014"/>
                  <a:gd name="T41" fmla="*/ 440 h 572"/>
                  <a:gd name="T42" fmla="*/ 890 w 1014"/>
                  <a:gd name="T43" fmla="*/ 440 h 572"/>
                  <a:gd name="T44" fmla="*/ 908 w 1014"/>
                  <a:gd name="T45" fmla="*/ 442 h 572"/>
                  <a:gd name="T46" fmla="*/ 926 w 1014"/>
                  <a:gd name="T47" fmla="*/ 444 h 572"/>
                  <a:gd name="T48" fmla="*/ 942 w 1014"/>
                  <a:gd name="T49" fmla="*/ 450 h 572"/>
                  <a:gd name="T50" fmla="*/ 956 w 1014"/>
                  <a:gd name="T51" fmla="*/ 456 h 572"/>
                  <a:gd name="T52" fmla="*/ 956 w 1014"/>
                  <a:gd name="T53" fmla="*/ 456 h 572"/>
                  <a:gd name="T54" fmla="*/ 970 w 1014"/>
                  <a:gd name="T55" fmla="*/ 438 h 572"/>
                  <a:gd name="T56" fmla="*/ 980 w 1014"/>
                  <a:gd name="T57" fmla="*/ 418 h 572"/>
                  <a:gd name="T58" fmla="*/ 990 w 1014"/>
                  <a:gd name="T59" fmla="*/ 398 h 572"/>
                  <a:gd name="T60" fmla="*/ 998 w 1014"/>
                  <a:gd name="T61" fmla="*/ 378 h 572"/>
                  <a:gd name="T62" fmla="*/ 1004 w 1014"/>
                  <a:gd name="T63" fmla="*/ 356 h 572"/>
                  <a:gd name="T64" fmla="*/ 1010 w 1014"/>
                  <a:gd name="T65" fmla="*/ 332 h 572"/>
                  <a:gd name="T66" fmla="*/ 1012 w 1014"/>
                  <a:gd name="T67" fmla="*/ 310 h 572"/>
                  <a:gd name="T68" fmla="*/ 1014 w 1014"/>
                  <a:gd name="T69" fmla="*/ 286 h 572"/>
                  <a:gd name="T70" fmla="*/ 1014 w 1014"/>
                  <a:gd name="T71" fmla="*/ 0 h 572"/>
                  <a:gd name="T72" fmla="*/ 0 w 1014"/>
                  <a:gd name="T73" fmla="*/ 0 h 572"/>
                  <a:gd name="T74" fmla="*/ 0 w 1014"/>
                  <a:gd name="T75" fmla="*/ 286 h 572"/>
                  <a:gd name="T76" fmla="*/ 0 w 1014"/>
                  <a:gd name="T77" fmla="*/ 286 h 572"/>
                  <a:gd name="T78" fmla="*/ 0 w 1014"/>
                  <a:gd name="T79" fmla="*/ 308 h 572"/>
                  <a:gd name="T80" fmla="*/ 2 w 1014"/>
                  <a:gd name="T81" fmla="*/ 328 h 572"/>
                  <a:gd name="T82" fmla="*/ 6 w 1014"/>
                  <a:gd name="T83" fmla="*/ 348 h 572"/>
                  <a:gd name="T84" fmla="*/ 12 w 1014"/>
                  <a:gd name="T85" fmla="*/ 368 h 572"/>
                  <a:gd name="T86" fmla="*/ 18 w 1014"/>
                  <a:gd name="T87" fmla="*/ 388 h 572"/>
                  <a:gd name="T88" fmla="*/ 26 w 1014"/>
                  <a:gd name="T89" fmla="*/ 406 h 572"/>
                  <a:gd name="T90" fmla="*/ 36 w 1014"/>
                  <a:gd name="T91" fmla="*/ 424 h 572"/>
                  <a:gd name="T92" fmla="*/ 46 w 1014"/>
                  <a:gd name="T93" fmla="*/ 442 h 572"/>
                  <a:gd name="T94" fmla="*/ 46 w 1014"/>
                  <a:gd name="T95" fmla="*/ 442 h 572"/>
                  <a:gd name="T96" fmla="*/ 66 w 1014"/>
                  <a:gd name="T97" fmla="*/ 440 h 572"/>
                  <a:gd name="T98" fmla="*/ 66 w 1014"/>
                  <a:gd name="T99" fmla="*/ 440 h 572"/>
                  <a:gd name="T100" fmla="*/ 80 w 1014"/>
                  <a:gd name="T101" fmla="*/ 442 h 572"/>
                  <a:gd name="T102" fmla="*/ 94 w 1014"/>
                  <a:gd name="T103" fmla="*/ 442 h 572"/>
                  <a:gd name="T104" fmla="*/ 120 w 1014"/>
                  <a:gd name="T105" fmla="*/ 450 h 572"/>
                  <a:gd name="T106" fmla="*/ 142 w 1014"/>
                  <a:gd name="T107" fmla="*/ 460 h 572"/>
                  <a:gd name="T108" fmla="*/ 164 w 1014"/>
                  <a:gd name="T109" fmla="*/ 476 h 572"/>
                  <a:gd name="T110" fmla="*/ 182 w 1014"/>
                  <a:gd name="T111" fmla="*/ 494 h 572"/>
                  <a:gd name="T112" fmla="*/ 196 w 1014"/>
                  <a:gd name="T113" fmla="*/ 514 h 572"/>
                  <a:gd name="T114" fmla="*/ 208 w 1014"/>
                  <a:gd name="T115" fmla="*/ 538 h 572"/>
                  <a:gd name="T116" fmla="*/ 214 w 1014"/>
                  <a:gd name="T117" fmla="*/ 562 h 572"/>
                  <a:gd name="T118" fmla="*/ 214 w 1014"/>
                  <a:gd name="T119" fmla="*/ 56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4" h="572">
                    <a:moveTo>
                      <a:pt x="214" y="562"/>
                    </a:moveTo>
                    <a:lnTo>
                      <a:pt x="214" y="562"/>
                    </a:lnTo>
                    <a:lnTo>
                      <a:pt x="248" y="568"/>
                    </a:lnTo>
                    <a:lnTo>
                      <a:pt x="284" y="572"/>
                    </a:lnTo>
                    <a:lnTo>
                      <a:pt x="728" y="572"/>
                    </a:lnTo>
                    <a:lnTo>
                      <a:pt x="728" y="572"/>
                    </a:lnTo>
                    <a:lnTo>
                      <a:pt x="742" y="570"/>
                    </a:lnTo>
                    <a:lnTo>
                      <a:pt x="742" y="570"/>
                    </a:lnTo>
                    <a:lnTo>
                      <a:pt x="744" y="558"/>
                    </a:lnTo>
                    <a:lnTo>
                      <a:pt x="748" y="544"/>
                    </a:lnTo>
                    <a:lnTo>
                      <a:pt x="752" y="532"/>
                    </a:lnTo>
                    <a:lnTo>
                      <a:pt x="758" y="520"/>
                    </a:lnTo>
                    <a:lnTo>
                      <a:pt x="772" y="498"/>
                    </a:lnTo>
                    <a:lnTo>
                      <a:pt x="792" y="478"/>
                    </a:lnTo>
                    <a:lnTo>
                      <a:pt x="812" y="462"/>
                    </a:lnTo>
                    <a:lnTo>
                      <a:pt x="824" y="456"/>
                    </a:lnTo>
                    <a:lnTo>
                      <a:pt x="836" y="450"/>
                    </a:lnTo>
                    <a:lnTo>
                      <a:pt x="850" y="446"/>
                    </a:lnTo>
                    <a:lnTo>
                      <a:pt x="862" y="444"/>
                    </a:lnTo>
                    <a:lnTo>
                      <a:pt x="876" y="442"/>
                    </a:lnTo>
                    <a:lnTo>
                      <a:pt x="890" y="440"/>
                    </a:lnTo>
                    <a:lnTo>
                      <a:pt x="890" y="440"/>
                    </a:lnTo>
                    <a:lnTo>
                      <a:pt x="908" y="442"/>
                    </a:lnTo>
                    <a:lnTo>
                      <a:pt x="926" y="444"/>
                    </a:lnTo>
                    <a:lnTo>
                      <a:pt x="942" y="450"/>
                    </a:lnTo>
                    <a:lnTo>
                      <a:pt x="956" y="456"/>
                    </a:lnTo>
                    <a:lnTo>
                      <a:pt x="956" y="456"/>
                    </a:lnTo>
                    <a:lnTo>
                      <a:pt x="970" y="438"/>
                    </a:lnTo>
                    <a:lnTo>
                      <a:pt x="980" y="418"/>
                    </a:lnTo>
                    <a:lnTo>
                      <a:pt x="990" y="398"/>
                    </a:lnTo>
                    <a:lnTo>
                      <a:pt x="998" y="378"/>
                    </a:lnTo>
                    <a:lnTo>
                      <a:pt x="1004" y="356"/>
                    </a:lnTo>
                    <a:lnTo>
                      <a:pt x="1010" y="332"/>
                    </a:lnTo>
                    <a:lnTo>
                      <a:pt x="1012" y="310"/>
                    </a:lnTo>
                    <a:lnTo>
                      <a:pt x="1014" y="286"/>
                    </a:lnTo>
                    <a:lnTo>
                      <a:pt x="1014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08"/>
                    </a:lnTo>
                    <a:lnTo>
                      <a:pt x="2" y="328"/>
                    </a:lnTo>
                    <a:lnTo>
                      <a:pt x="6" y="348"/>
                    </a:lnTo>
                    <a:lnTo>
                      <a:pt x="12" y="368"/>
                    </a:lnTo>
                    <a:lnTo>
                      <a:pt x="18" y="388"/>
                    </a:lnTo>
                    <a:lnTo>
                      <a:pt x="26" y="406"/>
                    </a:lnTo>
                    <a:lnTo>
                      <a:pt x="36" y="424"/>
                    </a:lnTo>
                    <a:lnTo>
                      <a:pt x="46" y="442"/>
                    </a:lnTo>
                    <a:lnTo>
                      <a:pt x="46" y="442"/>
                    </a:lnTo>
                    <a:lnTo>
                      <a:pt x="66" y="440"/>
                    </a:lnTo>
                    <a:lnTo>
                      <a:pt x="66" y="440"/>
                    </a:lnTo>
                    <a:lnTo>
                      <a:pt x="80" y="442"/>
                    </a:lnTo>
                    <a:lnTo>
                      <a:pt x="94" y="442"/>
                    </a:lnTo>
                    <a:lnTo>
                      <a:pt x="120" y="450"/>
                    </a:lnTo>
                    <a:lnTo>
                      <a:pt x="142" y="460"/>
                    </a:lnTo>
                    <a:lnTo>
                      <a:pt x="164" y="476"/>
                    </a:lnTo>
                    <a:lnTo>
                      <a:pt x="182" y="494"/>
                    </a:lnTo>
                    <a:lnTo>
                      <a:pt x="196" y="514"/>
                    </a:lnTo>
                    <a:lnTo>
                      <a:pt x="208" y="538"/>
                    </a:lnTo>
                    <a:lnTo>
                      <a:pt x="214" y="562"/>
                    </a:lnTo>
                    <a:lnTo>
                      <a:pt x="214" y="562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Freeform 33">
                <a:extLst>
                  <a:ext uri="{FF2B5EF4-FFF2-40B4-BE49-F238E27FC236}">
                    <a16:creationId xmlns:a16="http://schemas.microsoft.com/office/drawing/2014/main" id="{027BDF43-69DE-441D-AF37-E1D5B16B0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925" y="6103938"/>
                <a:ext cx="479425" cy="479425"/>
              </a:xfrm>
              <a:custGeom>
                <a:avLst/>
                <a:gdLst>
                  <a:gd name="T0" fmla="*/ 298 w 302"/>
                  <a:gd name="T1" fmla="*/ 122 h 302"/>
                  <a:gd name="T2" fmla="*/ 280 w 302"/>
                  <a:gd name="T3" fmla="*/ 74 h 302"/>
                  <a:gd name="T4" fmla="*/ 248 w 302"/>
                  <a:gd name="T5" fmla="*/ 36 h 302"/>
                  <a:gd name="T6" fmla="*/ 204 w 302"/>
                  <a:gd name="T7" fmla="*/ 10 h 302"/>
                  <a:gd name="T8" fmla="*/ 164 w 302"/>
                  <a:gd name="T9" fmla="*/ 2 h 302"/>
                  <a:gd name="T10" fmla="*/ 150 w 302"/>
                  <a:gd name="T11" fmla="*/ 0 h 302"/>
                  <a:gd name="T12" fmla="*/ 130 w 302"/>
                  <a:gd name="T13" fmla="*/ 2 h 302"/>
                  <a:gd name="T14" fmla="*/ 104 w 302"/>
                  <a:gd name="T15" fmla="*/ 8 h 302"/>
                  <a:gd name="T16" fmla="*/ 78 w 302"/>
                  <a:gd name="T17" fmla="*/ 18 h 302"/>
                  <a:gd name="T18" fmla="*/ 38 w 302"/>
                  <a:gd name="T19" fmla="*/ 52 h 302"/>
                  <a:gd name="T20" fmla="*/ 16 w 302"/>
                  <a:gd name="T21" fmla="*/ 84 h 302"/>
                  <a:gd name="T22" fmla="*/ 6 w 302"/>
                  <a:gd name="T23" fmla="*/ 110 h 302"/>
                  <a:gd name="T24" fmla="*/ 0 w 302"/>
                  <a:gd name="T25" fmla="*/ 136 h 302"/>
                  <a:gd name="T26" fmla="*/ 0 w 302"/>
                  <a:gd name="T27" fmla="*/ 150 h 302"/>
                  <a:gd name="T28" fmla="*/ 4 w 302"/>
                  <a:gd name="T29" fmla="*/ 186 h 302"/>
                  <a:gd name="T30" fmla="*/ 16 w 302"/>
                  <a:gd name="T31" fmla="*/ 218 h 302"/>
                  <a:gd name="T32" fmla="*/ 34 w 302"/>
                  <a:gd name="T33" fmla="*/ 246 h 302"/>
                  <a:gd name="T34" fmla="*/ 58 w 302"/>
                  <a:gd name="T35" fmla="*/ 270 h 302"/>
                  <a:gd name="T36" fmla="*/ 78 w 302"/>
                  <a:gd name="T37" fmla="*/ 282 h 302"/>
                  <a:gd name="T38" fmla="*/ 126 w 302"/>
                  <a:gd name="T39" fmla="*/ 300 h 302"/>
                  <a:gd name="T40" fmla="*/ 150 w 302"/>
                  <a:gd name="T41" fmla="*/ 302 h 302"/>
                  <a:gd name="T42" fmla="*/ 200 w 302"/>
                  <a:gd name="T43" fmla="*/ 292 h 302"/>
                  <a:gd name="T44" fmla="*/ 244 w 302"/>
                  <a:gd name="T45" fmla="*/ 270 h 302"/>
                  <a:gd name="T46" fmla="*/ 256 w 302"/>
                  <a:gd name="T47" fmla="*/ 258 h 302"/>
                  <a:gd name="T48" fmla="*/ 278 w 302"/>
                  <a:gd name="T49" fmla="*/ 232 h 302"/>
                  <a:gd name="T50" fmla="*/ 292 w 302"/>
                  <a:gd name="T51" fmla="*/ 202 h 302"/>
                  <a:gd name="T52" fmla="*/ 300 w 302"/>
                  <a:gd name="T53" fmla="*/ 168 h 302"/>
                  <a:gd name="T54" fmla="*/ 302 w 302"/>
                  <a:gd name="T55" fmla="*/ 150 h 302"/>
                  <a:gd name="T56" fmla="*/ 298 w 302"/>
                  <a:gd name="T57" fmla="*/ 122 h 302"/>
                  <a:gd name="T58" fmla="*/ 150 w 302"/>
                  <a:gd name="T59" fmla="*/ 96 h 302"/>
                  <a:gd name="T60" fmla="*/ 162 w 302"/>
                  <a:gd name="T61" fmla="*/ 96 h 302"/>
                  <a:gd name="T62" fmla="*/ 182 w 302"/>
                  <a:gd name="T63" fmla="*/ 104 h 302"/>
                  <a:gd name="T64" fmla="*/ 196 w 302"/>
                  <a:gd name="T65" fmla="*/ 120 h 302"/>
                  <a:gd name="T66" fmla="*/ 206 w 302"/>
                  <a:gd name="T67" fmla="*/ 140 h 302"/>
                  <a:gd name="T68" fmla="*/ 206 w 302"/>
                  <a:gd name="T69" fmla="*/ 150 h 302"/>
                  <a:gd name="T70" fmla="*/ 202 w 302"/>
                  <a:gd name="T71" fmla="*/ 172 h 302"/>
                  <a:gd name="T72" fmla="*/ 190 w 302"/>
                  <a:gd name="T73" fmla="*/ 190 h 302"/>
                  <a:gd name="T74" fmla="*/ 172 w 302"/>
                  <a:gd name="T75" fmla="*/ 202 h 302"/>
                  <a:gd name="T76" fmla="*/ 150 w 302"/>
                  <a:gd name="T77" fmla="*/ 206 h 302"/>
                  <a:gd name="T78" fmla="*/ 140 w 302"/>
                  <a:gd name="T79" fmla="*/ 206 h 302"/>
                  <a:gd name="T80" fmla="*/ 120 w 302"/>
                  <a:gd name="T81" fmla="*/ 196 h 302"/>
                  <a:gd name="T82" fmla="*/ 104 w 302"/>
                  <a:gd name="T83" fmla="*/ 182 h 302"/>
                  <a:gd name="T84" fmla="*/ 96 w 302"/>
                  <a:gd name="T85" fmla="*/ 162 h 302"/>
                  <a:gd name="T86" fmla="*/ 96 w 302"/>
                  <a:gd name="T87" fmla="*/ 150 h 302"/>
                  <a:gd name="T88" fmla="*/ 100 w 302"/>
                  <a:gd name="T89" fmla="*/ 130 h 302"/>
                  <a:gd name="T90" fmla="*/ 112 w 302"/>
                  <a:gd name="T91" fmla="*/ 112 h 302"/>
                  <a:gd name="T92" fmla="*/ 130 w 302"/>
                  <a:gd name="T93" fmla="*/ 100 h 302"/>
                  <a:gd name="T94" fmla="*/ 150 w 302"/>
                  <a:gd name="T95" fmla="*/ 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2" h="302">
                    <a:moveTo>
                      <a:pt x="298" y="122"/>
                    </a:moveTo>
                    <a:lnTo>
                      <a:pt x="298" y="122"/>
                    </a:lnTo>
                    <a:lnTo>
                      <a:pt x="292" y="98"/>
                    </a:lnTo>
                    <a:lnTo>
                      <a:pt x="280" y="74"/>
                    </a:lnTo>
                    <a:lnTo>
                      <a:pt x="266" y="54"/>
                    </a:lnTo>
                    <a:lnTo>
                      <a:pt x="248" y="36"/>
                    </a:lnTo>
                    <a:lnTo>
                      <a:pt x="226" y="20"/>
                    </a:lnTo>
                    <a:lnTo>
                      <a:pt x="204" y="10"/>
                    </a:lnTo>
                    <a:lnTo>
                      <a:pt x="178" y="2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16" y="4"/>
                    </a:lnTo>
                    <a:lnTo>
                      <a:pt x="104" y="8"/>
                    </a:lnTo>
                    <a:lnTo>
                      <a:pt x="90" y="12"/>
                    </a:lnTo>
                    <a:lnTo>
                      <a:pt x="78" y="18"/>
                    </a:lnTo>
                    <a:lnTo>
                      <a:pt x="56" y="34"/>
                    </a:lnTo>
                    <a:lnTo>
                      <a:pt x="38" y="52"/>
                    </a:lnTo>
                    <a:lnTo>
                      <a:pt x="22" y="72"/>
                    </a:lnTo>
                    <a:lnTo>
                      <a:pt x="16" y="84"/>
                    </a:lnTo>
                    <a:lnTo>
                      <a:pt x="10" y="96"/>
                    </a:lnTo>
                    <a:lnTo>
                      <a:pt x="6" y="110"/>
                    </a:lnTo>
                    <a:lnTo>
                      <a:pt x="2" y="122"/>
                    </a:lnTo>
                    <a:lnTo>
                      <a:pt x="0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8"/>
                    </a:lnTo>
                    <a:lnTo>
                      <a:pt x="4" y="186"/>
                    </a:lnTo>
                    <a:lnTo>
                      <a:pt x="10" y="202"/>
                    </a:lnTo>
                    <a:lnTo>
                      <a:pt x="16" y="218"/>
                    </a:lnTo>
                    <a:lnTo>
                      <a:pt x="24" y="232"/>
                    </a:lnTo>
                    <a:lnTo>
                      <a:pt x="34" y="246"/>
                    </a:lnTo>
                    <a:lnTo>
                      <a:pt x="46" y="258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78" y="282"/>
                    </a:lnTo>
                    <a:lnTo>
                      <a:pt x="100" y="292"/>
                    </a:lnTo>
                    <a:lnTo>
                      <a:pt x="126" y="300"/>
                    </a:lnTo>
                    <a:lnTo>
                      <a:pt x="150" y="302"/>
                    </a:lnTo>
                    <a:lnTo>
                      <a:pt x="150" y="302"/>
                    </a:lnTo>
                    <a:lnTo>
                      <a:pt x="176" y="300"/>
                    </a:lnTo>
                    <a:lnTo>
                      <a:pt x="200" y="292"/>
                    </a:lnTo>
                    <a:lnTo>
                      <a:pt x="224" y="282"/>
                    </a:lnTo>
                    <a:lnTo>
                      <a:pt x="244" y="270"/>
                    </a:lnTo>
                    <a:lnTo>
                      <a:pt x="244" y="270"/>
                    </a:lnTo>
                    <a:lnTo>
                      <a:pt x="256" y="258"/>
                    </a:lnTo>
                    <a:lnTo>
                      <a:pt x="268" y="246"/>
                    </a:lnTo>
                    <a:lnTo>
                      <a:pt x="278" y="232"/>
                    </a:lnTo>
                    <a:lnTo>
                      <a:pt x="286" y="218"/>
                    </a:lnTo>
                    <a:lnTo>
                      <a:pt x="292" y="202"/>
                    </a:lnTo>
                    <a:lnTo>
                      <a:pt x="298" y="186"/>
                    </a:lnTo>
                    <a:lnTo>
                      <a:pt x="300" y="168"/>
                    </a:lnTo>
                    <a:lnTo>
                      <a:pt x="302" y="150"/>
                    </a:lnTo>
                    <a:lnTo>
                      <a:pt x="302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8" y="122"/>
                    </a:lnTo>
                    <a:close/>
                    <a:moveTo>
                      <a:pt x="150" y="96"/>
                    </a:moveTo>
                    <a:lnTo>
                      <a:pt x="150" y="96"/>
                    </a:lnTo>
                    <a:lnTo>
                      <a:pt x="162" y="96"/>
                    </a:lnTo>
                    <a:lnTo>
                      <a:pt x="172" y="100"/>
                    </a:lnTo>
                    <a:lnTo>
                      <a:pt x="182" y="104"/>
                    </a:lnTo>
                    <a:lnTo>
                      <a:pt x="190" y="112"/>
                    </a:lnTo>
                    <a:lnTo>
                      <a:pt x="196" y="120"/>
                    </a:lnTo>
                    <a:lnTo>
                      <a:pt x="202" y="130"/>
                    </a:lnTo>
                    <a:lnTo>
                      <a:pt x="206" y="140"/>
                    </a:lnTo>
                    <a:lnTo>
                      <a:pt x="206" y="150"/>
                    </a:lnTo>
                    <a:lnTo>
                      <a:pt x="206" y="150"/>
                    </a:lnTo>
                    <a:lnTo>
                      <a:pt x="206" y="162"/>
                    </a:lnTo>
                    <a:lnTo>
                      <a:pt x="202" y="172"/>
                    </a:lnTo>
                    <a:lnTo>
                      <a:pt x="196" y="182"/>
                    </a:lnTo>
                    <a:lnTo>
                      <a:pt x="190" y="190"/>
                    </a:lnTo>
                    <a:lnTo>
                      <a:pt x="182" y="196"/>
                    </a:lnTo>
                    <a:lnTo>
                      <a:pt x="172" y="202"/>
                    </a:lnTo>
                    <a:lnTo>
                      <a:pt x="162" y="206"/>
                    </a:lnTo>
                    <a:lnTo>
                      <a:pt x="150" y="206"/>
                    </a:lnTo>
                    <a:lnTo>
                      <a:pt x="150" y="206"/>
                    </a:lnTo>
                    <a:lnTo>
                      <a:pt x="140" y="206"/>
                    </a:lnTo>
                    <a:lnTo>
                      <a:pt x="130" y="202"/>
                    </a:lnTo>
                    <a:lnTo>
                      <a:pt x="120" y="196"/>
                    </a:lnTo>
                    <a:lnTo>
                      <a:pt x="112" y="190"/>
                    </a:lnTo>
                    <a:lnTo>
                      <a:pt x="104" y="182"/>
                    </a:lnTo>
                    <a:lnTo>
                      <a:pt x="100" y="172"/>
                    </a:lnTo>
                    <a:lnTo>
                      <a:pt x="96" y="162"/>
                    </a:lnTo>
                    <a:lnTo>
                      <a:pt x="96" y="150"/>
                    </a:lnTo>
                    <a:lnTo>
                      <a:pt x="96" y="150"/>
                    </a:lnTo>
                    <a:lnTo>
                      <a:pt x="96" y="140"/>
                    </a:lnTo>
                    <a:lnTo>
                      <a:pt x="100" y="130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20" y="104"/>
                    </a:lnTo>
                    <a:lnTo>
                      <a:pt x="130" y="100"/>
                    </a:lnTo>
                    <a:lnTo>
                      <a:pt x="140" y="96"/>
                    </a:lnTo>
                    <a:lnTo>
                      <a:pt x="150" y="96"/>
                    </a:lnTo>
                    <a:lnTo>
                      <a:pt x="15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9" name="Freeform 34">
                <a:extLst>
                  <a:ext uri="{FF2B5EF4-FFF2-40B4-BE49-F238E27FC236}">
                    <a16:creationId xmlns:a16="http://schemas.microsoft.com/office/drawing/2014/main" id="{25B3B031-3278-426B-8691-A00A5B6E51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025" y="6103938"/>
                <a:ext cx="476250" cy="479425"/>
              </a:xfrm>
              <a:custGeom>
                <a:avLst/>
                <a:gdLst>
                  <a:gd name="T0" fmla="*/ 216 w 300"/>
                  <a:gd name="T1" fmla="*/ 16 h 302"/>
                  <a:gd name="T2" fmla="*/ 186 w 300"/>
                  <a:gd name="T3" fmla="*/ 4 h 302"/>
                  <a:gd name="T4" fmla="*/ 150 w 300"/>
                  <a:gd name="T5" fmla="*/ 0 h 302"/>
                  <a:gd name="T6" fmla="*/ 136 w 300"/>
                  <a:gd name="T7" fmla="*/ 2 h 302"/>
                  <a:gd name="T8" fmla="*/ 110 w 300"/>
                  <a:gd name="T9" fmla="*/ 6 h 302"/>
                  <a:gd name="T10" fmla="*/ 84 w 300"/>
                  <a:gd name="T11" fmla="*/ 16 h 302"/>
                  <a:gd name="T12" fmla="*/ 52 w 300"/>
                  <a:gd name="T13" fmla="*/ 38 h 302"/>
                  <a:gd name="T14" fmla="*/ 18 w 300"/>
                  <a:gd name="T15" fmla="*/ 80 h 302"/>
                  <a:gd name="T16" fmla="*/ 8 w 300"/>
                  <a:gd name="T17" fmla="*/ 104 h 302"/>
                  <a:gd name="T18" fmla="*/ 2 w 300"/>
                  <a:gd name="T19" fmla="*/ 130 h 302"/>
                  <a:gd name="T20" fmla="*/ 0 w 300"/>
                  <a:gd name="T21" fmla="*/ 150 h 302"/>
                  <a:gd name="T22" fmla="*/ 0 w 300"/>
                  <a:gd name="T23" fmla="*/ 168 h 302"/>
                  <a:gd name="T24" fmla="*/ 8 w 300"/>
                  <a:gd name="T25" fmla="*/ 202 h 302"/>
                  <a:gd name="T26" fmla="*/ 24 w 300"/>
                  <a:gd name="T27" fmla="*/ 232 h 302"/>
                  <a:gd name="T28" fmla="*/ 46 w 300"/>
                  <a:gd name="T29" fmla="*/ 258 h 302"/>
                  <a:gd name="T30" fmla="*/ 58 w 300"/>
                  <a:gd name="T31" fmla="*/ 270 h 302"/>
                  <a:gd name="T32" fmla="*/ 100 w 300"/>
                  <a:gd name="T33" fmla="*/ 292 h 302"/>
                  <a:gd name="T34" fmla="*/ 150 w 300"/>
                  <a:gd name="T35" fmla="*/ 302 h 302"/>
                  <a:gd name="T36" fmla="*/ 176 w 300"/>
                  <a:gd name="T37" fmla="*/ 300 h 302"/>
                  <a:gd name="T38" fmla="*/ 222 w 300"/>
                  <a:gd name="T39" fmla="*/ 282 h 302"/>
                  <a:gd name="T40" fmla="*/ 244 w 300"/>
                  <a:gd name="T41" fmla="*/ 270 h 302"/>
                  <a:gd name="T42" fmla="*/ 266 w 300"/>
                  <a:gd name="T43" fmla="*/ 246 h 302"/>
                  <a:gd name="T44" fmla="*/ 286 w 300"/>
                  <a:gd name="T45" fmla="*/ 218 h 302"/>
                  <a:gd name="T46" fmla="*/ 296 w 300"/>
                  <a:gd name="T47" fmla="*/ 186 h 302"/>
                  <a:gd name="T48" fmla="*/ 300 w 300"/>
                  <a:gd name="T49" fmla="*/ 150 h 302"/>
                  <a:gd name="T50" fmla="*/ 300 w 300"/>
                  <a:gd name="T51" fmla="*/ 128 h 302"/>
                  <a:gd name="T52" fmla="*/ 288 w 300"/>
                  <a:gd name="T53" fmla="*/ 88 h 302"/>
                  <a:gd name="T54" fmla="*/ 266 w 300"/>
                  <a:gd name="T55" fmla="*/ 54 h 302"/>
                  <a:gd name="T56" fmla="*/ 234 w 300"/>
                  <a:gd name="T57" fmla="*/ 26 h 302"/>
                  <a:gd name="T58" fmla="*/ 216 w 300"/>
                  <a:gd name="T59" fmla="*/ 16 h 302"/>
                  <a:gd name="T60" fmla="*/ 150 w 300"/>
                  <a:gd name="T61" fmla="*/ 96 h 302"/>
                  <a:gd name="T62" fmla="*/ 172 w 300"/>
                  <a:gd name="T63" fmla="*/ 100 h 302"/>
                  <a:gd name="T64" fmla="*/ 190 w 300"/>
                  <a:gd name="T65" fmla="*/ 112 h 302"/>
                  <a:gd name="T66" fmla="*/ 202 w 300"/>
                  <a:gd name="T67" fmla="*/ 130 h 302"/>
                  <a:gd name="T68" fmla="*/ 206 w 300"/>
                  <a:gd name="T69" fmla="*/ 150 h 302"/>
                  <a:gd name="T70" fmla="*/ 204 w 300"/>
                  <a:gd name="T71" fmla="*/ 162 h 302"/>
                  <a:gd name="T72" fmla="*/ 196 w 300"/>
                  <a:gd name="T73" fmla="*/ 182 h 302"/>
                  <a:gd name="T74" fmla="*/ 182 w 300"/>
                  <a:gd name="T75" fmla="*/ 196 h 302"/>
                  <a:gd name="T76" fmla="*/ 162 w 300"/>
                  <a:gd name="T77" fmla="*/ 206 h 302"/>
                  <a:gd name="T78" fmla="*/ 150 w 300"/>
                  <a:gd name="T79" fmla="*/ 206 h 302"/>
                  <a:gd name="T80" fmla="*/ 128 w 300"/>
                  <a:gd name="T81" fmla="*/ 202 h 302"/>
                  <a:gd name="T82" fmla="*/ 112 w 300"/>
                  <a:gd name="T83" fmla="*/ 190 h 302"/>
                  <a:gd name="T84" fmla="*/ 100 w 300"/>
                  <a:gd name="T85" fmla="*/ 172 h 302"/>
                  <a:gd name="T86" fmla="*/ 94 w 300"/>
                  <a:gd name="T87" fmla="*/ 150 h 302"/>
                  <a:gd name="T88" fmla="*/ 96 w 300"/>
                  <a:gd name="T89" fmla="*/ 140 h 302"/>
                  <a:gd name="T90" fmla="*/ 104 w 300"/>
                  <a:gd name="T91" fmla="*/ 120 h 302"/>
                  <a:gd name="T92" fmla="*/ 120 w 300"/>
                  <a:gd name="T93" fmla="*/ 104 h 302"/>
                  <a:gd name="T94" fmla="*/ 140 w 300"/>
                  <a:gd name="T95" fmla="*/ 96 h 302"/>
                  <a:gd name="T96" fmla="*/ 150 w 300"/>
                  <a:gd name="T97" fmla="*/ 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0" h="302">
                    <a:moveTo>
                      <a:pt x="216" y="16"/>
                    </a:moveTo>
                    <a:lnTo>
                      <a:pt x="216" y="16"/>
                    </a:lnTo>
                    <a:lnTo>
                      <a:pt x="202" y="10"/>
                    </a:lnTo>
                    <a:lnTo>
                      <a:pt x="186" y="4"/>
                    </a:lnTo>
                    <a:lnTo>
                      <a:pt x="168" y="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6" y="2"/>
                    </a:lnTo>
                    <a:lnTo>
                      <a:pt x="122" y="4"/>
                    </a:lnTo>
                    <a:lnTo>
                      <a:pt x="110" y="6"/>
                    </a:lnTo>
                    <a:lnTo>
                      <a:pt x="96" y="10"/>
                    </a:lnTo>
                    <a:lnTo>
                      <a:pt x="84" y="16"/>
                    </a:lnTo>
                    <a:lnTo>
                      <a:pt x="72" y="22"/>
                    </a:lnTo>
                    <a:lnTo>
                      <a:pt x="52" y="38"/>
                    </a:lnTo>
                    <a:lnTo>
                      <a:pt x="32" y="58"/>
                    </a:lnTo>
                    <a:lnTo>
                      <a:pt x="18" y="80"/>
                    </a:lnTo>
                    <a:lnTo>
                      <a:pt x="12" y="92"/>
                    </a:lnTo>
                    <a:lnTo>
                      <a:pt x="8" y="104"/>
                    </a:lnTo>
                    <a:lnTo>
                      <a:pt x="4" y="118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4" y="186"/>
                    </a:lnTo>
                    <a:lnTo>
                      <a:pt x="8" y="202"/>
                    </a:lnTo>
                    <a:lnTo>
                      <a:pt x="16" y="218"/>
                    </a:lnTo>
                    <a:lnTo>
                      <a:pt x="24" y="232"/>
                    </a:lnTo>
                    <a:lnTo>
                      <a:pt x="34" y="246"/>
                    </a:lnTo>
                    <a:lnTo>
                      <a:pt x="46" y="258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78" y="282"/>
                    </a:lnTo>
                    <a:lnTo>
                      <a:pt x="100" y="292"/>
                    </a:lnTo>
                    <a:lnTo>
                      <a:pt x="124" y="300"/>
                    </a:lnTo>
                    <a:lnTo>
                      <a:pt x="150" y="302"/>
                    </a:lnTo>
                    <a:lnTo>
                      <a:pt x="150" y="302"/>
                    </a:lnTo>
                    <a:lnTo>
                      <a:pt x="176" y="300"/>
                    </a:lnTo>
                    <a:lnTo>
                      <a:pt x="200" y="292"/>
                    </a:lnTo>
                    <a:lnTo>
                      <a:pt x="222" y="282"/>
                    </a:lnTo>
                    <a:lnTo>
                      <a:pt x="244" y="270"/>
                    </a:lnTo>
                    <a:lnTo>
                      <a:pt x="244" y="270"/>
                    </a:lnTo>
                    <a:lnTo>
                      <a:pt x="256" y="258"/>
                    </a:lnTo>
                    <a:lnTo>
                      <a:pt x="266" y="246"/>
                    </a:lnTo>
                    <a:lnTo>
                      <a:pt x="276" y="232"/>
                    </a:lnTo>
                    <a:lnTo>
                      <a:pt x="286" y="218"/>
                    </a:lnTo>
                    <a:lnTo>
                      <a:pt x="292" y="202"/>
                    </a:lnTo>
                    <a:lnTo>
                      <a:pt x="296" y="186"/>
                    </a:lnTo>
                    <a:lnTo>
                      <a:pt x="300" y="168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28"/>
                    </a:lnTo>
                    <a:lnTo>
                      <a:pt x="294" y="108"/>
                    </a:lnTo>
                    <a:lnTo>
                      <a:pt x="288" y="88"/>
                    </a:lnTo>
                    <a:lnTo>
                      <a:pt x="278" y="70"/>
                    </a:lnTo>
                    <a:lnTo>
                      <a:pt x="266" y="54"/>
                    </a:lnTo>
                    <a:lnTo>
                      <a:pt x="250" y="40"/>
                    </a:lnTo>
                    <a:lnTo>
                      <a:pt x="234" y="26"/>
                    </a:lnTo>
                    <a:lnTo>
                      <a:pt x="216" y="16"/>
                    </a:lnTo>
                    <a:lnTo>
                      <a:pt x="216" y="16"/>
                    </a:lnTo>
                    <a:close/>
                    <a:moveTo>
                      <a:pt x="150" y="96"/>
                    </a:moveTo>
                    <a:lnTo>
                      <a:pt x="150" y="96"/>
                    </a:lnTo>
                    <a:lnTo>
                      <a:pt x="162" y="96"/>
                    </a:lnTo>
                    <a:lnTo>
                      <a:pt x="172" y="100"/>
                    </a:lnTo>
                    <a:lnTo>
                      <a:pt x="182" y="104"/>
                    </a:lnTo>
                    <a:lnTo>
                      <a:pt x="190" y="112"/>
                    </a:lnTo>
                    <a:lnTo>
                      <a:pt x="196" y="120"/>
                    </a:lnTo>
                    <a:lnTo>
                      <a:pt x="202" y="130"/>
                    </a:lnTo>
                    <a:lnTo>
                      <a:pt x="204" y="140"/>
                    </a:lnTo>
                    <a:lnTo>
                      <a:pt x="206" y="150"/>
                    </a:lnTo>
                    <a:lnTo>
                      <a:pt x="206" y="150"/>
                    </a:lnTo>
                    <a:lnTo>
                      <a:pt x="204" y="162"/>
                    </a:lnTo>
                    <a:lnTo>
                      <a:pt x="202" y="172"/>
                    </a:lnTo>
                    <a:lnTo>
                      <a:pt x="196" y="182"/>
                    </a:lnTo>
                    <a:lnTo>
                      <a:pt x="190" y="190"/>
                    </a:lnTo>
                    <a:lnTo>
                      <a:pt x="182" y="196"/>
                    </a:lnTo>
                    <a:lnTo>
                      <a:pt x="172" y="202"/>
                    </a:lnTo>
                    <a:lnTo>
                      <a:pt x="162" y="206"/>
                    </a:lnTo>
                    <a:lnTo>
                      <a:pt x="150" y="206"/>
                    </a:lnTo>
                    <a:lnTo>
                      <a:pt x="150" y="206"/>
                    </a:lnTo>
                    <a:lnTo>
                      <a:pt x="140" y="206"/>
                    </a:lnTo>
                    <a:lnTo>
                      <a:pt x="128" y="202"/>
                    </a:lnTo>
                    <a:lnTo>
                      <a:pt x="120" y="196"/>
                    </a:lnTo>
                    <a:lnTo>
                      <a:pt x="112" y="190"/>
                    </a:lnTo>
                    <a:lnTo>
                      <a:pt x="104" y="182"/>
                    </a:lnTo>
                    <a:lnTo>
                      <a:pt x="100" y="172"/>
                    </a:lnTo>
                    <a:lnTo>
                      <a:pt x="96" y="162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6" y="140"/>
                    </a:lnTo>
                    <a:lnTo>
                      <a:pt x="100" y="130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20" y="104"/>
                    </a:lnTo>
                    <a:lnTo>
                      <a:pt x="128" y="100"/>
                    </a:lnTo>
                    <a:lnTo>
                      <a:pt x="140" y="96"/>
                    </a:lnTo>
                    <a:lnTo>
                      <a:pt x="150" y="96"/>
                    </a:lnTo>
                    <a:lnTo>
                      <a:pt x="15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0" name="Rectangle 35">
                <a:extLst>
                  <a:ext uri="{FF2B5EF4-FFF2-40B4-BE49-F238E27FC236}">
                    <a16:creationId xmlns:a16="http://schemas.microsoft.com/office/drawing/2014/main" id="{C08F3E60-705B-4650-A031-90E5C42A0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50" y="5227638"/>
                <a:ext cx="2006600" cy="133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270" tIns="45636" rIns="91270" bIns="45636" numCol="1" anchor="t" anchorCtr="0" compatLnSpc="1">
                <a:prstTxWarp prst="textNoShape">
                  <a:avLst/>
                </a:prstTxWarp>
              </a:bodyPr>
              <a:lstStyle/>
              <a:p>
                <a:pPr defTabSz="1177121">
                  <a:defRPr/>
                </a:pPr>
                <a:endParaRPr lang="ru-RU" sz="1597" kern="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5D2D565-5FA9-4A2A-97E2-234549332685}"/>
                </a:ext>
              </a:extLst>
            </p:cNvPr>
            <p:cNvSpPr txBox="1"/>
            <p:nvPr/>
          </p:nvSpPr>
          <p:spPr>
            <a:xfrm>
              <a:off x="1477893" y="1666752"/>
              <a:ext cx="944752" cy="175647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Добыча урана</a:t>
              </a: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1429793" y="5701327"/>
            <a:ext cx="1109689" cy="700263"/>
            <a:chOff x="2390851" y="3106592"/>
            <a:chExt cx="833808" cy="526170"/>
          </a:xfrm>
        </p:grpSpPr>
        <p:pic>
          <p:nvPicPr>
            <p:cNvPr id="222" name="Picture 6" descr="Black H2 Gas Pump Icon Stock Illustration - Download Image Now - iStock">
              <a:extLst>
                <a:ext uri="{FF2B5EF4-FFF2-40B4-BE49-F238E27FC236}">
                  <a16:creationId xmlns:a16="http://schemas.microsoft.com/office/drawing/2014/main" id="{1DA9A66C-5B42-4383-9825-AF5CD4F3D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624" y="3106592"/>
              <a:ext cx="387608" cy="38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2022FBC-90F9-49BF-AB9F-29F695D63E90}"/>
                </a:ext>
              </a:extLst>
            </p:cNvPr>
            <p:cNvSpPr txBox="1"/>
            <p:nvPr/>
          </p:nvSpPr>
          <p:spPr>
            <a:xfrm>
              <a:off x="2390851" y="3457114"/>
              <a:ext cx="833808" cy="175648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Водород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7381372" y="5536694"/>
            <a:ext cx="1197639" cy="689758"/>
            <a:chOff x="2428270" y="3190222"/>
            <a:chExt cx="899894" cy="518277"/>
          </a:xfrm>
        </p:grpSpPr>
        <p:pic>
          <p:nvPicPr>
            <p:cNvPr id="225" name="Picture 12" descr="Technology Features And Benefits - Water Treatment Plant Icon | Full Size  PNG Download | SeekPNG">
              <a:extLst>
                <a:ext uri="{FF2B5EF4-FFF2-40B4-BE49-F238E27FC236}">
                  <a16:creationId xmlns:a16="http://schemas.microsoft.com/office/drawing/2014/main" id="{B0B5B2FC-E5C1-428C-9B04-1136307E4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05" y="3190222"/>
              <a:ext cx="374828" cy="31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137C8927-45DD-463B-AB70-DEF5D8D8ED7B}"/>
                </a:ext>
              </a:extLst>
            </p:cNvPr>
            <p:cNvSpPr txBox="1"/>
            <p:nvPr/>
          </p:nvSpPr>
          <p:spPr>
            <a:xfrm>
              <a:off x="2428270" y="3532851"/>
              <a:ext cx="899894" cy="175648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Водоподготовка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479934" y="4350411"/>
            <a:ext cx="1232029" cy="743152"/>
            <a:chOff x="1596716" y="3585881"/>
            <a:chExt cx="925733" cy="558397"/>
          </a:xfrm>
        </p:grpSpPr>
        <p:pic>
          <p:nvPicPr>
            <p:cNvPr id="228" name="Picture 20" descr="Wind Energy Icon #389185 - Free Icons Library">
              <a:extLst>
                <a:ext uri="{FF2B5EF4-FFF2-40B4-BE49-F238E27FC236}">
                  <a16:creationId xmlns:a16="http://schemas.microsoft.com/office/drawing/2014/main" id="{514A3CA6-B07C-4E36-A1B9-9251C0B2F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571" y="3585881"/>
              <a:ext cx="395145" cy="39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9604C55-2214-4937-A2D7-5509D1D4DDD8}"/>
                </a:ext>
              </a:extLst>
            </p:cNvPr>
            <p:cNvSpPr txBox="1"/>
            <p:nvPr/>
          </p:nvSpPr>
          <p:spPr>
            <a:xfrm>
              <a:off x="1596716" y="3968630"/>
              <a:ext cx="925733" cy="175648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Ветроэнергетика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465781" y="5283066"/>
            <a:ext cx="1199397" cy="833149"/>
            <a:chOff x="1760998" y="4074174"/>
            <a:chExt cx="901215" cy="626021"/>
          </a:xfrm>
        </p:grpSpPr>
        <p:pic>
          <p:nvPicPr>
            <p:cNvPr id="231" name="Picture 16" descr="Battery, electric, energy, storage icon - Free download">
              <a:extLst>
                <a:ext uri="{FF2B5EF4-FFF2-40B4-BE49-F238E27FC236}">
                  <a16:creationId xmlns:a16="http://schemas.microsoft.com/office/drawing/2014/main" id="{DDCC6A50-5174-4333-B1C8-8C86DBF0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925" y="4074174"/>
              <a:ext cx="363857" cy="363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E2C8F6D-6DB5-4CB8-BA62-798119FBC77D}"/>
                </a:ext>
              </a:extLst>
            </p:cNvPr>
            <p:cNvSpPr txBox="1"/>
            <p:nvPr/>
          </p:nvSpPr>
          <p:spPr>
            <a:xfrm>
              <a:off x="1760998" y="4401304"/>
              <a:ext cx="901215" cy="298891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Накопители энергии</a:t>
              </a: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1952507" y="4657436"/>
            <a:ext cx="888608" cy="794680"/>
            <a:chOff x="3148791" y="4110038"/>
            <a:chExt cx="667690" cy="597115"/>
          </a:xfrm>
        </p:grpSpPr>
        <p:pic>
          <p:nvPicPr>
            <p:cNvPr id="234" name="Picture 22" descr="Industries — LeanXcale">
              <a:extLst>
                <a:ext uri="{FF2B5EF4-FFF2-40B4-BE49-F238E27FC236}">
                  <a16:creationId xmlns:a16="http://schemas.microsoft.com/office/drawing/2014/main" id="{45F5A91D-58EF-462B-8738-024998CBE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003" y="4110038"/>
              <a:ext cx="412056" cy="41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DDCDE304-5410-48E0-892A-B8C6FD08E130}"/>
                </a:ext>
              </a:extLst>
            </p:cNvPr>
            <p:cNvSpPr txBox="1"/>
            <p:nvPr/>
          </p:nvSpPr>
          <p:spPr>
            <a:xfrm>
              <a:off x="3148791" y="4531505"/>
              <a:ext cx="667690" cy="175648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Умные сети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211676DE-9B69-4EFB-BA57-00187BAEACF1}"/>
              </a:ext>
            </a:extLst>
          </p:cNvPr>
          <p:cNvGrpSpPr/>
          <p:nvPr/>
        </p:nvGrpSpPr>
        <p:grpSpPr>
          <a:xfrm>
            <a:off x="2475705" y="1126875"/>
            <a:ext cx="1726176" cy="726737"/>
            <a:chOff x="2194077" y="1883454"/>
            <a:chExt cx="1297030" cy="54606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F174783-1EB8-4D78-914B-6F7155B66CE7}"/>
                </a:ext>
              </a:extLst>
            </p:cNvPr>
            <p:cNvSpPr txBox="1"/>
            <p:nvPr/>
          </p:nvSpPr>
          <p:spPr>
            <a:xfrm>
              <a:off x="2194077" y="2130627"/>
              <a:ext cx="1297030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Проектирование,</a:t>
              </a:r>
            </a:p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сооружение АЭС</a:t>
              </a:r>
            </a:p>
          </p:txBody>
        </p:sp>
        <p:grpSp>
          <p:nvGrpSpPr>
            <p:cNvPr id="238" name="Группа 237">
              <a:extLst>
                <a:ext uri="{FF2B5EF4-FFF2-40B4-BE49-F238E27FC236}">
                  <a16:creationId xmlns:a16="http://schemas.microsoft.com/office/drawing/2014/main" id="{3A1C5187-5E36-40C0-B03E-394E5CD231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93591" y="1883454"/>
              <a:ext cx="285359" cy="288000"/>
              <a:chOff x="6707981" y="2336951"/>
              <a:chExt cx="1028700" cy="1038225"/>
            </a:xfrm>
            <a:solidFill>
              <a:srgbClr val="4472C4">
                <a:lumMod val="75000"/>
              </a:srgbClr>
            </a:solidFill>
          </p:grpSpPr>
          <p:sp>
            <p:nvSpPr>
              <p:cNvPr id="239" name="Freeform 5">
                <a:extLst>
                  <a:ext uri="{FF2B5EF4-FFF2-40B4-BE49-F238E27FC236}">
                    <a16:creationId xmlns:a16="http://schemas.microsoft.com/office/drawing/2014/main" id="{0F93F4F0-5E21-4910-A763-B902DDF90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1706" y="3019576"/>
                <a:ext cx="304800" cy="136525"/>
              </a:xfrm>
              <a:custGeom>
                <a:avLst/>
                <a:gdLst>
                  <a:gd name="T0" fmla="*/ 138 w 192"/>
                  <a:gd name="T1" fmla="*/ 18 h 86"/>
                  <a:gd name="T2" fmla="*/ 168 w 192"/>
                  <a:gd name="T3" fmla="*/ 30 h 86"/>
                  <a:gd name="T4" fmla="*/ 168 w 192"/>
                  <a:gd name="T5" fmla="*/ 30 h 86"/>
                  <a:gd name="T6" fmla="*/ 168 w 192"/>
                  <a:gd name="T7" fmla="*/ 30 h 86"/>
                  <a:gd name="T8" fmla="*/ 152 w 192"/>
                  <a:gd name="T9" fmla="*/ 50 h 86"/>
                  <a:gd name="T10" fmla="*/ 132 w 192"/>
                  <a:gd name="T11" fmla="*/ 68 h 86"/>
                  <a:gd name="T12" fmla="*/ 96 w 192"/>
                  <a:gd name="T13" fmla="*/ 50 h 86"/>
                  <a:gd name="T14" fmla="*/ 54 w 192"/>
                  <a:gd name="T15" fmla="*/ 32 h 86"/>
                  <a:gd name="T16" fmla="*/ 138 w 192"/>
                  <a:gd name="T17" fmla="*/ 18 h 86"/>
                  <a:gd name="T18" fmla="*/ 140 w 192"/>
                  <a:gd name="T19" fmla="*/ 0 h 86"/>
                  <a:gd name="T20" fmla="*/ 0 w 192"/>
                  <a:gd name="T21" fmla="*/ 24 h 86"/>
                  <a:gd name="T22" fmla="*/ 90 w 192"/>
                  <a:gd name="T23" fmla="*/ 66 h 86"/>
                  <a:gd name="T24" fmla="*/ 134 w 192"/>
                  <a:gd name="T25" fmla="*/ 86 h 86"/>
                  <a:gd name="T26" fmla="*/ 134 w 192"/>
                  <a:gd name="T27" fmla="*/ 86 h 86"/>
                  <a:gd name="T28" fmla="*/ 150 w 192"/>
                  <a:gd name="T29" fmla="*/ 72 h 86"/>
                  <a:gd name="T30" fmla="*/ 166 w 192"/>
                  <a:gd name="T31" fmla="*/ 58 h 86"/>
                  <a:gd name="T32" fmla="*/ 180 w 192"/>
                  <a:gd name="T33" fmla="*/ 42 h 86"/>
                  <a:gd name="T34" fmla="*/ 192 w 192"/>
                  <a:gd name="T35" fmla="*/ 24 h 86"/>
                  <a:gd name="T36" fmla="*/ 174 w 192"/>
                  <a:gd name="T37" fmla="*/ 16 h 86"/>
                  <a:gd name="T38" fmla="*/ 140 w 192"/>
                  <a:gd name="T39" fmla="*/ 0 h 86"/>
                  <a:gd name="T40" fmla="*/ 140 w 192"/>
                  <a:gd name="T4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86">
                    <a:moveTo>
                      <a:pt x="138" y="18"/>
                    </a:moveTo>
                    <a:lnTo>
                      <a:pt x="168" y="30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52" y="50"/>
                    </a:lnTo>
                    <a:lnTo>
                      <a:pt x="132" y="68"/>
                    </a:lnTo>
                    <a:lnTo>
                      <a:pt x="96" y="50"/>
                    </a:lnTo>
                    <a:lnTo>
                      <a:pt x="54" y="32"/>
                    </a:lnTo>
                    <a:lnTo>
                      <a:pt x="138" y="18"/>
                    </a:lnTo>
                    <a:close/>
                    <a:moveTo>
                      <a:pt x="140" y="0"/>
                    </a:moveTo>
                    <a:lnTo>
                      <a:pt x="0" y="24"/>
                    </a:lnTo>
                    <a:lnTo>
                      <a:pt x="90" y="66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50" y="72"/>
                    </a:lnTo>
                    <a:lnTo>
                      <a:pt x="166" y="58"/>
                    </a:lnTo>
                    <a:lnTo>
                      <a:pt x="180" y="42"/>
                    </a:lnTo>
                    <a:lnTo>
                      <a:pt x="192" y="24"/>
                    </a:lnTo>
                    <a:lnTo>
                      <a:pt x="174" y="16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240" name="Freeform 8">
                <a:extLst>
                  <a:ext uri="{FF2B5EF4-FFF2-40B4-BE49-F238E27FC236}">
                    <a16:creationId xmlns:a16="http://schemas.microsoft.com/office/drawing/2014/main" id="{9B7D93FF-3E31-4101-A659-233E72BF2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9331" y="3372001"/>
                <a:ext cx="6350" cy="3175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241" name="Freeform 9">
                <a:extLst>
                  <a:ext uri="{FF2B5EF4-FFF2-40B4-BE49-F238E27FC236}">
                    <a16:creationId xmlns:a16="http://schemas.microsoft.com/office/drawing/2014/main" id="{C9B963F7-E542-4000-8F33-869318BE2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4506" y="2336951"/>
                <a:ext cx="809625" cy="625475"/>
              </a:xfrm>
              <a:custGeom>
                <a:avLst/>
                <a:gdLst>
                  <a:gd name="T0" fmla="*/ 284 w 510"/>
                  <a:gd name="T1" fmla="*/ 16 h 394"/>
                  <a:gd name="T2" fmla="*/ 344 w 510"/>
                  <a:gd name="T3" fmla="*/ 30 h 394"/>
                  <a:gd name="T4" fmla="*/ 314 w 510"/>
                  <a:gd name="T5" fmla="*/ 28 h 394"/>
                  <a:gd name="T6" fmla="*/ 244 w 510"/>
                  <a:gd name="T7" fmla="*/ 38 h 394"/>
                  <a:gd name="T8" fmla="*/ 184 w 510"/>
                  <a:gd name="T9" fmla="*/ 66 h 394"/>
                  <a:gd name="T10" fmla="*/ 134 w 510"/>
                  <a:gd name="T11" fmla="*/ 112 h 394"/>
                  <a:gd name="T12" fmla="*/ 100 w 510"/>
                  <a:gd name="T13" fmla="*/ 168 h 394"/>
                  <a:gd name="T14" fmla="*/ 84 w 510"/>
                  <a:gd name="T15" fmla="*/ 234 h 394"/>
                  <a:gd name="T16" fmla="*/ 84 w 510"/>
                  <a:gd name="T17" fmla="*/ 288 h 394"/>
                  <a:gd name="T18" fmla="*/ 112 w 510"/>
                  <a:gd name="T19" fmla="*/ 372 h 394"/>
                  <a:gd name="T20" fmla="*/ 68 w 510"/>
                  <a:gd name="T21" fmla="*/ 362 h 394"/>
                  <a:gd name="T22" fmla="*/ 28 w 510"/>
                  <a:gd name="T23" fmla="*/ 346 h 394"/>
                  <a:gd name="T24" fmla="*/ 16 w 510"/>
                  <a:gd name="T25" fmla="*/ 290 h 394"/>
                  <a:gd name="T26" fmla="*/ 20 w 510"/>
                  <a:gd name="T27" fmla="*/ 216 h 394"/>
                  <a:gd name="T28" fmla="*/ 46 w 510"/>
                  <a:gd name="T29" fmla="*/ 146 h 394"/>
                  <a:gd name="T30" fmla="*/ 88 w 510"/>
                  <a:gd name="T31" fmla="*/ 88 h 394"/>
                  <a:gd name="T32" fmla="*/ 146 w 510"/>
                  <a:gd name="T33" fmla="*/ 46 h 394"/>
                  <a:gd name="T34" fmla="*/ 216 w 510"/>
                  <a:gd name="T35" fmla="*/ 20 h 394"/>
                  <a:gd name="T36" fmla="*/ 262 w 510"/>
                  <a:gd name="T37" fmla="*/ 16 h 394"/>
                  <a:gd name="T38" fmla="*/ 238 w 510"/>
                  <a:gd name="T39" fmla="*/ 0 h 394"/>
                  <a:gd name="T40" fmla="*/ 186 w 510"/>
                  <a:gd name="T41" fmla="*/ 10 h 394"/>
                  <a:gd name="T42" fmla="*/ 116 w 510"/>
                  <a:gd name="T43" fmla="*/ 44 h 394"/>
                  <a:gd name="T44" fmla="*/ 60 w 510"/>
                  <a:gd name="T45" fmla="*/ 96 h 394"/>
                  <a:gd name="T46" fmla="*/ 20 w 510"/>
                  <a:gd name="T47" fmla="*/ 162 h 394"/>
                  <a:gd name="T48" fmla="*/ 0 w 510"/>
                  <a:gd name="T49" fmla="*/ 238 h 394"/>
                  <a:gd name="T50" fmla="*/ 4 w 510"/>
                  <a:gd name="T51" fmla="*/ 318 h 394"/>
                  <a:gd name="T52" fmla="*/ 14 w 510"/>
                  <a:gd name="T53" fmla="*/ 356 h 394"/>
                  <a:gd name="T54" fmla="*/ 16 w 510"/>
                  <a:gd name="T55" fmla="*/ 356 h 394"/>
                  <a:gd name="T56" fmla="*/ 112 w 510"/>
                  <a:gd name="T57" fmla="*/ 388 h 394"/>
                  <a:gd name="T58" fmla="*/ 136 w 510"/>
                  <a:gd name="T59" fmla="*/ 380 h 394"/>
                  <a:gd name="T60" fmla="*/ 112 w 510"/>
                  <a:gd name="T61" fmla="*/ 332 h 394"/>
                  <a:gd name="T62" fmla="*/ 98 w 510"/>
                  <a:gd name="T63" fmla="*/ 278 h 394"/>
                  <a:gd name="T64" fmla="*/ 100 w 510"/>
                  <a:gd name="T65" fmla="*/ 236 h 394"/>
                  <a:gd name="T66" fmla="*/ 116 w 510"/>
                  <a:gd name="T67" fmla="*/ 174 h 394"/>
                  <a:gd name="T68" fmla="*/ 148 w 510"/>
                  <a:gd name="T69" fmla="*/ 122 h 394"/>
                  <a:gd name="T70" fmla="*/ 192 w 510"/>
                  <a:gd name="T71" fmla="*/ 80 h 394"/>
                  <a:gd name="T72" fmla="*/ 250 w 510"/>
                  <a:gd name="T73" fmla="*/ 54 h 394"/>
                  <a:gd name="T74" fmla="*/ 314 w 510"/>
                  <a:gd name="T75" fmla="*/ 44 h 394"/>
                  <a:gd name="T76" fmla="*/ 346 w 510"/>
                  <a:gd name="T77" fmla="*/ 46 h 394"/>
                  <a:gd name="T78" fmla="*/ 432 w 510"/>
                  <a:gd name="T79" fmla="*/ 80 h 394"/>
                  <a:gd name="T80" fmla="*/ 496 w 510"/>
                  <a:gd name="T81" fmla="*/ 146 h 394"/>
                  <a:gd name="T82" fmla="*/ 502 w 510"/>
                  <a:gd name="T83" fmla="*/ 154 h 394"/>
                  <a:gd name="T84" fmla="*/ 470 w 510"/>
                  <a:gd name="T85" fmla="*/ 102 h 394"/>
                  <a:gd name="T86" fmla="*/ 428 w 510"/>
                  <a:gd name="T87" fmla="*/ 60 h 394"/>
                  <a:gd name="T88" fmla="*/ 378 w 510"/>
                  <a:gd name="T89" fmla="*/ 26 h 394"/>
                  <a:gd name="T90" fmla="*/ 322 w 510"/>
                  <a:gd name="T91" fmla="*/ 6 h 394"/>
                  <a:gd name="T92" fmla="*/ 262 w 510"/>
                  <a:gd name="T93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0" h="394">
                    <a:moveTo>
                      <a:pt x="262" y="16"/>
                    </a:moveTo>
                    <a:lnTo>
                      <a:pt x="262" y="16"/>
                    </a:lnTo>
                    <a:lnTo>
                      <a:pt x="284" y="16"/>
                    </a:lnTo>
                    <a:lnTo>
                      <a:pt x="304" y="18"/>
                    </a:lnTo>
                    <a:lnTo>
                      <a:pt x="324" y="24"/>
                    </a:lnTo>
                    <a:lnTo>
                      <a:pt x="344" y="30"/>
                    </a:lnTo>
                    <a:lnTo>
                      <a:pt x="344" y="30"/>
                    </a:lnTo>
                    <a:lnTo>
                      <a:pt x="314" y="28"/>
                    </a:lnTo>
                    <a:lnTo>
                      <a:pt x="314" y="28"/>
                    </a:lnTo>
                    <a:lnTo>
                      <a:pt x="290" y="28"/>
                    </a:lnTo>
                    <a:lnTo>
                      <a:pt x="266" y="32"/>
                    </a:lnTo>
                    <a:lnTo>
                      <a:pt x="244" y="38"/>
                    </a:lnTo>
                    <a:lnTo>
                      <a:pt x="224" y="46"/>
                    </a:lnTo>
                    <a:lnTo>
                      <a:pt x="204" y="56"/>
                    </a:lnTo>
                    <a:lnTo>
                      <a:pt x="184" y="66"/>
                    </a:lnTo>
                    <a:lnTo>
                      <a:pt x="166" y="80"/>
                    </a:lnTo>
                    <a:lnTo>
                      <a:pt x="150" y="96"/>
                    </a:lnTo>
                    <a:lnTo>
                      <a:pt x="134" y="112"/>
                    </a:lnTo>
                    <a:lnTo>
                      <a:pt x="122" y="130"/>
                    </a:lnTo>
                    <a:lnTo>
                      <a:pt x="110" y="148"/>
                    </a:lnTo>
                    <a:lnTo>
                      <a:pt x="100" y="168"/>
                    </a:lnTo>
                    <a:lnTo>
                      <a:pt x="92" y="190"/>
                    </a:lnTo>
                    <a:lnTo>
                      <a:pt x="86" y="212"/>
                    </a:lnTo>
                    <a:lnTo>
                      <a:pt x="84" y="234"/>
                    </a:lnTo>
                    <a:lnTo>
                      <a:pt x="82" y="258"/>
                    </a:lnTo>
                    <a:lnTo>
                      <a:pt x="82" y="258"/>
                    </a:lnTo>
                    <a:lnTo>
                      <a:pt x="84" y="288"/>
                    </a:lnTo>
                    <a:lnTo>
                      <a:pt x="90" y="318"/>
                    </a:lnTo>
                    <a:lnTo>
                      <a:pt x="100" y="346"/>
                    </a:lnTo>
                    <a:lnTo>
                      <a:pt x="112" y="372"/>
                    </a:lnTo>
                    <a:lnTo>
                      <a:pt x="112" y="372"/>
                    </a:lnTo>
                    <a:lnTo>
                      <a:pt x="90" y="368"/>
                    </a:lnTo>
                    <a:lnTo>
                      <a:pt x="68" y="362"/>
                    </a:lnTo>
                    <a:lnTo>
                      <a:pt x="48" y="354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20" y="316"/>
                    </a:lnTo>
                    <a:lnTo>
                      <a:pt x="20" y="316"/>
                    </a:lnTo>
                    <a:lnTo>
                      <a:pt x="16" y="290"/>
                    </a:lnTo>
                    <a:lnTo>
                      <a:pt x="16" y="264"/>
                    </a:lnTo>
                    <a:lnTo>
                      <a:pt x="16" y="240"/>
                    </a:lnTo>
                    <a:lnTo>
                      <a:pt x="20" y="216"/>
                    </a:lnTo>
                    <a:lnTo>
                      <a:pt x="26" y="192"/>
                    </a:lnTo>
                    <a:lnTo>
                      <a:pt x="34" y="168"/>
                    </a:lnTo>
                    <a:lnTo>
                      <a:pt x="46" y="146"/>
                    </a:lnTo>
                    <a:lnTo>
                      <a:pt x="58" y="126"/>
                    </a:lnTo>
                    <a:lnTo>
                      <a:pt x="72" y="106"/>
                    </a:lnTo>
                    <a:lnTo>
                      <a:pt x="88" y="88"/>
                    </a:lnTo>
                    <a:lnTo>
                      <a:pt x="106" y="72"/>
                    </a:lnTo>
                    <a:lnTo>
                      <a:pt x="124" y="58"/>
                    </a:lnTo>
                    <a:lnTo>
                      <a:pt x="146" y="46"/>
                    </a:lnTo>
                    <a:lnTo>
                      <a:pt x="168" y="34"/>
                    </a:lnTo>
                    <a:lnTo>
                      <a:pt x="190" y="26"/>
                    </a:lnTo>
                    <a:lnTo>
                      <a:pt x="216" y="20"/>
                    </a:lnTo>
                    <a:lnTo>
                      <a:pt x="216" y="20"/>
                    </a:lnTo>
                    <a:lnTo>
                      <a:pt x="238" y="16"/>
                    </a:lnTo>
                    <a:lnTo>
                      <a:pt x="262" y="16"/>
                    </a:lnTo>
                    <a:close/>
                    <a:moveTo>
                      <a:pt x="262" y="0"/>
                    </a:moveTo>
                    <a:lnTo>
                      <a:pt x="262" y="0"/>
                    </a:lnTo>
                    <a:lnTo>
                      <a:pt x="238" y="0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186" y="10"/>
                    </a:lnTo>
                    <a:lnTo>
                      <a:pt x="162" y="20"/>
                    </a:lnTo>
                    <a:lnTo>
                      <a:pt x="138" y="32"/>
                    </a:lnTo>
                    <a:lnTo>
                      <a:pt x="116" y="44"/>
                    </a:lnTo>
                    <a:lnTo>
                      <a:pt x="94" y="60"/>
                    </a:lnTo>
                    <a:lnTo>
                      <a:pt x="76" y="78"/>
                    </a:lnTo>
                    <a:lnTo>
                      <a:pt x="60" y="96"/>
                    </a:lnTo>
                    <a:lnTo>
                      <a:pt x="44" y="118"/>
                    </a:lnTo>
                    <a:lnTo>
                      <a:pt x="30" y="140"/>
                    </a:lnTo>
                    <a:lnTo>
                      <a:pt x="20" y="162"/>
                    </a:lnTo>
                    <a:lnTo>
                      <a:pt x="12" y="186"/>
                    </a:lnTo>
                    <a:lnTo>
                      <a:pt x="4" y="212"/>
                    </a:lnTo>
                    <a:lnTo>
                      <a:pt x="0" y="238"/>
                    </a:lnTo>
                    <a:lnTo>
                      <a:pt x="0" y="264"/>
                    </a:lnTo>
                    <a:lnTo>
                      <a:pt x="0" y="292"/>
                    </a:lnTo>
                    <a:lnTo>
                      <a:pt x="4" y="318"/>
                    </a:lnTo>
                    <a:lnTo>
                      <a:pt x="4" y="318"/>
                    </a:lnTo>
                    <a:lnTo>
                      <a:pt x="8" y="338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16" y="356"/>
                    </a:lnTo>
                    <a:lnTo>
                      <a:pt x="16" y="356"/>
                    </a:lnTo>
                    <a:lnTo>
                      <a:pt x="46" y="370"/>
                    </a:lnTo>
                    <a:lnTo>
                      <a:pt x="78" y="380"/>
                    </a:lnTo>
                    <a:lnTo>
                      <a:pt x="112" y="388"/>
                    </a:lnTo>
                    <a:lnTo>
                      <a:pt x="146" y="394"/>
                    </a:lnTo>
                    <a:lnTo>
                      <a:pt x="146" y="394"/>
                    </a:lnTo>
                    <a:lnTo>
                      <a:pt x="136" y="380"/>
                    </a:lnTo>
                    <a:lnTo>
                      <a:pt x="126" y="366"/>
                    </a:lnTo>
                    <a:lnTo>
                      <a:pt x="118" y="348"/>
                    </a:lnTo>
                    <a:lnTo>
                      <a:pt x="112" y="332"/>
                    </a:lnTo>
                    <a:lnTo>
                      <a:pt x="106" y="314"/>
                    </a:lnTo>
                    <a:lnTo>
                      <a:pt x="102" y="296"/>
                    </a:lnTo>
                    <a:lnTo>
                      <a:pt x="98" y="278"/>
                    </a:lnTo>
                    <a:lnTo>
                      <a:pt x="98" y="258"/>
                    </a:lnTo>
                    <a:lnTo>
                      <a:pt x="98" y="258"/>
                    </a:lnTo>
                    <a:lnTo>
                      <a:pt x="100" y="236"/>
                    </a:lnTo>
                    <a:lnTo>
                      <a:pt x="102" y="216"/>
                    </a:lnTo>
                    <a:lnTo>
                      <a:pt x="108" y="194"/>
                    </a:lnTo>
                    <a:lnTo>
                      <a:pt x="116" y="174"/>
                    </a:lnTo>
                    <a:lnTo>
                      <a:pt x="124" y="156"/>
                    </a:lnTo>
                    <a:lnTo>
                      <a:pt x="134" y="138"/>
                    </a:lnTo>
                    <a:lnTo>
                      <a:pt x="148" y="122"/>
                    </a:lnTo>
                    <a:lnTo>
                      <a:pt x="162" y="106"/>
                    </a:lnTo>
                    <a:lnTo>
                      <a:pt x="176" y="92"/>
                    </a:lnTo>
                    <a:lnTo>
                      <a:pt x="192" y="80"/>
                    </a:lnTo>
                    <a:lnTo>
                      <a:pt x="210" y="70"/>
                    </a:lnTo>
                    <a:lnTo>
                      <a:pt x="230" y="60"/>
                    </a:lnTo>
                    <a:lnTo>
                      <a:pt x="250" y="54"/>
                    </a:lnTo>
                    <a:lnTo>
                      <a:pt x="270" y="48"/>
                    </a:lnTo>
                    <a:lnTo>
                      <a:pt x="292" y="44"/>
                    </a:lnTo>
                    <a:lnTo>
                      <a:pt x="314" y="44"/>
                    </a:lnTo>
                    <a:lnTo>
                      <a:pt x="314" y="44"/>
                    </a:lnTo>
                    <a:lnTo>
                      <a:pt x="330" y="44"/>
                    </a:lnTo>
                    <a:lnTo>
                      <a:pt x="346" y="46"/>
                    </a:lnTo>
                    <a:lnTo>
                      <a:pt x="376" y="54"/>
                    </a:lnTo>
                    <a:lnTo>
                      <a:pt x="406" y="64"/>
                    </a:lnTo>
                    <a:lnTo>
                      <a:pt x="432" y="80"/>
                    </a:lnTo>
                    <a:lnTo>
                      <a:pt x="458" y="98"/>
                    </a:lnTo>
                    <a:lnTo>
                      <a:pt x="478" y="120"/>
                    </a:lnTo>
                    <a:lnTo>
                      <a:pt x="496" y="146"/>
                    </a:lnTo>
                    <a:lnTo>
                      <a:pt x="510" y="174"/>
                    </a:lnTo>
                    <a:lnTo>
                      <a:pt x="510" y="174"/>
                    </a:lnTo>
                    <a:lnTo>
                      <a:pt x="502" y="154"/>
                    </a:lnTo>
                    <a:lnTo>
                      <a:pt x="494" y="136"/>
                    </a:lnTo>
                    <a:lnTo>
                      <a:pt x="482" y="118"/>
                    </a:lnTo>
                    <a:lnTo>
                      <a:pt x="470" y="102"/>
                    </a:lnTo>
                    <a:lnTo>
                      <a:pt x="458" y="86"/>
                    </a:lnTo>
                    <a:lnTo>
                      <a:pt x="444" y="72"/>
                    </a:lnTo>
                    <a:lnTo>
                      <a:pt x="428" y="60"/>
                    </a:lnTo>
                    <a:lnTo>
                      <a:pt x="412" y="48"/>
                    </a:lnTo>
                    <a:lnTo>
                      <a:pt x="396" y="36"/>
                    </a:lnTo>
                    <a:lnTo>
                      <a:pt x="378" y="26"/>
                    </a:lnTo>
                    <a:lnTo>
                      <a:pt x="360" y="18"/>
                    </a:lnTo>
                    <a:lnTo>
                      <a:pt x="342" y="12"/>
                    </a:lnTo>
                    <a:lnTo>
                      <a:pt x="322" y="6"/>
                    </a:lnTo>
                    <a:lnTo>
                      <a:pt x="302" y="2"/>
                    </a:lnTo>
                    <a:lnTo>
                      <a:pt x="282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242" name="Freeform 12">
                <a:extLst>
                  <a:ext uri="{FF2B5EF4-FFF2-40B4-BE49-F238E27FC236}">
                    <a16:creationId xmlns:a16="http://schemas.microsoft.com/office/drawing/2014/main" id="{717A37D4-43C9-4036-B9F7-F44EA25E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181" y="2438551"/>
                <a:ext cx="641350" cy="530225"/>
              </a:xfrm>
              <a:custGeom>
                <a:avLst/>
                <a:gdLst>
                  <a:gd name="T0" fmla="*/ 398 w 404"/>
                  <a:gd name="T1" fmla="*/ 164 h 334"/>
                  <a:gd name="T2" fmla="*/ 398 w 404"/>
                  <a:gd name="T3" fmla="*/ 164 h 334"/>
                  <a:gd name="T4" fmla="*/ 394 w 404"/>
                  <a:gd name="T5" fmla="*/ 144 h 334"/>
                  <a:gd name="T6" fmla="*/ 388 w 404"/>
                  <a:gd name="T7" fmla="*/ 124 h 334"/>
                  <a:gd name="T8" fmla="*/ 388 w 404"/>
                  <a:gd name="T9" fmla="*/ 124 h 334"/>
                  <a:gd name="T10" fmla="*/ 374 w 404"/>
                  <a:gd name="T11" fmla="*/ 98 h 334"/>
                  <a:gd name="T12" fmla="*/ 356 w 404"/>
                  <a:gd name="T13" fmla="*/ 74 h 334"/>
                  <a:gd name="T14" fmla="*/ 336 w 404"/>
                  <a:gd name="T15" fmla="*/ 52 h 334"/>
                  <a:gd name="T16" fmla="*/ 314 w 404"/>
                  <a:gd name="T17" fmla="*/ 36 h 334"/>
                  <a:gd name="T18" fmla="*/ 288 w 404"/>
                  <a:gd name="T19" fmla="*/ 20 h 334"/>
                  <a:gd name="T20" fmla="*/ 262 w 404"/>
                  <a:gd name="T21" fmla="*/ 10 h 334"/>
                  <a:gd name="T22" fmla="*/ 232 w 404"/>
                  <a:gd name="T23" fmla="*/ 4 h 334"/>
                  <a:gd name="T24" fmla="*/ 202 w 404"/>
                  <a:gd name="T25" fmla="*/ 0 h 334"/>
                  <a:gd name="T26" fmla="*/ 202 w 404"/>
                  <a:gd name="T27" fmla="*/ 0 h 334"/>
                  <a:gd name="T28" fmla="*/ 180 w 404"/>
                  <a:gd name="T29" fmla="*/ 2 h 334"/>
                  <a:gd name="T30" fmla="*/ 160 w 404"/>
                  <a:gd name="T31" fmla="*/ 6 h 334"/>
                  <a:gd name="T32" fmla="*/ 142 w 404"/>
                  <a:gd name="T33" fmla="*/ 10 h 334"/>
                  <a:gd name="T34" fmla="*/ 122 w 404"/>
                  <a:gd name="T35" fmla="*/ 16 h 334"/>
                  <a:gd name="T36" fmla="*/ 106 w 404"/>
                  <a:gd name="T37" fmla="*/ 26 h 334"/>
                  <a:gd name="T38" fmla="*/ 88 w 404"/>
                  <a:gd name="T39" fmla="*/ 36 h 334"/>
                  <a:gd name="T40" fmla="*/ 72 w 404"/>
                  <a:gd name="T41" fmla="*/ 48 h 334"/>
                  <a:gd name="T42" fmla="*/ 58 w 404"/>
                  <a:gd name="T43" fmla="*/ 60 h 334"/>
                  <a:gd name="T44" fmla="*/ 46 w 404"/>
                  <a:gd name="T45" fmla="*/ 74 h 334"/>
                  <a:gd name="T46" fmla="*/ 34 w 404"/>
                  <a:gd name="T47" fmla="*/ 90 h 334"/>
                  <a:gd name="T48" fmla="*/ 24 w 404"/>
                  <a:gd name="T49" fmla="*/ 106 h 334"/>
                  <a:gd name="T50" fmla="*/ 16 w 404"/>
                  <a:gd name="T51" fmla="*/ 124 h 334"/>
                  <a:gd name="T52" fmla="*/ 8 w 404"/>
                  <a:gd name="T53" fmla="*/ 142 h 334"/>
                  <a:gd name="T54" fmla="*/ 4 w 404"/>
                  <a:gd name="T55" fmla="*/ 162 h 334"/>
                  <a:gd name="T56" fmla="*/ 0 w 404"/>
                  <a:gd name="T57" fmla="*/ 182 h 334"/>
                  <a:gd name="T58" fmla="*/ 0 w 404"/>
                  <a:gd name="T59" fmla="*/ 202 h 334"/>
                  <a:gd name="T60" fmla="*/ 0 w 404"/>
                  <a:gd name="T61" fmla="*/ 202 h 334"/>
                  <a:gd name="T62" fmla="*/ 0 w 404"/>
                  <a:gd name="T63" fmla="*/ 220 h 334"/>
                  <a:gd name="T64" fmla="*/ 2 w 404"/>
                  <a:gd name="T65" fmla="*/ 238 h 334"/>
                  <a:gd name="T66" fmla="*/ 6 w 404"/>
                  <a:gd name="T67" fmla="*/ 256 h 334"/>
                  <a:gd name="T68" fmla="*/ 12 w 404"/>
                  <a:gd name="T69" fmla="*/ 272 h 334"/>
                  <a:gd name="T70" fmla="*/ 18 w 404"/>
                  <a:gd name="T71" fmla="*/ 288 h 334"/>
                  <a:gd name="T72" fmla="*/ 26 w 404"/>
                  <a:gd name="T73" fmla="*/ 304 h 334"/>
                  <a:gd name="T74" fmla="*/ 34 w 404"/>
                  <a:gd name="T75" fmla="*/ 318 h 334"/>
                  <a:gd name="T76" fmla="*/ 46 w 404"/>
                  <a:gd name="T77" fmla="*/ 332 h 334"/>
                  <a:gd name="T78" fmla="*/ 46 w 404"/>
                  <a:gd name="T79" fmla="*/ 332 h 334"/>
                  <a:gd name="T80" fmla="*/ 78 w 404"/>
                  <a:gd name="T81" fmla="*/ 334 h 334"/>
                  <a:gd name="T82" fmla="*/ 110 w 404"/>
                  <a:gd name="T83" fmla="*/ 334 h 334"/>
                  <a:gd name="T84" fmla="*/ 144 w 404"/>
                  <a:gd name="T85" fmla="*/ 334 h 334"/>
                  <a:gd name="T86" fmla="*/ 180 w 404"/>
                  <a:gd name="T87" fmla="*/ 330 h 334"/>
                  <a:gd name="T88" fmla="*/ 180 w 404"/>
                  <a:gd name="T89" fmla="*/ 330 h 334"/>
                  <a:gd name="T90" fmla="*/ 212 w 404"/>
                  <a:gd name="T91" fmla="*/ 324 h 334"/>
                  <a:gd name="T92" fmla="*/ 244 w 404"/>
                  <a:gd name="T93" fmla="*/ 316 h 334"/>
                  <a:gd name="T94" fmla="*/ 276 w 404"/>
                  <a:gd name="T95" fmla="*/ 306 h 334"/>
                  <a:gd name="T96" fmla="*/ 304 w 404"/>
                  <a:gd name="T97" fmla="*/ 294 h 334"/>
                  <a:gd name="T98" fmla="*/ 332 w 404"/>
                  <a:gd name="T99" fmla="*/ 282 h 334"/>
                  <a:gd name="T100" fmla="*/ 356 w 404"/>
                  <a:gd name="T101" fmla="*/ 268 h 334"/>
                  <a:gd name="T102" fmla="*/ 380 w 404"/>
                  <a:gd name="T103" fmla="*/ 252 h 334"/>
                  <a:gd name="T104" fmla="*/ 400 w 404"/>
                  <a:gd name="T105" fmla="*/ 234 h 334"/>
                  <a:gd name="T106" fmla="*/ 400 w 404"/>
                  <a:gd name="T107" fmla="*/ 234 h 334"/>
                  <a:gd name="T108" fmla="*/ 404 w 404"/>
                  <a:gd name="T109" fmla="*/ 208 h 334"/>
                  <a:gd name="T110" fmla="*/ 404 w 404"/>
                  <a:gd name="T111" fmla="*/ 208 h 334"/>
                  <a:gd name="T112" fmla="*/ 402 w 404"/>
                  <a:gd name="T113" fmla="*/ 186 h 334"/>
                  <a:gd name="T114" fmla="*/ 398 w 404"/>
                  <a:gd name="T115" fmla="*/ 164 h 334"/>
                  <a:gd name="T116" fmla="*/ 398 w 404"/>
                  <a:gd name="T117" fmla="*/ 16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4" h="334">
                    <a:moveTo>
                      <a:pt x="398" y="164"/>
                    </a:moveTo>
                    <a:lnTo>
                      <a:pt x="398" y="164"/>
                    </a:lnTo>
                    <a:lnTo>
                      <a:pt x="394" y="144"/>
                    </a:lnTo>
                    <a:lnTo>
                      <a:pt x="388" y="124"/>
                    </a:lnTo>
                    <a:lnTo>
                      <a:pt x="388" y="124"/>
                    </a:lnTo>
                    <a:lnTo>
                      <a:pt x="374" y="98"/>
                    </a:lnTo>
                    <a:lnTo>
                      <a:pt x="356" y="74"/>
                    </a:lnTo>
                    <a:lnTo>
                      <a:pt x="336" y="52"/>
                    </a:lnTo>
                    <a:lnTo>
                      <a:pt x="314" y="36"/>
                    </a:lnTo>
                    <a:lnTo>
                      <a:pt x="288" y="20"/>
                    </a:lnTo>
                    <a:lnTo>
                      <a:pt x="262" y="10"/>
                    </a:lnTo>
                    <a:lnTo>
                      <a:pt x="232" y="4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2"/>
                    </a:lnTo>
                    <a:lnTo>
                      <a:pt x="160" y="6"/>
                    </a:lnTo>
                    <a:lnTo>
                      <a:pt x="142" y="10"/>
                    </a:lnTo>
                    <a:lnTo>
                      <a:pt x="122" y="16"/>
                    </a:lnTo>
                    <a:lnTo>
                      <a:pt x="106" y="26"/>
                    </a:lnTo>
                    <a:lnTo>
                      <a:pt x="88" y="36"/>
                    </a:lnTo>
                    <a:lnTo>
                      <a:pt x="72" y="48"/>
                    </a:lnTo>
                    <a:lnTo>
                      <a:pt x="58" y="60"/>
                    </a:lnTo>
                    <a:lnTo>
                      <a:pt x="46" y="74"/>
                    </a:lnTo>
                    <a:lnTo>
                      <a:pt x="34" y="90"/>
                    </a:lnTo>
                    <a:lnTo>
                      <a:pt x="24" y="106"/>
                    </a:lnTo>
                    <a:lnTo>
                      <a:pt x="16" y="124"/>
                    </a:lnTo>
                    <a:lnTo>
                      <a:pt x="8" y="142"/>
                    </a:lnTo>
                    <a:lnTo>
                      <a:pt x="4" y="162"/>
                    </a:lnTo>
                    <a:lnTo>
                      <a:pt x="0" y="182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20"/>
                    </a:lnTo>
                    <a:lnTo>
                      <a:pt x="2" y="238"/>
                    </a:lnTo>
                    <a:lnTo>
                      <a:pt x="6" y="256"/>
                    </a:lnTo>
                    <a:lnTo>
                      <a:pt x="12" y="272"/>
                    </a:lnTo>
                    <a:lnTo>
                      <a:pt x="18" y="288"/>
                    </a:lnTo>
                    <a:lnTo>
                      <a:pt x="26" y="304"/>
                    </a:lnTo>
                    <a:lnTo>
                      <a:pt x="34" y="318"/>
                    </a:lnTo>
                    <a:lnTo>
                      <a:pt x="46" y="332"/>
                    </a:lnTo>
                    <a:lnTo>
                      <a:pt x="46" y="332"/>
                    </a:lnTo>
                    <a:lnTo>
                      <a:pt x="78" y="334"/>
                    </a:lnTo>
                    <a:lnTo>
                      <a:pt x="110" y="334"/>
                    </a:lnTo>
                    <a:lnTo>
                      <a:pt x="144" y="334"/>
                    </a:lnTo>
                    <a:lnTo>
                      <a:pt x="180" y="330"/>
                    </a:lnTo>
                    <a:lnTo>
                      <a:pt x="180" y="330"/>
                    </a:lnTo>
                    <a:lnTo>
                      <a:pt x="212" y="324"/>
                    </a:lnTo>
                    <a:lnTo>
                      <a:pt x="244" y="316"/>
                    </a:lnTo>
                    <a:lnTo>
                      <a:pt x="276" y="306"/>
                    </a:lnTo>
                    <a:lnTo>
                      <a:pt x="304" y="294"/>
                    </a:lnTo>
                    <a:lnTo>
                      <a:pt x="332" y="282"/>
                    </a:lnTo>
                    <a:lnTo>
                      <a:pt x="356" y="268"/>
                    </a:lnTo>
                    <a:lnTo>
                      <a:pt x="380" y="252"/>
                    </a:lnTo>
                    <a:lnTo>
                      <a:pt x="400" y="234"/>
                    </a:lnTo>
                    <a:lnTo>
                      <a:pt x="400" y="234"/>
                    </a:lnTo>
                    <a:lnTo>
                      <a:pt x="404" y="208"/>
                    </a:lnTo>
                    <a:lnTo>
                      <a:pt x="404" y="208"/>
                    </a:lnTo>
                    <a:lnTo>
                      <a:pt x="402" y="186"/>
                    </a:lnTo>
                    <a:lnTo>
                      <a:pt x="398" y="164"/>
                    </a:lnTo>
                    <a:lnTo>
                      <a:pt x="398" y="1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243" name="Freeform 41">
                <a:extLst>
                  <a:ext uri="{FF2B5EF4-FFF2-40B4-BE49-F238E27FC236}">
                    <a16:creationId xmlns:a16="http://schemas.microsoft.com/office/drawing/2014/main" id="{DD6933C9-249C-406F-9F84-408BD62F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7981" y="2822726"/>
                <a:ext cx="1028700" cy="298450"/>
              </a:xfrm>
              <a:custGeom>
                <a:avLst/>
                <a:gdLst>
                  <a:gd name="T0" fmla="*/ 614 w 648"/>
                  <a:gd name="T1" fmla="*/ 0 h 188"/>
                  <a:gd name="T2" fmla="*/ 614 w 648"/>
                  <a:gd name="T3" fmla="*/ 0 h 188"/>
                  <a:gd name="T4" fmla="*/ 612 w 648"/>
                  <a:gd name="T5" fmla="*/ 2 h 188"/>
                  <a:gd name="T6" fmla="*/ 612 w 648"/>
                  <a:gd name="T7" fmla="*/ 2 h 188"/>
                  <a:gd name="T8" fmla="*/ 588 w 648"/>
                  <a:gd name="T9" fmla="*/ 20 h 188"/>
                  <a:gd name="T10" fmla="*/ 564 w 648"/>
                  <a:gd name="T11" fmla="*/ 36 h 188"/>
                  <a:gd name="T12" fmla="*/ 538 w 648"/>
                  <a:gd name="T13" fmla="*/ 52 h 188"/>
                  <a:gd name="T14" fmla="*/ 508 w 648"/>
                  <a:gd name="T15" fmla="*/ 66 h 188"/>
                  <a:gd name="T16" fmla="*/ 478 w 648"/>
                  <a:gd name="T17" fmla="*/ 78 h 188"/>
                  <a:gd name="T18" fmla="*/ 446 w 648"/>
                  <a:gd name="T19" fmla="*/ 88 h 188"/>
                  <a:gd name="T20" fmla="*/ 412 w 648"/>
                  <a:gd name="T21" fmla="*/ 98 h 188"/>
                  <a:gd name="T22" fmla="*/ 376 w 648"/>
                  <a:gd name="T23" fmla="*/ 104 h 188"/>
                  <a:gd name="T24" fmla="*/ 376 w 648"/>
                  <a:gd name="T25" fmla="*/ 104 h 188"/>
                  <a:gd name="T26" fmla="*/ 340 w 648"/>
                  <a:gd name="T27" fmla="*/ 108 h 188"/>
                  <a:gd name="T28" fmla="*/ 302 w 648"/>
                  <a:gd name="T29" fmla="*/ 108 h 188"/>
                  <a:gd name="T30" fmla="*/ 268 w 648"/>
                  <a:gd name="T31" fmla="*/ 108 h 188"/>
                  <a:gd name="T32" fmla="*/ 232 w 648"/>
                  <a:gd name="T33" fmla="*/ 104 h 188"/>
                  <a:gd name="T34" fmla="*/ 232 w 648"/>
                  <a:gd name="T35" fmla="*/ 104 h 188"/>
                  <a:gd name="T36" fmla="*/ 198 w 648"/>
                  <a:gd name="T37" fmla="*/ 98 h 188"/>
                  <a:gd name="T38" fmla="*/ 164 w 648"/>
                  <a:gd name="T39" fmla="*/ 90 h 188"/>
                  <a:gd name="T40" fmla="*/ 132 w 648"/>
                  <a:gd name="T41" fmla="*/ 80 h 188"/>
                  <a:gd name="T42" fmla="*/ 102 w 648"/>
                  <a:gd name="T43" fmla="*/ 66 h 188"/>
                  <a:gd name="T44" fmla="*/ 102 w 648"/>
                  <a:gd name="T45" fmla="*/ 66 h 188"/>
                  <a:gd name="T46" fmla="*/ 98 w 648"/>
                  <a:gd name="T47" fmla="*/ 66 h 188"/>
                  <a:gd name="T48" fmla="*/ 12 w 648"/>
                  <a:gd name="T49" fmla="*/ 126 h 188"/>
                  <a:gd name="T50" fmla="*/ 12 w 648"/>
                  <a:gd name="T51" fmla="*/ 126 h 188"/>
                  <a:gd name="T52" fmla="*/ 6 w 648"/>
                  <a:gd name="T53" fmla="*/ 132 h 188"/>
                  <a:gd name="T54" fmla="*/ 2 w 648"/>
                  <a:gd name="T55" fmla="*/ 138 h 188"/>
                  <a:gd name="T56" fmla="*/ 0 w 648"/>
                  <a:gd name="T57" fmla="*/ 146 h 188"/>
                  <a:gd name="T58" fmla="*/ 0 w 648"/>
                  <a:gd name="T59" fmla="*/ 154 h 188"/>
                  <a:gd name="T60" fmla="*/ 0 w 648"/>
                  <a:gd name="T61" fmla="*/ 154 h 188"/>
                  <a:gd name="T62" fmla="*/ 4 w 648"/>
                  <a:gd name="T63" fmla="*/ 168 h 188"/>
                  <a:gd name="T64" fmla="*/ 10 w 648"/>
                  <a:gd name="T65" fmla="*/ 178 h 188"/>
                  <a:gd name="T66" fmla="*/ 16 w 648"/>
                  <a:gd name="T67" fmla="*/ 186 h 188"/>
                  <a:gd name="T68" fmla="*/ 26 w 648"/>
                  <a:gd name="T69" fmla="*/ 188 h 188"/>
                  <a:gd name="T70" fmla="*/ 36 w 648"/>
                  <a:gd name="T71" fmla="*/ 188 h 188"/>
                  <a:gd name="T72" fmla="*/ 48 w 648"/>
                  <a:gd name="T73" fmla="*/ 188 h 188"/>
                  <a:gd name="T74" fmla="*/ 80 w 648"/>
                  <a:gd name="T75" fmla="*/ 182 h 188"/>
                  <a:gd name="T76" fmla="*/ 164 w 648"/>
                  <a:gd name="T77" fmla="*/ 168 h 188"/>
                  <a:gd name="T78" fmla="*/ 282 w 648"/>
                  <a:gd name="T79" fmla="*/ 148 h 188"/>
                  <a:gd name="T80" fmla="*/ 374 w 648"/>
                  <a:gd name="T81" fmla="*/ 132 h 188"/>
                  <a:gd name="T82" fmla="*/ 514 w 648"/>
                  <a:gd name="T83" fmla="*/ 108 h 188"/>
                  <a:gd name="T84" fmla="*/ 570 w 648"/>
                  <a:gd name="T85" fmla="*/ 100 h 188"/>
                  <a:gd name="T86" fmla="*/ 588 w 648"/>
                  <a:gd name="T87" fmla="*/ 96 h 188"/>
                  <a:gd name="T88" fmla="*/ 628 w 648"/>
                  <a:gd name="T89" fmla="*/ 90 h 188"/>
                  <a:gd name="T90" fmla="*/ 628 w 648"/>
                  <a:gd name="T91" fmla="*/ 90 h 188"/>
                  <a:gd name="T92" fmla="*/ 636 w 648"/>
                  <a:gd name="T93" fmla="*/ 88 h 188"/>
                  <a:gd name="T94" fmla="*/ 642 w 648"/>
                  <a:gd name="T95" fmla="*/ 84 h 188"/>
                  <a:gd name="T96" fmla="*/ 646 w 648"/>
                  <a:gd name="T97" fmla="*/ 80 h 188"/>
                  <a:gd name="T98" fmla="*/ 648 w 648"/>
                  <a:gd name="T99" fmla="*/ 74 h 188"/>
                  <a:gd name="T100" fmla="*/ 648 w 648"/>
                  <a:gd name="T101" fmla="*/ 66 h 188"/>
                  <a:gd name="T102" fmla="*/ 646 w 648"/>
                  <a:gd name="T103" fmla="*/ 60 h 188"/>
                  <a:gd name="T104" fmla="*/ 640 w 648"/>
                  <a:gd name="T105" fmla="*/ 44 h 188"/>
                  <a:gd name="T106" fmla="*/ 632 w 648"/>
                  <a:gd name="T107" fmla="*/ 28 h 188"/>
                  <a:gd name="T108" fmla="*/ 622 w 648"/>
                  <a:gd name="T109" fmla="*/ 14 h 188"/>
                  <a:gd name="T110" fmla="*/ 614 w 648"/>
                  <a:gd name="T111" fmla="*/ 0 h 188"/>
                  <a:gd name="T112" fmla="*/ 614 w 648"/>
                  <a:gd name="T1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8" h="188">
                    <a:moveTo>
                      <a:pt x="614" y="0"/>
                    </a:moveTo>
                    <a:lnTo>
                      <a:pt x="614" y="0"/>
                    </a:lnTo>
                    <a:lnTo>
                      <a:pt x="612" y="2"/>
                    </a:lnTo>
                    <a:lnTo>
                      <a:pt x="612" y="2"/>
                    </a:lnTo>
                    <a:lnTo>
                      <a:pt x="588" y="20"/>
                    </a:lnTo>
                    <a:lnTo>
                      <a:pt x="564" y="36"/>
                    </a:lnTo>
                    <a:lnTo>
                      <a:pt x="538" y="52"/>
                    </a:lnTo>
                    <a:lnTo>
                      <a:pt x="508" y="66"/>
                    </a:lnTo>
                    <a:lnTo>
                      <a:pt x="478" y="78"/>
                    </a:lnTo>
                    <a:lnTo>
                      <a:pt x="446" y="88"/>
                    </a:lnTo>
                    <a:lnTo>
                      <a:pt x="412" y="98"/>
                    </a:lnTo>
                    <a:lnTo>
                      <a:pt x="376" y="104"/>
                    </a:lnTo>
                    <a:lnTo>
                      <a:pt x="376" y="104"/>
                    </a:lnTo>
                    <a:lnTo>
                      <a:pt x="340" y="108"/>
                    </a:lnTo>
                    <a:lnTo>
                      <a:pt x="302" y="108"/>
                    </a:lnTo>
                    <a:lnTo>
                      <a:pt x="268" y="108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198" y="98"/>
                    </a:lnTo>
                    <a:lnTo>
                      <a:pt x="164" y="90"/>
                    </a:lnTo>
                    <a:lnTo>
                      <a:pt x="132" y="8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98" y="6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2" y="138"/>
                    </a:lnTo>
                    <a:lnTo>
                      <a:pt x="0" y="146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4" y="168"/>
                    </a:lnTo>
                    <a:lnTo>
                      <a:pt x="10" y="178"/>
                    </a:lnTo>
                    <a:lnTo>
                      <a:pt x="16" y="186"/>
                    </a:lnTo>
                    <a:lnTo>
                      <a:pt x="26" y="188"/>
                    </a:lnTo>
                    <a:lnTo>
                      <a:pt x="36" y="188"/>
                    </a:lnTo>
                    <a:lnTo>
                      <a:pt x="48" y="188"/>
                    </a:lnTo>
                    <a:lnTo>
                      <a:pt x="80" y="182"/>
                    </a:lnTo>
                    <a:lnTo>
                      <a:pt x="164" y="168"/>
                    </a:lnTo>
                    <a:lnTo>
                      <a:pt x="282" y="148"/>
                    </a:lnTo>
                    <a:lnTo>
                      <a:pt x="374" y="132"/>
                    </a:lnTo>
                    <a:lnTo>
                      <a:pt x="514" y="108"/>
                    </a:lnTo>
                    <a:lnTo>
                      <a:pt x="570" y="100"/>
                    </a:lnTo>
                    <a:lnTo>
                      <a:pt x="588" y="96"/>
                    </a:lnTo>
                    <a:lnTo>
                      <a:pt x="628" y="90"/>
                    </a:lnTo>
                    <a:lnTo>
                      <a:pt x="628" y="90"/>
                    </a:lnTo>
                    <a:lnTo>
                      <a:pt x="636" y="88"/>
                    </a:lnTo>
                    <a:lnTo>
                      <a:pt x="642" y="84"/>
                    </a:lnTo>
                    <a:lnTo>
                      <a:pt x="646" y="80"/>
                    </a:lnTo>
                    <a:lnTo>
                      <a:pt x="648" y="74"/>
                    </a:lnTo>
                    <a:lnTo>
                      <a:pt x="648" y="66"/>
                    </a:lnTo>
                    <a:lnTo>
                      <a:pt x="646" y="60"/>
                    </a:lnTo>
                    <a:lnTo>
                      <a:pt x="640" y="44"/>
                    </a:lnTo>
                    <a:lnTo>
                      <a:pt x="632" y="28"/>
                    </a:lnTo>
                    <a:lnTo>
                      <a:pt x="622" y="14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</p:grpSp>
      <p:grpSp>
        <p:nvGrpSpPr>
          <p:cNvPr id="244" name="Группа 243"/>
          <p:cNvGrpSpPr/>
          <p:nvPr/>
        </p:nvGrpSpPr>
        <p:grpSpPr>
          <a:xfrm>
            <a:off x="4705274" y="1302260"/>
            <a:ext cx="1403222" cy="877901"/>
            <a:chOff x="4070549" y="1095324"/>
            <a:chExt cx="1054367" cy="659646"/>
          </a:xfrm>
        </p:grpSpPr>
        <p:grpSp>
          <p:nvGrpSpPr>
            <p:cNvPr id="245" name="Группа 244">
              <a:extLst>
                <a:ext uri="{FF2B5EF4-FFF2-40B4-BE49-F238E27FC236}">
                  <a16:creationId xmlns:a16="http://schemas.microsoft.com/office/drawing/2014/main" id="{744277E2-ECB8-4B09-AF03-1D1A7194F372}"/>
                </a:ext>
              </a:extLst>
            </p:cNvPr>
            <p:cNvGrpSpPr/>
            <p:nvPr/>
          </p:nvGrpSpPr>
          <p:grpSpPr>
            <a:xfrm>
              <a:off x="4508426" y="1095324"/>
              <a:ext cx="189552" cy="356174"/>
              <a:chOff x="11166475" y="692150"/>
              <a:chExt cx="393700" cy="739775"/>
            </a:xfrm>
            <a:solidFill>
              <a:srgbClr val="4472C4">
                <a:lumMod val="75000"/>
              </a:srgbClr>
            </a:solidFill>
          </p:grpSpPr>
          <p:sp>
            <p:nvSpPr>
              <p:cNvPr id="247" name="Freeform 32">
                <a:extLst>
                  <a:ext uri="{FF2B5EF4-FFF2-40B4-BE49-F238E27FC236}">
                    <a16:creationId xmlns:a16="http://schemas.microsoft.com/office/drawing/2014/main" id="{A7C465ED-54C5-4350-95FE-D6812178C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7275" y="1209675"/>
                <a:ext cx="292100" cy="174625"/>
              </a:xfrm>
              <a:custGeom>
                <a:avLst/>
                <a:gdLst>
                  <a:gd name="T0" fmla="*/ 92 w 184"/>
                  <a:gd name="T1" fmla="*/ 40 h 110"/>
                  <a:gd name="T2" fmla="*/ 92 w 184"/>
                  <a:gd name="T3" fmla="*/ 40 h 110"/>
                  <a:gd name="T4" fmla="*/ 74 w 184"/>
                  <a:gd name="T5" fmla="*/ 38 h 110"/>
                  <a:gd name="T6" fmla="*/ 56 w 184"/>
                  <a:gd name="T7" fmla="*/ 36 h 110"/>
                  <a:gd name="T8" fmla="*/ 42 w 184"/>
                  <a:gd name="T9" fmla="*/ 32 h 110"/>
                  <a:gd name="T10" fmla="*/ 28 w 184"/>
                  <a:gd name="T11" fmla="*/ 28 h 110"/>
                  <a:gd name="T12" fmla="*/ 16 w 184"/>
                  <a:gd name="T13" fmla="*/ 22 h 110"/>
                  <a:gd name="T14" fmla="*/ 8 w 184"/>
                  <a:gd name="T15" fmla="*/ 16 h 110"/>
                  <a:gd name="T16" fmla="*/ 2 w 184"/>
                  <a:gd name="T17" fmla="*/ 8 h 110"/>
                  <a:gd name="T18" fmla="*/ 0 w 184"/>
                  <a:gd name="T19" fmla="*/ 0 h 110"/>
                  <a:gd name="T20" fmla="*/ 0 w 184"/>
                  <a:gd name="T21" fmla="*/ 0 h 110"/>
                  <a:gd name="T22" fmla="*/ 0 w 184"/>
                  <a:gd name="T23" fmla="*/ 72 h 110"/>
                  <a:gd name="T24" fmla="*/ 0 w 184"/>
                  <a:gd name="T25" fmla="*/ 72 h 110"/>
                  <a:gd name="T26" fmla="*/ 2 w 184"/>
                  <a:gd name="T27" fmla="*/ 80 h 110"/>
                  <a:gd name="T28" fmla="*/ 6 w 184"/>
                  <a:gd name="T29" fmla="*/ 86 h 110"/>
                  <a:gd name="T30" fmla="*/ 10 w 184"/>
                  <a:gd name="T31" fmla="*/ 90 h 110"/>
                  <a:gd name="T32" fmla="*/ 10 w 184"/>
                  <a:gd name="T33" fmla="*/ 90 h 110"/>
                  <a:gd name="T34" fmla="*/ 26 w 184"/>
                  <a:gd name="T35" fmla="*/ 98 h 110"/>
                  <a:gd name="T36" fmla="*/ 44 w 184"/>
                  <a:gd name="T37" fmla="*/ 104 h 110"/>
                  <a:gd name="T38" fmla="*/ 68 w 184"/>
                  <a:gd name="T39" fmla="*/ 108 h 110"/>
                  <a:gd name="T40" fmla="*/ 92 w 184"/>
                  <a:gd name="T41" fmla="*/ 110 h 110"/>
                  <a:gd name="T42" fmla="*/ 92 w 184"/>
                  <a:gd name="T43" fmla="*/ 110 h 110"/>
                  <a:gd name="T44" fmla="*/ 118 w 184"/>
                  <a:gd name="T45" fmla="*/ 108 h 110"/>
                  <a:gd name="T46" fmla="*/ 140 w 184"/>
                  <a:gd name="T47" fmla="*/ 104 h 110"/>
                  <a:gd name="T48" fmla="*/ 160 w 184"/>
                  <a:gd name="T49" fmla="*/ 98 h 110"/>
                  <a:gd name="T50" fmla="*/ 174 w 184"/>
                  <a:gd name="T51" fmla="*/ 90 h 110"/>
                  <a:gd name="T52" fmla="*/ 174 w 184"/>
                  <a:gd name="T53" fmla="*/ 90 h 110"/>
                  <a:gd name="T54" fmla="*/ 178 w 184"/>
                  <a:gd name="T55" fmla="*/ 86 h 110"/>
                  <a:gd name="T56" fmla="*/ 182 w 184"/>
                  <a:gd name="T57" fmla="*/ 80 h 110"/>
                  <a:gd name="T58" fmla="*/ 184 w 184"/>
                  <a:gd name="T59" fmla="*/ 74 h 110"/>
                  <a:gd name="T60" fmla="*/ 184 w 184"/>
                  <a:gd name="T61" fmla="*/ 0 h 110"/>
                  <a:gd name="T62" fmla="*/ 184 w 184"/>
                  <a:gd name="T63" fmla="*/ 0 h 110"/>
                  <a:gd name="T64" fmla="*/ 182 w 184"/>
                  <a:gd name="T65" fmla="*/ 8 h 110"/>
                  <a:gd name="T66" fmla="*/ 176 w 184"/>
                  <a:gd name="T67" fmla="*/ 16 h 110"/>
                  <a:gd name="T68" fmla="*/ 168 w 184"/>
                  <a:gd name="T69" fmla="*/ 22 h 110"/>
                  <a:gd name="T70" fmla="*/ 156 w 184"/>
                  <a:gd name="T71" fmla="*/ 28 h 110"/>
                  <a:gd name="T72" fmla="*/ 144 w 184"/>
                  <a:gd name="T73" fmla="*/ 32 h 110"/>
                  <a:gd name="T74" fmla="*/ 128 w 184"/>
                  <a:gd name="T75" fmla="*/ 36 h 110"/>
                  <a:gd name="T76" fmla="*/ 110 w 184"/>
                  <a:gd name="T77" fmla="*/ 38 h 110"/>
                  <a:gd name="T78" fmla="*/ 92 w 184"/>
                  <a:gd name="T79" fmla="*/ 40 h 110"/>
                  <a:gd name="T80" fmla="*/ 92 w 184"/>
                  <a:gd name="T81" fmla="*/ 4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4" h="110">
                    <a:moveTo>
                      <a:pt x="92" y="40"/>
                    </a:moveTo>
                    <a:lnTo>
                      <a:pt x="92" y="40"/>
                    </a:lnTo>
                    <a:lnTo>
                      <a:pt x="74" y="38"/>
                    </a:lnTo>
                    <a:lnTo>
                      <a:pt x="56" y="36"/>
                    </a:lnTo>
                    <a:lnTo>
                      <a:pt x="42" y="32"/>
                    </a:lnTo>
                    <a:lnTo>
                      <a:pt x="28" y="28"/>
                    </a:lnTo>
                    <a:lnTo>
                      <a:pt x="16" y="22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6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26" y="98"/>
                    </a:lnTo>
                    <a:lnTo>
                      <a:pt x="44" y="104"/>
                    </a:lnTo>
                    <a:lnTo>
                      <a:pt x="68" y="108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118" y="108"/>
                    </a:lnTo>
                    <a:lnTo>
                      <a:pt x="140" y="104"/>
                    </a:lnTo>
                    <a:lnTo>
                      <a:pt x="160" y="98"/>
                    </a:lnTo>
                    <a:lnTo>
                      <a:pt x="174" y="90"/>
                    </a:lnTo>
                    <a:lnTo>
                      <a:pt x="174" y="90"/>
                    </a:lnTo>
                    <a:lnTo>
                      <a:pt x="178" y="86"/>
                    </a:lnTo>
                    <a:lnTo>
                      <a:pt x="182" y="80"/>
                    </a:lnTo>
                    <a:lnTo>
                      <a:pt x="184" y="74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2" y="8"/>
                    </a:lnTo>
                    <a:lnTo>
                      <a:pt x="176" y="16"/>
                    </a:lnTo>
                    <a:lnTo>
                      <a:pt x="168" y="22"/>
                    </a:lnTo>
                    <a:lnTo>
                      <a:pt x="156" y="28"/>
                    </a:lnTo>
                    <a:lnTo>
                      <a:pt x="144" y="32"/>
                    </a:lnTo>
                    <a:lnTo>
                      <a:pt x="128" y="36"/>
                    </a:lnTo>
                    <a:lnTo>
                      <a:pt x="110" y="38"/>
                    </a:lnTo>
                    <a:lnTo>
                      <a:pt x="92" y="40"/>
                    </a:lnTo>
                    <a:lnTo>
                      <a:pt x="92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8" name="Freeform 33">
                <a:extLst>
                  <a:ext uri="{FF2B5EF4-FFF2-40B4-BE49-F238E27FC236}">
                    <a16:creationId xmlns:a16="http://schemas.microsoft.com/office/drawing/2014/main" id="{38A8F58B-4EEB-470E-A5FE-E44F0787D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00" y="892175"/>
                <a:ext cx="247650" cy="361950"/>
              </a:xfrm>
              <a:custGeom>
                <a:avLst/>
                <a:gdLst>
                  <a:gd name="T0" fmla="*/ 60 w 156"/>
                  <a:gd name="T1" fmla="*/ 196 h 228"/>
                  <a:gd name="T2" fmla="*/ 34 w 156"/>
                  <a:gd name="T3" fmla="*/ 212 h 228"/>
                  <a:gd name="T4" fmla="*/ 32 w 156"/>
                  <a:gd name="T5" fmla="*/ 216 h 228"/>
                  <a:gd name="T6" fmla="*/ 32 w 156"/>
                  <a:gd name="T7" fmla="*/ 218 h 228"/>
                  <a:gd name="T8" fmla="*/ 36 w 156"/>
                  <a:gd name="T9" fmla="*/ 222 h 228"/>
                  <a:gd name="T10" fmla="*/ 40 w 156"/>
                  <a:gd name="T11" fmla="*/ 220 h 228"/>
                  <a:gd name="T12" fmla="*/ 72 w 156"/>
                  <a:gd name="T13" fmla="*/ 222 h 228"/>
                  <a:gd name="T14" fmla="*/ 74 w 156"/>
                  <a:gd name="T15" fmla="*/ 226 h 228"/>
                  <a:gd name="T16" fmla="*/ 78 w 156"/>
                  <a:gd name="T17" fmla="*/ 228 h 228"/>
                  <a:gd name="T18" fmla="*/ 84 w 156"/>
                  <a:gd name="T19" fmla="*/ 222 h 228"/>
                  <a:gd name="T20" fmla="*/ 120 w 156"/>
                  <a:gd name="T21" fmla="*/ 220 h 228"/>
                  <a:gd name="T22" fmla="*/ 122 w 156"/>
                  <a:gd name="T23" fmla="*/ 220 h 228"/>
                  <a:gd name="T24" fmla="*/ 122 w 156"/>
                  <a:gd name="T25" fmla="*/ 220 h 228"/>
                  <a:gd name="T26" fmla="*/ 124 w 156"/>
                  <a:gd name="T27" fmla="*/ 220 h 228"/>
                  <a:gd name="T28" fmla="*/ 124 w 156"/>
                  <a:gd name="T29" fmla="*/ 220 h 228"/>
                  <a:gd name="T30" fmla="*/ 126 w 156"/>
                  <a:gd name="T31" fmla="*/ 220 h 228"/>
                  <a:gd name="T32" fmla="*/ 128 w 156"/>
                  <a:gd name="T33" fmla="*/ 218 h 228"/>
                  <a:gd name="T34" fmla="*/ 128 w 156"/>
                  <a:gd name="T35" fmla="*/ 214 h 228"/>
                  <a:gd name="T36" fmla="*/ 98 w 156"/>
                  <a:gd name="T37" fmla="*/ 196 h 228"/>
                  <a:gd name="T38" fmla="*/ 152 w 156"/>
                  <a:gd name="T39" fmla="*/ 196 h 228"/>
                  <a:gd name="T40" fmla="*/ 156 w 156"/>
                  <a:gd name="T41" fmla="*/ 190 h 228"/>
                  <a:gd name="T42" fmla="*/ 156 w 156"/>
                  <a:gd name="T43" fmla="*/ 186 h 228"/>
                  <a:gd name="T44" fmla="*/ 96 w 156"/>
                  <a:gd name="T45" fmla="*/ 186 h 228"/>
                  <a:gd name="T46" fmla="*/ 122 w 156"/>
                  <a:gd name="T47" fmla="*/ 168 h 228"/>
                  <a:gd name="T48" fmla="*/ 124 w 156"/>
                  <a:gd name="T49" fmla="*/ 162 h 228"/>
                  <a:gd name="T50" fmla="*/ 122 w 156"/>
                  <a:gd name="T51" fmla="*/ 160 h 228"/>
                  <a:gd name="T52" fmla="*/ 84 w 156"/>
                  <a:gd name="T53" fmla="*/ 180 h 228"/>
                  <a:gd name="T54" fmla="*/ 84 w 156"/>
                  <a:gd name="T55" fmla="*/ 6 h 228"/>
                  <a:gd name="T56" fmla="*/ 78 w 156"/>
                  <a:gd name="T57" fmla="*/ 0 h 228"/>
                  <a:gd name="T58" fmla="*/ 74 w 156"/>
                  <a:gd name="T59" fmla="*/ 2 h 228"/>
                  <a:gd name="T60" fmla="*/ 72 w 156"/>
                  <a:gd name="T61" fmla="*/ 180 h 228"/>
                  <a:gd name="T62" fmla="*/ 38 w 156"/>
                  <a:gd name="T63" fmla="*/ 160 h 228"/>
                  <a:gd name="T64" fmla="*/ 30 w 156"/>
                  <a:gd name="T65" fmla="*/ 162 h 228"/>
                  <a:gd name="T66" fmla="*/ 30 w 156"/>
                  <a:gd name="T67" fmla="*/ 166 h 228"/>
                  <a:gd name="T68" fmla="*/ 60 w 156"/>
                  <a:gd name="T69" fmla="*/ 186 h 228"/>
                  <a:gd name="T70" fmla="*/ 4 w 156"/>
                  <a:gd name="T71" fmla="*/ 186 h 228"/>
                  <a:gd name="T72" fmla="*/ 0 w 156"/>
                  <a:gd name="T73" fmla="*/ 190 h 228"/>
                  <a:gd name="T74" fmla="*/ 2 w 156"/>
                  <a:gd name="T75" fmla="*/ 194 h 228"/>
                  <a:gd name="T76" fmla="*/ 4 w 156"/>
                  <a:gd name="T77" fmla="*/ 19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6" h="228">
                    <a:moveTo>
                      <a:pt x="4" y="196"/>
                    </a:moveTo>
                    <a:lnTo>
                      <a:pt x="60" y="196"/>
                    </a:lnTo>
                    <a:lnTo>
                      <a:pt x="60" y="196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2" y="216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4" y="220"/>
                    </a:lnTo>
                    <a:lnTo>
                      <a:pt x="36" y="222"/>
                    </a:lnTo>
                    <a:lnTo>
                      <a:pt x="36" y="222"/>
                    </a:lnTo>
                    <a:lnTo>
                      <a:pt x="40" y="220"/>
                    </a:lnTo>
                    <a:lnTo>
                      <a:pt x="72" y="200"/>
                    </a:lnTo>
                    <a:lnTo>
                      <a:pt x="72" y="222"/>
                    </a:lnTo>
                    <a:lnTo>
                      <a:pt x="72" y="222"/>
                    </a:lnTo>
                    <a:lnTo>
                      <a:pt x="74" y="226"/>
                    </a:lnTo>
                    <a:lnTo>
                      <a:pt x="78" y="228"/>
                    </a:lnTo>
                    <a:lnTo>
                      <a:pt x="78" y="228"/>
                    </a:lnTo>
                    <a:lnTo>
                      <a:pt x="82" y="226"/>
                    </a:lnTo>
                    <a:lnTo>
                      <a:pt x="84" y="222"/>
                    </a:lnTo>
                    <a:lnTo>
                      <a:pt x="84" y="198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4"/>
                    </a:lnTo>
                    <a:lnTo>
                      <a:pt x="126" y="210"/>
                    </a:lnTo>
                    <a:lnTo>
                      <a:pt x="98" y="196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6" y="194"/>
                    </a:lnTo>
                    <a:lnTo>
                      <a:pt x="156" y="190"/>
                    </a:lnTo>
                    <a:lnTo>
                      <a:pt x="156" y="190"/>
                    </a:lnTo>
                    <a:lnTo>
                      <a:pt x="156" y="186"/>
                    </a:lnTo>
                    <a:lnTo>
                      <a:pt x="152" y="186"/>
                    </a:lnTo>
                    <a:lnTo>
                      <a:pt x="96" y="186"/>
                    </a:lnTo>
                    <a:lnTo>
                      <a:pt x="122" y="168"/>
                    </a:lnTo>
                    <a:lnTo>
                      <a:pt x="122" y="168"/>
                    </a:lnTo>
                    <a:lnTo>
                      <a:pt x="124" y="166"/>
                    </a:lnTo>
                    <a:lnTo>
                      <a:pt x="124" y="162"/>
                    </a:lnTo>
                    <a:lnTo>
                      <a:pt x="124" y="162"/>
                    </a:lnTo>
                    <a:lnTo>
                      <a:pt x="122" y="160"/>
                    </a:lnTo>
                    <a:lnTo>
                      <a:pt x="118" y="160"/>
                    </a:lnTo>
                    <a:lnTo>
                      <a:pt x="84" y="18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6"/>
                    </a:lnTo>
                    <a:lnTo>
                      <a:pt x="72" y="180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34" y="160"/>
                    </a:lnTo>
                    <a:lnTo>
                      <a:pt x="30" y="162"/>
                    </a:lnTo>
                    <a:lnTo>
                      <a:pt x="30" y="162"/>
                    </a:lnTo>
                    <a:lnTo>
                      <a:pt x="30" y="166"/>
                    </a:lnTo>
                    <a:lnTo>
                      <a:pt x="32" y="170"/>
                    </a:lnTo>
                    <a:lnTo>
                      <a:pt x="60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4"/>
                    </a:lnTo>
                    <a:lnTo>
                      <a:pt x="4" y="196"/>
                    </a:lnTo>
                    <a:lnTo>
                      <a:pt x="4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9" name="Freeform 34">
                <a:extLst>
                  <a:ext uri="{FF2B5EF4-FFF2-40B4-BE49-F238E27FC236}">
                    <a16:creationId xmlns:a16="http://schemas.microsoft.com/office/drawing/2014/main" id="{940CAA77-0403-4A9D-9791-5041160B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692150"/>
                <a:ext cx="393700" cy="168275"/>
              </a:xfrm>
              <a:custGeom>
                <a:avLst/>
                <a:gdLst>
                  <a:gd name="T0" fmla="*/ 124 w 248"/>
                  <a:gd name="T1" fmla="*/ 0 h 106"/>
                  <a:gd name="T2" fmla="*/ 124 w 248"/>
                  <a:gd name="T3" fmla="*/ 0 h 106"/>
                  <a:gd name="T4" fmla="*/ 100 w 248"/>
                  <a:gd name="T5" fmla="*/ 0 h 106"/>
                  <a:gd name="T6" fmla="*/ 76 w 248"/>
                  <a:gd name="T7" fmla="*/ 4 h 106"/>
                  <a:gd name="T8" fmla="*/ 56 w 248"/>
                  <a:gd name="T9" fmla="*/ 8 h 106"/>
                  <a:gd name="T10" fmla="*/ 36 w 248"/>
                  <a:gd name="T11" fmla="*/ 16 h 106"/>
                  <a:gd name="T12" fmla="*/ 22 w 248"/>
                  <a:gd name="T13" fmla="*/ 24 h 106"/>
                  <a:gd name="T14" fmla="*/ 10 w 248"/>
                  <a:gd name="T15" fmla="*/ 32 h 106"/>
                  <a:gd name="T16" fmla="*/ 4 w 248"/>
                  <a:gd name="T17" fmla="*/ 42 h 106"/>
                  <a:gd name="T18" fmla="*/ 2 w 248"/>
                  <a:gd name="T19" fmla="*/ 48 h 106"/>
                  <a:gd name="T20" fmla="*/ 0 w 248"/>
                  <a:gd name="T21" fmla="*/ 54 h 106"/>
                  <a:gd name="T22" fmla="*/ 0 w 248"/>
                  <a:gd name="T23" fmla="*/ 54 h 106"/>
                  <a:gd name="T24" fmla="*/ 2 w 248"/>
                  <a:gd name="T25" fmla="*/ 62 h 106"/>
                  <a:gd name="T26" fmla="*/ 8 w 248"/>
                  <a:gd name="T27" fmla="*/ 72 h 106"/>
                  <a:gd name="T28" fmla="*/ 8 w 248"/>
                  <a:gd name="T29" fmla="*/ 72 h 106"/>
                  <a:gd name="T30" fmla="*/ 16 w 248"/>
                  <a:gd name="T31" fmla="*/ 80 h 106"/>
                  <a:gd name="T32" fmla="*/ 28 w 248"/>
                  <a:gd name="T33" fmla="*/ 86 h 106"/>
                  <a:gd name="T34" fmla="*/ 40 w 248"/>
                  <a:gd name="T35" fmla="*/ 92 h 106"/>
                  <a:gd name="T36" fmla="*/ 54 w 248"/>
                  <a:gd name="T37" fmla="*/ 96 h 106"/>
                  <a:gd name="T38" fmla="*/ 70 w 248"/>
                  <a:gd name="T39" fmla="*/ 100 h 106"/>
                  <a:gd name="T40" fmla="*/ 86 w 248"/>
                  <a:gd name="T41" fmla="*/ 104 h 106"/>
                  <a:gd name="T42" fmla="*/ 104 w 248"/>
                  <a:gd name="T43" fmla="*/ 106 h 106"/>
                  <a:gd name="T44" fmla="*/ 124 w 248"/>
                  <a:gd name="T45" fmla="*/ 106 h 106"/>
                  <a:gd name="T46" fmla="*/ 124 w 248"/>
                  <a:gd name="T47" fmla="*/ 106 h 106"/>
                  <a:gd name="T48" fmla="*/ 154 w 248"/>
                  <a:gd name="T49" fmla="*/ 104 h 106"/>
                  <a:gd name="T50" fmla="*/ 182 w 248"/>
                  <a:gd name="T51" fmla="*/ 100 h 106"/>
                  <a:gd name="T52" fmla="*/ 182 w 248"/>
                  <a:gd name="T53" fmla="*/ 100 h 106"/>
                  <a:gd name="T54" fmla="*/ 208 w 248"/>
                  <a:gd name="T55" fmla="*/ 92 h 106"/>
                  <a:gd name="T56" fmla="*/ 220 w 248"/>
                  <a:gd name="T57" fmla="*/ 86 h 106"/>
                  <a:gd name="T58" fmla="*/ 230 w 248"/>
                  <a:gd name="T59" fmla="*/ 80 h 106"/>
                  <a:gd name="T60" fmla="*/ 238 w 248"/>
                  <a:gd name="T61" fmla="*/ 74 h 106"/>
                  <a:gd name="T62" fmla="*/ 242 w 248"/>
                  <a:gd name="T63" fmla="*/ 68 h 106"/>
                  <a:gd name="T64" fmla="*/ 246 w 248"/>
                  <a:gd name="T65" fmla="*/ 60 h 106"/>
                  <a:gd name="T66" fmla="*/ 248 w 248"/>
                  <a:gd name="T67" fmla="*/ 54 h 106"/>
                  <a:gd name="T68" fmla="*/ 248 w 248"/>
                  <a:gd name="T69" fmla="*/ 54 h 106"/>
                  <a:gd name="T70" fmla="*/ 248 w 248"/>
                  <a:gd name="T71" fmla="*/ 48 h 106"/>
                  <a:gd name="T72" fmla="*/ 246 w 248"/>
                  <a:gd name="T73" fmla="*/ 42 h 106"/>
                  <a:gd name="T74" fmla="*/ 238 w 248"/>
                  <a:gd name="T75" fmla="*/ 32 h 106"/>
                  <a:gd name="T76" fmla="*/ 226 w 248"/>
                  <a:gd name="T77" fmla="*/ 24 h 106"/>
                  <a:gd name="T78" fmla="*/ 212 w 248"/>
                  <a:gd name="T79" fmla="*/ 16 h 106"/>
                  <a:gd name="T80" fmla="*/ 194 w 248"/>
                  <a:gd name="T81" fmla="*/ 8 h 106"/>
                  <a:gd name="T82" fmla="*/ 172 w 248"/>
                  <a:gd name="T83" fmla="*/ 4 h 106"/>
                  <a:gd name="T84" fmla="*/ 150 w 248"/>
                  <a:gd name="T85" fmla="*/ 0 h 106"/>
                  <a:gd name="T86" fmla="*/ 124 w 248"/>
                  <a:gd name="T87" fmla="*/ 0 h 106"/>
                  <a:gd name="T88" fmla="*/ 124 w 248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8" h="106">
                    <a:moveTo>
                      <a:pt x="124" y="0"/>
                    </a:moveTo>
                    <a:lnTo>
                      <a:pt x="124" y="0"/>
                    </a:lnTo>
                    <a:lnTo>
                      <a:pt x="100" y="0"/>
                    </a:lnTo>
                    <a:lnTo>
                      <a:pt x="76" y="4"/>
                    </a:lnTo>
                    <a:lnTo>
                      <a:pt x="56" y="8"/>
                    </a:lnTo>
                    <a:lnTo>
                      <a:pt x="36" y="16"/>
                    </a:lnTo>
                    <a:lnTo>
                      <a:pt x="22" y="24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16" y="80"/>
                    </a:lnTo>
                    <a:lnTo>
                      <a:pt x="28" y="86"/>
                    </a:lnTo>
                    <a:lnTo>
                      <a:pt x="40" y="92"/>
                    </a:lnTo>
                    <a:lnTo>
                      <a:pt x="54" y="96"/>
                    </a:lnTo>
                    <a:lnTo>
                      <a:pt x="70" y="100"/>
                    </a:lnTo>
                    <a:lnTo>
                      <a:pt x="86" y="104"/>
                    </a:lnTo>
                    <a:lnTo>
                      <a:pt x="104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54" y="10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208" y="92"/>
                    </a:lnTo>
                    <a:lnTo>
                      <a:pt x="220" y="86"/>
                    </a:lnTo>
                    <a:lnTo>
                      <a:pt x="230" y="80"/>
                    </a:lnTo>
                    <a:lnTo>
                      <a:pt x="238" y="74"/>
                    </a:lnTo>
                    <a:lnTo>
                      <a:pt x="242" y="68"/>
                    </a:lnTo>
                    <a:lnTo>
                      <a:pt x="246" y="60"/>
                    </a:lnTo>
                    <a:lnTo>
                      <a:pt x="248" y="54"/>
                    </a:lnTo>
                    <a:lnTo>
                      <a:pt x="248" y="54"/>
                    </a:lnTo>
                    <a:lnTo>
                      <a:pt x="248" y="48"/>
                    </a:lnTo>
                    <a:lnTo>
                      <a:pt x="246" y="42"/>
                    </a:lnTo>
                    <a:lnTo>
                      <a:pt x="238" y="32"/>
                    </a:lnTo>
                    <a:lnTo>
                      <a:pt x="226" y="24"/>
                    </a:lnTo>
                    <a:lnTo>
                      <a:pt x="212" y="16"/>
                    </a:lnTo>
                    <a:lnTo>
                      <a:pt x="194" y="8"/>
                    </a:lnTo>
                    <a:lnTo>
                      <a:pt x="172" y="4"/>
                    </a:lnTo>
                    <a:lnTo>
                      <a:pt x="150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Freeform 35">
                <a:extLst>
                  <a:ext uri="{FF2B5EF4-FFF2-40B4-BE49-F238E27FC236}">
                    <a16:creationId xmlns:a16="http://schemas.microsoft.com/office/drawing/2014/main" id="{097656B6-1F40-4010-B6BA-88C817BBE9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6475" y="796924"/>
                <a:ext cx="393700" cy="635001"/>
              </a:xfrm>
              <a:custGeom>
                <a:avLst/>
                <a:gdLst>
                  <a:gd name="T0" fmla="*/ 236 w 248"/>
                  <a:gd name="T1" fmla="*/ 334 h 400"/>
                  <a:gd name="T2" fmla="*/ 236 w 248"/>
                  <a:gd name="T3" fmla="*/ 346 h 400"/>
                  <a:gd name="T4" fmla="*/ 236 w 248"/>
                  <a:gd name="T5" fmla="*/ 346 h 400"/>
                  <a:gd name="T6" fmla="*/ 228 w 248"/>
                  <a:gd name="T7" fmla="*/ 360 h 400"/>
                  <a:gd name="T8" fmla="*/ 206 w 248"/>
                  <a:gd name="T9" fmla="*/ 374 h 400"/>
                  <a:gd name="T10" fmla="*/ 170 w 248"/>
                  <a:gd name="T11" fmla="*/ 384 h 400"/>
                  <a:gd name="T12" fmla="*/ 124 w 248"/>
                  <a:gd name="T13" fmla="*/ 388 h 400"/>
                  <a:gd name="T14" fmla="*/ 100 w 248"/>
                  <a:gd name="T15" fmla="*/ 386 h 400"/>
                  <a:gd name="T16" fmla="*/ 60 w 248"/>
                  <a:gd name="T17" fmla="*/ 378 h 400"/>
                  <a:gd name="T18" fmla="*/ 30 w 248"/>
                  <a:gd name="T19" fmla="*/ 368 h 400"/>
                  <a:gd name="T20" fmla="*/ 16 w 248"/>
                  <a:gd name="T21" fmla="*/ 354 h 400"/>
                  <a:gd name="T22" fmla="*/ 12 w 248"/>
                  <a:gd name="T23" fmla="*/ 346 h 400"/>
                  <a:gd name="T24" fmla="*/ 12 w 248"/>
                  <a:gd name="T25" fmla="*/ 38 h 400"/>
                  <a:gd name="T26" fmla="*/ 22 w 248"/>
                  <a:gd name="T27" fmla="*/ 44 h 400"/>
                  <a:gd name="T28" fmla="*/ 60 w 248"/>
                  <a:gd name="T29" fmla="*/ 58 h 400"/>
                  <a:gd name="T30" fmla="*/ 124 w 248"/>
                  <a:gd name="T31" fmla="*/ 66 h 400"/>
                  <a:gd name="T32" fmla="*/ 158 w 248"/>
                  <a:gd name="T33" fmla="*/ 64 h 400"/>
                  <a:gd name="T34" fmla="*/ 214 w 248"/>
                  <a:gd name="T35" fmla="*/ 50 h 400"/>
                  <a:gd name="T36" fmla="*/ 236 w 248"/>
                  <a:gd name="T37" fmla="*/ 38 h 400"/>
                  <a:gd name="T38" fmla="*/ 248 w 248"/>
                  <a:gd name="T39" fmla="*/ 0 h 400"/>
                  <a:gd name="T40" fmla="*/ 246 w 248"/>
                  <a:gd name="T41" fmla="*/ 10 h 400"/>
                  <a:gd name="T42" fmla="*/ 226 w 248"/>
                  <a:gd name="T43" fmla="*/ 30 h 400"/>
                  <a:gd name="T44" fmla="*/ 194 w 248"/>
                  <a:gd name="T45" fmla="*/ 44 h 400"/>
                  <a:gd name="T46" fmla="*/ 150 w 248"/>
                  <a:gd name="T47" fmla="*/ 52 h 400"/>
                  <a:gd name="T48" fmla="*/ 124 w 248"/>
                  <a:gd name="T49" fmla="*/ 54 h 400"/>
                  <a:gd name="T50" fmla="*/ 76 w 248"/>
                  <a:gd name="T51" fmla="*/ 50 h 400"/>
                  <a:gd name="T52" fmla="*/ 36 w 248"/>
                  <a:gd name="T53" fmla="*/ 38 h 400"/>
                  <a:gd name="T54" fmla="*/ 10 w 248"/>
                  <a:gd name="T55" fmla="*/ 20 h 400"/>
                  <a:gd name="T56" fmla="*/ 2 w 248"/>
                  <a:gd name="T57" fmla="*/ 6 h 400"/>
                  <a:gd name="T58" fmla="*/ 0 w 248"/>
                  <a:gd name="T59" fmla="*/ 346 h 400"/>
                  <a:gd name="T60" fmla="*/ 0 w 248"/>
                  <a:gd name="T61" fmla="*/ 346 h 400"/>
                  <a:gd name="T62" fmla="*/ 0 w 248"/>
                  <a:gd name="T63" fmla="*/ 346 h 400"/>
                  <a:gd name="T64" fmla="*/ 4 w 248"/>
                  <a:gd name="T65" fmla="*/ 356 h 400"/>
                  <a:gd name="T66" fmla="*/ 22 w 248"/>
                  <a:gd name="T67" fmla="*/ 376 h 400"/>
                  <a:gd name="T68" fmla="*/ 56 w 248"/>
                  <a:gd name="T69" fmla="*/ 390 h 400"/>
                  <a:gd name="T70" fmla="*/ 100 w 248"/>
                  <a:gd name="T71" fmla="*/ 398 h 400"/>
                  <a:gd name="T72" fmla="*/ 124 w 248"/>
                  <a:gd name="T73" fmla="*/ 400 h 400"/>
                  <a:gd name="T74" fmla="*/ 172 w 248"/>
                  <a:gd name="T75" fmla="*/ 396 h 400"/>
                  <a:gd name="T76" fmla="*/ 212 w 248"/>
                  <a:gd name="T77" fmla="*/ 384 h 400"/>
                  <a:gd name="T78" fmla="*/ 238 w 248"/>
                  <a:gd name="T79" fmla="*/ 366 h 400"/>
                  <a:gd name="T80" fmla="*/ 248 w 248"/>
                  <a:gd name="T81" fmla="*/ 352 h 400"/>
                  <a:gd name="T82" fmla="*/ 248 w 248"/>
                  <a:gd name="T83" fmla="*/ 346 h 400"/>
                  <a:gd name="T84" fmla="*/ 248 w 248"/>
                  <a:gd name="T85" fmla="*/ 346 h 400"/>
                  <a:gd name="T86" fmla="*/ 248 w 248"/>
                  <a:gd name="T8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8" h="400">
                    <a:moveTo>
                      <a:pt x="236" y="38"/>
                    </a:moveTo>
                    <a:lnTo>
                      <a:pt x="236" y="334"/>
                    </a:lnTo>
                    <a:lnTo>
                      <a:pt x="236" y="334"/>
                    </a:lnTo>
                    <a:lnTo>
                      <a:pt x="236" y="346"/>
                    </a:lnTo>
                    <a:lnTo>
                      <a:pt x="236" y="346"/>
                    </a:lnTo>
                    <a:lnTo>
                      <a:pt x="236" y="346"/>
                    </a:lnTo>
                    <a:lnTo>
                      <a:pt x="234" y="354"/>
                    </a:lnTo>
                    <a:lnTo>
                      <a:pt x="228" y="360"/>
                    </a:lnTo>
                    <a:lnTo>
                      <a:pt x="218" y="366"/>
                    </a:lnTo>
                    <a:lnTo>
                      <a:pt x="206" y="374"/>
                    </a:lnTo>
                    <a:lnTo>
                      <a:pt x="190" y="378"/>
                    </a:lnTo>
                    <a:lnTo>
                      <a:pt x="170" y="384"/>
                    </a:lnTo>
                    <a:lnTo>
                      <a:pt x="148" y="386"/>
                    </a:lnTo>
                    <a:lnTo>
                      <a:pt x="124" y="388"/>
                    </a:lnTo>
                    <a:lnTo>
                      <a:pt x="124" y="388"/>
                    </a:lnTo>
                    <a:lnTo>
                      <a:pt x="100" y="386"/>
                    </a:lnTo>
                    <a:lnTo>
                      <a:pt x="78" y="384"/>
                    </a:lnTo>
                    <a:lnTo>
                      <a:pt x="60" y="378"/>
                    </a:lnTo>
                    <a:lnTo>
                      <a:pt x="44" y="374"/>
                    </a:lnTo>
                    <a:lnTo>
                      <a:pt x="30" y="368"/>
                    </a:lnTo>
                    <a:lnTo>
                      <a:pt x="20" y="360"/>
                    </a:lnTo>
                    <a:lnTo>
                      <a:pt x="16" y="354"/>
                    </a:lnTo>
                    <a:lnTo>
                      <a:pt x="12" y="346"/>
                    </a:lnTo>
                    <a:lnTo>
                      <a:pt x="12" y="346"/>
                    </a:lnTo>
                    <a:lnTo>
                      <a:pt x="12" y="3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22" y="44"/>
                    </a:lnTo>
                    <a:lnTo>
                      <a:pt x="34" y="50"/>
                    </a:lnTo>
                    <a:lnTo>
                      <a:pt x="60" y="58"/>
                    </a:lnTo>
                    <a:lnTo>
                      <a:pt x="90" y="64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58" y="64"/>
                    </a:lnTo>
                    <a:lnTo>
                      <a:pt x="188" y="58"/>
                    </a:lnTo>
                    <a:lnTo>
                      <a:pt x="214" y="50"/>
                    </a:lnTo>
                    <a:lnTo>
                      <a:pt x="226" y="44"/>
                    </a:lnTo>
                    <a:lnTo>
                      <a:pt x="236" y="38"/>
                    </a:lnTo>
                    <a:close/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6"/>
                    </a:lnTo>
                    <a:lnTo>
                      <a:pt x="246" y="10"/>
                    </a:lnTo>
                    <a:lnTo>
                      <a:pt x="238" y="20"/>
                    </a:lnTo>
                    <a:lnTo>
                      <a:pt x="226" y="30"/>
                    </a:lnTo>
                    <a:lnTo>
                      <a:pt x="212" y="38"/>
                    </a:lnTo>
                    <a:lnTo>
                      <a:pt x="194" y="44"/>
                    </a:lnTo>
                    <a:lnTo>
                      <a:pt x="172" y="50"/>
                    </a:lnTo>
                    <a:lnTo>
                      <a:pt x="150" y="52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00" y="52"/>
                    </a:lnTo>
                    <a:lnTo>
                      <a:pt x="76" y="50"/>
                    </a:lnTo>
                    <a:lnTo>
                      <a:pt x="56" y="44"/>
                    </a:lnTo>
                    <a:lnTo>
                      <a:pt x="36" y="38"/>
                    </a:lnTo>
                    <a:lnTo>
                      <a:pt x="22" y="30"/>
                    </a:lnTo>
                    <a:lnTo>
                      <a:pt x="10" y="20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2" y="352"/>
                    </a:lnTo>
                    <a:lnTo>
                      <a:pt x="4" y="356"/>
                    </a:lnTo>
                    <a:lnTo>
                      <a:pt x="10" y="366"/>
                    </a:lnTo>
                    <a:lnTo>
                      <a:pt x="22" y="376"/>
                    </a:lnTo>
                    <a:lnTo>
                      <a:pt x="36" y="384"/>
                    </a:lnTo>
                    <a:lnTo>
                      <a:pt x="56" y="390"/>
                    </a:lnTo>
                    <a:lnTo>
                      <a:pt x="76" y="396"/>
                    </a:lnTo>
                    <a:lnTo>
                      <a:pt x="100" y="398"/>
                    </a:lnTo>
                    <a:lnTo>
                      <a:pt x="124" y="400"/>
                    </a:lnTo>
                    <a:lnTo>
                      <a:pt x="124" y="400"/>
                    </a:lnTo>
                    <a:lnTo>
                      <a:pt x="150" y="398"/>
                    </a:lnTo>
                    <a:lnTo>
                      <a:pt x="172" y="396"/>
                    </a:lnTo>
                    <a:lnTo>
                      <a:pt x="194" y="390"/>
                    </a:lnTo>
                    <a:lnTo>
                      <a:pt x="212" y="384"/>
                    </a:lnTo>
                    <a:lnTo>
                      <a:pt x="226" y="376"/>
                    </a:lnTo>
                    <a:lnTo>
                      <a:pt x="238" y="366"/>
                    </a:lnTo>
                    <a:lnTo>
                      <a:pt x="246" y="356"/>
                    </a:lnTo>
                    <a:lnTo>
                      <a:pt x="248" y="352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48" y="0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Freeform 38">
                <a:extLst>
                  <a:ext uri="{FF2B5EF4-FFF2-40B4-BE49-F238E27FC236}">
                    <a16:creationId xmlns:a16="http://schemas.microsoft.com/office/drawing/2014/main" id="{C3116BD2-7630-4D84-97A6-E3A18E4E4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0175" y="7969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Freeform 39">
                <a:extLst>
                  <a:ext uri="{FF2B5EF4-FFF2-40B4-BE49-F238E27FC236}">
                    <a16:creationId xmlns:a16="http://schemas.microsoft.com/office/drawing/2014/main" id="{4B8E95CD-3A70-4743-BEFF-DF9232AC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7969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Freeform 40">
                <a:extLst>
                  <a:ext uri="{FF2B5EF4-FFF2-40B4-BE49-F238E27FC236}">
                    <a16:creationId xmlns:a16="http://schemas.microsoft.com/office/drawing/2014/main" id="{6CDFC08C-08AE-45E2-8ACD-0934A339C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550" y="692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A750428-98AC-4B7C-AFD4-6FFDE3760FC6}"/>
                </a:ext>
              </a:extLst>
            </p:cNvPr>
            <p:cNvSpPr txBox="1"/>
            <p:nvPr/>
          </p:nvSpPr>
          <p:spPr>
            <a:xfrm>
              <a:off x="4070549" y="1456080"/>
              <a:ext cx="1054367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Исследовательские реакторы</a:t>
              </a:r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6020985" y="1632136"/>
            <a:ext cx="1324412" cy="873259"/>
            <a:chOff x="4833024" y="1056431"/>
            <a:chExt cx="995150" cy="656157"/>
          </a:xfrm>
        </p:grpSpPr>
        <p:grpSp>
          <p:nvGrpSpPr>
            <p:cNvPr id="255" name="Group 14">
              <a:extLst>
                <a:ext uri="{FF2B5EF4-FFF2-40B4-BE49-F238E27FC236}">
                  <a16:creationId xmlns:a16="http://schemas.microsoft.com/office/drawing/2014/main" id="{1991CEF5-B502-4A3E-BC92-E5413FACBF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54982" y="1056431"/>
              <a:ext cx="351235" cy="323321"/>
              <a:chOff x="-1052" y="2498"/>
              <a:chExt cx="930" cy="832"/>
            </a:xfrm>
            <a:solidFill>
              <a:srgbClr val="E7E6E6"/>
            </a:solidFill>
          </p:grpSpPr>
          <p:sp>
            <p:nvSpPr>
              <p:cNvPr id="257" name="Freeform 15">
                <a:extLst>
                  <a:ext uri="{FF2B5EF4-FFF2-40B4-BE49-F238E27FC236}">
                    <a16:creationId xmlns:a16="http://schemas.microsoft.com/office/drawing/2014/main" id="{9B03AC2E-A811-4956-9EBF-6C22516FE2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36" y="2858"/>
                <a:ext cx="314" cy="314"/>
              </a:xfrm>
              <a:custGeom>
                <a:avLst/>
                <a:gdLst>
                  <a:gd name="T0" fmla="*/ 66 w 132"/>
                  <a:gd name="T1" fmla="*/ 0 h 132"/>
                  <a:gd name="T2" fmla="*/ 0 w 132"/>
                  <a:gd name="T3" fmla="*/ 66 h 132"/>
                  <a:gd name="T4" fmla="*/ 66 w 132"/>
                  <a:gd name="T5" fmla="*/ 132 h 132"/>
                  <a:gd name="T6" fmla="*/ 132 w 132"/>
                  <a:gd name="T7" fmla="*/ 66 h 132"/>
                  <a:gd name="T8" fmla="*/ 66 w 132"/>
                  <a:gd name="T9" fmla="*/ 0 h 132"/>
                  <a:gd name="T10" fmla="*/ 66 w 132"/>
                  <a:gd name="T11" fmla="*/ 120 h 132"/>
                  <a:gd name="T12" fmla="*/ 12 w 132"/>
                  <a:gd name="T13" fmla="*/ 66 h 132"/>
                  <a:gd name="T14" fmla="*/ 66 w 132"/>
                  <a:gd name="T15" fmla="*/ 12 h 132"/>
                  <a:gd name="T16" fmla="*/ 120 w 132"/>
                  <a:gd name="T17" fmla="*/ 66 h 132"/>
                  <a:gd name="T18" fmla="*/ 66 w 132"/>
                  <a:gd name="T19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2">
                    <a:moveTo>
                      <a:pt x="66" y="0"/>
                    </a:moveTo>
                    <a:cubicBezTo>
                      <a:pt x="29" y="0"/>
                      <a:pt x="0" y="29"/>
                      <a:pt x="0" y="66"/>
                    </a:cubicBezTo>
                    <a:cubicBezTo>
                      <a:pt x="0" y="102"/>
                      <a:pt x="29" y="132"/>
                      <a:pt x="66" y="132"/>
                    </a:cubicBezTo>
                    <a:cubicBezTo>
                      <a:pt x="102" y="132"/>
                      <a:pt x="132" y="102"/>
                      <a:pt x="132" y="66"/>
                    </a:cubicBezTo>
                    <a:cubicBezTo>
                      <a:pt x="132" y="29"/>
                      <a:pt x="102" y="0"/>
                      <a:pt x="66" y="0"/>
                    </a:cubicBezTo>
                    <a:close/>
                    <a:moveTo>
                      <a:pt x="66" y="120"/>
                    </a:moveTo>
                    <a:cubicBezTo>
                      <a:pt x="36" y="120"/>
                      <a:pt x="12" y="95"/>
                      <a:pt x="12" y="66"/>
                    </a:cubicBezTo>
                    <a:cubicBezTo>
                      <a:pt x="12" y="36"/>
                      <a:pt x="36" y="12"/>
                      <a:pt x="66" y="12"/>
                    </a:cubicBezTo>
                    <a:cubicBezTo>
                      <a:pt x="95" y="12"/>
                      <a:pt x="120" y="36"/>
                      <a:pt x="120" y="66"/>
                    </a:cubicBezTo>
                    <a:cubicBezTo>
                      <a:pt x="120" y="95"/>
                      <a:pt x="95" y="120"/>
                      <a:pt x="66" y="120"/>
                    </a:cubicBezTo>
                    <a:close/>
                  </a:path>
                </a:pathLst>
              </a:custGeom>
              <a:grpFill/>
              <a:ln w="9525">
                <a:solidFill>
                  <a:srgbClr val="4472C4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Freeform 16">
                <a:extLst>
                  <a:ext uri="{FF2B5EF4-FFF2-40B4-BE49-F238E27FC236}">
                    <a16:creationId xmlns:a16="http://schemas.microsoft.com/office/drawing/2014/main" id="{5CBD4D33-A221-4D8D-B6B0-BD085A22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52" y="2744"/>
                <a:ext cx="585" cy="586"/>
              </a:xfrm>
              <a:custGeom>
                <a:avLst/>
                <a:gdLst>
                  <a:gd name="T0" fmla="*/ 223 w 246"/>
                  <a:gd name="T1" fmla="*/ 57 h 246"/>
                  <a:gd name="T2" fmla="*/ 222 w 246"/>
                  <a:gd name="T3" fmla="*/ 57 h 246"/>
                  <a:gd name="T4" fmla="*/ 143 w 246"/>
                  <a:gd name="T5" fmla="*/ 5 h 246"/>
                  <a:gd name="T6" fmla="*/ 141 w 246"/>
                  <a:gd name="T7" fmla="*/ 1 h 246"/>
                  <a:gd name="T8" fmla="*/ 123 w 246"/>
                  <a:gd name="T9" fmla="*/ 0 h 246"/>
                  <a:gd name="T10" fmla="*/ 0 w 246"/>
                  <a:gd name="T11" fmla="*/ 123 h 246"/>
                  <a:gd name="T12" fmla="*/ 123 w 246"/>
                  <a:gd name="T13" fmla="*/ 246 h 246"/>
                  <a:gd name="T14" fmla="*/ 246 w 246"/>
                  <a:gd name="T15" fmla="*/ 123 h 246"/>
                  <a:gd name="T16" fmla="*/ 227 w 246"/>
                  <a:gd name="T17" fmla="*/ 57 h 246"/>
                  <a:gd name="T18" fmla="*/ 223 w 246"/>
                  <a:gd name="T19" fmla="*/ 5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246">
                    <a:moveTo>
                      <a:pt x="223" y="57"/>
                    </a:moveTo>
                    <a:cubicBezTo>
                      <a:pt x="222" y="57"/>
                      <a:pt x="222" y="57"/>
                      <a:pt x="222" y="57"/>
                    </a:cubicBezTo>
                    <a:cubicBezTo>
                      <a:pt x="187" y="57"/>
                      <a:pt x="156" y="37"/>
                      <a:pt x="143" y="5"/>
                    </a:cubicBezTo>
                    <a:cubicBezTo>
                      <a:pt x="142" y="4"/>
                      <a:pt x="142" y="3"/>
                      <a:pt x="141" y="1"/>
                    </a:cubicBezTo>
                    <a:cubicBezTo>
                      <a:pt x="135" y="0"/>
                      <a:pt x="129" y="0"/>
                      <a:pt x="123" y="0"/>
                    </a:cubicBezTo>
                    <a:cubicBezTo>
                      <a:pt x="55" y="0"/>
                      <a:pt x="0" y="55"/>
                      <a:pt x="0" y="123"/>
                    </a:cubicBezTo>
                    <a:cubicBezTo>
                      <a:pt x="0" y="191"/>
                      <a:pt x="55" y="246"/>
                      <a:pt x="123" y="246"/>
                    </a:cubicBezTo>
                    <a:cubicBezTo>
                      <a:pt x="191" y="246"/>
                      <a:pt x="246" y="191"/>
                      <a:pt x="246" y="123"/>
                    </a:cubicBezTo>
                    <a:cubicBezTo>
                      <a:pt x="246" y="99"/>
                      <a:pt x="239" y="76"/>
                      <a:pt x="227" y="57"/>
                    </a:cubicBezTo>
                    <a:cubicBezTo>
                      <a:pt x="225" y="57"/>
                      <a:pt x="224" y="57"/>
                      <a:pt x="223" y="57"/>
                    </a:cubicBezTo>
                    <a:close/>
                  </a:path>
                </a:pathLst>
              </a:custGeom>
              <a:pattFill prst="pct10">
                <a:fgClr>
                  <a:srgbClr val="5B9BD5"/>
                </a:fgClr>
                <a:bgClr>
                  <a:sysClr val="window" lastClr="FFFFFF"/>
                </a:bgClr>
              </a:pattFill>
              <a:ln w="12700">
                <a:solidFill>
                  <a:srgbClr val="4472C4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Freeform 17">
                <a:extLst>
                  <a:ext uri="{FF2B5EF4-FFF2-40B4-BE49-F238E27FC236}">
                    <a16:creationId xmlns:a16="http://schemas.microsoft.com/office/drawing/2014/main" id="{A8986A39-A2A9-41A7-8E3E-8652CF61A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" y="2498"/>
                <a:ext cx="350" cy="353"/>
              </a:xfrm>
              <a:custGeom>
                <a:avLst/>
                <a:gdLst>
                  <a:gd name="T0" fmla="*/ 74 w 147"/>
                  <a:gd name="T1" fmla="*/ 148 h 148"/>
                  <a:gd name="T2" fmla="*/ 75 w 147"/>
                  <a:gd name="T3" fmla="*/ 148 h 148"/>
                  <a:gd name="T4" fmla="*/ 147 w 147"/>
                  <a:gd name="T5" fmla="*/ 74 h 148"/>
                  <a:gd name="T6" fmla="*/ 74 w 147"/>
                  <a:gd name="T7" fmla="*/ 0 h 148"/>
                  <a:gd name="T8" fmla="*/ 0 w 147"/>
                  <a:gd name="T9" fmla="*/ 74 h 148"/>
                  <a:gd name="T10" fmla="*/ 6 w 147"/>
                  <a:gd name="T11" fmla="*/ 103 h 148"/>
                  <a:gd name="T12" fmla="*/ 74 w 147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48">
                    <a:moveTo>
                      <a:pt x="74" y="148"/>
                    </a:moveTo>
                    <a:cubicBezTo>
                      <a:pt x="74" y="148"/>
                      <a:pt x="74" y="148"/>
                      <a:pt x="75" y="148"/>
                    </a:cubicBezTo>
                    <a:cubicBezTo>
                      <a:pt x="115" y="147"/>
                      <a:pt x="147" y="114"/>
                      <a:pt x="147" y="74"/>
                    </a:cubicBezTo>
                    <a:cubicBezTo>
                      <a:pt x="147" y="33"/>
                      <a:pt x="114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84"/>
                      <a:pt x="2" y="94"/>
                      <a:pt x="6" y="103"/>
                    </a:cubicBezTo>
                    <a:cubicBezTo>
                      <a:pt x="17" y="130"/>
                      <a:pt x="44" y="148"/>
                      <a:pt x="74" y="148"/>
                    </a:cubicBez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6945">
                  <a:defRPr/>
                </a:pPr>
                <a:endParaRPr lang="ru-RU" sz="2129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ABDEB519-CDE4-41EB-8D97-FF8D0022639F}"/>
                </a:ext>
              </a:extLst>
            </p:cNvPr>
            <p:cNvSpPr txBox="1"/>
            <p:nvPr/>
          </p:nvSpPr>
          <p:spPr>
            <a:xfrm>
              <a:off x="4833024" y="1413698"/>
              <a:ext cx="995150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9646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Изотопная продукция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60" name="Группа 259"/>
          <p:cNvGrpSpPr/>
          <p:nvPr/>
        </p:nvGrpSpPr>
        <p:grpSpPr>
          <a:xfrm>
            <a:off x="7191201" y="1601967"/>
            <a:ext cx="1324412" cy="770896"/>
            <a:chOff x="6379679" y="1080159"/>
            <a:chExt cx="995150" cy="579243"/>
          </a:xfrm>
        </p:grpSpPr>
        <p:grpSp>
          <p:nvGrpSpPr>
            <p:cNvPr id="261" name="Group 37">
              <a:extLst>
                <a:ext uri="{FF2B5EF4-FFF2-40B4-BE49-F238E27FC236}">
                  <a16:creationId xmlns:a16="http://schemas.microsoft.com/office/drawing/2014/main" id="{75109F8D-F333-4502-AC35-A79DF968BA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23840" y="1080159"/>
              <a:ext cx="463177" cy="230459"/>
              <a:chOff x="2703" y="1402"/>
              <a:chExt cx="615" cy="306"/>
            </a:xfrm>
            <a:solidFill>
              <a:srgbClr val="4472C4">
                <a:lumMod val="75000"/>
              </a:srgbClr>
            </a:solidFill>
          </p:grpSpPr>
          <p:sp>
            <p:nvSpPr>
              <p:cNvPr id="263" name="Freeform 38">
                <a:extLst>
                  <a:ext uri="{FF2B5EF4-FFF2-40B4-BE49-F238E27FC236}">
                    <a16:creationId xmlns:a16="http://schemas.microsoft.com/office/drawing/2014/main" id="{408CCE7A-07E6-48E4-A444-36009053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533"/>
                <a:ext cx="44" cy="42"/>
              </a:xfrm>
              <a:custGeom>
                <a:avLst/>
                <a:gdLst>
                  <a:gd name="T0" fmla="*/ 44 w 44"/>
                  <a:gd name="T1" fmla="*/ 21 h 42"/>
                  <a:gd name="T2" fmla="*/ 9 w 44"/>
                  <a:gd name="T3" fmla="*/ 0 h 42"/>
                  <a:gd name="T4" fmla="*/ 9 w 44"/>
                  <a:gd name="T5" fmla="*/ 17 h 42"/>
                  <a:gd name="T6" fmla="*/ 0 w 44"/>
                  <a:gd name="T7" fmla="*/ 17 h 42"/>
                  <a:gd name="T8" fmla="*/ 0 w 44"/>
                  <a:gd name="T9" fmla="*/ 27 h 42"/>
                  <a:gd name="T10" fmla="*/ 9 w 44"/>
                  <a:gd name="T11" fmla="*/ 27 h 42"/>
                  <a:gd name="T12" fmla="*/ 9 w 44"/>
                  <a:gd name="T13" fmla="*/ 42 h 42"/>
                  <a:gd name="T14" fmla="*/ 44 w 44"/>
                  <a:gd name="T15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2">
                    <a:moveTo>
                      <a:pt x="44" y="21"/>
                    </a:moveTo>
                    <a:lnTo>
                      <a:pt x="9" y="0"/>
                    </a:lnTo>
                    <a:lnTo>
                      <a:pt x="9" y="17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9" y="42"/>
                    </a:lnTo>
                    <a:lnTo>
                      <a:pt x="4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Freeform 39">
                <a:extLst>
                  <a:ext uri="{FF2B5EF4-FFF2-40B4-BE49-F238E27FC236}">
                    <a16:creationId xmlns:a16="http://schemas.microsoft.com/office/drawing/2014/main" id="{77331B65-5390-49DE-B3BF-E9FEA4650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492"/>
                <a:ext cx="49" cy="39"/>
              </a:xfrm>
              <a:custGeom>
                <a:avLst/>
                <a:gdLst>
                  <a:gd name="T0" fmla="*/ 4 w 49"/>
                  <a:gd name="T1" fmla="*/ 29 h 39"/>
                  <a:gd name="T2" fmla="*/ 18 w 49"/>
                  <a:gd name="T3" fmla="*/ 25 h 39"/>
                  <a:gd name="T4" fmla="*/ 23 w 49"/>
                  <a:gd name="T5" fmla="*/ 39 h 39"/>
                  <a:gd name="T6" fmla="*/ 49 w 49"/>
                  <a:gd name="T7" fmla="*/ 6 h 39"/>
                  <a:gd name="T8" fmla="*/ 8 w 49"/>
                  <a:gd name="T9" fmla="*/ 0 h 39"/>
                  <a:gd name="T10" fmla="*/ 14 w 49"/>
                  <a:gd name="T11" fmla="*/ 14 h 39"/>
                  <a:gd name="T12" fmla="*/ 0 w 49"/>
                  <a:gd name="T13" fmla="*/ 20 h 39"/>
                  <a:gd name="T14" fmla="*/ 4 w 49"/>
                  <a:gd name="T15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9">
                    <a:moveTo>
                      <a:pt x="4" y="29"/>
                    </a:moveTo>
                    <a:lnTo>
                      <a:pt x="18" y="25"/>
                    </a:lnTo>
                    <a:lnTo>
                      <a:pt x="23" y="39"/>
                    </a:lnTo>
                    <a:lnTo>
                      <a:pt x="49" y="6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0" y="20"/>
                    </a:lnTo>
                    <a:lnTo>
                      <a:pt x="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Freeform 40">
                <a:extLst>
                  <a:ext uri="{FF2B5EF4-FFF2-40B4-BE49-F238E27FC236}">
                    <a16:creationId xmlns:a16="http://schemas.microsoft.com/office/drawing/2014/main" id="{7CCFC363-CE83-4631-8AF0-9F5D9AA0A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579"/>
                <a:ext cx="49" cy="40"/>
              </a:xfrm>
              <a:custGeom>
                <a:avLst/>
                <a:gdLst>
                  <a:gd name="T0" fmla="*/ 18 w 49"/>
                  <a:gd name="T1" fmla="*/ 15 h 40"/>
                  <a:gd name="T2" fmla="*/ 4 w 49"/>
                  <a:gd name="T3" fmla="*/ 10 h 40"/>
                  <a:gd name="T4" fmla="*/ 0 w 49"/>
                  <a:gd name="T5" fmla="*/ 19 h 40"/>
                  <a:gd name="T6" fmla="*/ 14 w 49"/>
                  <a:gd name="T7" fmla="*/ 25 h 40"/>
                  <a:gd name="T8" fmla="*/ 8 w 49"/>
                  <a:gd name="T9" fmla="*/ 40 h 40"/>
                  <a:gd name="T10" fmla="*/ 49 w 49"/>
                  <a:gd name="T11" fmla="*/ 33 h 40"/>
                  <a:gd name="T12" fmla="*/ 23 w 49"/>
                  <a:gd name="T13" fmla="*/ 0 h 40"/>
                  <a:gd name="T14" fmla="*/ 18 w 49"/>
                  <a:gd name="T15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0">
                    <a:moveTo>
                      <a:pt x="18" y="15"/>
                    </a:moveTo>
                    <a:lnTo>
                      <a:pt x="4" y="10"/>
                    </a:lnTo>
                    <a:lnTo>
                      <a:pt x="0" y="19"/>
                    </a:lnTo>
                    <a:lnTo>
                      <a:pt x="14" y="25"/>
                    </a:lnTo>
                    <a:lnTo>
                      <a:pt x="8" y="40"/>
                    </a:lnTo>
                    <a:lnTo>
                      <a:pt x="49" y="33"/>
                    </a:lnTo>
                    <a:lnTo>
                      <a:pt x="23" y="0"/>
                    </a:lnTo>
                    <a:lnTo>
                      <a:pt x="1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Freeform 41">
                <a:extLst>
                  <a:ext uri="{FF2B5EF4-FFF2-40B4-BE49-F238E27FC236}">
                    <a16:creationId xmlns:a16="http://schemas.microsoft.com/office/drawing/2014/main" id="{F6B47803-2E98-4138-899A-B5A04BBD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1531"/>
                <a:ext cx="284" cy="63"/>
              </a:xfrm>
              <a:custGeom>
                <a:avLst/>
                <a:gdLst>
                  <a:gd name="T0" fmla="*/ 15 w 138"/>
                  <a:gd name="T1" fmla="*/ 26 h 30"/>
                  <a:gd name="T2" fmla="*/ 50 w 138"/>
                  <a:gd name="T3" fmla="*/ 29 h 30"/>
                  <a:gd name="T4" fmla="*/ 64 w 138"/>
                  <a:gd name="T5" fmla="*/ 22 h 30"/>
                  <a:gd name="T6" fmla="*/ 67 w 138"/>
                  <a:gd name="T7" fmla="*/ 22 h 30"/>
                  <a:gd name="T8" fmla="*/ 127 w 138"/>
                  <a:gd name="T9" fmla="*/ 26 h 30"/>
                  <a:gd name="T10" fmla="*/ 137 w 138"/>
                  <a:gd name="T11" fmla="*/ 19 h 30"/>
                  <a:gd name="T12" fmla="*/ 129 w 138"/>
                  <a:gd name="T13" fmla="*/ 9 h 30"/>
                  <a:gd name="T14" fmla="*/ 101 w 138"/>
                  <a:gd name="T15" fmla="*/ 6 h 30"/>
                  <a:gd name="T16" fmla="*/ 71 w 138"/>
                  <a:gd name="T17" fmla="*/ 4 h 30"/>
                  <a:gd name="T18" fmla="*/ 67 w 138"/>
                  <a:gd name="T19" fmla="*/ 5 h 30"/>
                  <a:gd name="T20" fmla="*/ 13 w 138"/>
                  <a:gd name="T21" fmla="*/ 17 h 30"/>
                  <a:gd name="T22" fmla="*/ 9 w 138"/>
                  <a:gd name="T23" fmla="*/ 7 h 30"/>
                  <a:gd name="T24" fmla="*/ 19 w 138"/>
                  <a:gd name="T25" fmla="*/ 5 h 30"/>
                  <a:gd name="T26" fmla="*/ 37 w 138"/>
                  <a:gd name="T27" fmla="*/ 8 h 30"/>
                  <a:gd name="T28" fmla="*/ 49 w 138"/>
                  <a:gd name="T29" fmla="*/ 3 h 30"/>
                  <a:gd name="T30" fmla="*/ 25 w 138"/>
                  <a:gd name="T31" fmla="*/ 1 h 30"/>
                  <a:gd name="T32" fmla="*/ 13 w 138"/>
                  <a:gd name="T33" fmla="*/ 0 h 30"/>
                  <a:gd name="T34" fmla="*/ 2 w 138"/>
                  <a:gd name="T35" fmla="*/ 6 h 30"/>
                  <a:gd name="T36" fmla="*/ 4 w 138"/>
                  <a:gd name="T37" fmla="*/ 19 h 30"/>
                  <a:gd name="T38" fmla="*/ 15 w 138"/>
                  <a:gd name="T3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30">
                    <a:moveTo>
                      <a:pt x="15" y="26"/>
                    </a:moveTo>
                    <a:cubicBezTo>
                      <a:pt x="27" y="29"/>
                      <a:pt x="38" y="30"/>
                      <a:pt x="50" y="29"/>
                    </a:cubicBezTo>
                    <a:cubicBezTo>
                      <a:pt x="55" y="28"/>
                      <a:pt x="60" y="27"/>
                      <a:pt x="64" y="22"/>
                    </a:cubicBezTo>
                    <a:cubicBezTo>
                      <a:pt x="65" y="22"/>
                      <a:pt x="66" y="22"/>
                      <a:pt x="67" y="22"/>
                    </a:cubicBezTo>
                    <a:cubicBezTo>
                      <a:pt x="87" y="23"/>
                      <a:pt x="107" y="25"/>
                      <a:pt x="127" y="26"/>
                    </a:cubicBezTo>
                    <a:cubicBezTo>
                      <a:pt x="132" y="27"/>
                      <a:pt x="137" y="24"/>
                      <a:pt x="137" y="19"/>
                    </a:cubicBezTo>
                    <a:cubicBezTo>
                      <a:pt x="138" y="14"/>
                      <a:pt x="135" y="9"/>
                      <a:pt x="129" y="9"/>
                    </a:cubicBezTo>
                    <a:cubicBezTo>
                      <a:pt x="120" y="7"/>
                      <a:pt x="111" y="6"/>
                      <a:pt x="101" y="6"/>
                    </a:cubicBezTo>
                    <a:cubicBezTo>
                      <a:pt x="91" y="5"/>
                      <a:pt x="81" y="4"/>
                      <a:pt x="71" y="4"/>
                    </a:cubicBezTo>
                    <a:cubicBezTo>
                      <a:pt x="69" y="4"/>
                      <a:pt x="68" y="4"/>
                      <a:pt x="67" y="5"/>
                    </a:cubicBezTo>
                    <a:cubicBezTo>
                      <a:pt x="53" y="23"/>
                      <a:pt x="32" y="27"/>
                      <a:pt x="13" y="17"/>
                    </a:cubicBezTo>
                    <a:cubicBezTo>
                      <a:pt x="8" y="15"/>
                      <a:pt x="7" y="11"/>
                      <a:pt x="9" y="7"/>
                    </a:cubicBezTo>
                    <a:cubicBezTo>
                      <a:pt x="11" y="4"/>
                      <a:pt x="15" y="2"/>
                      <a:pt x="19" y="5"/>
                    </a:cubicBezTo>
                    <a:cubicBezTo>
                      <a:pt x="25" y="7"/>
                      <a:pt x="31" y="9"/>
                      <a:pt x="37" y="8"/>
                    </a:cubicBezTo>
                    <a:cubicBezTo>
                      <a:pt x="41" y="7"/>
                      <a:pt x="45" y="6"/>
                      <a:pt x="49" y="3"/>
                    </a:cubicBezTo>
                    <a:cubicBezTo>
                      <a:pt x="41" y="2"/>
                      <a:pt x="33" y="2"/>
                      <a:pt x="25" y="1"/>
                    </a:cubicBezTo>
                    <a:cubicBezTo>
                      <a:pt x="21" y="1"/>
                      <a:pt x="17" y="0"/>
                      <a:pt x="13" y="0"/>
                    </a:cubicBezTo>
                    <a:cubicBezTo>
                      <a:pt x="9" y="0"/>
                      <a:pt x="4" y="2"/>
                      <a:pt x="2" y="6"/>
                    </a:cubicBezTo>
                    <a:cubicBezTo>
                      <a:pt x="0" y="11"/>
                      <a:pt x="1" y="15"/>
                      <a:pt x="4" y="19"/>
                    </a:cubicBezTo>
                    <a:cubicBezTo>
                      <a:pt x="7" y="23"/>
                      <a:pt x="11" y="25"/>
                      <a:pt x="1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Freeform 42">
                <a:extLst>
                  <a:ext uri="{FF2B5EF4-FFF2-40B4-BE49-F238E27FC236}">
                    <a16:creationId xmlns:a16="http://schemas.microsoft.com/office/drawing/2014/main" id="{720F446F-484D-4A7C-9A55-A63F9CED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1521"/>
                <a:ext cx="68" cy="66"/>
              </a:xfrm>
              <a:custGeom>
                <a:avLst/>
                <a:gdLst>
                  <a:gd name="T0" fmla="*/ 16 w 33"/>
                  <a:gd name="T1" fmla="*/ 32 h 32"/>
                  <a:gd name="T2" fmla="*/ 33 w 33"/>
                  <a:gd name="T3" fmla="*/ 16 h 32"/>
                  <a:gd name="T4" fmla="*/ 17 w 33"/>
                  <a:gd name="T5" fmla="*/ 0 h 32"/>
                  <a:gd name="T6" fmla="*/ 0 w 33"/>
                  <a:gd name="T7" fmla="*/ 16 h 32"/>
                  <a:gd name="T8" fmla="*/ 16 w 3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16" y="32"/>
                    </a:moveTo>
                    <a:cubicBezTo>
                      <a:pt x="25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Freeform 43">
                <a:extLst>
                  <a:ext uri="{FF2B5EF4-FFF2-40B4-BE49-F238E27FC236}">
                    <a16:creationId xmlns:a16="http://schemas.microsoft.com/office/drawing/2014/main" id="{67BE02E0-8266-4457-933B-32EB8044A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1519"/>
                <a:ext cx="124" cy="56"/>
              </a:xfrm>
              <a:custGeom>
                <a:avLst/>
                <a:gdLst>
                  <a:gd name="T0" fmla="*/ 10 w 60"/>
                  <a:gd name="T1" fmla="*/ 12 h 27"/>
                  <a:gd name="T2" fmla="*/ 2 w 60"/>
                  <a:gd name="T3" fmla="*/ 14 h 27"/>
                  <a:gd name="T4" fmla="*/ 5 w 60"/>
                  <a:gd name="T5" fmla="*/ 22 h 27"/>
                  <a:gd name="T6" fmla="*/ 25 w 60"/>
                  <a:gd name="T7" fmla="*/ 27 h 27"/>
                  <a:gd name="T8" fmla="*/ 59 w 60"/>
                  <a:gd name="T9" fmla="*/ 10 h 27"/>
                  <a:gd name="T10" fmla="*/ 60 w 60"/>
                  <a:gd name="T11" fmla="*/ 5 h 27"/>
                  <a:gd name="T12" fmla="*/ 55 w 60"/>
                  <a:gd name="T13" fmla="*/ 0 h 27"/>
                  <a:gd name="T14" fmla="*/ 49 w 60"/>
                  <a:gd name="T15" fmla="*/ 3 h 27"/>
                  <a:gd name="T16" fmla="*/ 10 w 60"/>
                  <a:gd name="T1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7">
                    <a:moveTo>
                      <a:pt x="10" y="12"/>
                    </a:moveTo>
                    <a:cubicBezTo>
                      <a:pt x="7" y="10"/>
                      <a:pt x="3" y="11"/>
                      <a:pt x="2" y="14"/>
                    </a:cubicBezTo>
                    <a:cubicBezTo>
                      <a:pt x="0" y="17"/>
                      <a:pt x="2" y="20"/>
                      <a:pt x="5" y="22"/>
                    </a:cubicBezTo>
                    <a:cubicBezTo>
                      <a:pt x="12" y="25"/>
                      <a:pt x="19" y="27"/>
                      <a:pt x="25" y="27"/>
                    </a:cubicBezTo>
                    <a:cubicBezTo>
                      <a:pt x="39" y="27"/>
                      <a:pt x="50" y="21"/>
                      <a:pt x="59" y="10"/>
                    </a:cubicBezTo>
                    <a:cubicBezTo>
                      <a:pt x="59" y="8"/>
                      <a:pt x="60" y="6"/>
                      <a:pt x="60" y="5"/>
                    </a:cubicBezTo>
                    <a:cubicBezTo>
                      <a:pt x="59" y="2"/>
                      <a:pt x="57" y="1"/>
                      <a:pt x="55" y="0"/>
                    </a:cubicBezTo>
                    <a:cubicBezTo>
                      <a:pt x="52" y="0"/>
                      <a:pt x="51" y="1"/>
                      <a:pt x="49" y="3"/>
                    </a:cubicBezTo>
                    <a:cubicBezTo>
                      <a:pt x="38" y="16"/>
                      <a:pt x="25" y="19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Freeform 44">
                <a:extLst>
                  <a:ext uri="{FF2B5EF4-FFF2-40B4-BE49-F238E27FC236}">
                    <a16:creationId xmlns:a16="http://schemas.microsoft.com/office/drawing/2014/main" id="{51302914-3A06-4974-8CDF-2DF4F3B1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1402"/>
                <a:ext cx="512" cy="306"/>
              </a:xfrm>
              <a:custGeom>
                <a:avLst/>
                <a:gdLst>
                  <a:gd name="T0" fmla="*/ 243 w 249"/>
                  <a:gd name="T1" fmla="*/ 109 h 147"/>
                  <a:gd name="T2" fmla="*/ 176 w 249"/>
                  <a:gd name="T3" fmla="*/ 109 h 147"/>
                  <a:gd name="T4" fmla="*/ 176 w 249"/>
                  <a:gd name="T5" fmla="*/ 133 h 147"/>
                  <a:gd name="T6" fmla="*/ 72 w 249"/>
                  <a:gd name="T7" fmla="*/ 133 h 147"/>
                  <a:gd name="T8" fmla="*/ 72 w 249"/>
                  <a:gd name="T9" fmla="*/ 103 h 147"/>
                  <a:gd name="T10" fmla="*/ 72 w 249"/>
                  <a:gd name="T11" fmla="*/ 103 h 147"/>
                  <a:gd name="T12" fmla="*/ 43 w 249"/>
                  <a:gd name="T13" fmla="*/ 73 h 147"/>
                  <a:gd name="T14" fmla="*/ 72 w 249"/>
                  <a:gd name="T15" fmla="*/ 44 h 147"/>
                  <a:gd name="T16" fmla="*/ 72 w 249"/>
                  <a:gd name="T17" fmla="*/ 44 h 147"/>
                  <a:gd name="T18" fmla="*/ 72 w 249"/>
                  <a:gd name="T19" fmla="*/ 0 h 147"/>
                  <a:gd name="T20" fmla="*/ 0 w 249"/>
                  <a:gd name="T21" fmla="*/ 73 h 147"/>
                  <a:gd name="T22" fmla="*/ 72 w 249"/>
                  <a:gd name="T23" fmla="*/ 147 h 147"/>
                  <a:gd name="T24" fmla="*/ 72 w 249"/>
                  <a:gd name="T25" fmla="*/ 147 h 147"/>
                  <a:gd name="T26" fmla="*/ 249 w 249"/>
                  <a:gd name="T27" fmla="*/ 147 h 147"/>
                  <a:gd name="T28" fmla="*/ 249 w 249"/>
                  <a:gd name="T29" fmla="*/ 133 h 147"/>
                  <a:gd name="T30" fmla="*/ 243 w 249"/>
                  <a:gd name="T31" fmla="*/ 133 h 147"/>
                  <a:gd name="T32" fmla="*/ 243 w 249"/>
                  <a:gd name="T33" fmla="*/ 10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47">
                    <a:moveTo>
                      <a:pt x="243" y="109"/>
                    </a:moveTo>
                    <a:cubicBezTo>
                      <a:pt x="220" y="109"/>
                      <a:pt x="198" y="109"/>
                      <a:pt x="176" y="109"/>
                    </a:cubicBezTo>
                    <a:cubicBezTo>
                      <a:pt x="176" y="117"/>
                      <a:pt x="176" y="125"/>
                      <a:pt x="176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56" y="103"/>
                      <a:pt x="43" y="90"/>
                      <a:pt x="43" y="73"/>
                    </a:cubicBezTo>
                    <a:cubicBezTo>
                      <a:pt x="43" y="57"/>
                      <a:pt x="56" y="44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1"/>
                      <a:pt x="0" y="33"/>
                      <a:pt x="0" y="73"/>
                    </a:cubicBezTo>
                    <a:cubicBezTo>
                      <a:pt x="0" y="114"/>
                      <a:pt x="32" y="146"/>
                      <a:pt x="72" y="147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249" y="147"/>
                      <a:pt x="249" y="147"/>
                      <a:pt x="249" y="147"/>
                    </a:cubicBezTo>
                    <a:cubicBezTo>
                      <a:pt x="249" y="133"/>
                      <a:pt x="249" y="133"/>
                      <a:pt x="249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25"/>
                      <a:pt x="243" y="117"/>
                      <a:pt x="243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Rectangle 45">
                <a:extLst>
                  <a:ext uri="{FF2B5EF4-FFF2-40B4-BE49-F238E27FC236}">
                    <a16:creationId xmlns:a16="http://schemas.microsoft.com/office/drawing/2014/main" id="{25660928-77CF-44A0-8BAE-7EF537D2E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0" y="1596"/>
                <a:ext cx="368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Freeform 46">
                <a:extLst>
                  <a:ext uri="{FF2B5EF4-FFF2-40B4-BE49-F238E27FC236}">
                    <a16:creationId xmlns:a16="http://schemas.microsoft.com/office/drawing/2014/main" id="{367A10F7-7576-4F1C-B38A-AF419554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498"/>
                <a:ext cx="79" cy="114"/>
              </a:xfrm>
              <a:custGeom>
                <a:avLst/>
                <a:gdLst>
                  <a:gd name="T0" fmla="*/ 29 w 38"/>
                  <a:gd name="T1" fmla="*/ 55 h 55"/>
                  <a:gd name="T2" fmla="*/ 32 w 38"/>
                  <a:gd name="T3" fmla="*/ 55 h 55"/>
                  <a:gd name="T4" fmla="*/ 38 w 38"/>
                  <a:gd name="T5" fmla="*/ 49 h 55"/>
                  <a:gd name="T6" fmla="*/ 38 w 38"/>
                  <a:gd name="T7" fmla="*/ 6 h 55"/>
                  <a:gd name="T8" fmla="*/ 32 w 38"/>
                  <a:gd name="T9" fmla="*/ 0 h 55"/>
                  <a:gd name="T10" fmla="*/ 29 w 38"/>
                  <a:gd name="T11" fmla="*/ 0 h 55"/>
                  <a:gd name="T12" fmla="*/ 27 w 38"/>
                  <a:gd name="T13" fmla="*/ 0 h 55"/>
                  <a:gd name="T14" fmla="*/ 26 w 38"/>
                  <a:gd name="T15" fmla="*/ 0 h 55"/>
                  <a:gd name="T16" fmla="*/ 0 w 38"/>
                  <a:gd name="T17" fmla="*/ 27 h 55"/>
                  <a:gd name="T18" fmla="*/ 27 w 38"/>
                  <a:gd name="T19" fmla="*/ 55 h 55"/>
                  <a:gd name="T20" fmla="*/ 27 w 38"/>
                  <a:gd name="T21" fmla="*/ 55 h 55"/>
                  <a:gd name="T22" fmla="*/ 29 w 38"/>
                  <a:gd name="T2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55">
                    <a:moveTo>
                      <a:pt x="29" y="55"/>
                    </a:moveTo>
                    <a:cubicBezTo>
                      <a:pt x="30" y="55"/>
                      <a:pt x="30" y="55"/>
                      <a:pt x="32" y="55"/>
                    </a:cubicBezTo>
                    <a:cubicBezTo>
                      <a:pt x="35" y="55"/>
                      <a:pt x="37" y="52"/>
                      <a:pt x="38" y="49"/>
                    </a:cubicBezTo>
                    <a:cubicBezTo>
                      <a:pt x="38" y="35"/>
                      <a:pt x="38" y="20"/>
                      <a:pt x="38" y="6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3"/>
                      <a:pt x="0" y="27"/>
                    </a:cubicBezTo>
                    <a:cubicBezTo>
                      <a:pt x="0" y="42"/>
                      <a:pt x="12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9" y="55"/>
                      <a:pt x="29" y="55"/>
                      <a:pt x="29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Freeform 47">
                <a:extLst>
                  <a:ext uri="{FF2B5EF4-FFF2-40B4-BE49-F238E27FC236}">
                    <a16:creationId xmlns:a16="http://schemas.microsoft.com/office/drawing/2014/main" id="{93B6064F-F237-46E9-9805-E141D445E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498"/>
                <a:ext cx="79" cy="114"/>
              </a:xfrm>
              <a:custGeom>
                <a:avLst/>
                <a:gdLst>
                  <a:gd name="T0" fmla="*/ 27 w 38"/>
                  <a:gd name="T1" fmla="*/ 55 h 55"/>
                  <a:gd name="T2" fmla="*/ 0 w 38"/>
                  <a:gd name="T3" fmla="*/ 27 h 55"/>
                  <a:gd name="T4" fmla="*/ 26 w 38"/>
                  <a:gd name="T5" fmla="*/ 0 h 55"/>
                  <a:gd name="T6" fmla="*/ 27 w 38"/>
                  <a:gd name="T7" fmla="*/ 0 h 55"/>
                  <a:gd name="T8" fmla="*/ 29 w 38"/>
                  <a:gd name="T9" fmla="*/ 0 h 55"/>
                  <a:gd name="T10" fmla="*/ 32 w 38"/>
                  <a:gd name="T11" fmla="*/ 0 h 55"/>
                  <a:gd name="T12" fmla="*/ 38 w 38"/>
                  <a:gd name="T13" fmla="*/ 6 h 55"/>
                  <a:gd name="T14" fmla="*/ 38 w 38"/>
                  <a:gd name="T15" fmla="*/ 49 h 55"/>
                  <a:gd name="T16" fmla="*/ 32 w 38"/>
                  <a:gd name="T17" fmla="*/ 55 h 55"/>
                  <a:gd name="T18" fmla="*/ 29 w 38"/>
                  <a:gd name="T19" fmla="*/ 55 h 55"/>
                  <a:gd name="T20" fmla="*/ 27 w 38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3"/>
                      <a:pt x="12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2" y="0"/>
                    </a:cubicBezTo>
                    <a:cubicBezTo>
                      <a:pt x="35" y="0"/>
                      <a:pt x="37" y="2"/>
                      <a:pt x="38" y="6"/>
                    </a:cubicBezTo>
                    <a:cubicBezTo>
                      <a:pt x="38" y="20"/>
                      <a:pt x="38" y="35"/>
                      <a:pt x="38" y="49"/>
                    </a:cubicBezTo>
                    <a:cubicBezTo>
                      <a:pt x="37" y="52"/>
                      <a:pt x="35" y="55"/>
                      <a:pt x="32" y="55"/>
                    </a:cubicBezTo>
                    <a:cubicBezTo>
                      <a:pt x="30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907F8472-9FEF-4917-A3E6-380E86E601AB}"/>
                </a:ext>
              </a:extLst>
            </p:cNvPr>
            <p:cNvSpPr txBox="1"/>
            <p:nvPr/>
          </p:nvSpPr>
          <p:spPr>
            <a:xfrm>
              <a:off x="6379679" y="1360512"/>
              <a:ext cx="995150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9646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Ядерная медицина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73" name="Группа 272"/>
          <p:cNvGrpSpPr/>
          <p:nvPr/>
        </p:nvGrpSpPr>
        <p:grpSpPr>
          <a:xfrm>
            <a:off x="7196733" y="2735872"/>
            <a:ext cx="1082456" cy="849539"/>
            <a:chOff x="6204729" y="2080753"/>
            <a:chExt cx="813346" cy="638335"/>
          </a:xfrm>
        </p:grpSpPr>
        <p:grpSp>
          <p:nvGrpSpPr>
            <p:cNvPr id="274" name="Group 9">
              <a:extLst>
                <a:ext uri="{FF2B5EF4-FFF2-40B4-BE49-F238E27FC236}">
                  <a16:creationId xmlns:a16="http://schemas.microsoft.com/office/drawing/2014/main" id="{32C9DCCF-2D7A-42D8-8FC9-CD5F00E4AF17}"/>
                </a:ext>
              </a:extLst>
            </p:cNvPr>
            <p:cNvGrpSpPr/>
            <p:nvPr/>
          </p:nvGrpSpPr>
          <p:grpSpPr>
            <a:xfrm>
              <a:off x="6408022" y="2080753"/>
              <a:ext cx="456390" cy="171472"/>
              <a:chOff x="4685565" y="4648787"/>
              <a:chExt cx="1947862" cy="731838"/>
            </a:xfrm>
            <a:solidFill>
              <a:srgbClr val="4472C4">
                <a:lumMod val="75000"/>
              </a:srgbClr>
            </a:solidFill>
          </p:grpSpPr>
          <p:sp>
            <p:nvSpPr>
              <p:cNvPr id="276" name="Freeform 5">
                <a:extLst>
                  <a:ext uri="{FF2B5EF4-FFF2-40B4-BE49-F238E27FC236}">
                    <a16:creationId xmlns:a16="http://schemas.microsoft.com/office/drawing/2014/main" id="{BE55FB78-B1C2-4567-8C99-89D8ED169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5565" y="5137737"/>
                <a:ext cx="1947862" cy="242888"/>
              </a:xfrm>
              <a:custGeom>
                <a:avLst/>
                <a:gdLst>
                  <a:gd name="T0" fmla="*/ 0 w 1270"/>
                  <a:gd name="T1" fmla="*/ 0 h 158"/>
                  <a:gd name="T2" fmla="*/ 29 w 1270"/>
                  <a:gd name="T3" fmla="*/ 92 h 158"/>
                  <a:gd name="T4" fmla="*/ 119 w 1270"/>
                  <a:gd name="T5" fmla="*/ 158 h 158"/>
                  <a:gd name="T6" fmla="*/ 897 w 1270"/>
                  <a:gd name="T7" fmla="*/ 157 h 158"/>
                  <a:gd name="T8" fmla="*/ 1204 w 1270"/>
                  <a:gd name="T9" fmla="*/ 51 h 158"/>
                  <a:gd name="T10" fmla="*/ 1270 w 1270"/>
                  <a:gd name="T11" fmla="*/ 0 h 158"/>
                  <a:gd name="T12" fmla="*/ 1270 w 1270"/>
                  <a:gd name="T13" fmla="*/ 0 h 158"/>
                  <a:gd name="T14" fmla="*/ 0 w 1270"/>
                  <a:gd name="T15" fmla="*/ 0 h 158"/>
                  <a:gd name="T16" fmla="*/ 1007 w 1270"/>
                  <a:gd name="T17" fmla="*/ 71 h 158"/>
                  <a:gd name="T18" fmla="*/ 991 w 1270"/>
                  <a:gd name="T19" fmla="*/ 54 h 158"/>
                  <a:gd name="T20" fmla="*/ 1010 w 1270"/>
                  <a:gd name="T21" fmla="*/ 37 h 158"/>
                  <a:gd name="T22" fmla="*/ 1024 w 1270"/>
                  <a:gd name="T23" fmla="*/ 53 h 158"/>
                  <a:gd name="T24" fmla="*/ 1007 w 1270"/>
                  <a:gd name="T25" fmla="*/ 7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0" h="158">
                    <a:moveTo>
                      <a:pt x="0" y="0"/>
                    </a:moveTo>
                    <a:cubicBezTo>
                      <a:pt x="29" y="92"/>
                      <a:pt x="29" y="92"/>
                      <a:pt x="29" y="92"/>
                    </a:cubicBezTo>
                    <a:cubicBezTo>
                      <a:pt x="41" y="131"/>
                      <a:pt x="78" y="158"/>
                      <a:pt x="119" y="158"/>
                    </a:cubicBezTo>
                    <a:cubicBezTo>
                      <a:pt x="897" y="157"/>
                      <a:pt x="897" y="157"/>
                      <a:pt x="897" y="157"/>
                    </a:cubicBezTo>
                    <a:cubicBezTo>
                      <a:pt x="1008" y="156"/>
                      <a:pt x="1116" y="119"/>
                      <a:pt x="1204" y="51"/>
                    </a:cubicBezTo>
                    <a:cubicBezTo>
                      <a:pt x="1270" y="0"/>
                      <a:pt x="1270" y="0"/>
                      <a:pt x="1270" y="0"/>
                    </a:cubicBezTo>
                    <a:cubicBezTo>
                      <a:pt x="1270" y="0"/>
                      <a:pt x="1270" y="0"/>
                      <a:pt x="127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007" y="71"/>
                    </a:moveTo>
                    <a:cubicBezTo>
                      <a:pt x="998" y="71"/>
                      <a:pt x="991" y="63"/>
                      <a:pt x="991" y="54"/>
                    </a:cubicBezTo>
                    <a:cubicBezTo>
                      <a:pt x="991" y="44"/>
                      <a:pt x="1000" y="36"/>
                      <a:pt x="1010" y="37"/>
                    </a:cubicBezTo>
                    <a:cubicBezTo>
                      <a:pt x="1018" y="39"/>
                      <a:pt x="1024" y="45"/>
                      <a:pt x="1024" y="53"/>
                    </a:cubicBezTo>
                    <a:cubicBezTo>
                      <a:pt x="1025" y="63"/>
                      <a:pt x="1017" y="71"/>
                      <a:pt x="1007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6">
                <a:extLst>
                  <a:ext uri="{FF2B5EF4-FFF2-40B4-BE49-F238E27FC236}">
                    <a16:creationId xmlns:a16="http://schemas.microsoft.com/office/drawing/2014/main" id="{21291A4F-D840-4F15-97DE-B2EE774B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03" y="4648787"/>
                <a:ext cx="979487" cy="436563"/>
              </a:xfrm>
              <a:custGeom>
                <a:avLst/>
                <a:gdLst>
                  <a:gd name="T0" fmla="*/ 241 w 617"/>
                  <a:gd name="T1" fmla="*/ 140 h 275"/>
                  <a:gd name="T2" fmla="*/ 241 w 617"/>
                  <a:gd name="T3" fmla="*/ 0 h 275"/>
                  <a:gd name="T4" fmla="*/ 188 w 617"/>
                  <a:gd name="T5" fmla="*/ 0 h 275"/>
                  <a:gd name="T6" fmla="*/ 188 w 617"/>
                  <a:gd name="T7" fmla="*/ 69 h 275"/>
                  <a:gd name="T8" fmla="*/ 0 w 617"/>
                  <a:gd name="T9" fmla="*/ 69 h 275"/>
                  <a:gd name="T10" fmla="*/ 0 w 617"/>
                  <a:gd name="T11" fmla="*/ 140 h 275"/>
                  <a:gd name="T12" fmla="*/ 172 w 617"/>
                  <a:gd name="T13" fmla="*/ 275 h 275"/>
                  <a:gd name="T14" fmla="*/ 172 w 617"/>
                  <a:gd name="T15" fmla="*/ 275 h 275"/>
                  <a:gd name="T16" fmla="*/ 617 w 617"/>
                  <a:gd name="T17" fmla="*/ 275 h 275"/>
                  <a:gd name="T18" fmla="*/ 617 w 617"/>
                  <a:gd name="T19" fmla="*/ 140 h 275"/>
                  <a:gd name="T20" fmla="*/ 241 w 617"/>
                  <a:gd name="T21" fmla="*/ 14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7" h="275">
                    <a:moveTo>
                      <a:pt x="241" y="140"/>
                    </a:moveTo>
                    <a:lnTo>
                      <a:pt x="241" y="0"/>
                    </a:lnTo>
                    <a:lnTo>
                      <a:pt x="188" y="0"/>
                    </a:lnTo>
                    <a:lnTo>
                      <a:pt x="188" y="69"/>
                    </a:lnTo>
                    <a:lnTo>
                      <a:pt x="0" y="69"/>
                    </a:lnTo>
                    <a:lnTo>
                      <a:pt x="0" y="140"/>
                    </a:lnTo>
                    <a:lnTo>
                      <a:pt x="172" y="275"/>
                    </a:lnTo>
                    <a:lnTo>
                      <a:pt x="172" y="275"/>
                    </a:lnTo>
                    <a:lnTo>
                      <a:pt x="617" y="275"/>
                    </a:lnTo>
                    <a:lnTo>
                      <a:pt x="617" y="140"/>
                    </a:lnTo>
                    <a:lnTo>
                      <a:pt x="241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7">
                <a:extLst>
                  <a:ext uri="{FF2B5EF4-FFF2-40B4-BE49-F238E27FC236}">
                    <a16:creationId xmlns:a16="http://schemas.microsoft.com/office/drawing/2014/main" id="{35C7B87E-31D1-4B33-A80F-EEE23FCF8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565" y="4871037"/>
                <a:ext cx="615950" cy="214313"/>
              </a:xfrm>
              <a:custGeom>
                <a:avLst/>
                <a:gdLst>
                  <a:gd name="T0" fmla="*/ 215 w 388"/>
                  <a:gd name="T1" fmla="*/ 0 h 135"/>
                  <a:gd name="T2" fmla="*/ 215 w 388"/>
                  <a:gd name="T3" fmla="*/ 0 h 135"/>
                  <a:gd name="T4" fmla="*/ 42 w 388"/>
                  <a:gd name="T5" fmla="*/ 0 h 135"/>
                  <a:gd name="T6" fmla="*/ 33 w 388"/>
                  <a:gd name="T7" fmla="*/ 29 h 135"/>
                  <a:gd name="T8" fmla="*/ 191 w 388"/>
                  <a:gd name="T9" fmla="*/ 29 h 135"/>
                  <a:gd name="T10" fmla="*/ 191 w 388"/>
                  <a:gd name="T11" fmla="*/ 52 h 135"/>
                  <a:gd name="T12" fmla="*/ 26 w 388"/>
                  <a:gd name="T13" fmla="*/ 52 h 135"/>
                  <a:gd name="T14" fmla="*/ 21 w 388"/>
                  <a:gd name="T15" fmla="*/ 67 h 135"/>
                  <a:gd name="T16" fmla="*/ 192 w 388"/>
                  <a:gd name="T17" fmla="*/ 67 h 135"/>
                  <a:gd name="T18" fmla="*/ 192 w 388"/>
                  <a:gd name="T19" fmla="*/ 89 h 135"/>
                  <a:gd name="T20" fmla="*/ 14 w 388"/>
                  <a:gd name="T21" fmla="*/ 89 h 135"/>
                  <a:gd name="T22" fmla="*/ 0 w 388"/>
                  <a:gd name="T23" fmla="*/ 135 h 135"/>
                  <a:gd name="T24" fmla="*/ 197 w 388"/>
                  <a:gd name="T25" fmla="*/ 135 h 135"/>
                  <a:gd name="T26" fmla="*/ 215 w 388"/>
                  <a:gd name="T27" fmla="*/ 135 h 135"/>
                  <a:gd name="T28" fmla="*/ 388 w 388"/>
                  <a:gd name="T29" fmla="*/ 135 h 135"/>
                  <a:gd name="T30" fmla="*/ 215 w 388"/>
                  <a:gd name="T3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8" h="135">
                    <a:moveTo>
                      <a:pt x="215" y="0"/>
                    </a:moveTo>
                    <a:lnTo>
                      <a:pt x="215" y="0"/>
                    </a:lnTo>
                    <a:lnTo>
                      <a:pt x="42" y="0"/>
                    </a:lnTo>
                    <a:lnTo>
                      <a:pt x="33" y="29"/>
                    </a:lnTo>
                    <a:lnTo>
                      <a:pt x="191" y="29"/>
                    </a:lnTo>
                    <a:lnTo>
                      <a:pt x="191" y="52"/>
                    </a:lnTo>
                    <a:lnTo>
                      <a:pt x="26" y="52"/>
                    </a:lnTo>
                    <a:lnTo>
                      <a:pt x="21" y="67"/>
                    </a:lnTo>
                    <a:lnTo>
                      <a:pt x="192" y="67"/>
                    </a:lnTo>
                    <a:lnTo>
                      <a:pt x="192" y="89"/>
                    </a:lnTo>
                    <a:lnTo>
                      <a:pt x="14" y="89"/>
                    </a:lnTo>
                    <a:lnTo>
                      <a:pt x="0" y="135"/>
                    </a:lnTo>
                    <a:lnTo>
                      <a:pt x="197" y="135"/>
                    </a:lnTo>
                    <a:lnTo>
                      <a:pt x="215" y="135"/>
                    </a:lnTo>
                    <a:lnTo>
                      <a:pt x="388" y="135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E52B5B1-2405-4D07-A53A-0D4F6AC3D5E8}"/>
                </a:ext>
              </a:extLst>
            </p:cNvPr>
            <p:cNvSpPr txBox="1"/>
            <p:nvPr/>
          </p:nvSpPr>
          <p:spPr>
            <a:xfrm>
              <a:off x="6204729" y="2296956"/>
              <a:ext cx="813346" cy="422132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Атомный ледокольный флот</a:t>
              </a:r>
            </a:p>
          </p:txBody>
        </p:sp>
      </p:grpSp>
      <p:grpSp>
        <p:nvGrpSpPr>
          <p:cNvPr id="279" name="Группа 278"/>
          <p:cNvGrpSpPr/>
          <p:nvPr/>
        </p:nvGrpSpPr>
        <p:grpSpPr>
          <a:xfrm>
            <a:off x="5958070" y="2812305"/>
            <a:ext cx="982794" cy="798519"/>
            <a:chOff x="5675948" y="1713573"/>
            <a:chExt cx="738461" cy="599998"/>
          </a:xfrm>
        </p:grpSpPr>
        <p:grpSp>
          <p:nvGrpSpPr>
            <p:cNvPr id="280" name="Group 4">
              <a:extLst>
                <a:ext uri="{FF2B5EF4-FFF2-40B4-BE49-F238E27FC236}">
                  <a16:creationId xmlns:a16="http://schemas.microsoft.com/office/drawing/2014/main" id="{B622ADCC-F95C-4DB6-846F-4F3707D062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92788" y="1713573"/>
              <a:ext cx="301812" cy="305141"/>
              <a:chOff x="4505" y="743"/>
              <a:chExt cx="272" cy="275"/>
            </a:xfrm>
            <a:solidFill>
              <a:srgbClr val="4472C4">
                <a:lumMod val="75000"/>
              </a:srgbClr>
            </a:solidFill>
          </p:grpSpPr>
          <p:sp>
            <p:nvSpPr>
              <p:cNvPr id="282" name="Freeform 5">
                <a:extLst>
                  <a:ext uri="{FF2B5EF4-FFF2-40B4-BE49-F238E27FC236}">
                    <a16:creationId xmlns:a16="http://schemas.microsoft.com/office/drawing/2014/main" id="{C5967969-D661-406A-AA27-0B48C5995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883"/>
                <a:ext cx="272" cy="135"/>
              </a:xfrm>
              <a:custGeom>
                <a:avLst/>
                <a:gdLst>
                  <a:gd name="T0" fmla="*/ 0 w 130"/>
                  <a:gd name="T1" fmla="*/ 0 h 65"/>
                  <a:gd name="T2" fmla="*/ 18 w 130"/>
                  <a:gd name="T3" fmla="*/ 0 h 65"/>
                  <a:gd name="T4" fmla="*/ 19 w 130"/>
                  <a:gd name="T5" fmla="*/ 2 h 65"/>
                  <a:gd name="T6" fmla="*/ 31 w 130"/>
                  <a:gd name="T7" fmla="*/ 28 h 65"/>
                  <a:gd name="T8" fmla="*/ 59 w 130"/>
                  <a:gd name="T9" fmla="*/ 43 h 65"/>
                  <a:gd name="T10" fmla="*/ 110 w 130"/>
                  <a:gd name="T11" fmla="*/ 6 h 65"/>
                  <a:gd name="T12" fmla="*/ 110 w 130"/>
                  <a:gd name="T13" fmla="*/ 1 h 65"/>
                  <a:gd name="T14" fmla="*/ 111 w 130"/>
                  <a:gd name="T15" fmla="*/ 0 h 65"/>
                  <a:gd name="T16" fmla="*/ 129 w 130"/>
                  <a:gd name="T17" fmla="*/ 0 h 65"/>
                  <a:gd name="T18" fmla="*/ 130 w 130"/>
                  <a:gd name="T19" fmla="*/ 1 h 65"/>
                  <a:gd name="T20" fmla="*/ 114 w 130"/>
                  <a:gd name="T21" fmla="*/ 40 h 65"/>
                  <a:gd name="T22" fmla="*/ 75 w 130"/>
                  <a:gd name="T23" fmla="*/ 61 h 65"/>
                  <a:gd name="T24" fmla="*/ 10 w 130"/>
                  <a:gd name="T25" fmla="*/ 32 h 65"/>
                  <a:gd name="T26" fmla="*/ 1 w 130"/>
                  <a:gd name="T27" fmla="*/ 5 h 65"/>
                  <a:gd name="T28" fmla="*/ 0 w 130"/>
                  <a:gd name="T29" fmla="*/ 1 h 65"/>
                  <a:gd name="T30" fmla="*/ 0 w 130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65">
                    <a:moveTo>
                      <a:pt x="0" y="0"/>
                    </a:moveTo>
                    <a:cubicBezTo>
                      <a:pt x="6" y="0"/>
                      <a:pt x="12" y="0"/>
                      <a:pt x="18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0" y="12"/>
                      <a:pt x="24" y="20"/>
                      <a:pt x="31" y="28"/>
                    </a:cubicBezTo>
                    <a:cubicBezTo>
                      <a:pt x="38" y="36"/>
                      <a:pt x="48" y="41"/>
                      <a:pt x="59" y="43"/>
                    </a:cubicBezTo>
                    <a:cubicBezTo>
                      <a:pt x="83" y="46"/>
                      <a:pt x="105" y="30"/>
                      <a:pt x="110" y="6"/>
                    </a:cubicBezTo>
                    <a:cubicBezTo>
                      <a:pt x="110" y="5"/>
                      <a:pt x="110" y="3"/>
                      <a:pt x="110" y="1"/>
                    </a:cubicBezTo>
                    <a:cubicBezTo>
                      <a:pt x="110" y="1"/>
                      <a:pt x="111" y="0"/>
                      <a:pt x="111" y="0"/>
                    </a:cubicBezTo>
                    <a:cubicBezTo>
                      <a:pt x="117" y="0"/>
                      <a:pt x="123" y="0"/>
                      <a:pt x="129" y="0"/>
                    </a:cubicBezTo>
                    <a:cubicBezTo>
                      <a:pt x="129" y="0"/>
                      <a:pt x="130" y="1"/>
                      <a:pt x="130" y="1"/>
                    </a:cubicBezTo>
                    <a:cubicBezTo>
                      <a:pt x="129" y="16"/>
                      <a:pt x="124" y="29"/>
                      <a:pt x="114" y="40"/>
                    </a:cubicBezTo>
                    <a:cubicBezTo>
                      <a:pt x="104" y="52"/>
                      <a:pt x="91" y="59"/>
                      <a:pt x="75" y="61"/>
                    </a:cubicBezTo>
                    <a:cubicBezTo>
                      <a:pt x="47" y="65"/>
                      <a:pt x="25" y="55"/>
                      <a:pt x="10" y="32"/>
                    </a:cubicBezTo>
                    <a:cubicBezTo>
                      <a:pt x="5" y="23"/>
                      <a:pt x="2" y="14"/>
                      <a:pt x="1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3" name="Freeform 6">
                <a:extLst>
                  <a:ext uri="{FF2B5EF4-FFF2-40B4-BE49-F238E27FC236}">
                    <a16:creationId xmlns:a16="http://schemas.microsoft.com/office/drawing/2014/main" id="{D3981DBC-52D7-4A6D-9D6F-DB21915E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743"/>
                <a:ext cx="84" cy="63"/>
              </a:xfrm>
              <a:custGeom>
                <a:avLst/>
                <a:gdLst>
                  <a:gd name="T0" fmla="*/ 40 w 40"/>
                  <a:gd name="T1" fmla="*/ 0 h 30"/>
                  <a:gd name="T2" fmla="*/ 40 w 40"/>
                  <a:gd name="T3" fmla="*/ 18 h 30"/>
                  <a:gd name="T4" fmla="*/ 39 w 40"/>
                  <a:gd name="T5" fmla="*/ 19 h 30"/>
                  <a:gd name="T6" fmla="*/ 14 w 40"/>
                  <a:gd name="T7" fmla="*/ 29 h 30"/>
                  <a:gd name="T8" fmla="*/ 12 w 40"/>
                  <a:gd name="T9" fmla="*/ 29 h 30"/>
                  <a:gd name="T10" fmla="*/ 0 w 40"/>
                  <a:gd name="T11" fmla="*/ 17 h 30"/>
                  <a:gd name="T12" fmla="*/ 0 w 40"/>
                  <a:gd name="T13" fmla="*/ 16 h 30"/>
                  <a:gd name="T14" fmla="*/ 31 w 40"/>
                  <a:gd name="T15" fmla="*/ 1 h 30"/>
                  <a:gd name="T16" fmla="*/ 38 w 40"/>
                  <a:gd name="T17" fmla="*/ 0 h 30"/>
                  <a:gd name="T18" fmla="*/ 39 w 40"/>
                  <a:gd name="T19" fmla="*/ 0 h 30"/>
                  <a:gd name="T20" fmla="*/ 40 w 40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0">
                    <a:moveTo>
                      <a:pt x="40" y="0"/>
                    </a:moveTo>
                    <a:cubicBezTo>
                      <a:pt x="40" y="6"/>
                      <a:pt x="40" y="12"/>
                      <a:pt x="40" y="18"/>
                    </a:cubicBezTo>
                    <a:cubicBezTo>
                      <a:pt x="40" y="19"/>
                      <a:pt x="39" y="19"/>
                      <a:pt x="39" y="19"/>
                    </a:cubicBezTo>
                    <a:cubicBezTo>
                      <a:pt x="29" y="20"/>
                      <a:pt x="21" y="23"/>
                      <a:pt x="14" y="29"/>
                    </a:cubicBezTo>
                    <a:cubicBezTo>
                      <a:pt x="13" y="30"/>
                      <a:pt x="13" y="30"/>
                      <a:pt x="12" y="29"/>
                    </a:cubicBezTo>
                    <a:cubicBezTo>
                      <a:pt x="8" y="25"/>
                      <a:pt x="4" y="21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8"/>
                      <a:pt x="19" y="3"/>
                      <a:pt x="31" y="1"/>
                    </a:cubicBezTo>
                    <a:cubicBezTo>
                      <a:pt x="33" y="0"/>
                      <a:pt x="36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4" name="Freeform 7">
                <a:extLst>
                  <a:ext uri="{FF2B5EF4-FFF2-40B4-BE49-F238E27FC236}">
                    <a16:creationId xmlns:a16="http://schemas.microsoft.com/office/drawing/2014/main" id="{4ECAB748-D88D-4E6E-B909-69EBB20B4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743"/>
                <a:ext cx="84" cy="63"/>
              </a:xfrm>
              <a:custGeom>
                <a:avLst/>
                <a:gdLst>
                  <a:gd name="T0" fmla="*/ 1 w 40"/>
                  <a:gd name="T1" fmla="*/ 0 h 30"/>
                  <a:gd name="T2" fmla="*/ 6 w 40"/>
                  <a:gd name="T3" fmla="*/ 0 h 30"/>
                  <a:gd name="T4" fmla="*/ 40 w 40"/>
                  <a:gd name="T5" fmla="*/ 16 h 30"/>
                  <a:gd name="T6" fmla="*/ 40 w 40"/>
                  <a:gd name="T7" fmla="*/ 17 h 30"/>
                  <a:gd name="T8" fmla="*/ 27 w 40"/>
                  <a:gd name="T9" fmla="*/ 29 h 30"/>
                  <a:gd name="T10" fmla="*/ 26 w 40"/>
                  <a:gd name="T11" fmla="*/ 29 h 30"/>
                  <a:gd name="T12" fmla="*/ 5 w 40"/>
                  <a:gd name="T13" fmla="*/ 19 h 30"/>
                  <a:gd name="T14" fmla="*/ 1 w 40"/>
                  <a:gd name="T15" fmla="*/ 19 h 30"/>
                  <a:gd name="T16" fmla="*/ 0 w 40"/>
                  <a:gd name="T17" fmla="*/ 18 h 30"/>
                  <a:gd name="T18" fmla="*/ 0 w 40"/>
                  <a:gd name="T19" fmla="*/ 1 h 30"/>
                  <a:gd name="T20" fmla="*/ 0 w 40"/>
                  <a:gd name="T21" fmla="*/ 0 h 30"/>
                  <a:gd name="T22" fmla="*/ 1 w 40"/>
                  <a:gd name="T2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0">
                    <a:moveTo>
                      <a:pt x="1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9" y="2"/>
                      <a:pt x="30" y="7"/>
                      <a:pt x="40" y="16"/>
                    </a:cubicBezTo>
                    <a:cubicBezTo>
                      <a:pt x="40" y="16"/>
                      <a:pt x="40" y="16"/>
                      <a:pt x="40" y="17"/>
                    </a:cubicBezTo>
                    <a:cubicBezTo>
                      <a:pt x="36" y="21"/>
                      <a:pt x="31" y="25"/>
                      <a:pt x="27" y="29"/>
                    </a:cubicBezTo>
                    <a:cubicBezTo>
                      <a:pt x="27" y="30"/>
                      <a:pt x="27" y="30"/>
                      <a:pt x="26" y="29"/>
                    </a:cubicBezTo>
                    <a:cubicBezTo>
                      <a:pt x="20" y="24"/>
                      <a:pt x="13" y="21"/>
                      <a:pt x="5" y="19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5" name="Freeform 8">
                <a:extLst>
                  <a:ext uri="{FF2B5EF4-FFF2-40B4-BE49-F238E27FC236}">
                    <a16:creationId xmlns:a16="http://schemas.microsoft.com/office/drawing/2014/main" id="{07F36452-41B5-4550-81A9-E04394DE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883"/>
                <a:ext cx="166" cy="77"/>
              </a:xfrm>
              <a:custGeom>
                <a:avLst/>
                <a:gdLst>
                  <a:gd name="T0" fmla="*/ 39 w 79"/>
                  <a:gd name="T1" fmla="*/ 37 h 37"/>
                  <a:gd name="T2" fmla="*/ 2 w 79"/>
                  <a:gd name="T3" fmla="*/ 10 h 37"/>
                  <a:gd name="T4" fmla="*/ 0 w 79"/>
                  <a:gd name="T5" fmla="*/ 2 h 37"/>
                  <a:gd name="T6" fmla="*/ 1 w 79"/>
                  <a:gd name="T7" fmla="*/ 1 h 37"/>
                  <a:gd name="T8" fmla="*/ 12 w 79"/>
                  <a:gd name="T9" fmla="*/ 3 h 37"/>
                  <a:gd name="T10" fmla="*/ 28 w 79"/>
                  <a:gd name="T11" fmla="*/ 12 h 37"/>
                  <a:gd name="T12" fmla="*/ 39 w 79"/>
                  <a:gd name="T13" fmla="*/ 27 h 37"/>
                  <a:gd name="T14" fmla="*/ 39 w 79"/>
                  <a:gd name="T15" fmla="*/ 28 h 37"/>
                  <a:gd name="T16" fmla="*/ 39 w 79"/>
                  <a:gd name="T17" fmla="*/ 27 h 37"/>
                  <a:gd name="T18" fmla="*/ 59 w 79"/>
                  <a:gd name="T19" fmla="*/ 6 h 37"/>
                  <a:gd name="T20" fmla="*/ 77 w 79"/>
                  <a:gd name="T21" fmla="*/ 1 h 37"/>
                  <a:gd name="T22" fmla="*/ 78 w 79"/>
                  <a:gd name="T23" fmla="*/ 2 h 37"/>
                  <a:gd name="T24" fmla="*/ 55 w 79"/>
                  <a:gd name="T25" fmla="*/ 34 h 37"/>
                  <a:gd name="T26" fmla="*/ 45 w 79"/>
                  <a:gd name="T27" fmla="*/ 36 h 37"/>
                  <a:gd name="T28" fmla="*/ 39 w 7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37">
                    <a:moveTo>
                      <a:pt x="39" y="37"/>
                    </a:moveTo>
                    <a:cubicBezTo>
                      <a:pt x="20" y="36"/>
                      <a:pt x="7" y="26"/>
                      <a:pt x="2" y="10"/>
                    </a:cubicBezTo>
                    <a:cubicBezTo>
                      <a:pt x="1" y="7"/>
                      <a:pt x="0" y="5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5" y="1"/>
                      <a:pt x="8" y="2"/>
                      <a:pt x="12" y="3"/>
                    </a:cubicBezTo>
                    <a:cubicBezTo>
                      <a:pt x="18" y="5"/>
                      <a:pt x="24" y="8"/>
                      <a:pt x="28" y="12"/>
                    </a:cubicBezTo>
                    <a:cubicBezTo>
                      <a:pt x="33" y="16"/>
                      <a:pt x="36" y="2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9" y="28"/>
                      <a:pt x="39" y="27"/>
                      <a:pt x="39" y="27"/>
                    </a:cubicBezTo>
                    <a:cubicBezTo>
                      <a:pt x="43" y="18"/>
                      <a:pt x="49" y="10"/>
                      <a:pt x="59" y="6"/>
                    </a:cubicBezTo>
                    <a:cubicBezTo>
                      <a:pt x="64" y="3"/>
                      <a:pt x="70" y="2"/>
                      <a:pt x="77" y="1"/>
                    </a:cubicBezTo>
                    <a:cubicBezTo>
                      <a:pt x="78" y="0"/>
                      <a:pt x="79" y="1"/>
                      <a:pt x="78" y="2"/>
                    </a:cubicBezTo>
                    <a:cubicBezTo>
                      <a:pt x="76" y="17"/>
                      <a:pt x="68" y="28"/>
                      <a:pt x="55" y="34"/>
                    </a:cubicBezTo>
                    <a:cubicBezTo>
                      <a:pt x="52" y="35"/>
                      <a:pt x="48" y="36"/>
                      <a:pt x="45" y="36"/>
                    </a:cubicBezTo>
                    <a:cubicBezTo>
                      <a:pt x="43" y="37"/>
                      <a:pt x="41" y="37"/>
                      <a:pt x="3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6" name="Oval 9">
                <a:extLst>
                  <a:ext uri="{FF2B5EF4-FFF2-40B4-BE49-F238E27FC236}">
                    <a16:creationId xmlns:a16="http://schemas.microsoft.com/office/drawing/2014/main" id="{8D79F435-FFCA-442C-9EE5-3AA390F45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829"/>
                <a:ext cx="66" cy="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" name="Freeform 10">
                <a:extLst>
                  <a:ext uri="{FF2B5EF4-FFF2-40B4-BE49-F238E27FC236}">
                    <a16:creationId xmlns:a16="http://schemas.microsoft.com/office/drawing/2014/main" id="{C16692C1-AF90-4349-B749-074B5866A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787"/>
                <a:ext cx="63" cy="83"/>
              </a:xfrm>
              <a:custGeom>
                <a:avLst/>
                <a:gdLst>
                  <a:gd name="T0" fmla="*/ 10 w 30"/>
                  <a:gd name="T1" fmla="*/ 40 h 40"/>
                  <a:gd name="T2" fmla="*/ 1 w 30"/>
                  <a:gd name="T3" fmla="*/ 40 h 40"/>
                  <a:gd name="T4" fmla="*/ 0 w 30"/>
                  <a:gd name="T5" fmla="*/ 39 h 40"/>
                  <a:gd name="T6" fmla="*/ 11 w 30"/>
                  <a:gd name="T7" fmla="*/ 8 h 40"/>
                  <a:gd name="T8" fmla="*/ 17 w 30"/>
                  <a:gd name="T9" fmla="*/ 0 h 40"/>
                  <a:gd name="T10" fmla="*/ 18 w 30"/>
                  <a:gd name="T11" fmla="*/ 0 h 40"/>
                  <a:gd name="T12" fmla="*/ 30 w 30"/>
                  <a:gd name="T13" fmla="*/ 13 h 40"/>
                  <a:gd name="T14" fmla="*/ 30 w 30"/>
                  <a:gd name="T15" fmla="*/ 14 h 40"/>
                  <a:gd name="T16" fmla="*/ 19 w 30"/>
                  <a:gd name="T17" fmla="*/ 39 h 40"/>
                  <a:gd name="T18" fmla="*/ 19 w 30"/>
                  <a:gd name="T19" fmla="*/ 40 h 40"/>
                  <a:gd name="T20" fmla="*/ 10 w 30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0">
                    <a:moveTo>
                      <a:pt x="10" y="40"/>
                    </a:moveTo>
                    <a:cubicBezTo>
                      <a:pt x="7" y="40"/>
                      <a:pt x="4" y="40"/>
                      <a:pt x="1" y="40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1" y="28"/>
                      <a:pt x="5" y="17"/>
                      <a:pt x="11" y="8"/>
                    </a:cubicBezTo>
                    <a:cubicBezTo>
                      <a:pt x="12" y="5"/>
                      <a:pt x="14" y="3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2" y="5"/>
                      <a:pt x="26" y="9"/>
                      <a:pt x="30" y="13"/>
                    </a:cubicBezTo>
                    <a:cubicBezTo>
                      <a:pt x="30" y="13"/>
                      <a:pt x="30" y="13"/>
                      <a:pt x="30" y="14"/>
                    </a:cubicBezTo>
                    <a:cubicBezTo>
                      <a:pt x="24" y="21"/>
                      <a:pt x="20" y="30"/>
                      <a:pt x="19" y="3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6" y="40"/>
                      <a:pt x="13" y="40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" name="Freeform 11">
                <a:extLst>
                  <a:ext uri="{FF2B5EF4-FFF2-40B4-BE49-F238E27FC236}">
                    <a16:creationId xmlns:a16="http://schemas.microsoft.com/office/drawing/2014/main" id="{A7752B38-90C5-43BC-B228-CEE194CA2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787"/>
                <a:ext cx="65" cy="83"/>
              </a:xfrm>
              <a:custGeom>
                <a:avLst/>
                <a:gdLst>
                  <a:gd name="T0" fmla="*/ 21 w 31"/>
                  <a:gd name="T1" fmla="*/ 40 h 40"/>
                  <a:gd name="T2" fmla="*/ 12 w 31"/>
                  <a:gd name="T3" fmla="*/ 40 h 40"/>
                  <a:gd name="T4" fmla="*/ 11 w 31"/>
                  <a:gd name="T5" fmla="*/ 39 h 40"/>
                  <a:gd name="T6" fmla="*/ 1 w 31"/>
                  <a:gd name="T7" fmla="*/ 14 h 40"/>
                  <a:gd name="T8" fmla="*/ 1 w 31"/>
                  <a:gd name="T9" fmla="*/ 13 h 40"/>
                  <a:gd name="T10" fmla="*/ 13 w 31"/>
                  <a:gd name="T11" fmla="*/ 0 h 40"/>
                  <a:gd name="T12" fmla="*/ 14 w 31"/>
                  <a:gd name="T13" fmla="*/ 0 h 40"/>
                  <a:gd name="T14" fmla="*/ 30 w 31"/>
                  <a:gd name="T15" fmla="*/ 35 h 40"/>
                  <a:gd name="T16" fmla="*/ 31 w 31"/>
                  <a:gd name="T17" fmla="*/ 39 h 40"/>
                  <a:gd name="T18" fmla="*/ 30 w 31"/>
                  <a:gd name="T19" fmla="*/ 40 h 40"/>
                  <a:gd name="T20" fmla="*/ 21 w 31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0">
                    <a:moveTo>
                      <a:pt x="21" y="40"/>
                    </a:moveTo>
                    <a:cubicBezTo>
                      <a:pt x="18" y="40"/>
                      <a:pt x="15" y="40"/>
                      <a:pt x="12" y="40"/>
                    </a:cubicBezTo>
                    <a:cubicBezTo>
                      <a:pt x="12" y="40"/>
                      <a:pt x="11" y="40"/>
                      <a:pt x="11" y="39"/>
                    </a:cubicBezTo>
                    <a:cubicBezTo>
                      <a:pt x="11" y="30"/>
                      <a:pt x="7" y="21"/>
                      <a:pt x="1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5" y="9"/>
                      <a:pt x="9" y="4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10"/>
                      <a:pt x="28" y="22"/>
                      <a:pt x="30" y="35"/>
                    </a:cubicBezTo>
                    <a:cubicBezTo>
                      <a:pt x="30" y="36"/>
                      <a:pt x="30" y="38"/>
                      <a:pt x="31" y="39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27" y="40"/>
                      <a:pt x="24" y="40"/>
                      <a:pt x="21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396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CFB697AD-CD7D-4772-B46A-ED4FD9924166}"/>
                </a:ext>
              </a:extLst>
            </p:cNvPr>
            <p:cNvSpPr txBox="1"/>
            <p:nvPr/>
          </p:nvSpPr>
          <p:spPr>
            <a:xfrm>
              <a:off x="5675948" y="2014681"/>
              <a:ext cx="738461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Центры облучения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7595744" y="4206880"/>
            <a:ext cx="969867" cy="877286"/>
            <a:chOff x="6867712" y="4066079"/>
            <a:chExt cx="728748" cy="659183"/>
          </a:xfrm>
        </p:grpSpPr>
        <p:pic>
          <p:nvPicPr>
            <p:cNvPr id="290" name="Picture 8" descr="3d Printing Icons - Download Free Vector Icons | Noun Project">
              <a:extLst>
                <a:ext uri="{FF2B5EF4-FFF2-40B4-BE49-F238E27FC236}">
                  <a16:creationId xmlns:a16="http://schemas.microsoft.com/office/drawing/2014/main" id="{3F170179-08A3-469D-B3D2-23A35EDA9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158" y="4066079"/>
              <a:ext cx="342631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780F38A-EA34-4610-9950-D7E264F67EE9}"/>
                </a:ext>
              </a:extLst>
            </p:cNvPr>
            <p:cNvSpPr txBox="1"/>
            <p:nvPr/>
          </p:nvSpPr>
          <p:spPr>
            <a:xfrm>
              <a:off x="6867712" y="4395858"/>
              <a:ext cx="728748" cy="329404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no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Аддитивные технологии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481930" y="4341952"/>
            <a:ext cx="1363981" cy="993309"/>
            <a:chOff x="6296068" y="3311528"/>
            <a:chExt cx="1024881" cy="746363"/>
          </a:xfrm>
        </p:grpSpPr>
        <p:pic>
          <p:nvPicPr>
            <p:cNvPr id="293" name="Picture 14" descr="Auto, bin, car, garbage, recycle, recycling, transportation icon - Download  on Iconfinder">
              <a:extLst>
                <a:ext uri="{FF2B5EF4-FFF2-40B4-BE49-F238E27FC236}">
                  <a16:creationId xmlns:a16="http://schemas.microsoft.com/office/drawing/2014/main" id="{A2504EC8-E488-40C3-909B-769EE3905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03" y="3311528"/>
              <a:ext cx="381126" cy="38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53DCB87-CAFD-4E0B-ADBB-C3B16FF99BCC}"/>
                </a:ext>
              </a:extLst>
            </p:cNvPr>
            <p:cNvSpPr txBox="1"/>
            <p:nvPr/>
          </p:nvSpPr>
          <p:spPr>
            <a:xfrm>
              <a:off x="6296068" y="3635758"/>
              <a:ext cx="1024881" cy="422133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Обращение </a:t>
              </a:r>
              <a:b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</a:b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с отходами </a:t>
              </a:r>
              <a:b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</a:b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и экология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4539492" y="5604783"/>
            <a:ext cx="1263206" cy="840461"/>
            <a:chOff x="4898674" y="4004937"/>
            <a:chExt cx="949160" cy="631515"/>
          </a:xfrm>
        </p:grpSpPr>
        <p:pic>
          <p:nvPicPr>
            <p:cNvPr id="296" name="Picture 8" descr="Composite Materials Icons - Download Free Vector Icons | Noun Project">
              <a:extLst>
                <a:ext uri="{FF2B5EF4-FFF2-40B4-BE49-F238E27FC236}">
                  <a16:creationId xmlns:a16="http://schemas.microsoft.com/office/drawing/2014/main" id="{55C1A7C2-27C5-47E8-9434-664192E78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431" y="4004937"/>
              <a:ext cx="385273" cy="38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42DB0B2-C599-4F8F-9EB0-DE4904348120}"/>
                </a:ext>
              </a:extLst>
            </p:cNvPr>
            <p:cNvSpPr txBox="1"/>
            <p:nvPr/>
          </p:nvSpPr>
          <p:spPr>
            <a:xfrm>
              <a:off x="4898674" y="4337561"/>
              <a:ext cx="949160" cy="298891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Композитные материалы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grpSp>
        <p:nvGrpSpPr>
          <p:cNvPr id="298" name="Группа 297"/>
          <p:cNvGrpSpPr/>
          <p:nvPr/>
        </p:nvGrpSpPr>
        <p:grpSpPr>
          <a:xfrm>
            <a:off x="5581523" y="4615878"/>
            <a:ext cx="1182569" cy="933785"/>
            <a:chOff x="6588280" y="3554992"/>
            <a:chExt cx="888570" cy="701637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F7329AE-5333-4CFD-AC08-1E2D39D4935E}"/>
                </a:ext>
              </a:extLst>
            </p:cNvPr>
            <p:cNvSpPr txBox="1"/>
            <p:nvPr/>
          </p:nvSpPr>
          <p:spPr>
            <a:xfrm>
              <a:off x="6588280" y="3957739"/>
              <a:ext cx="888570" cy="298890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Международная логистика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  <p:pic>
          <p:nvPicPr>
            <p:cNvPr id="300" name="Picture 14" descr="Logistics Icon - Download Logistics Icon 1016553 | Noun Project">
              <a:extLst>
                <a:ext uri="{FF2B5EF4-FFF2-40B4-BE49-F238E27FC236}">
                  <a16:creationId xmlns:a16="http://schemas.microsoft.com/office/drawing/2014/main" id="{82E7A183-8049-484C-843C-10B041DC1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001" y="3554992"/>
              <a:ext cx="387466" cy="38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1" name="Овал 300">
            <a:extLst>
              <a:ext uri="{FF2B5EF4-FFF2-40B4-BE49-F238E27FC236}">
                <a16:creationId xmlns:a16="http://schemas.microsoft.com/office/drawing/2014/main" id="{1073C5F2-3173-451A-B039-F8AEB56ADD4F}"/>
              </a:ext>
            </a:extLst>
          </p:cNvPr>
          <p:cNvSpPr/>
          <p:nvPr/>
        </p:nvSpPr>
        <p:spPr>
          <a:xfrm>
            <a:off x="1149573" y="2240193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02" name="Овал 301">
            <a:extLst>
              <a:ext uri="{FF2B5EF4-FFF2-40B4-BE49-F238E27FC236}">
                <a16:creationId xmlns:a16="http://schemas.microsoft.com/office/drawing/2014/main" id="{A80614F4-4AB6-4BCD-B156-8E424BFFD855}"/>
              </a:ext>
            </a:extLst>
          </p:cNvPr>
          <p:cNvSpPr/>
          <p:nvPr/>
        </p:nvSpPr>
        <p:spPr>
          <a:xfrm>
            <a:off x="1491768" y="2930321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03" name="Овал 302">
            <a:extLst>
              <a:ext uri="{FF2B5EF4-FFF2-40B4-BE49-F238E27FC236}">
                <a16:creationId xmlns:a16="http://schemas.microsoft.com/office/drawing/2014/main" id="{E6132175-A04C-46BC-92FC-0EB6E3BEFDE2}"/>
              </a:ext>
            </a:extLst>
          </p:cNvPr>
          <p:cNvSpPr/>
          <p:nvPr/>
        </p:nvSpPr>
        <p:spPr>
          <a:xfrm>
            <a:off x="1491768" y="1556730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04" name="Овал 303">
            <a:extLst>
              <a:ext uri="{FF2B5EF4-FFF2-40B4-BE49-F238E27FC236}">
                <a16:creationId xmlns:a16="http://schemas.microsoft.com/office/drawing/2014/main" id="{C93C1F6C-7413-4874-B485-C6B9E118369E}"/>
              </a:ext>
            </a:extLst>
          </p:cNvPr>
          <p:cNvSpPr/>
          <p:nvPr/>
        </p:nvSpPr>
        <p:spPr>
          <a:xfrm>
            <a:off x="2841598" y="2240193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05" name="Овал 304">
            <a:extLst>
              <a:ext uri="{FF2B5EF4-FFF2-40B4-BE49-F238E27FC236}">
                <a16:creationId xmlns:a16="http://schemas.microsoft.com/office/drawing/2014/main" id="{45AC0EC5-6A52-4A2C-A4DD-229A71A38BAF}"/>
              </a:ext>
            </a:extLst>
          </p:cNvPr>
          <p:cNvSpPr/>
          <p:nvPr/>
        </p:nvSpPr>
        <p:spPr>
          <a:xfrm>
            <a:off x="2455296" y="2930321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06" name="Овал 305">
            <a:extLst>
              <a:ext uri="{FF2B5EF4-FFF2-40B4-BE49-F238E27FC236}">
                <a16:creationId xmlns:a16="http://schemas.microsoft.com/office/drawing/2014/main" id="{4B3339D1-FADA-4709-851F-6A12EA8255C6}"/>
              </a:ext>
            </a:extLst>
          </p:cNvPr>
          <p:cNvSpPr/>
          <p:nvPr/>
        </p:nvSpPr>
        <p:spPr>
          <a:xfrm>
            <a:off x="2449460" y="1556730"/>
            <a:ext cx="189991" cy="189991"/>
          </a:xfrm>
          <a:prstGeom prst="ellipse">
            <a:avLst/>
          </a:prstGeom>
          <a:solidFill>
            <a:srgbClr val="025EA1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682" tIns="60842" rIns="121682" bIns="60842" rtlCol="0" anchor="ctr"/>
          <a:lstStyle/>
          <a:p>
            <a:pPr algn="ctr" defTabSz="1177111">
              <a:defRPr/>
            </a:pPr>
            <a:endParaRPr lang="ru-RU" sz="1597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0177D603-9E13-4DB1-A6A6-96D5DAB6B329}"/>
              </a:ext>
            </a:extLst>
          </p:cNvPr>
          <p:cNvGrpSpPr/>
          <p:nvPr/>
        </p:nvGrpSpPr>
        <p:grpSpPr>
          <a:xfrm>
            <a:off x="-210524" y="2019163"/>
            <a:ext cx="1816320" cy="911262"/>
            <a:chOff x="364860" y="1583681"/>
            <a:chExt cx="1364763" cy="684713"/>
          </a:xfrm>
        </p:grpSpPr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9DF76417-5B07-42A7-8436-C6A20A5BD86B}"/>
                </a:ext>
              </a:extLst>
            </p:cNvPr>
            <p:cNvSpPr txBox="1"/>
            <p:nvPr/>
          </p:nvSpPr>
          <p:spPr>
            <a:xfrm>
              <a:off x="364860" y="1846262"/>
              <a:ext cx="1364763" cy="422132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Конверсия и 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обогащение,</a:t>
              </a:r>
            </a:p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топливо</a:t>
              </a:r>
            </a:p>
          </p:txBody>
        </p:sp>
        <p:grpSp>
          <p:nvGrpSpPr>
            <p:cNvPr id="309" name="Группа 308">
              <a:extLst>
                <a:ext uri="{FF2B5EF4-FFF2-40B4-BE49-F238E27FC236}">
                  <a16:creationId xmlns:a16="http://schemas.microsoft.com/office/drawing/2014/main" id="{48831CA6-7DE3-4A2D-8DF9-90E2A21C754D}"/>
                </a:ext>
              </a:extLst>
            </p:cNvPr>
            <p:cNvGrpSpPr/>
            <p:nvPr/>
          </p:nvGrpSpPr>
          <p:grpSpPr>
            <a:xfrm>
              <a:off x="889151" y="1583681"/>
              <a:ext cx="289493" cy="252000"/>
              <a:chOff x="874450" y="1500432"/>
              <a:chExt cx="289493" cy="252000"/>
            </a:xfrm>
          </p:grpSpPr>
          <p:grpSp>
            <p:nvGrpSpPr>
              <p:cNvPr id="310" name="Группа 309">
                <a:extLst>
                  <a:ext uri="{FF2B5EF4-FFF2-40B4-BE49-F238E27FC236}">
                    <a16:creationId xmlns:a16="http://schemas.microsoft.com/office/drawing/2014/main" id="{51C4B6A7-8024-4A08-B8F3-11CF195A0207}"/>
                  </a:ext>
                </a:extLst>
              </p:cNvPr>
              <p:cNvGrpSpPr/>
              <p:nvPr/>
            </p:nvGrpSpPr>
            <p:grpSpPr>
              <a:xfrm>
                <a:off x="874450" y="1500432"/>
                <a:ext cx="289493" cy="252000"/>
                <a:chOff x="-1329146" y="3665333"/>
                <a:chExt cx="839670" cy="730923"/>
              </a:xfrm>
              <a:solidFill>
                <a:srgbClr val="4472C4">
                  <a:lumMod val="75000"/>
                </a:srgbClr>
              </a:solidFill>
            </p:grpSpPr>
            <p:sp>
              <p:nvSpPr>
                <p:cNvPr id="315" name="Freeform 5">
                  <a:extLst>
                    <a:ext uri="{FF2B5EF4-FFF2-40B4-BE49-F238E27FC236}">
                      <a16:creationId xmlns:a16="http://schemas.microsoft.com/office/drawing/2014/main" id="{08321542-D8C7-44E2-9D3F-347321E7B14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-1329146" y="3665333"/>
                  <a:ext cx="839670" cy="730923"/>
                </a:xfrm>
                <a:custGeom>
                  <a:avLst/>
                  <a:gdLst>
                    <a:gd name="T0" fmla="*/ 457 w 610"/>
                    <a:gd name="T1" fmla="*/ 0 h 531"/>
                    <a:gd name="T2" fmla="*/ 152 w 610"/>
                    <a:gd name="T3" fmla="*/ 0 h 531"/>
                    <a:gd name="T4" fmla="*/ 0 w 610"/>
                    <a:gd name="T5" fmla="*/ 266 h 531"/>
                    <a:gd name="T6" fmla="*/ 152 w 610"/>
                    <a:gd name="T7" fmla="*/ 531 h 531"/>
                    <a:gd name="T8" fmla="*/ 457 w 610"/>
                    <a:gd name="T9" fmla="*/ 531 h 531"/>
                    <a:gd name="T10" fmla="*/ 610 w 610"/>
                    <a:gd name="T11" fmla="*/ 266 h 531"/>
                    <a:gd name="T12" fmla="*/ 457 w 610"/>
                    <a:gd name="T13" fmla="*/ 0 h 531"/>
                    <a:gd name="T14" fmla="*/ 447 w 610"/>
                    <a:gd name="T15" fmla="*/ 514 h 531"/>
                    <a:gd name="T16" fmla="*/ 163 w 610"/>
                    <a:gd name="T17" fmla="*/ 514 h 531"/>
                    <a:gd name="T18" fmla="*/ 19 w 610"/>
                    <a:gd name="T19" fmla="*/ 266 h 531"/>
                    <a:gd name="T20" fmla="*/ 163 w 610"/>
                    <a:gd name="T21" fmla="*/ 16 h 531"/>
                    <a:gd name="T22" fmla="*/ 447 w 610"/>
                    <a:gd name="T23" fmla="*/ 16 h 531"/>
                    <a:gd name="T24" fmla="*/ 591 w 610"/>
                    <a:gd name="T25" fmla="*/ 266 h 531"/>
                    <a:gd name="T26" fmla="*/ 447 w 610"/>
                    <a:gd name="T27" fmla="*/ 514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0" h="531">
                      <a:moveTo>
                        <a:pt x="457" y="0"/>
                      </a:moveTo>
                      <a:lnTo>
                        <a:pt x="152" y="0"/>
                      </a:lnTo>
                      <a:lnTo>
                        <a:pt x="0" y="266"/>
                      </a:lnTo>
                      <a:lnTo>
                        <a:pt x="152" y="531"/>
                      </a:lnTo>
                      <a:lnTo>
                        <a:pt x="457" y="531"/>
                      </a:lnTo>
                      <a:lnTo>
                        <a:pt x="610" y="266"/>
                      </a:lnTo>
                      <a:lnTo>
                        <a:pt x="457" y="0"/>
                      </a:lnTo>
                      <a:close/>
                      <a:moveTo>
                        <a:pt x="447" y="514"/>
                      </a:moveTo>
                      <a:lnTo>
                        <a:pt x="163" y="514"/>
                      </a:lnTo>
                      <a:lnTo>
                        <a:pt x="19" y="266"/>
                      </a:lnTo>
                      <a:lnTo>
                        <a:pt x="163" y="16"/>
                      </a:lnTo>
                      <a:lnTo>
                        <a:pt x="447" y="16"/>
                      </a:lnTo>
                      <a:lnTo>
                        <a:pt x="591" y="266"/>
                      </a:lnTo>
                      <a:lnTo>
                        <a:pt x="447" y="5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 dirty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16" name="Oval 6">
                  <a:extLst>
                    <a:ext uri="{FF2B5EF4-FFF2-40B4-BE49-F238E27FC236}">
                      <a16:creationId xmlns:a16="http://schemas.microsoft.com/office/drawing/2014/main" id="{B9BFFF58-5C59-4590-BC04-7B75F806B0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120523" y="3786610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17" name="Oval 6">
                  <a:extLst>
                    <a:ext uri="{FF2B5EF4-FFF2-40B4-BE49-F238E27FC236}">
                      <a16:creationId xmlns:a16="http://schemas.microsoft.com/office/drawing/2014/main" id="{1AE0C7D8-98F7-41E3-8DAE-BA46F2DB95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965603" y="3786610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18" name="Oval 6">
                  <a:extLst>
                    <a:ext uri="{FF2B5EF4-FFF2-40B4-BE49-F238E27FC236}">
                      <a16:creationId xmlns:a16="http://schemas.microsoft.com/office/drawing/2014/main" id="{E88F9E20-6DF1-4D33-A1C6-C7E233DA5E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810679" y="3786610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19" name="Oval 6">
                  <a:extLst>
                    <a:ext uri="{FF2B5EF4-FFF2-40B4-BE49-F238E27FC236}">
                      <a16:creationId xmlns:a16="http://schemas.microsoft.com/office/drawing/2014/main" id="{DC2CB9C0-593D-4B92-BD66-7CB916857F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120523" y="4165037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20" name="Oval 6">
                  <a:extLst>
                    <a:ext uri="{FF2B5EF4-FFF2-40B4-BE49-F238E27FC236}">
                      <a16:creationId xmlns:a16="http://schemas.microsoft.com/office/drawing/2014/main" id="{08128790-1B1B-49E9-80E0-CFE7F37AB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965603" y="4165037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321" name="Oval 6">
                  <a:extLst>
                    <a:ext uri="{FF2B5EF4-FFF2-40B4-BE49-F238E27FC236}">
                      <a16:creationId xmlns:a16="http://schemas.microsoft.com/office/drawing/2014/main" id="{0C55D58A-D012-4379-AB05-0428AC9262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810679" y="4165037"/>
                  <a:ext cx="104417" cy="1044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97" tIns="60848" rIns="121697" bIns="608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6945">
                    <a:defRPr/>
                  </a:pPr>
                  <a:endParaRPr lang="ru-RU" sz="2129" kern="0" dirty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1" name="Oval 6">
                <a:extLst>
                  <a:ext uri="{FF2B5EF4-FFF2-40B4-BE49-F238E27FC236}">
                    <a16:creationId xmlns:a16="http://schemas.microsoft.com/office/drawing/2014/main" id="{43B6B7D7-BBB3-4D92-9C4D-E77D06E3E2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09044" y="1610013"/>
                <a:ext cx="36000" cy="36000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312" name="Oval 6">
                <a:extLst>
                  <a:ext uri="{FF2B5EF4-FFF2-40B4-BE49-F238E27FC236}">
                    <a16:creationId xmlns:a16="http://schemas.microsoft.com/office/drawing/2014/main" id="{9403BDC9-B284-4382-9851-3E5271C91E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70970" y="1610013"/>
                <a:ext cx="36000" cy="36000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313" name="Oval 6">
                <a:extLst>
                  <a:ext uri="{FF2B5EF4-FFF2-40B4-BE49-F238E27FC236}">
                    <a16:creationId xmlns:a16="http://schemas.microsoft.com/office/drawing/2014/main" id="{1FD7C75D-5945-4325-8A0C-882E851779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2896" y="1610013"/>
                <a:ext cx="36000" cy="36000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314" name="Oval 6">
                <a:extLst>
                  <a:ext uri="{FF2B5EF4-FFF2-40B4-BE49-F238E27FC236}">
                    <a16:creationId xmlns:a16="http://schemas.microsoft.com/office/drawing/2014/main" id="{913B3793-E3BB-47E5-9A7C-D0DF1D9934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94823" y="1610013"/>
                <a:ext cx="36000" cy="36000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97" tIns="60848" rIns="121697" bIns="60848" numCol="1" anchor="t" anchorCtr="0" compatLnSpc="1">
                <a:prstTxWarp prst="textNoShape">
                  <a:avLst/>
                </a:prstTxWarp>
              </a:bodyPr>
              <a:lstStyle/>
              <a:p>
                <a:pPr defTabSz="1216945">
                  <a:defRPr/>
                </a:pPr>
                <a:endParaRPr lang="ru-RU" sz="2129" kern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</p:grpSp>
      <p:grpSp>
        <p:nvGrpSpPr>
          <p:cNvPr id="322" name="Группа 321">
            <a:extLst>
              <a:ext uri="{FF2B5EF4-FFF2-40B4-BE49-F238E27FC236}">
                <a16:creationId xmlns:a16="http://schemas.microsoft.com/office/drawing/2014/main" id="{735E318D-A9D2-425C-A648-B237EABBF129}"/>
              </a:ext>
            </a:extLst>
          </p:cNvPr>
          <p:cNvGrpSpPr/>
          <p:nvPr/>
        </p:nvGrpSpPr>
        <p:grpSpPr>
          <a:xfrm>
            <a:off x="2216805" y="2583413"/>
            <a:ext cx="4530807" cy="3020538"/>
            <a:chOff x="1878150" y="2286125"/>
            <a:chExt cx="3401252" cy="2267501"/>
          </a:xfrm>
        </p:grpSpPr>
        <p:grpSp>
          <p:nvGrpSpPr>
            <p:cNvPr id="323" name="Группа 322">
              <a:extLst>
                <a:ext uri="{FF2B5EF4-FFF2-40B4-BE49-F238E27FC236}">
                  <a16:creationId xmlns:a16="http://schemas.microsoft.com/office/drawing/2014/main" id="{7AF1D282-715C-4EC5-B5B0-E31CE15C6938}"/>
                </a:ext>
              </a:extLst>
            </p:cNvPr>
            <p:cNvGrpSpPr/>
            <p:nvPr/>
          </p:nvGrpSpPr>
          <p:grpSpPr>
            <a:xfrm>
              <a:off x="1878150" y="2286125"/>
              <a:ext cx="3401252" cy="2267501"/>
              <a:chOff x="3144165" y="1430230"/>
              <a:chExt cx="3401252" cy="2267501"/>
            </a:xfrm>
          </p:grpSpPr>
          <p:graphicFrame>
            <p:nvGraphicFramePr>
              <p:cNvPr id="328" name="Диаграмма 327">
                <a:extLst>
                  <a:ext uri="{FF2B5EF4-FFF2-40B4-BE49-F238E27FC236}">
                    <a16:creationId xmlns:a16="http://schemas.microsoft.com/office/drawing/2014/main" id="{9C2EA9CE-0E83-4823-9921-FC80462DEE72}"/>
                  </a:ext>
                </a:extLst>
              </p:cNvPr>
              <p:cNvGraphicFramePr/>
              <p:nvPr/>
            </p:nvGraphicFramePr>
            <p:xfrm>
              <a:off x="3144165" y="1430230"/>
              <a:ext cx="3401252" cy="22675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329" name="Овал 328">
                <a:extLst>
                  <a:ext uri="{FF2B5EF4-FFF2-40B4-BE49-F238E27FC236}">
                    <a16:creationId xmlns:a16="http://schemas.microsoft.com/office/drawing/2014/main" id="{23728244-F69D-4A95-99E8-31EC00DF4FAA}"/>
                  </a:ext>
                </a:extLst>
              </p:cNvPr>
              <p:cNvSpPr/>
              <p:nvPr/>
            </p:nvSpPr>
            <p:spPr>
              <a:xfrm>
                <a:off x="4356232" y="2115968"/>
                <a:ext cx="912334" cy="91233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2398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30" name="Picture 2">
                <a:extLst>
                  <a:ext uri="{FF2B5EF4-FFF2-40B4-BE49-F238E27FC236}">
                    <a16:creationId xmlns:a16="http://schemas.microsoft.com/office/drawing/2014/main" id="{FCE7E567-03D4-41A2-8D23-594493214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52293" y="2218127"/>
                <a:ext cx="720212" cy="728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7F78087A-1AD9-46A9-8AE6-2EE676817F9B}"/>
                </a:ext>
              </a:extLst>
            </p:cNvPr>
            <p:cNvSpPr txBox="1"/>
            <p:nvPr/>
          </p:nvSpPr>
          <p:spPr>
            <a:xfrm rot="18913920">
              <a:off x="2993262" y="2765661"/>
              <a:ext cx="1277590" cy="13409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АТОМНЫЕ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ЭНЕРГЕТИЧЕСКИЕ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ПРОДУКТЫ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8035EF11-9A77-443A-BEBF-6AA6D13000A4}"/>
                </a:ext>
              </a:extLst>
            </p:cNvPr>
            <p:cNvSpPr txBox="1"/>
            <p:nvPr/>
          </p:nvSpPr>
          <p:spPr>
            <a:xfrm rot="2859024">
              <a:off x="2882314" y="2741938"/>
              <a:ext cx="1277590" cy="13409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АТОМНЫЕ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НЕЭНЕРГЕТИЧЕСКИЕ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ПРОДУКТЫ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485901D7-B3AB-4BC1-9AF5-8A7D24239E06}"/>
                </a:ext>
              </a:extLst>
            </p:cNvPr>
            <p:cNvSpPr txBox="1"/>
            <p:nvPr/>
          </p:nvSpPr>
          <p:spPr>
            <a:xfrm rot="18732607">
              <a:off x="2863868" y="2786811"/>
              <a:ext cx="1342835" cy="134090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НЕАТОМНЫЕ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НЕЭНЕРГЕТИЧЕСКИЕ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ПРОДУКТЫ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06AFB6D4-5556-41DA-90FD-B87A6C010A17}"/>
                </a:ext>
              </a:extLst>
            </p:cNvPr>
            <p:cNvSpPr txBox="1"/>
            <p:nvPr/>
          </p:nvSpPr>
          <p:spPr>
            <a:xfrm rot="2933874">
              <a:off x="2945396" y="2725593"/>
              <a:ext cx="1342835" cy="134090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НЕАТОМНЫЕ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ЭНЕРГЕТИЧЕСКИЕ</a:t>
              </a:r>
            </a:p>
            <a:p>
              <a:pPr algn="ctr">
                <a:defRPr/>
              </a:pPr>
              <a:r>
                <a:rPr lang="ru-RU" sz="999" b="1" kern="0" dirty="0">
                  <a:solidFill>
                    <a:prstClr val="white"/>
                  </a:solidFill>
                </a:rPr>
                <a:t>ПРОДУКТЫ</a:t>
              </a:r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A42DB0B2-C599-4F8F-9EB0-DE4904348120}"/>
              </a:ext>
            </a:extLst>
          </p:cNvPr>
          <p:cNvSpPr txBox="1"/>
          <p:nvPr/>
        </p:nvSpPr>
        <p:spPr>
          <a:xfrm>
            <a:off x="5541205" y="6054277"/>
            <a:ext cx="1263206" cy="233764"/>
          </a:xfrm>
          <a:prstGeom prst="rect">
            <a:avLst/>
          </a:prstGeom>
          <a:noFill/>
        </p:spPr>
        <p:txBody>
          <a:bodyPr wrap="square" lIns="69072" tIns="34535" rIns="69072" bIns="34535">
            <a:spAutoFit/>
          </a:bodyPr>
          <a:lstStyle/>
          <a:p>
            <a:pPr algn="ctr" defTabSz="698999">
              <a:defRPr/>
            </a:pPr>
            <a:r>
              <a:rPr lang="ru-RU" sz="1066" kern="0" dirty="0">
                <a:solidFill>
                  <a:srgbClr val="4472C4">
                    <a:lumMod val="75000"/>
                  </a:srgbClr>
                </a:solidFill>
                <a:sym typeface="Arial"/>
              </a:rPr>
              <a:t>Металлургия</a:t>
            </a:r>
          </a:p>
        </p:txBody>
      </p:sp>
      <p:grpSp>
        <p:nvGrpSpPr>
          <p:cNvPr id="332" name="Группа 331"/>
          <p:cNvGrpSpPr/>
          <p:nvPr/>
        </p:nvGrpSpPr>
        <p:grpSpPr>
          <a:xfrm>
            <a:off x="6421312" y="5536697"/>
            <a:ext cx="1263206" cy="886025"/>
            <a:chOff x="4525143" y="4263614"/>
            <a:chExt cx="948282" cy="665134"/>
          </a:xfrm>
        </p:grpSpPr>
        <p:grpSp>
          <p:nvGrpSpPr>
            <p:cNvPr id="333" name="Группа 332"/>
            <p:cNvGrpSpPr/>
            <p:nvPr/>
          </p:nvGrpSpPr>
          <p:grpSpPr>
            <a:xfrm>
              <a:off x="4814802" y="4263614"/>
              <a:ext cx="335083" cy="321933"/>
              <a:chOff x="37904" y="2398248"/>
              <a:chExt cx="335083" cy="321933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42042" y="2412404"/>
                <a:ext cx="330945" cy="26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732" b="1" kern="0" dirty="0">
                    <a:solidFill>
                      <a:srgbClr val="2F5597"/>
                    </a:solidFill>
                  </a:rPr>
                  <a:t>Li</a:t>
                </a:r>
                <a:endParaRPr lang="ru-RU" sz="1732" b="1" kern="0" dirty="0">
                  <a:solidFill>
                    <a:srgbClr val="2F5597"/>
                  </a:solidFill>
                </a:endParaRPr>
              </a:p>
            </p:txBody>
          </p:sp>
          <p:sp>
            <p:nvSpPr>
              <p:cNvPr id="336" name="Скругленный прямоугольник 335"/>
              <p:cNvSpPr/>
              <p:nvPr/>
            </p:nvSpPr>
            <p:spPr>
              <a:xfrm>
                <a:off x="37904" y="2398248"/>
                <a:ext cx="321933" cy="321933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2F559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2398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A42DB0B2-C599-4F8F-9EB0-DE4904348120}"/>
                </a:ext>
              </a:extLst>
            </p:cNvPr>
            <p:cNvSpPr txBox="1"/>
            <p:nvPr/>
          </p:nvSpPr>
          <p:spPr>
            <a:xfrm>
              <a:off x="4525143" y="4630135"/>
              <a:ext cx="948282" cy="298613"/>
            </a:xfrm>
            <a:prstGeom prst="rect">
              <a:avLst/>
            </a:prstGeom>
            <a:noFill/>
          </p:spPr>
          <p:txBody>
            <a:bodyPr wrap="square" lIns="69072" tIns="34535" rIns="69072" bIns="34535">
              <a:spAutoFit/>
            </a:bodyPr>
            <a:lstStyle/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Литий</a:t>
              </a:r>
            </a:p>
            <a:p>
              <a:pPr algn="ctr" defTabSz="698999">
                <a:defRPr/>
              </a:pPr>
              <a:r>
                <a:rPr lang="ru-RU" sz="1066" kern="0" dirty="0">
                  <a:solidFill>
                    <a:srgbClr val="4472C4">
                      <a:lumMod val="75000"/>
                    </a:srgbClr>
                  </a:solidFill>
                  <a:sym typeface="Arial"/>
                </a:rPr>
                <a:t>и спецхимия</a:t>
              </a:r>
              <a:endParaRPr lang="en-US" sz="1066" kern="0" dirty="0">
                <a:solidFill>
                  <a:srgbClr val="4472C4">
                    <a:lumMod val="75000"/>
                  </a:srgbClr>
                </a:solidFill>
                <a:sym typeface="Arial"/>
              </a:endParaRP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72022FBC-90F9-49BF-AB9F-29F695D63E90}"/>
              </a:ext>
            </a:extLst>
          </p:cNvPr>
          <p:cNvSpPr txBox="1"/>
          <p:nvPr/>
        </p:nvSpPr>
        <p:spPr>
          <a:xfrm>
            <a:off x="2495297" y="5999532"/>
            <a:ext cx="1541041" cy="397783"/>
          </a:xfrm>
          <a:prstGeom prst="rect">
            <a:avLst/>
          </a:prstGeom>
          <a:noFill/>
        </p:spPr>
        <p:txBody>
          <a:bodyPr wrap="square" lIns="69072" tIns="34535" rIns="69072" bIns="34535">
            <a:spAutoFit/>
          </a:bodyPr>
          <a:lstStyle/>
          <a:p>
            <a:pPr algn="ctr" defTabSz="698999">
              <a:defRPr/>
            </a:pPr>
            <a:r>
              <a:rPr lang="ru-RU" sz="1066" kern="0" dirty="0">
                <a:solidFill>
                  <a:srgbClr val="4472C4">
                    <a:lumMod val="75000"/>
                  </a:srgbClr>
                </a:solidFill>
                <a:sym typeface="Arial"/>
              </a:rPr>
              <a:t>Сервис объектов</a:t>
            </a:r>
            <a:endParaRPr lang="en-US" sz="1066" kern="0" dirty="0">
              <a:solidFill>
                <a:srgbClr val="4472C4">
                  <a:lumMod val="75000"/>
                </a:srgbClr>
              </a:solidFill>
              <a:sym typeface="Arial"/>
            </a:endParaRPr>
          </a:p>
          <a:p>
            <a:pPr algn="ctr" defTabSz="698999">
              <a:defRPr/>
            </a:pPr>
            <a:r>
              <a:rPr lang="ru-RU" sz="1066" kern="0" dirty="0">
                <a:solidFill>
                  <a:srgbClr val="4472C4">
                    <a:lumMod val="75000"/>
                  </a:srgbClr>
                </a:solidFill>
                <a:sym typeface="Arial"/>
              </a:rPr>
              <a:t>генерации</a:t>
            </a:r>
            <a:endParaRPr lang="en-US" sz="1066" kern="0" dirty="0">
              <a:solidFill>
                <a:srgbClr val="4472C4">
                  <a:lumMod val="75000"/>
                </a:srgbClr>
              </a:solidFill>
              <a:sym typeface="Arial"/>
            </a:endParaRPr>
          </a:p>
        </p:txBody>
      </p:sp>
      <p:pic>
        <p:nvPicPr>
          <p:cNvPr id="338" name="Рисунок 337"/>
          <p:cNvPicPr>
            <a:picLocks noChangeAspect="1"/>
          </p:cNvPicPr>
          <p:nvPr/>
        </p:nvPicPr>
        <p:blipFill>
          <a:blip r:embed="rId13" cstate="screen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31" y="5521782"/>
            <a:ext cx="525681" cy="525681"/>
          </a:xfrm>
          <a:prstGeom prst="rect">
            <a:avLst/>
          </a:prstGeom>
        </p:spPr>
      </p:pic>
      <p:pic>
        <p:nvPicPr>
          <p:cNvPr id="339" name="Рисунок 338"/>
          <p:cNvPicPr>
            <a:picLocks noChangeAspect="1"/>
          </p:cNvPicPr>
          <p:nvPr/>
        </p:nvPicPr>
        <p:blipFill>
          <a:blip r:embed="rId14" cstate="screen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38" y="5571736"/>
            <a:ext cx="544114" cy="544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38960" y="1705210"/>
            <a:ext cx="2845248" cy="185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068">
              <a:defRPr/>
            </a:pPr>
            <a:r>
              <a:rPr lang="ru-RU" sz="5861" b="1" dirty="0">
                <a:solidFill>
                  <a:srgbClr val="015DA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400+ </a:t>
            </a:r>
            <a:r>
              <a:rPr lang="ru-RU" sz="1865" dirty="0">
                <a:solidFill>
                  <a:srgbClr val="414142"/>
                </a:solidFill>
                <a:latin typeface="Golos Text "/>
                <a:cs typeface="Arial" panose="020B0604020202020204" pitchFamily="34" charset="0"/>
                <a:sym typeface="Arial"/>
              </a:rPr>
              <a:t>предприятий, организаций и научных институтов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38959" y="4502276"/>
            <a:ext cx="3252688" cy="1281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068">
              <a:defRPr/>
            </a:pPr>
            <a:r>
              <a:rPr lang="ru-RU" sz="5861" b="1" dirty="0">
                <a:solidFill>
                  <a:srgbClr val="015DA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250 000 </a:t>
            </a:r>
            <a:r>
              <a:rPr lang="ru-RU" sz="1865" dirty="0">
                <a:solidFill>
                  <a:srgbClr val="414142"/>
                </a:solidFill>
                <a:latin typeface="Golos Text "/>
                <a:cs typeface="Arial" panose="020B0604020202020204" pitchFamily="34" charset="0"/>
                <a:sym typeface="Arial"/>
              </a:rPr>
              <a:t>сотрудников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261D5D5-AA5D-3B5A-14A4-419099F8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5610" y="6498500"/>
            <a:ext cx="426039" cy="365125"/>
          </a:xfrm>
        </p:spPr>
        <p:txBody>
          <a:bodyPr/>
          <a:lstStyle/>
          <a:p>
            <a:pPr defTabSz="1217068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1217068"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2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ятиугольник 53">
            <a:extLst>
              <a:ext uri="{FF2B5EF4-FFF2-40B4-BE49-F238E27FC236}">
                <a16:creationId xmlns:a16="http://schemas.microsoft.com/office/drawing/2014/main" id="{B46BA48B-A604-904E-BFD3-CC72092930E1}"/>
              </a:ext>
            </a:extLst>
          </p:cNvPr>
          <p:cNvSpPr/>
          <p:nvPr/>
        </p:nvSpPr>
        <p:spPr>
          <a:xfrm>
            <a:off x="6910379" y="1100195"/>
            <a:ext cx="4778802" cy="659406"/>
          </a:xfrm>
          <a:prstGeom prst="homePlat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72000" bIns="36000"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Государственная корпорация «Росатом»</a:t>
            </a:r>
          </a:p>
        </p:txBody>
      </p:sp>
      <p:sp>
        <p:nvSpPr>
          <p:cNvPr id="53" name="Пятиугольник 52">
            <a:extLst>
              <a:ext uri="{FF2B5EF4-FFF2-40B4-BE49-F238E27FC236}">
                <a16:creationId xmlns:a16="http://schemas.microsoft.com/office/drawing/2014/main" id="{B46BA48B-A604-904E-BFD3-CC72092930E1}"/>
              </a:ext>
            </a:extLst>
          </p:cNvPr>
          <p:cNvSpPr/>
          <p:nvPr/>
        </p:nvSpPr>
        <p:spPr>
          <a:xfrm>
            <a:off x="976815" y="4678897"/>
            <a:ext cx="4615886" cy="659406"/>
          </a:xfrm>
          <a:prstGeom prst="homePlat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72000" bIns="36000" rtlCol="0" anchor="ctr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</a:rPr>
              <a:t>Модели работы с организациями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2" name="Пятиугольник 51">
            <a:extLst>
              <a:ext uri="{FF2B5EF4-FFF2-40B4-BE49-F238E27FC236}">
                <a16:creationId xmlns:a16="http://schemas.microsoft.com/office/drawing/2014/main" id="{B46BA48B-A604-904E-BFD3-CC72092930E1}"/>
              </a:ext>
            </a:extLst>
          </p:cNvPr>
          <p:cNvSpPr/>
          <p:nvPr/>
        </p:nvSpPr>
        <p:spPr>
          <a:xfrm>
            <a:off x="1071914" y="1100195"/>
            <a:ext cx="4615886" cy="659406"/>
          </a:xfrm>
          <a:prstGeom prst="homePlat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72000" bIns="36000"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Актуальные учетные, финансовые системы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Учетные системы в Госкорпорации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7410" y="5550458"/>
            <a:ext cx="42634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Организации находятся на поддержке Общего Центра Обслуживания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Организации самостоятельно ведут документооборот и учёт (без ОЦО)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A8A0339-DEF7-5DA3-9E12-88BAFB44EF92}"/>
              </a:ext>
            </a:extLst>
          </p:cNvPr>
          <p:cNvGrpSpPr/>
          <p:nvPr/>
        </p:nvGrpSpPr>
        <p:grpSpPr>
          <a:xfrm>
            <a:off x="552240" y="4612600"/>
            <a:ext cx="792000" cy="792000"/>
            <a:chOff x="6738132" y="1905182"/>
            <a:chExt cx="810000" cy="81000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454CE3-36FF-181F-1548-EED265261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738132" y="1905182"/>
              <a:ext cx="810000" cy="810001"/>
            </a:xfrm>
            <a:prstGeom prst="rect">
              <a:avLst/>
            </a:prstGeom>
          </p:spPr>
        </p:pic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0DD093F9-401A-AF99-EF37-904821DA9041}"/>
                </a:ext>
              </a:extLst>
            </p:cNvPr>
            <p:cNvSpPr/>
            <p:nvPr/>
          </p:nvSpPr>
          <p:spPr>
            <a:xfrm>
              <a:off x="6904037" y="2064351"/>
              <a:ext cx="478524" cy="478127"/>
            </a:xfrm>
            <a:custGeom>
              <a:avLst/>
              <a:gdLst>
                <a:gd name="connsiteX0" fmla="*/ 291279 w 434608"/>
                <a:gd name="connsiteY0" fmla="*/ 214110 h 433342"/>
                <a:gd name="connsiteX1" fmla="*/ 215539 w 434608"/>
                <a:gd name="connsiteY1" fmla="*/ 318073 h 433342"/>
                <a:gd name="connsiteX2" fmla="*/ 319459 w 434608"/>
                <a:gd name="connsiteY2" fmla="*/ 393843 h 433342"/>
                <a:gd name="connsiteX3" fmla="*/ 395203 w 434608"/>
                <a:gd name="connsiteY3" fmla="*/ 289905 h 433342"/>
                <a:gd name="connsiteX4" fmla="*/ 395199 w 434608"/>
                <a:gd name="connsiteY4" fmla="*/ 289880 h 433342"/>
                <a:gd name="connsiteX5" fmla="*/ 291279 w 434608"/>
                <a:gd name="connsiteY5" fmla="*/ 214110 h 433342"/>
                <a:gd name="connsiteX6" fmla="*/ 307098 w 434608"/>
                <a:gd name="connsiteY6" fmla="*/ 174606 h 433342"/>
                <a:gd name="connsiteX7" fmla="*/ 312731 w 434608"/>
                <a:gd name="connsiteY7" fmla="*/ 174799 h 433342"/>
                <a:gd name="connsiteX8" fmla="*/ 338640 w 434608"/>
                <a:gd name="connsiteY8" fmla="*/ 178913 h 433342"/>
                <a:gd name="connsiteX9" fmla="*/ 344054 w 434608"/>
                <a:gd name="connsiteY9" fmla="*/ 180486 h 433342"/>
                <a:gd name="connsiteX10" fmla="*/ 345872 w 434608"/>
                <a:gd name="connsiteY10" fmla="*/ 194607 h 433342"/>
                <a:gd name="connsiteX11" fmla="*/ 352923 w 434608"/>
                <a:gd name="connsiteY11" fmla="*/ 204511 h 433342"/>
                <a:gd name="connsiteX12" fmla="*/ 358079 w 434608"/>
                <a:gd name="connsiteY12" fmla="*/ 207154 h 433342"/>
                <a:gd name="connsiteX13" fmla="*/ 364111 w 434608"/>
                <a:gd name="connsiteY13" fmla="*/ 208689 h 433342"/>
                <a:gd name="connsiteX14" fmla="*/ 370299 w 434608"/>
                <a:gd name="connsiteY14" fmla="*/ 207116 h 433342"/>
                <a:gd name="connsiteX15" fmla="*/ 382725 w 434608"/>
                <a:gd name="connsiteY15" fmla="*/ 200371 h 433342"/>
                <a:gd name="connsiteX16" fmla="*/ 387172 w 434608"/>
                <a:gd name="connsiteY16" fmla="*/ 203840 h 433342"/>
                <a:gd name="connsiteX17" fmla="*/ 405824 w 434608"/>
                <a:gd name="connsiteY17" fmla="*/ 222500 h 433342"/>
                <a:gd name="connsiteX18" fmla="*/ 409279 w 434608"/>
                <a:gd name="connsiteY18" fmla="*/ 226949 h 433342"/>
                <a:gd name="connsiteX19" fmla="*/ 402486 w 434608"/>
                <a:gd name="connsiteY19" fmla="*/ 239380 h 433342"/>
                <a:gd name="connsiteX20" fmla="*/ 402383 w 434608"/>
                <a:gd name="connsiteY20" fmla="*/ 251566 h 433342"/>
                <a:gd name="connsiteX21" fmla="*/ 404961 w 434608"/>
                <a:gd name="connsiteY21" fmla="*/ 256725 h 433342"/>
                <a:gd name="connsiteX22" fmla="*/ 414860 w 434608"/>
                <a:gd name="connsiteY22" fmla="*/ 263856 h 433342"/>
                <a:gd name="connsiteX23" fmla="*/ 428808 w 434608"/>
                <a:gd name="connsiteY23" fmla="*/ 265597 h 433342"/>
                <a:gd name="connsiteX24" fmla="*/ 430342 w 434608"/>
                <a:gd name="connsiteY24" fmla="*/ 271026 h 433342"/>
                <a:gd name="connsiteX25" fmla="*/ 433023 w 434608"/>
                <a:gd name="connsiteY25" fmla="*/ 283921 h 433342"/>
                <a:gd name="connsiteX26" fmla="*/ 434415 w 434608"/>
                <a:gd name="connsiteY26" fmla="*/ 296997 h 433342"/>
                <a:gd name="connsiteX27" fmla="*/ 434608 w 434608"/>
                <a:gd name="connsiteY27" fmla="*/ 302620 h 433342"/>
                <a:gd name="connsiteX28" fmla="*/ 421821 w 434608"/>
                <a:gd name="connsiteY28" fmla="*/ 308681 h 433342"/>
                <a:gd name="connsiteX29" fmla="*/ 414577 w 434608"/>
                <a:gd name="connsiteY29" fmla="*/ 318494 h 433342"/>
                <a:gd name="connsiteX30" fmla="*/ 413662 w 434608"/>
                <a:gd name="connsiteY30" fmla="*/ 324259 h 433342"/>
                <a:gd name="connsiteX31" fmla="*/ 417529 w 434608"/>
                <a:gd name="connsiteY31" fmla="*/ 335864 h 433342"/>
                <a:gd name="connsiteX32" fmla="*/ 427841 w 434608"/>
                <a:gd name="connsiteY32" fmla="*/ 345626 h 433342"/>
                <a:gd name="connsiteX33" fmla="*/ 425895 w 434608"/>
                <a:gd name="connsiteY33" fmla="*/ 350926 h 433342"/>
                <a:gd name="connsiteX34" fmla="*/ 413907 w 434608"/>
                <a:gd name="connsiteY34" fmla="*/ 374280 h 433342"/>
                <a:gd name="connsiteX35" fmla="*/ 410723 w 434608"/>
                <a:gd name="connsiteY35" fmla="*/ 378936 h 433342"/>
                <a:gd name="connsiteX36" fmla="*/ 396788 w 434608"/>
                <a:gd name="connsiteY36" fmla="*/ 376395 h 433342"/>
                <a:gd name="connsiteX37" fmla="*/ 394365 w 434608"/>
                <a:gd name="connsiteY37" fmla="*/ 376163 h 433342"/>
                <a:gd name="connsiteX38" fmla="*/ 385148 w 434608"/>
                <a:gd name="connsiteY38" fmla="*/ 380096 h 433342"/>
                <a:gd name="connsiteX39" fmla="*/ 381062 w 434608"/>
                <a:gd name="connsiteY39" fmla="*/ 384184 h 433342"/>
                <a:gd name="connsiteX40" fmla="*/ 377375 w 434608"/>
                <a:gd name="connsiteY40" fmla="*/ 395790 h 433342"/>
                <a:gd name="connsiteX41" fmla="*/ 379954 w 434608"/>
                <a:gd name="connsiteY41" fmla="*/ 409795 h 433342"/>
                <a:gd name="connsiteX42" fmla="*/ 375287 w 434608"/>
                <a:gd name="connsiteY42" fmla="*/ 412954 h 433342"/>
                <a:gd name="connsiteX43" fmla="*/ 351879 w 434608"/>
                <a:gd name="connsiteY43" fmla="*/ 424792 h 433342"/>
                <a:gd name="connsiteX44" fmla="*/ 346568 w 434608"/>
                <a:gd name="connsiteY44" fmla="*/ 426701 h 433342"/>
                <a:gd name="connsiteX45" fmla="*/ 336874 w 434608"/>
                <a:gd name="connsiteY45" fmla="*/ 416384 h 433342"/>
                <a:gd name="connsiteX46" fmla="*/ 325028 w 434608"/>
                <a:gd name="connsiteY46" fmla="*/ 412515 h 433342"/>
                <a:gd name="connsiteX47" fmla="*/ 322450 w 434608"/>
                <a:gd name="connsiteY47" fmla="*/ 412954 h 433342"/>
                <a:gd name="connsiteX48" fmla="*/ 319872 w 434608"/>
                <a:gd name="connsiteY48" fmla="*/ 413328 h 433342"/>
                <a:gd name="connsiteX49" fmla="*/ 309766 w 434608"/>
                <a:gd name="connsiteY49" fmla="*/ 420588 h 433342"/>
                <a:gd name="connsiteX50" fmla="*/ 303682 w 434608"/>
                <a:gd name="connsiteY50" fmla="*/ 433342 h 433342"/>
                <a:gd name="connsiteX51" fmla="*/ 298049 w 434608"/>
                <a:gd name="connsiteY51" fmla="*/ 433148 h 433342"/>
                <a:gd name="connsiteX52" fmla="*/ 272139 w 434608"/>
                <a:gd name="connsiteY52" fmla="*/ 429048 h 433342"/>
                <a:gd name="connsiteX53" fmla="*/ 266725 w 434608"/>
                <a:gd name="connsiteY53" fmla="*/ 427461 h 433342"/>
                <a:gd name="connsiteX54" fmla="*/ 264908 w 434608"/>
                <a:gd name="connsiteY54" fmla="*/ 413341 h 433342"/>
                <a:gd name="connsiteX55" fmla="*/ 257857 w 434608"/>
                <a:gd name="connsiteY55" fmla="*/ 403437 h 433342"/>
                <a:gd name="connsiteX56" fmla="*/ 252701 w 434608"/>
                <a:gd name="connsiteY56" fmla="*/ 400793 h 433342"/>
                <a:gd name="connsiteX57" fmla="*/ 246668 w 434608"/>
                <a:gd name="connsiteY57" fmla="*/ 399259 h 433342"/>
                <a:gd name="connsiteX58" fmla="*/ 240481 w 434608"/>
                <a:gd name="connsiteY58" fmla="*/ 400819 h 433342"/>
                <a:gd name="connsiteX59" fmla="*/ 228029 w 434608"/>
                <a:gd name="connsiteY59" fmla="*/ 407589 h 433342"/>
                <a:gd name="connsiteX60" fmla="*/ 223569 w 434608"/>
                <a:gd name="connsiteY60" fmla="*/ 404120 h 433342"/>
                <a:gd name="connsiteX61" fmla="*/ 205007 w 434608"/>
                <a:gd name="connsiteY61" fmla="*/ 385551 h 433342"/>
                <a:gd name="connsiteX62" fmla="*/ 201552 w 434608"/>
                <a:gd name="connsiteY62" fmla="*/ 381115 h 433342"/>
                <a:gd name="connsiteX63" fmla="*/ 208384 w 434608"/>
                <a:gd name="connsiteY63" fmla="*/ 368593 h 433342"/>
                <a:gd name="connsiteX64" fmla="*/ 208487 w 434608"/>
                <a:gd name="connsiteY64" fmla="*/ 356420 h 433342"/>
                <a:gd name="connsiteX65" fmla="*/ 205909 w 434608"/>
                <a:gd name="connsiteY65" fmla="*/ 351262 h 433342"/>
                <a:gd name="connsiteX66" fmla="*/ 196009 w 434608"/>
                <a:gd name="connsiteY66" fmla="*/ 344118 h 433342"/>
                <a:gd name="connsiteX67" fmla="*/ 181985 w 434608"/>
                <a:gd name="connsiteY67" fmla="*/ 342274 h 433342"/>
                <a:gd name="connsiteX68" fmla="*/ 180438 w 434608"/>
                <a:gd name="connsiteY68" fmla="*/ 336857 h 433342"/>
                <a:gd name="connsiteX69" fmla="*/ 177757 w 434608"/>
                <a:gd name="connsiteY69" fmla="*/ 323962 h 433342"/>
                <a:gd name="connsiteX70" fmla="*/ 176377 w 434608"/>
                <a:gd name="connsiteY70" fmla="*/ 310886 h 433342"/>
                <a:gd name="connsiteX71" fmla="*/ 176184 w 434608"/>
                <a:gd name="connsiteY71" fmla="*/ 305251 h 433342"/>
                <a:gd name="connsiteX72" fmla="*/ 188971 w 434608"/>
                <a:gd name="connsiteY72" fmla="*/ 299190 h 433342"/>
                <a:gd name="connsiteX73" fmla="*/ 196215 w 434608"/>
                <a:gd name="connsiteY73" fmla="*/ 289376 h 433342"/>
                <a:gd name="connsiteX74" fmla="*/ 197131 w 434608"/>
                <a:gd name="connsiteY74" fmla="*/ 283612 h 433342"/>
                <a:gd name="connsiteX75" fmla="*/ 193264 w 434608"/>
                <a:gd name="connsiteY75" fmla="*/ 272006 h 433342"/>
                <a:gd name="connsiteX76" fmla="*/ 182951 w 434608"/>
                <a:gd name="connsiteY76" fmla="*/ 262244 h 433342"/>
                <a:gd name="connsiteX77" fmla="*/ 184898 w 434608"/>
                <a:gd name="connsiteY77" fmla="*/ 256957 h 433342"/>
                <a:gd name="connsiteX78" fmla="*/ 196886 w 434608"/>
                <a:gd name="connsiteY78" fmla="*/ 233603 h 433342"/>
                <a:gd name="connsiteX79" fmla="*/ 200070 w 434608"/>
                <a:gd name="connsiteY79" fmla="*/ 228935 h 433342"/>
                <a:gd name="connsiteX80" fmla="*/ 213991 w 434608"/>
                <a:gd name="connsiteY80" fmla="*/ 231514 h 433342"/>
                <a:gd name="connsiteX81" fmla="*/ 216415 w 434608"/>
                <a:gd name="connsiteY81" fmla="*/ 231733 h 433342"/>
                <a:gd name="connsiteX82" fmla="*/ 225631 w 434608"/>
                <a:gd name="connsiteY82" fmla="*/ 227865 h 433342"/>
                <a:gd name="connsiteX83" fmla="*/ 229717 w 434608"/>
                <a:gd name="connsiteY83" fmla="*/ 223764 h 433342"/>
                <a:gd name="connsiteX84" fmla="*/ 233404 w 434608"/>
                <a:gd name="connsiteY84" fmla="*/ 212158 h 433342"/>
                <a:gd name="connsiteX85" fmla="*/ 230826 w 434608"/>
                <a:gd name="connsiteY85" fmla="*/ 198166 h 433342"/>
                <a:gd name="connsiteX86" fmla="*/ 235492 w 434608"/>
                <a:gd name="connsiteY86" fmla="*/ 195007 h 433342"/>
                <a:gd name="connsiteX87" fmla="*/ 258901 w 434608"/>
                <a:gd name="connsiteY87" fmla="*/ 183156 h 433342"/>
                <a:gd name="connsiteX88" fmla="*/ 264212 w 434608"/>
                <a:gd name="connsiteY88" fmla="*/ 181247 h 433342"/>
                <a:gd name="connsiteX89" fmla="*/ 273905 w 434608"/>
                <a:gd name="connsiteY89" fmla="*/ 191564 h 433342"/>
                <a:gd name="connsiteX90" fmla="*/ 285751 w 434608"/>
                <a:gd name="connsiteY90" fmla="*/ 195432 h 433342"/>
                <a:gd name="connsiteX91" fmla="*/ 288329 w 434608"/>
                <a:gd name="connsiteY91" fmla="*/ 194994 h 433342"/>
                <a:gd name="connsiteX92" fmla="*/ 290907 w 434608"/>
                <a:gd name="connsiteY92" fmla="*/ 194620 h 433342"/>
                <a:gd name="connsiteX93" fmla="*/ 301013 w 434608"/>
                <a:gd name="connsiteY93" fmla="*/ 187373 h 433342"/>
                <a:gd name="connsiteX94" fmla="*/ 174624 w 434608"/>
                <a:gd name="connsiteY94" fmla="*/ 65265 h 433342"/>
                <a:gd name="connsiteX95" fmla="*/ 182211 w 434608"/>
                <a:gd name="connsiteY95" fmla="*/ 65542 h 433342"/>
                <a:gd name="connsiteX96" fmla="*/ 283818 w 434608"/>
                <a:gd name="connsiteY96" fmla="*/ 182795 h 433342"/>
                <a:gd name="connsiteX97" fmla="*/ 283392 w 434608"/>
                <a:gd name="connsiteY97" fmla="*/ 182872 h 433342"/>
                <a:gd name="connsiteX98" fmla="*/ 283238 w 434608"/>
                <a:gd name="connsiteY98" fmla="*/ 182872 h 433342"/>
                <a:gd name="connsiteX99" fmla="*/ 273570 w 434608"/>
                <a:gd name="connsiteY99" fmla="*/ 172556 h 433342"/>
                <a:gd name="connsiteX100" fmla="*/ 270992 w 434608"/>
                <a:gd name="connsiteY100" fmla="*/ 169886 h 433342"/>
                <a:gd name="connsiteX101" fmla="*/ 270051 w 434608"/>
                <a:gd name="connsiteY101" fmla="*/ 160563 h 433342"/>
                <a:gd name="connsiteX102" fmla="*/ 174586 w 434608"/>
                <a:gd name="connsiteY102" fmla="*/ 78186 h 433342"/>
                <a:gd name="connsiteX103" fmla="*/ 160097 w 434608"/>
                <a:gd name="connsiteY103" fmla="*/ 79270 h 433342"/>
                <a:gd name="connsiteX104" fmla="*/ 77755 w 434608"/>
                <a:gd name="connsiteY104" fmla="*/ 174401 h 433342"/>
                <a:gd name="connsiteX105" fmla="*/ 173915 w 434608"/>
                <a:gd name="connsiteY105" fmla="*/ 271632 h 433342"/>
                <a:gd name="connsiteX106" fmla="*/ 174018 w 434608"/>
                <a:gd name="connsiteY106" fmla="*/ 271722 h 433342"/>
                <a:gd name="connsiteX107" fmla="*/ 184331 w 434608"/>
                <a:gd name="connsiteY107" fmla="*/ 281484 h 433342"/>
                <a:gd name="connsiteX108" fmla="*/ 183879 w 434608"/>
                <a:gd name="connsiteY108" fmla="*/ 284063 h 433342"/>
                <a:gd name="connsiteX109" fmla="*/ 174341 w 434608"/>
                <a:gd name="connsiteY109" fmla="*/ 284489 h 433342"/>
                <a:gd name="connsiteX110" fmla="*/ 64915 w 434608"/>
                <a:gd name="connsiteY110" fmla="*/ 174735 h 433342"/>
                <a:gd name="connsiteX111" fmla="*/ 174624 w 434608"/>
                <a:gd name="connsiteY111" fmla="*/ 65265 h 433342"/>
                <a:gd name="connsiteX112" fmla="*/ 174134 w 434608"/>
                <a:gd name="connsiteY112" fmla="*/ 51080 h 433342"/>
                <a:gd name="connsiteX113" fmla="*/ 229781 w 434608"/>
                <a:gd name="connsiteY113" fmla="*/ 64298 h 433342"/>
                <a:gd name="connsiteX114" fmla="*/ 296875 w 434608"/>
                <a:gd name="connsiteY114" fmla="*/ 166172 h 433342"/>
                <a:gd name="connsiteX115" fmla="*/ 295522 w 434608"/>
                <a:gd name="connsiteY115" fmla="*/ 168984 h 433342"/>
                <a:gd name="connsiteX116" fmla="*/ 290637 w 434608"/>
                <a:gd name="connsiteY116" fmla="*/ 179300 h 433342"/>
                <a:gd name="connsiteX117" fmla="*/ 290747 w 434608"/>
                <a:gd name="connsiteY117" fmla="*/ 174330 h 433342"/>
                <a:gd name="connsiteX118" fmla="*/ 174228 w 434608"/>
                <a:gd name="connsiteY118" fmla="*/ 57515 h 433342"/>
                <a:gd name="connsiteX119" fmla="*/ 57459 w 434608"/>
                <a:gd name="connsiteY119" fmla="*/ 174082 h 433342"/>
                <a:gd name="connsiteX120" fmla="*/ 173979 w 434608"/>
                <a:gd name="connsiteY120" fmla="*/ 290898 h 433342"/>
                <a:gd name="connsiteX121" fmla="*/ 176416 w 434608"/>
                <a:gd name="connsiteY121" fmla="*/ 290898 h 433342"/>
                <a:gd name="connsiteX122" fmla="*/ 170615 w 434608"/>
                <a:gd name="connsiteY122" fmla="*/ 293645 h 433342"/>
                <a:gd name="connsiteX123" fmla="*/ 163590 w 434608"/>
                <a:gd name="connsiteY123" fmla="*/ 296972 h 433342"/>
                <a:gd name="connsiteX124" fmla="*/ 118480 w 434608"/>
                <a:gd name="connsiteY124" fmla="*/ 284124 h 433342"/>
                <a:gd name="connsiteX125" fmla="*/ 64270 w 434608"/>
                <a:gd name="connsiteY125" fmla="*/ 118523 h 433342"/>
                <a:gd name="connsiteX126" fmla="*/ 174134 w 434608"/>
                <a:gd name="connsiteY126" fmla="*/ 51080 h 433342"/>
                <a:gd name="connsiteX127" fmla="*/ 169984 w 434608"/>
                <a:gd name="connsiteY127" fmla="*/ 0 h 433342"/>
                <a:gd name="connsiteX128" fmla="*/ 178595 w 434608"/>
                <a:gd name="connsiteY128" fmla="*/ 529 h 433342"/>
                <a:gd name="connsiteX129" fmla="*/ 185556 w 434608"/>
                <a:gd name="connsiteY129" fmla="*/ 954 h 433342"/>
                <a:gd name="connsiteX130" fmla="*/ 220424 w 434608"/>
                <a:gd name="connsiteY130" fmla="*/ 6719 h 433342"/>
                <a:gd name="connsiteX131" fmla="*/ 227140 w 434608"/>
                <a:gd name="connsiteY131" fmla="*/ 8563 h 433342"/>
                <a:gd name="connsiteX132" fmla="*/ 235480 w 434608"/>
                <a:gd name="connsiteY132" fmla="*/ 10845 h 433342"/>
                <a:gd name="connsiteX133" fmla="*/ 236524 w 434608"/>
                <a:gd name="connsiteY133" fmla="*/ 19434 h 433342"/>
                <a:gd name="connsiteX134" fmla="*/ 239179 w 434608"/>
                <a:gd name="connsiteY134" fmla="*/ 41356 h 433342"/>
                <a:gd name="connsiteX135" fmla="*/ 239347 w 434608"/>
                <a:gd name="connsiteY135" fmla="*/ 41485 h 433342"/>
                <a:gd name="connsiteX136" fmla="*/ 246333 w 434608"/>
                <a:gd name="connsiteY136" fmla="*/ 45134 h 433342"/>
                <a:gd name="connsiteX137" fmla="*/ 246488 w 434608"/>
                <a:gd name="connsiteY137" fmla="*/ 45212 h 433342"/>
                <a:gd name="connsiteX138" fmla="*/ 265823 w 434608"/>
                <a:gd name="connsiteY138" fmla="*/ 34895 h 433342"/>
                <a:gd name="connsiteX139" fmla="*/ 273442 w 434608"/>
                <a:gd name="connsiteY139" fmla="*/ 30820 h 433342"/>
                <a:gd name="connsiteX140" fmla="*/ 280106 w 434608"/>
                <a:gd name="connsiteY140" fmla="*/ 36327 h 433342"/>
                <a:gd name="connsiteX141" fmla="*/ 285481 w 434608"/>
                <a:gd name="connsiteY141" fmla="*/ 40763 h 433342"/>
                <a:gd name="connsiteX142" fmla="*/ 310346 w 434608"/>
                <a:gd name="connsiteY142" fmla="*/ 65973 h 433342"/>
                <a:gd name="connsiteX143" fmla="*/ 314716 w 434608"/>
                <a:gd name="connsiteY143" fmla="*/ 71402 h 433342"/>
                <a:gd name="connsiteX144" fmla="*/ 320143 w 434608"/>
                <a:gd name="connsiteY144" fmla="*/ 78160 h 433342"/>
                <a:gd name="connsiteX145" fmla="*/ 315928 w 434608"/>
                <a:gd name="connsiteY145" fmla="*/ 85729 h 433342"/>
                <a:gd name="connsiteX146" fmla="*/ 305281 w 434608"/>
                <a:gd name="connsiteY146" fmla="*/ 104905 h 433342"/>
                <a:gd name="connsiteX147" fmla="*/ 305281 w 434608"/>
                <a:gd name="connsiteY147" fmla="*/ 105111 h 433342"/>
                <a:gd name="connsiteX148" fmla="*/ 308851 w 434608"/>
                <a:gd name="connsiteY148" fmla="*/ 112230 h 433342"/>
                <a:gd name="connsiteX149" fmla="*/ 308928 w 434608"/>
                <a:gd name="connsiteY149" fmla="*/ 112384 h 433342"/>
                <a:gd name="connsiteX150" fmla="*/ 330649 w 434608"/>
                <a:gd name="connsiteY150" fmla="*/ 115389 h 433342"/>
                <a:gd name="connsiteX151" fmla="*/ 339234 w 434608"/>
                <a:gd name="connsiteY151" fmla="*/ 116575 h 433342"/>
                <a:gd name="connsiteX152" fmla="*/ 341373 w 434608"/>
                <a:gd name="connsiteY152" fmla="*/ 124983 h 433342"/>
                <a:gd name="connsiteX153" fmla="*/ 343088 w 434608"/>
                <a:gd name="connsiteY153" fmla="*/ 131728 h 433342"/>
                <a:gd name="connsiteX154" fmla="*/ 346581 w 434608"/>
                <a:gd name="connsiteY154" fmla="*/ 149059 h 433342"/>
                <a:gd name="connsiteX155" fmla="*/ 348321 w 434608"/>
                <a:gd name="connsiteY155" fmla="*/ 166649 h 433342"/>
                <a:gd name="connsiteX156" fmla="*/ 348399 w 434608"/>
                <a:gd name="connsiteY156" fmla="*/ 168364 h 433342"/>
                <a:gd name="connsiteX157" fmla="*/ 347947 w 434608"/>
                <a:gd name="connsiteY157" fmla="*/ 168222 h 433342"/>
                <a:gd name="connsiteX158" fmla="*/ 341979 w 434608"/>
                <a:gd name="connsiteY158" fmla="*/ 166481 h 433342"/>
                <a:gd name="connsiteX159" fmla="*/ 335302 w 434608"/>
                <a:gd name="connsiteY159" fmla="*/ 164882 h 433342"/>
                <a:gd name="connsiteX160" fmla="*/ 333832 w 434608"/>
                <a:gd name="connsiteY160" fmla="*/ 150968 h 433342"/>
                <a:gd name="connsiteX161" fmla="*/ 330584 w 434608"/>
                <a:gd name="connsiteY161" fmla="*/ 134900 h 433342"/>
                <a:gd name="connsiteX162" fmla="*/ 328960 w 434608"/>
                <a:gd name="connsiteY162" fmla="*/ 128091 h 433342"/>
                <a:gd name="connsiteX163" fmla="*/ 307240 w 434608"/>
                <a:gd name="connsiteY163" fmla="*/ 125087 h 433342"/>
                <a:gd name="connsiteX164" fmla="*/ 297250 w 434608"/>
                <a:gd name="connsiteY164" fmla="*/ 117620 h 433342"/>
                <a:gd name="connsiteX165" fmla="*/ 294002 w 434608"/>
                <a:gd name="connsiteY165" fmla="*/ 111172 h 433342"/>
                <a:gd name="connsiteX166" fmla="*/ 294002 w 434608"/>
                <a:gd name="connsiteY166" fmla="*/ 98689 h 433342"/>
                <a:gd name="connsiteX167" fmla="*/ 304675 w 434608"/>
                <a:gd name="connsiteY167" fmla="*/ 79449 h 433342"/>
                <a:gd name="connsiteX168" fmla="*/ 300318 w 434608"/>
                <a:gd name="connsiteY168" fmla="*/ 74059 h 433342"/>
                <a:gd name="connsiteX169" fmla="*/ 277334 w 434608"/>
                <a:gd name="connsiteY169" fmla="*/ 50770 h 433342"/>
                <a:gd name="connsiteX170" fmla="*/ 271959 w 434608"/>
                <a:gd name="connsiteY170" fmla="*/ 46334 h 433342"/>
                <a:gd name="connsiteX171" fmla="*/ 252624 w 434608"/>
                <a:gd name="connsiteY171" fmla="*/ 56650 h 433342"/>
                <a:gd name="connsiteX172" fmla="*/ 246591 w 434608"/>
                <a:gd name="connsiteY172" fmla="*/ 58159 h 433342"/>
                <a:gd name="connsiteX173" fmla="*/ 240146 w 434608"/>
                <a:gd name="connsiteY173" fmla="*/ 56469 h 433342"/>
                <a:gd name="connsiteX174" fmla="*/ 233701 w 434608"/>
                <a:gd name="connsiteY174" fmla="*/ 53142 h 433342"/>
                <a:gd name="connsiteX175" fmla="*/ 226418 w 434608"/>
                <a:gd name="connsiteY175" fmla="*/ 43045 h 433342"/>
                <a:gd name="connsiteX176" fmla="*/ 223749 w 434608"/>
                <a:gd name="connsiteY176" fmla="*/ 21123 h 433342"/>
                <a:gd name="connsiteX177" fmla="*/ 217034 w 434608"/>
                <a:gd name="connsiteY177" fmla="*/ 19292 h 433342"/>
                <a:gd name="connsiteX178" fmla="*/ 184808 w 434608"/>
                <a:gd name="connsiteY178" fmla="*/ 13953 h 433342"/>
                <a:gd name="connsiteX179" fmla="*/ 177847 w 434608"/>
                <a:gd name="connsiteY179" fmla="*/ 13527 h 433342"/>
                <a:gd name="connsiteX180" fmla="*/ 168270 w 434608"/>
                <a:gd name="connsiteY180" fmla="*/ 33283 h 433342"/>
                <a:gd name="connsiteX181" fmla="*/ 158074 w 434608"/>
                <a:gd name="connsiteY181" fmla="*/ 40466 h 433342"/>
                <a:gd name="connsiteX182" fmla="*/ 154477 w 434608"/>
                <a:gd name="connsiteY182" fmla="*/ 40956 h 433342"/>
                <a:gd name="connsiteX183" fmla="*/ 150894 w 434608"/>
                <a:gd name="connsiteY183" fmla="*/ 41549 h 433342"/>
                <a:gd name="connsiteX184" fmla="*/ 148535 w 434608"/>
                <a:gd name="connsiteY184" fmla="*/ 41756 h 433342"/>
                <a:gd name="connsiteX185" fmla="*/ 139035 w 434608"/>
                <a:gd name="connsiteY185" fmla="*/ 37668 h 433342"/>
                <a:gd name="connsiteX186" fmla="*/ 124082 w 434608"/>
                <a:gd name="connsiteY186" fmla="*/ 21600 h 433342"/>
                <a:gd name="connsiteX187" fmla="*/ 117559 w 434608"/>
                <a:gd name="connsiteY187" fmla="*/ 24050 h 433342"/>
                <a:gd name="connsiteX188" fmla="*/ 88298 w 434608"/>
                <a:gd name="connsiteY188" fmla="*/ 38622 h 433342"/>
                <a:gd name="connsiteX189" fmla="*/ 82420 w 434608"/>
                <a:gd name="connsiteY189" fmla="*/ 42349 h 433342"/>
                <a:gd name="connsiteX190" fmla="*/ 86288 w 434608"/>
                <a:gd name="connsiteY190" fmla="*/ 64078 h 433342"/>
                <a:gd name="connsiteX191" fmla="*/ 82292 w 434608"/>
                <a:gd name="connsiteY191" fmla="*/ 75877 h 433342"/>
                <a:gd name="connsiteX192" fmla="*/ 77135 w 434608"/>
                <a:gd name="connsiteY192" fmla="*/ 80932 h 433342"/>
                <a:gd name="connsiteX193" fmla="*/ 65263 w 434608"/>
                <a:gd name="connsiteY193" fmla="*/ 84801 h 433342"/>
                <a:gd name="connsiteX194" fmla="*/ 43685 w 434608"/>
                <a:gd name="connsiteY194" fmla="*/ 80584 h 433342"/>
                <a:gd name="connsiteX195" fmla="*/ 39818 w 434608"/>
                <a:gd name="connsiteY195" fmla="*/ 86400 h 433342"/>
                <a:gd name="connsiteX196" fmla="*/ 24672 w 434608"/>
                <a:gd name="connsiteY196" fmla="*/ 115415 h 433342"/>
                <a:gd name="connsiteX197" fmla="*/ 22094 w 434608"/>
                <a:gd name="connsiteY197" fmla="*/ 121863 h 433342"/>
                <a:gd name="connsiteX198" fmla="*/ 37936 w 434608"/>
                <a:gd name="connsiteY198" fmla="*/ 137105 h 433342"/>
                <a:gd name="connsiteX199" fmla="*/ 41623 w 434608"/>
                <a:gd name="connsiteY199" fmla="*/ 149046 h 433342"/>
                <a:gd name="connsiteX200" fmla="*/ 40424 w 434608"/>
                <a:gd name="connsiteY200" fmla="*/ 156203 h 433342"/>
                <a:gd name="connsiteX201" fmla="*/ 33076 w 434608"/>
                <a:gd name="connsiteY201" fmla="*/ 166275 h 433342"/>
                <a:gd name="connsiteX202" fmla="*/ 13187 w 434608"/>
                <a:gd name="connsiteY202" fmla="*/ 175534 h 433342"/>
                <a:gd name="connsiteX203" fmla="*/ 13522 w 434608"/>
                <a:gd name="connsiteY203" fmla="*/ 182485 h 433342"/>
                <a:gd name="connsiteX204" fmla="*/ 15133 w 434608"/>
                <a:gd name="connsiteY204" fmla="*/ 198784 h 433342"/>
                <a:gd name="connsiteX205" fmla="*/ 18382 w 434608"/>
                <a:gd name="connsiteY205" fmla="*/ 214852 h 433342"/>
                <a:gd name="connsiteX206" fmla="*/ 20122 w 434608"/>
                <a:gd name="connsiteY206" fmla="*/ 221622 h 433342"/>
                <a:gd name="connsiteX207" fmla="*/ 41855 w 434608"/>
                <a:gd name="connsiteY207" fmla="*/ 224627 h 433342"/>
                <a:gd name="connsiteX208" fmla="*/ 51832 w 434608"/>
                <a:gd name="connsiteY208" fmla="*/ 232094 h 433342"/>
                <a:gd name="connsiteX209" fmla="*/ 55080 w 434608"/>
                <a:gd name="connsiteY209" fmla="*/ 238541 h 433342"/>
                <a:gd name="connsiteX210" fmla="*/ 55080 w 434608"/>
                <a:gd name="connsiteY210" fmla="*/ 251024 h 433342"/>
                <a:gd name="connsiteX211" fmla="*/ 44407 w 434608"/>
                <a:gd name="connsiteY211" fmla="*/ 270264 h 433342"/>
                <a:gd name="connsiteX212" fmla="*/ 48764 w 434608"/>
                <a:gd name="connsiteY212" fmla="*/ 275680 h 433342"/>
                <a:gd name="connsiteX213" fmla="*/ 71747 w 434608"/>
                <a:gd name="connsiteY213" fmla="*/ 298970 h 433342"/>
                <a:gd name="connsiteX214" fmla="*/ 77123 w 434608"/>
                <a:gd name="connsiteY214" fmla="*/ 303406 h 433342"/>
                <a:gd name="connsiteX215" fmla="*/ 96458 w 434608"/>
                <a:gd name="connsiteY215" fmla="*/ 293089 h 433342"/>
                <a:gd name="connsiteX216" fmla="*/ 102491 w 434608"/>
                <a:gd name="connsiteY216" fmla="*/ 291581 h 433342"/>
                <a:gd name="connsiteX217" fmla="*/ 108936 w 434608"/>
                <a:gd name="connsiteY217" fmla="*/ 293270 h 433342"/>
                <a:gd name="connsiteX218" fmla="*/ 115381 w 434608"/>
                <a:gd name="connsiteY218" fmla="*/ 296597 h 433342"/>
                <a:gd name="connsiteX219" fmla="*/ 122664 w 434608"/>
                <a:gd name="connsiteY219" fmla="*/ 306694 h 433342"/>
                <a:gd name="connsiteX220" fmla="*/ 125332 w 434608"/>
                <a:gd name="connsiteY220" fmla="*/ 328617 h 433342"/>
                <a:gd name="connsiteX221" fmla="*/ 132048 w 434608"/>
                <a:gd name="connsiteY221" fmla="*/ 330448 h 433342"/>
                <a:gd name="connsiteX222" fmla="*/ 164274 w 434608"/>
                <a:gd name="connsiteY222" fmla="*/ 335786 h 433342"/>
                <a:gd name="connsiteX223" fmla="*/ 166852 w 434608"/>
                <a:gd name="connsiteY223" fmla="*/ 335954 h 433342"/>
                <a:gd name="connsiteX224" fmla="*/ 167870 w 434608"/>
                <a:gd name="connsiteY224" fmla="*/ 340132 h 433342"/>
                <a:gd name="connsiteX225" fmla="*/ 169559 w 434608"/>
                <a:gd name="connsiteY225" fmla="*/ 346090 h 433342"/>
                <a:gd name="connsiteX226" fmla="*/ 170448 w 434608"/>
                <a:gd name="connsiteY226" fmla="*/ 349159 h 433342"/>
                <a:gd name="connsiteX227" fmla="*/ 170371 w 434608"/>
                <a:gd name="connsiteY227" fmla="*/ 349159 h 433342"/>
                <a:gd name="connsiteX228" fmla="*/ 163410 w 434608"/>
                <a:gd name="connsiteY228" fmla="*/ 348734 h 433342"/>
                <a:gd name="connsiteX229" fmla="*/ 128542 w 434608"/>
                <a:gd name="connsiteY229" fmla="*/ 342969 h 433342"/>
                <a:gd name="connsiteX230" fmla="*/ 121826 w 434608"/>
                <a:gd name="connsiteY230" fmla="*/ 341125 h 433342"/>
                <a:gd name="connsiteX231" fmla="*/ 113486 w 434608"/>
                <a:gd name="connsiteY231" fmla="*/ 338843 h 433342"/>
                <a:gd name="connsiteX232" fmla="*/ 112442 w 434608"/>
                <a:gd name="connsiteY232" fmla="*/ 330241 h 433342"/>
                <a:gd name="connsiteX233" fmla="*/ 109787 w 434608"/>
                <a:gd name="connsiteY233" fmla="*/ 308396 h 433342"/>
                <a:gd name="connsiteX234" fmla="*/ 109619 w 434608"/>
                <a:gd name="connsiteY234" fmla="*/ 308267 h 433342"/>
                <a:gd name="connsiteX235" fmla="*/ 102632 w 434608"/>
                <a:gd name="connsiteY235" fmla="*/ 304618 h 433342"/>
                <a:gd name="connsiteX236" fmla="*/ 102478 w 434608"/>
                <a:gd name="connsiteY236" fmla="*/ 304541 h 433342"/>
                <a:gd name="connsiteX237" fmla="*/ 83142 w 434608"/>
                <a:gd name="connsiteY237" fmla="*/ 314857 h 433342"/>
                <a:gd name="connsiteX238" fmla="*/ 75524 w 434608"/>
                <a:gd name="connsiteY238" fmla="*/ 318932 h 433342"/>
                <a:gd name="connsiteX239" fmla="*/ 68860 w 434608"/>
                <a:gd name="connsiteY239" fmla="*/ 313426 h 433342"/>
                <a:gd name="connsiteX240" fmla="*/ 63485 w 434608"/>
                <a:gd name="connsiteY240" fmla="*/ 308990 h 433342"/>
                <a:gd name="connsiteX241" fmla="*/ 38619 w 434608"/>
                <a:gd name="connsiteY241" fmla="*/ 283779 h 433342"/>
                <a:gd name="connsiteX242" fmla="*/ 34249 w 434608"/>
                <a:gd name="connsiteY242" fmla="*/ 278350 h 433342"/>
                <a:gd name="connsiteX243" fmla="*/ 28823 w 434608"/>
                <a:gd name="connsiteY243" fmla="*/ 271593 h 433342"/>
                <a:gd name="connsiteX244" fmla="*/ 33154 w 434608"/>
                <a:gd name="connsiteY244" fmla="*/ 264036 h 433342"/>
                <a:gd name="connsiteX245" fmla="*/ 43801 w 434608"/>
                <a:gd name="connsiteY245" fmla="*/ 244860 h 433342"/>
                <a:gd name="connsiteX246" fmla="*/ 43801 w 434608"/>
                <a:gd name="connsiteY246" fmla="*/ 244654 h 433342"/>
                <a:gd name="connsiteX247" fmla="*/ 40231 w 434608"/>
                <a:gd name="connsiteY247" fmla="*/ 237535 h 433342"/>
                <a:gd name="connsiteX248" fmla="*/ 40153 w 434608"/>
                <a:gd name="connsiteY248" fmla="*/ 237381 h 433342"/>
                <a:gd name="connsiteX249" fmla="*/ 18446 w 434608"/>
                <a:gd name="connsiteY249" fmla="*/ 234376 h 433342"/>
                <a:gd name="connsiteX250" fmla="*/ 9848 w 434608"/>
                <a:gd name="connsiteY250" fmla="*/ 233190 h 433342"/>
                <a:gd name="connsiteX251" fmla="*/ 7721 w 434608"/>
                <a:gd name="connsiteY251" fmla="*/ 224782 h 433342"/>
                <a:gd name="connsiteX252" fmla="*/ 5994 w 434608"/>
                <a:gd name="connsiteY252" fmla="*/ 218037 h 433342"/>
                <a:gd name="connsiteX253" fmla="*/ 2501 w 434608"/>
                <a:gd name="connsiteY253" fmla="*/ 200706 h 433342"/>
                <a:gd name="connsiteX254" fmla="*/ 761 w 434608"/>
                <a:gd name="connsiteY254" fmla="*/ 183116 h 433342"/>
                <a:gd name="connsiteX255" fmla="*/ 425 w 434608"/>
                <a:gd name="connsiteY255" fmla="*/ 176166 h 433342"/>
                <a:gd name="connsiteX256" fmla="*/ 0 w 434608"/>
                <a:gd name="connsiteY256" fmla="*/ 167500 h 433342"/>
                <a:gd name="connsiteX257" fmla="*/ 7863 w 434608"/>
                <a:gd name="connsiteY257" fmla="*/ 163838 h 433342"/>
                <a:gd name="connsiteX258" fmla="*/ 27701 w 434608"/>
                <a:gd name="connsiteY258" fmla="*/ 154617 h 433342"/>
                <a:gd name="connsiteX259" fmla="*/ 27701 w 434608"/>
                <a:gd name="connsiteY259" fmla="*/ 154424 h 433342"/>
                <a:gd name="connsiteX260" fmla="*/ 28990 w 434608"/>
                <a:gd name="connsiteY260" fmla="*/ 146570 h 433342"/>
                <a:gd name="connsiteX261" fmla="*/ 28990 w 434608"/>
                <a:gd name="connsiteY261" fmla="*/ 146390 h 433342"/>
                <a:gd name="connsiteX262" fmla="*/ 13148 w 434608"/>
                <a:gd name="connsiteY262" fmla="*/ 131160 h 433342"/>
                <a:gd name="connsiteX263" fmla="*/ 6909 w 434608"/>
                <a:gd name="connsiteY263" fmla="*/ 125151 h 433342"/>
                <a:gd name="connsiteX264" fmla="*/ 10067 w 434608"/>
                <a:gd name="connsiteY264" fmla="*/ 117066 h 433342"/>
                <a:gd name="connsiteX265" fmla="*/ 12645 w 434608"/>
                <a:gd name="connsiteY265" fmla="*/ 110618 h 433342"/>
                <a:gd name="connsiteX266" fmla="*/ 28990 w 434608"/>
                <a:gd name="connsiteY266" fmla="*/ 79295 h 433342"/>
                <a:gd name="connsiteX267" fmla="*/ 32857 w 434608"/>
                <a:gd name="connsiteY267" fmla="*/ 73479 h 433342"/>
                <a:gd name="connsiteX268" fmla="*/ 37614 w 434608"/>
                <a:gd name="connsiteY268" fmla="*/ 66257 h 433342"/>
                <a:gd name="connsiteX269" fmla="*/ 46096 w 434608"/>
                <a:gd name="connsiteY269" fmla="*/ 67908 h 433342"/>
                <a:gd name="connsiteX270" fmla="*/ 67610 w 434608"/>
                <a:gd name="connsiteY270" fmla="*/ 72125 h 433342"/>
                <a:gd name="connsiteX271" fmla="*/ 67777 w 434608"/>
                <a:gd name="connsiteY271" fmla="*/ 72009 h 433342"/>
                <a:gd name="connsiteX272" fmla="*/ 73397 w 434608"/>
                <a:gd name="connsiteY272" fmla="*/ 66464 h 433342"/>
                <a:gd name="connsiteX273" fmla="*/ 73513 w 434608"/>
                <a:gd name="connsiteY273" fmla="*/ 66335 h 433342"/>
                <a:gd name="connsiteX274" fmla="*/ 69646 w 434608"/>
                <a:gd name="connsiteY274" fmla="*/ 44631 h 433342"/>
                <a:gd name="connsiteX275" fmla="*/ 68125 w 434608"/>
                <a:gd name="connsiteY275" fmla="*/ 36107 h 433342"/>
                <a:gd name="connsiteX276" fmla="*/ 75434 w 434608"/>
                <a:gd name="connsiteY276" fmla="*/ 31465 h 433342"/>
                <a:gd name="connsiteX277" fmla="*/ 81312 w 434608"/>
                <a:gd name="connsiteY277" fmla="*/ 27738 h 433342"/>
                <a:gd name="connsiteX278" fmla="*/ 112958 w 434608"/>
                <a:gd name="connsiteY278" fmla="*/ 11993 h 433342"/>
                <a:gd name="connsiteX279" fmla="*/ 119480 w 434608"/>
                <a:gd name="connsiteY279" fmla="*/ 9530 h 433342"/>
                <a:gd name="connsiteX280" fmla="*/ 127562 w 434608"/>
                <a:gd name="connsiteY280" fmla="*/ 6499 h 433342"/>
                <a:gd name="connsiteX281" fmla="*/ 133440 w 434608"/>
                <a:gd name="connsiteY281" fmla="*/ 12818 h 433342"/>
                <a:gd name="connsiteX282" fmla="*/ 148406 w 434608"/>
                <a:gd name="connsiteY282" fmla="*/ 28654 h 433342"/>
                <a:gd name="connsiteX283" fmla="*/ 148612 w 434608"/>
                <a:gd name="connsiteY283" fmla="*/ 28654 h 433342"/>
                <a:gd name="connsiteX284" fmla="*/ 152544 w 434608"/>
                <a:gd name="connsiteY284" fmla="*/ 28009 h 433342"/>
                <a:gd name="connsiteX285" fmla="*/ 156475 w 434608"/>
                <a:gd name="connsiteY285" fmla="*/ 27480 h 433342"/>
                <a:gd name="connsiteX286" fmla="*/ 156643 w 434608"/>
                <a:gd name="connsiteY286" fmla="*/ 27480 h 433342"/>
                <a:gd name="connsiteX287" fmla="*/ 166207 w 434608"/>
                <a:gd name="connsiteY287" fmla="*/ 7737 h 4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434608" h="433342">
                  <a:moveTo>
                    <a:pt x="291279" y="214110"/>
                  </a:moveTo>
                  <a:cubicBezTo>
                    <a:pt x="241668" y="221895"/>
                    <a:pt x="207757" y="268440"/>
                    <a:pt x="215539" y="318073"/>
                  </a:cubicBezTo>
                  <a:cubicBezTo>
                    <a:pt x="223321" y="367705"/>
                    <a:pt x="269847" y="401628"/>
                    <a:pt x="319459" y="393843"/>
                  </a:cubicBezTo>
                  <a:cubicBezTo>
                    <a:pt x="368847" y="385710"/>
                    <a:pt x="402571" y="339431"/>
                    <a:pt x="395203" y="289905"/>
                  </a:cubicBezTo>
                  <a:cubicBezTo>
                    <a:pt x="395201" y="289897"/>
                    <a:pt x="395200" y="289888"/>
                    <a:pt x="395199" y="289880"/>
                  </a:cubicBezTo>
                  <a:cubicBezTo>
                    <a:pt x="387417" y="240249"/>
                    <a:pt x="340891" y="206325"/>
                    <a:pt x="291279" y="214110"/>
                  </a:cubicBezTo>
                  <a:close/>
                  <a:moveTo>
                    <a:pt x="307098" y="174606"/>
                  </a:moveTo>
                  <a:cubicBezTo>
                    <a:pt x="308980" y="174632"/>
                    <a:pt x="310862" y="174696"/>
                    <a:pt x="312731" y="174799"/>
                  </a:cubicBezTo>
                  <a:cubicBezTo>
                    <a:pt x="321486" y="175273"/>
                    <a:pt x="330169" y="176651"/>
                    <a:pt x="338640" y="178913"/>
                  </a:cubicBezTo>
                  <a:cubicBezTo>
                    <a:pt x="340458" y="179390"/>
                    <a:pt x="342262" y="179919"/>
                    <a:pt x="344054" y="180486"/>
                  </a:cubicBezTo>
                  <a:lnTo>
                    <a:pt x="345872" y="194607"/>
                  </a:lnTo>
                  <a:cubicBezTo>
                    <a:pt x="346396" y="198888"/>
                    <a:pt x="349049" y="202615"/>
                    <a:pt x="352923" y="204511"/>
                  </a:cubicBezTo>
                  <a:cubicBezTo>
                    <a:pt x="354641" y="205345"/>
                    <a:pt x="356360" y="206226"/>
                    <a:pt x="358079" y="207154"/>
                  </a:cubicBezTo>
                  <a:cubicBezTo>
                    <a:pt x="359928" y="208165"/>
                    <a:pt x="362004" y="208693"/>
                    <a:pt x="364111" y="208689"/>
                  </a:cubicBezTo>
                  <a:cubicBezTo>
                    <a:pt x="366272" y="208686"/>
                    <a:pt x="368399" y="208146"/>
                    <a:pt x="370299" y="207116"/>
                  </a:cubicBezTo>
                  <a:lnTo>
                    <a:pt x="382725" y="200371"/>
                  </a:lnTo>
                  <a:cubicBezTo>
                    <a:pt x="384233" y="201506"/>
                    <a:pt x="385728" y="202667"/>
                    <a:pt x="387172" y="203840"/>
                  </a:cubicBezTo>
                  <a:cubicBezTo>
                    <a:pt x="394004" y="209414"/>
                    <a:pt x="400253" y="215665"/>
                    <a:pt x="405824" y="222500"/>
                  </a:cubicBezTo>
                  <a:cubicBezTo>
                    <a:pt x="407001" y="223953"/>
                    <a:pt x="408154" y="225436"/>
                    <a:pt x="409279" y="226949"/>
                  </a:cubicBezTo>
                  <a:lnTo>
                    <a:pt x="402486" y="239380"/>
                  </a:lnTo>
                  <a:cubicBezTo>
                    <a:pt x="400391" y="243162"/>
                    <a:pt x="400351" y="247749"/>
                    <a:pt x="402383" y="251566"/>
                  </a:cubicBezTo>
                  <a:cubicBezTo>
                    <a:pt x="403242" y="253234"/>
                    <a:pt x="404101" y="254954"/>
                    <a:pt x="404961" y="256725"/>
                  </a:cubicBezTo>
                  <a:cubicBezTo>
                    <a:pt x="406840" y="260627"/>
                    <a:pt x="410565" y="263310"/>
                    <a:pt x="414860" y="263856"/>
                  </a:cubicBezTo>
                  <a:lnTo>
                    <a:pt x="428808" y="265597"/>
                  </a:lnTo>
                  <a:cubicBezTo>
                    <a:pt x="429362" y="267389"/>
                    <a:pt x="429878" y="269195"/>
                    <a:pt x="430342" y="271026"/>
                  </a:cubicBezTo>
                  <a:cubicBezTo>
                    <a:pt x="431455" y="275276"/>
                    <a:pt x="432350" y="279579"/>
                    <a:pt x="433023" y="283921"/>
                  </a:cubicBezTo>
                  <a:cubicBezTo>
                    <a:pt x="433702" y="288280"/>
                    <a:pt x="434166" y="292639"/>
                    <a:pt x="434415" y="296997"/>
                  </a:cubicBezTo>
                  <a:cubicBezTo>
                    <a:pt x="434518" y="298867"/>
                    <a:pt x="434608" y="300750"/>
                    <a:pt x="434608" y="302620"/>
                  </a:cubicBezTo>
                  <a:lnTo>
                    <a:pt x="421821" y="308681"/>
                  </a:lnTo>
                  <a:cubicBezTo>
                    <a:pt x="417901" y="310513"/>
                    <a:pt x="415175" y="314206"/>
                    <a:pt x="414577" y="318494"/>
                  </a:cubicBezTo>
                  <a:cubicBezTo>
                    <a:pt x="414319" y="320390"/>
                    <a:pt x="414023" y="322350"/>
                    <a:pt x="413662" y="324259"/>
                  </a:cubicBezTo>
                  <a:cubicBezTo>
                    <a:pt x="412899" y="328533"/>
                    <a:pt x="414354" y="332904"/>
                    <a:pt x="417529" y="335864"/>
                  </a:cubicBezTo>
                  <a:lnTo>
                    <a:pt x="427841" y="345626"/>
                  </a:lnTo>
                  <a:cubicBezTo>
                    <a:pt x="427184" y="347406"/>
                    <a:pt x="426591" y="349173"/>
                    <a:pt x="425895" y="350926"/>
                  </a:cubicBezTo>
                  <a:cubicBezTo>
                    <a:pt x="422700" y="359097"/>
                    <a:pt x="418684" y="366922"/>
                    <a:pt x="413907" y="374280"/>
                  </a:cubicBezTo>
                  <a:cubicBezTo>
                    <a:pt x="412884" y="375854"/>
                    <a:pt x="411822" y="377405"/>
                    <a:pt x="410723" y="378936"/>
                  </a:cubicBezTo>
                  <a:lnTo>
                    <a:pt x="396788" y="376395"/>
                  </a:lnTo>
                  <a:cubicBezTo>
                    <a:pt x="395989" y="376242"/>
                    <a:pt x="395178" y="376164"/>
                    <a:pt x="394365" y="376163"/>
                  </a:cubicBezTo>
                  <a:cubicBezTo>
                    <a:pt x="390883" y="376150"/>
                    <a:pt x="387548" y="377572"/>
                    <a:pt x="385148" y="380096"/>
                  </a:cubicBezTo>
                  <a:cubicBezTo>
                    <a:pt x="383817" y="381498"/>
                    <a:pt x="382454" y="382860"/>
                    <a:pt x="381062" y="384184"/>
                  </a:cubicBezTo>
                  <a:cubicBezTo>
                    <a:pt x="377947" y="387178"/>
                    <a:pt x="376560" y="391546"/>
                    <a:pt x="377375" y="395790"/>
                  </a:cubicBezTo>
                  <a:lnTo>
                    <a:pt x="379954" y="409795"/>
                  </a:lnTo>
                  <a:cubicBezTo>
                    <a:pt x="378416" y="410878"/>
                    <a:pt x="376860" y="411931"/>
                    <a:pt x="375287" y="412954"/>
                  </a:cubicBezTo>
                  <a:cubicBezTo>
                    <a:pt x="367910" y="417693"/>
                    <a:pt x="360066" y="421660"/>
                    <a:pt x="351879" y="424792"/>
                  </a:cubicBezTo>
                  <a:cubicBezTo>
                    <a:pt x="350125" y="425411"/>
                    <a:pt x="348359" y="426107"/>
                    <a:pt x="346568" y="426701"/>
                  </a:cubicBezTo>
                  <a:lnTo>
                    <a:pt x="336874" y="416384"/>
                  </a:lnTo>
                  <a:cubicBezTo>
                    <a:pt x="333827" y="413183"/>
                    <a:pt x="329376" y="411730"/>
                    <a:pt x="325028" y="412515"/>
                  </a:cubicBezTo>
                  <a:cubicBezTo>
                    <a:pt x="324190" y="412670"/>
                    <a:pt x="323275" y="412812"/>
                    <a:pt x="322450" y="412954"/>
                  </a:cubicBezTo>
                  <a:cubicBezTo>
                    <a:pt x="321625" y="413096"/>
                    <a:pt x="320748" y="413225"/>
                    <a:pt x="319872" y="413328"/>
                  </a:cubicBezTo>
                  <a:cubicBezTo>
                    <a:pt x="315489" y="413872"/>
                    <a:pt x="311683" y="416607"/>
                    <a:pt x="309766" y="420588"/>
                  </a:cubicBezTo>
                  <a:lnTo>
                    <a:pt x="303682" y="433342"/>
                  </a:lnTo>
                  <a:cubicBezTo>
                    <a:pt x="301800" y="433329"/>
                    <a:pt x="299918" y="433251"/>
                    <a:pt x="298049" y="433148"/>
                  </a:cubicBezTo>
                  <a:cubicBezTo>
                    <a:pt x="289295" y="432674"/>
                    <a:pt x="280612" y="431299"/>
                    <a:pt x="272139" y="429048"/>
                  </a:cubicBezTo>
                  <a:cubicBezTo>
                    <a:pt x="270326" y="428557"/>
                    <a:pt x="268521" y="428029"/>
                    <a:pt x="266725" y="427461"/>
                  </a:cubicBezTo>
                  <a:lnTo>
                    <a:pt x="264908" y="413341"/>
                  </a:lnTo>
                  <a:cubicBezTo>
                    <a:pt x="264383" y="409059"/>
                    <a:pt x="261730" y="405333"/>
                    <a:pt x="257857" y="403437"/>
                  </a:cubicBezTo>
                  <a:cubicBezTo>
                    <a:pt x="256139" y="402603"/>
                    <a:pt x="254419" y="401722"/>
                    <a:pt x="252701" y="400793"/>
                  </a:cubicBezTo>
                  <a:cubicBezTo>
                    <a:pt x="250851" y="399782"/>
                    <a:pt x="248776" y="399255"/>
                    <a:pt x="246668" y="399259"/>
                  </a:cubicBezTo>
                  <a:cubicBezTo>
                    <a:pt x="244508" y="399256"/>
                    <a:pt x="242381" y="399793"/>
                    <a:pt x="240481" y="400819"/>
                  </a:cubicBezTo>
                  <a:lnTo>
                    <a:pt x="228029" y="407589"/>
                  </a:lnTo>
                  <a:cubicBezTo>
                    <a:pt x="226508" y="406455"/>
                    <a:pt x="225025" y="405307"/>
                    <a:pt x="223569" y="404120"/>
                  </a:cubicBezTo>
                  <a:cubicBezTo>
                    <a:pt x="216772" y="398572"/>
                    <a:pt x="210553" y="392351"/>
                    <a:pt x="205007" y="385551"/>
                  </a:cubicBezTo>
                  <a:cubicBezTo>
                    <a:pt x="203830" y="384090"/>
                    <a:pt x="202677" y="382611"/>
                    <a:pt x="201552" y="381115"/>
                  </a:cubicBezTo>
                  <a:lnTo>
                    <a:pt x="208384" y="368593"/>
                  </a:lnTo>
                  <a:cubicBezTo>
                    <a:pt x="210480" y="364815"/>
                    <a:pt x="210519" y="360233"/>
                    <a:pt x="208487" y="356420"/>
                  </a:cubicBezTo>
                  <a:cubicBezTo>
                    <a:pt x="207623" y="354756"/>
                    <a:pt x="206734" y="353016"/>
                    <a:pt x="205909" y="351262"/>
                  </a:cubicBezTo>
                  <a:cubicBezTo>
                    <a:pt x="204032" y="347357"/>
                    <a:pt x="200306" y="344668"/>
                    <a:pt x="196009" y="344118"/>
                  </a:cubicBezTo>
                  <a:lnTo>
                    <a:pt x="181985" y="342274"/>
                  </a:lnTo>
                  <a:cubicBezTo>
                    <a:pt x="181434" y="340485"/>
                    <a:pt x="180919" y="338680"/>
                    <a:pt x="180438" y="336857"/>
                  </a:cubicBezTo>
                  <a:cubicBezTo>
                    <a:pt x="179342" y="332615"/>
                    <a:pt x="178440" y="328334"/>
                    <a:pt x="177757" y="323962"/>
                  </a:cubicBezTo>
                  <a:cubicBezTo>
                    <a:pt x="177073" y="319590"/>
                    <a:pt x="176622" y="315232"/>
                    <a:pt x="176377" y="310886"/>
                  </a:cubicBezTo>
                  <a:cubicBezTo>
                    <a:pt x="176274" y="309003"/>
                    <a:pt x="176184" y="307120"/>
                    <a:pt x="176184" y="305251"/>
                  </a:cubicBezTo>
                  <a:lnTo>
                    <a:pt x="188971" y="299190"/>
                  </a:lnTo>
                  <a:cubicBezTo>
                    <a:pt x="192895" y="297361"/>
                    <a:pt x="195623" y="293665"/>
                    <a:pt x="196215" y="289376"/>
                  </a:cubicBezTo>
                  <a:cubicBezTo>
                    <a:pt x="196473" y="287481"/>
                    <a:pt x="196770" y="285520"/>
                    <a:pt x="197131" y="283612"/>
                  </a:cubicBezTo>
                  <a:cubicBezTo>
                    <a:pt x="197891" y="279337"/>
                    <a:pt x="196436" y="274968"/>
                    <a:pt x="193264" y="272006"/>
                  </a:cubicBezTo>
                  <a:lnTo>
                    <a:pt x="182951" y="262244"/>
                  </a:lnTo>
                  <a:cubicBezTo>
                    <a:pt x="183609" y="260464"/>
                    <a:pt x="184202" y="258711"/>
                    <a:pt x="184898" y="256957"/>
                  </a:cubicBezTo>
                  <a:cubicBezTo>
                    <a:pt x="188089" y="248785"/>
                    <a:pt x="192106" y="240960"/>
                    <a:pt x="196886" y="233603"/>
                  </a:cubicBezTo>
                  <a:cubicBezTo>
                    <a:pt x="197904" y="232030"/>
                    <a:pt x="198974" y="230469"/>
                    <a:pt x="200070" y="228935"/>
                  </a:cubicBezTo>
                  <a:lnTo>
                    <a:pt x="213991" y="231514"/>
                  </a:lnTo>
                  <a:cubicBezTo>
                    <a:pt x="214790" y="231658"/>
                    <a:pt x="215602" y="231731"/>
                    <a:pt x="216415" y="231733"/>
                  </a:cubicBezTo>
                  <a:cubicBezTo>
                    <a:pt x="219886" y="231756"/>
                    <a:pt x="223215" y="230359"/>
                    <a:pt x="225631" y="227865"/>
                  </a:cubicBezTo>
                  <a:cubicBezTo>
                    <a:pt x="226963" y="226455"/>
                    <a:pt x="228325" y="225088"/>
                    <a:pt x="229717" y="223764"/>
                  </a:cubicBezTo>
                  <a:cubicBezTo>
                    <a:pt x="232828" y="220767"/>
                    <a:pt x="234215" y="216402"/>
                    <a:pt x="233404" y="212158"/>
                  </a:cubicBezTo>
                  <a:lnTo>
                    <a:pt x="230826" y="198166"/>
                  </a:lnTo>
                  <a:cubicBezTo>
                    <a:pt x="232364" y="197066"/>
                    <a:pt x="233920" y="196013"/>
                    <a:pt x="235492" y="195007"/>
                  </a:cubicBezTo>
                  <a:cubicBezTo>
                    <a:pt x="242868" y="190264"/>
                    <a:pt x="250713" y="186293"/>
                    <a:pt x="258901" y="183156"/>
                  </a:cubicBezTo>
                  <a:cubicBezTo>
                    <a:pt x="260654" y="182537"/>
                    <a:pt x="262420" y="181840"/>
                    <a:pt x="264212" y="181247"/>
                  </a:cubicBezTo>
                  <a:lnTo>
                    <a:pt x="273905" y="191564"/>
                  </a:lnTo>
                  <a:cubicBezTo>
                    <a:pt x="276937" y="194789"/>
                    <a:pt x="281402" y="196247"/>
                    <a:pt x="285751" y="195432"/>
                  </a:cubicBezTo>
                  <a:cubicBezTo>
                    <a:pt x="286589" y="195278"/>
                    <a:pt x="287504" y="195136"/>
                    <a:pt x="288329" y="194994"/>
                  </a:cubicBezTo>
                  <a:cubicBezTo>
                    <a:pt x="289154" y="194852"/>
                    <a:pt x="290031" y="194736"/>
                    <a:pt x="290907" y="194620"/>
                  </a:cubicBezTo>
                  <a:cubicBezTo>
                    <a:pt x="295288" y="194076"/>
                    <a:pt x="299092" y="191347"/>
                    <a:pt x="301013" y="187373"/>
                  </a:cubicBezTo>
                  <a:close/>
                  <a:moveTo>
                    <a:pt x="174624" y="65265"/>
                  </a:moveTo>
                  <a:cubicBezTo>
                    <a:pt x="177156" y="65270"/>
                    <a:pt x="179686" y="65363"/>
                    <a:pt x="182211" y="65542"/>
                  </a:cubicBezTo>
                  <a:cubicBezTo>
                    <a:pt x="242633" y="69852"/>
                    <a:pt x="288124" y="122347"/>
                    <a:pt x="283818" y="182795"/>
                  </a:cubicBezTo>
                  <a:lnTo>
                    <a:pt x="283392" y="182872"/>
                  </a:lnTo>
                  <a:lnTo>
                    <a:pt x="283238" y="182872"/>
                  </a:lnTo>
                  <a:lnTo>
                    <a:pt x="273570" y="172556"/>
                  </a:lnTo>
                  <a:lnTo>
                    <a:pt x="270992" y="169886"/>
                  </a:lnTo>
                  <a:cubicBezTo>
                    <a:pt x="270824" y="166792"/>
                    <a:pt x="270515" y="163671"/>
                    <a:pt x="270051" y="160563"/>
                  </a:cubicBezTo>
                  <a:cubicBezTo>
                    <a:pt x="262964" y="113269"/>
                    <a:pt x="222389" y="78257"/>
                    <a:pt x="174586" y="78186"/>
                  </a:cubicBezTo>
                  <a:cubicBezTo>
                    <a:pt x="169736" y="78186"/>
                    <a:pt x="164893" y="78549"/>
                    <a:pt x="160097" y="79270"/>
                  </a:cubicBezTo>
                  <a:cubicBezTo>
                    <a:pt x="112961" y="86339"/>
                    <a:pt x="78009" y="126720"/>
                    <a:pt x="77755" y="174401"/>
                  </a:cubicBezTo>
                  <a:cubicBezTo>
                    <a:pt x="77470" y="227816"/>
                    <a:pt x="120522" y="271347"/>
                    <a:pt x="173915" y="271632"/>
                  </a:cubicBezTo>
                  <a:lnTo>
                    <a:pt x="174018" y="271722"/>
                  </a:lnTo>
                  <a:lnTo>
                    <a:pt x="184331" y="281484"/>
                  </a:lnTo>
                  <a:cubicBezTo>
                    <a:pt x="184163" y="282297"/>
                    <a:pt x="184021" y="283174"/>
                    <a:pt x="183879" y="284063"/>
                  </a:cubicBezTo>
                  <a:cubicBezTo>
                    <a:pt x="180683" y="284334"/>
                    <a:pt x="177499" y="284489"/>
                    <a:pt x="174341" y="284489"/>
                  </a:cubicBezTo>
                  <a:cubicBezTo>
                    <a:pt x="113829" y="284410"/>
                    <a:pt x="64836" y="235272"/>
                    <a:pt x="64915" y="174735"/>
                  </a:cubicBezTo>
                  <a:cubicBezTo>
                    <a:pt x="64994" y="114198"/>
                    <a:pt x="114112" y="65186"/>
                    <a:pt x="174624" y="65265"/>
                  </a:cubicBezTo>
                  <a:close/>
                  <a:moveTo>
                    <a:pt x="174134" y="51080"/>
                  </a:moveTo>
                  <a:cubicBezTo>
                    <a:pt x="193468" y="51008"/>
                    <a:pt x="212543" y="55538"/>
                    <a:pt x="229781" y="64298"/>
                  </a:cubicBezTo>
                  <a:cubicBezTo>
                    <a:pt x="268561" y="84020"/>
                    <a:pt x="294064" y="122744"/>
                    <a:pt x="296875" y="166172"/>
                  </a:cubicBezTo>
                  <a:lnTo>
                    <a:pt x="295522" y="168984"/>
                  </a:lnTo>
                  <a:lnTo>
                    <a:pt x="290637" y="179300"/>
                  </a:lnTo>
                  <a:cubicBezTo>
                    <a:pt x="290709" y="177644"/>
                    <a:pt x="290746" y="175987"/>
                    <a:pt x="290747" y="174330"/>
                  </a:cubicBezTo>
                  <a:cubicBezTo>
                    <a:pt x="290816" y="109883"/>
                    <a:pt x="238649" y="57583"/>
                    <a:pt x="174228" y="57515"/>
                  </a:cubicBezTo>
                  <a:cubicBezTo>
                    <a:pt x="109807" y="57446"/>
                    <a:pt x="57527" y="109636"/>
                    <a:pt x="57459" y="174082"/>
                  </a:cubicBezTo>
                  <a:cubicBezTo>
                    <a:pt x="57391" y="238529"/>
                    <a:pt x="109559" y="290829"/>
                    <a:pt x="173979" y="290898"/>
                  </a:cubicBezTo>
                  <a:lnTo>
                    <a:pt x="176416" y="290898"/>
                  </a:lnTo>
                  <a:lnTo>
                    <a:pt x="170615" y="293645"/>
                  </a:lnTo>
                  <a:lnTo>
                    <a:pt x="163590" y="296972"/>
                  </a:lnTo>
                  <a:cubicBezTo>
                    <a:pt x="147869" y="295619"/>
                    <a:pt x="132555" y="291258"/>
                    <a:pt x="118480" y="284124"/>
                  </a:cubicBezTo>
                  <a:cubicBezTo>
                    <a:pt x="57799" y="253371"/>
                    <a:pt x="33530" y="179229"/>
                    <a:pt x="64270" y="118523"/>
                  </a:cubicBezTo>
                  <a:cubicBezTo>
                    <a:pt x="85256" y="77121"/>
                    <a:pt x="127733" y="51045"/>
                    <a:pt x="174134" y="51080"/>
                  </a:cubicBezTo>
                  <a:close/>
                  <a:moveTo>
                    <a:pt x="169984" y="0"/>
                  </a:moveTo>
                  <a:lnTo>
                    <a:pt x="178595" y="529"/>
                  </a:lnTo>
                  <a:lnTo>
                    <a:pt x="185556" y="954"/>
                  </a:lnTo>
                  <a:cubicBezTo>
                    <a:pt x="197345" y="1677"/>
                    <a:pt x="209029" y="3609"/>
                    <a:pt x="220424" y="6719"/>
                  </a:cubicBezTo>
                  <a:lnTo>
                    <a:pt x="227140" y="8563"/>
                  </a:lnTo>
                  <a:lnTo>
                    <a:pt x="235480" y="10845"/>
                  </a:lnTo>
                  <a:lnTo>
                    <a:pt x="236524" y="19434"/>
                  </a:lnTo>
                  <a:lnTo>
                    <a:pt x="239179" y="41356"/>
                  </a:lnTo>
                  <a:cubicBezTo>
                    <a:pt x="239223" y="41413"/>
                    <a:pt x="239281" y="41458"/>
                    <a:pt x="239347" y="41485"/>
                  </a:cubicBezTo>
                  <a:cubicBezTo>
                    <a:pt x="241693" y="42633"/>
                    <a:pt x="244052" y="43845"/>
                    <a:pt x="246333" y="45134"/>
                  </a:cubicBezTo>
                  <a:cubicBezTo>
                    <a:pt x="246488" y="45212"/>
                    <a:pt x="246488" y="45212"/>
                    <a:pt x="246488" y="45212"/>
                  </a:cubicBezTo>
                  <a:lnTo>
                    <a:pt x="265823" y="34895"/>
                  </a:lnTo>
                  <a:lnTo>
                    <a:pt x="273442" y="30820"/>
                  </a:lnTo>
                  <a:lnTo>
                    <a:pt x="280106" y="36327"/>
                  </a:lnTo>
                  <a:lnTo>
                    <a:pt x="285481" y="40763"/>
                  </a:lnTo>
                  <a:cubicBezTo>
                    <a:pt x="294600" y="48305"/>
                    <a:pt x="302931" y="56752"/>
                    <a:pt x="310346" y="65973"/>
                  </a:cubicBezTo>
                  <a:lnTo>
                    <a:pt x="314716" y="71402"/>
                  </a:lnTo>
                  <a:lnTo>
                    <a:pt x="320143" y="78160"/>
                  </a:lnTo>
                  <a:lnTo>
                    <a:pt x="315928" y="85729"/>
                  </a:lnTo>
                  <a:lnTo>
                    <a:pt x="305281" y="104905"/>
                  </a:lnTo>
                  <a:cubicBezTo>
                    <a:pt x="305261" y="104972"/>
                    <a:pt x="305261" y="105044"/>
                    <a:pt x="305281" y="105111"/>
                  </a:cubicBezTo>
                  <a:cubicBezTo>
                    <a:pt x="306531" y="107433"/>
                    <a:pt x="307730" y="109831"/>
                    <a:pt x="308851" y="112230"/>
                  </a:cubicBezTo>
                  <a:cubicBezTo>
                    <a:pt x="308928" y="112320"/>
                    <a:pt x="308928" y="112384"/>
                    <a:pt x="308928" y="112384"/>
                  </a:cubicBezTo>
                  <a:lnTo>
                    <a:pt x="330649" y="115389"/>
                  </a:lnTo>
                  <a:lnTo>
                    <a:pt x="339234" y="116575"/>
                  </a:lnTo>
                  <a:lnTo>
                    <a:pt x="341373" y="124983"/>
                  </a:lnTo>
                  <a:lnTo>
                    <a:pt x="343088" y="131728"/>
                  </a:lnTo>
                  <a:cubicBezTo>
                    <a:pt x="344531" y="137453"/>
                    <a:pt x="345717" y="143269"/>
                    <a:pt x="346581" y="149059"/>
                  </a:cubicBezTo>
                  <a:cubicBezTo>
                    <a:pt x="347445" y="154849"/>
                    <a:pt x="348038" y="160768"/>
                    <a:pt x="348321" y="166649"/>
                  </a:cubicBezTo>
                  <a:lnTo>
                    <a:pt x="348399" y="168364"/>
                  </a:lnTo>
                  <a:lnTo>
                    <a:pt x="347947" y="168222"/>
                  </a:lnTo>
                  <a:cubicBezTo>
                    <a:pt x="345846" y="167577"/>
                    <a:pt x="343913" y="166997"/>
                    <a:pt x="341979" y="166481"/>
                  </a:cubicBezTo>
                  <a:cubicBezTo>
                    <a:pt x="339775" y="165901"/>
                    <a:pt x="337545" y="165359"/>
                    <a:pt x="335302" y="164882"/>
                  </a:cubicBezTo>
                  <a:cubicBezTo>
                    <a:pt x="335006" y="160253"/>
                    <a:pt x="334529" y="155610"/>
                    <a:pt x="333832" y="150968"/>
                  </a:cubicBezTo>
                  <a:cubicBezTo>
                    <a:pt x="333008" y="145526"/>
                    <a:pt x="331925" y="140170"/>
                    <a:pt x="330584" y="134900"/>
                  </a:cubicBezTo>
                  <a:lnTo>
                    <a:pt x="328960" y="128091"/>
                  </a:lnTo>
                  <a:lnTo>
                    <a:pt x="307240" y="125087"/>
                  </a:lnTo>
                  <a:cubicBezTo>
                    <a:pt x="302860" y="124455"/>
                    <a:pt x="299098" y="121643"/>
                    <a:pt x="297250" y="117620"/>
                  </a:cubicBezTo>
                  <a:cubicBezTo>
                    <a:pt x="296235" y="115445"/>
                    <a:pt x="295153" y="113296"/>
                    <a:pt x="294002" y="111172"/>
                  </a:cubicBezTo>
                  <a:cubicBezTo>
                    <a:pt x="291881" y="107282"/>
                    <a:pt x="291881" y="102580"/>
                    <a:pt x="294002" y="98689"/>
                  </a:cubicBezTo>
                  <a:lnTo>
                    <a:pt x="304675" y="79449"/>
                  </a:lnTo>
                  <a:lnTo>
                    <a:pt x="300318" y="74059"/>
                  </a:lnTo>
                  <a:cubicBezTo>
                    <a:pt x="293468" y="65534"/>
                    <a:pt x="285767" y="57731"/>
                    <a:pt x="277334" y="50770"/>
                  </a:cubicBezTo>
                  <a:lnTo>
                    <a:pt x="271959" y="46334"/>
                  </a:lnTo>
                  <a:lnTo>
                    <a:pt x="252624" y="56650"/>
                  </a:lnTo>
                  <a:cubicBezTo>
                    <a:pt x="250766" y="57638"/>
                    <a:pt x="248695" y="58156"/>
                    <a:pt x="246591" y="58159"/>
                  </a:cubicBezTo>
                  <a:cubicBezTo>
                    <a:pt x="244334" y="58158"/>
                    <a:pt x="242114" y="57575"/>
                    <a:pt x="240146" y="56469"/>
                  </a:cubicBezTo>
                  <a:cubicBezTo>
                    <a:pt x="238015" y="55309"/>
                    <a:pt x="235866" y="54200"/>
                    <a:pt x="233701" y="53142"/>
                  </a:cubicBezTo>
                  <a:cubicBezTo>
                    <a:pt x="229719" y="51229"/>
                    <a:pt x="226979" y="47428"/>
                    <a:pt x="226418" y="43045"/>
                  </a:cubicBezTo>
                  <a:lnTo>
                    <a:pt x="223749" y="21123"/>
                  </a:lnTo>
                  <a:lnTo>
                    <a:pt x="217034" y="19292"/>
                  </a:lnTo>
                  <a:cubicBezTo>
                    <a:pt x="206504" y="16411"/>
                    <a:pt x="195704" y="14622"/>
                    <a:pt x="184808" y="13953"/>
                  </a:cubicBezTo>
                  <a:lnTo>
                    <a:pt x="177847" y="13527"/>
                  </a:lnTo>
                  <a:lnTo>
                    <a:pt x="168270" y="33283"/>
                  </a:lnTo>
                  <a:cubicBezTo>
                    <a:pt x="166313" y="37256"/>
                    <a:pt x="162472" y="39962"/>
                    <a:pt x="158074" y="40466"/>
                  </a:cubicBezTo>
                  <a:cubicBezTo>
                    <a:pt x="156875" y="40621"/>
                    <a:pt x="155676" y="40776"/>
                    <a:pt x="154477" y="40956"/>
                  </a:cubicBezTo>
                  <a:cubicBezTo>
                    <a:pt x="153278" y="41137"/>
                    <a:pt x="152080" y="41330"/>
                    <a:pt x="150894" y="41549"/>
                  </a:cubicBezTo>
                  <a:cubicBezTo>
                    <a:pt x="150115" y="41689"/>
                    <a:pt x="149326" y="41757"/>
                    <a:pt x="148535" y="41756"/>
                  </a:cubicBezTo>
                  <a:cubicBezTo>
                    <a:pt x="144938" y="41770"/>
                    <a:pt x="141498" y="40289"/>
                    <a:pt x="139035" y="37668"/>
                  </a:cubicBezTo>
                  <a:lnTo>
                    <a:pt x="124082" y="21600"/>
                  </a:lnTo>
                  <a:lnTo>
                    <a:pt x="117559" y="24050"/>
                  </a:lnTo>
                  <a:cubicBezTo>
                    <a:pt x="107331" y="27888"/>
                    <a:pt x="97525" y="32771"/>
                    <a:pt x="88298" y="38622"/>
                  </a:cubicBezTo>
                  <a:lnTo>
                    <a:pt x="82420" y="42349"/>
                  </a:lnTo>
                  <a:lnTo>
                    <a:pt x="86288" y="64078"/>
                  </a:lnTo>
                  <a:cubicBezTo>
                    <a:pt x="87042" y="68434"/>
                    <a:pt x="85537" y="72876"/>
                    <a:pt x="82292" y="75877"/>
                  </a:cubicBezTo>
                  <a:cubicBezTo>
                    <a:pt x="80522" y="77528"/>
                    <a:pt x="78802" y="79213"/>
                    <a:pt x="77135" y="80932"/>
                  </a:cubicBezTo>
                  <a:cubicBezTo>
                    <a:pt x="74108" y="84181"/>
                    <a:pt x="69623" y="85643"/>
                    <a:pt x="65263" y="84801"/>
                  </a:cubicBezTo>
                  <a:lnTo>
                    <a:pt x="43685" y="80584"/>
                  </a:lnTo>
                  <a:lnTo>
                    <a:pt x="39818" y="86400"/>
                  </a:lnTo>
                  <a:cubicBezTo>
                    <a:pt x="33802" y="95535"/>
                    <a:pt x="28728" y="105256"/>
                    <a:pt x="24672" y="115415"/>
                  </a:cubicBezTo>
                  <a:lnTo>
                    <a:pt x="22094" y="121863"/>
                  </a:lnTo>
                  <a:lnTo>
                    <a:pt x="37936" y="137105"/>
                  </a:lnTo>
                  <a:cubicBezTo>
                    <a:pt x="41112" y="140201"/>
                    <a:pt x="42501" y="144698"/>
                    <a:pt x="41623" y="149046"/>
                  </a:cubicBezTo>
                  <a:cubicBezTo>
                    <a:pt x="41159" y="151419"/>
                    <a:pt x="40759" y="153805"/>
                    <a:pt x="40424" y="156203"/>
                  </a:cubicBezTo>
                  <a:cubicBezTo>
                    <a:pt x="39840" y="160589"/>
                    <a:pt x="37074" y="164380"/>
                    <a:pt x="33076" y="166275"/>
                  </a:cubicBezTo>
                  <a:lnTo>
                    <a:pt x="13187" y="175534"/>
                  </a:lnTo>
                  <a:lnTo>
                    <a:pt x="13522" y="182485"/>
                  </a:lnTo>
                  <a:cubicBezTo>
                    <a:pt x="13771" y="187910"/>
                    <a:pt x="14308" y="193343"/>
                    <a:pt x="15133" y="198784"/>
                  </a:cubicBezTo>
                  <a:cubicBezTo>
                    <a:pt x="15958" y="204226"/>
                    <a:pt x="17041" y="209582"/>
                    <a:pt x="18382" y="214852"/>
                  </a:cubicBezTo>
                  <a:lnTo>
                    <a:pt x="20122" y="221622"/>
                  </a:lnTo>
                  <a:lnTo>
                    <a:pt x="41855" y="224627"/>
                  </a:lnTo>
                  <a:cubicBezTo>
                    <a:pt x="46231" y="225264"/>
                    <a:pt x="49986" y="228074"/>
                    <a:pt x="51832" y="232094"/>
                  </a:cubicBezTo>
                  <a:cubicBezTo>
                    <a:pt x="52846" y="234269"/>
                    <a:pt x="53929" y="236417"/>
                    <a:pt x="55080" y="238541"/>
                  </a:cubicBezTo>
                  <a:cubicBezTo>
                    <a:pt x="57201" y="242432"/>
                    <a:pt x="57201" y="247134"/>
                    <a:pt x="55080" y="251024"/>
                  </a:cubicBezTo>
                  <a:lnTo>
                    <a:pt x="44407" y="270264"/>
                  </a:lnTo>
                  <a:lnTo>
                    <a:pt x="48764" y="275680"/>
                  </a:lnTo>
                  <a:cubicBezTo>
                    <a:pt x="55614" y="284206"/>
                    <a:pt x="63314" y="292009"/>
                    <a:pt x="71747" y="298970"/>
                  </a:cubicBezTo>
                  <a:lnTo>
                    <a:pt x="77123" y="303406"/>
                  </a:lnTo>
                  <a:lnTo>
                    <a:pt x="96458" y="293089"/>
                  </a:lnTo>
                  <a:cubicBezTo>
                    <a:pt x="98315" y="292102"/>
                    <a:pt x="100387" y="291583"/>
                    <a:pt x="102491" y="291581"/>
                  </a:cubicBezTo>
                  <a:cubicBezTo>
                    <a:pt x="104748" y="291582"/>
                    <a:pt x="106967" y="292165"/>
                    <a:pt x="108936" y="293270"/>
                  </a:cubicBezTo>
                  <a:cubicBezTo>
                    <a:pt x="111067" y="294431"/>
                    <a:pt x="113215" y="295540"/>
                    <a:pt x="115381" y="296597"/>
                  </a:cubicBezTo>
                  <a:cubicBezTo>
                    <a:pt x="119363" y="298511"/>
                    <a:pt x="122103" y="302311"/>
                    <a:pt x="122664" y="306694"/>
                  </a:cubicBezTo>
                  <a:lnTo>
                    <a:pt x="125332" y="328617"/>
                  </a:lnTo>
                  <a:lnTo>
                    <a:pt x="132048" y="330448"/>
                  </a:lnTo>
                  <a:cubicBezTo>
                    <a:pt x="142578" y="333329"/>
                    <a:pt x="153378" y="335117"/>
                    <a:pt x="164274" y="335786"/>
                  </a:cubicBezTo>
                  <a:lnTo>
                    <a:pt x="166852" y="335954"/>
                  </a:lnTo>
                  <a:cubicBezTo>
                    <a:pt x="167174" y="337347"/>
                    <a:pt x="167509" y="338752"/>
                    <a:pt x="167870" y="340132"/>
                  </a:cubicBezTo>
                  <a:cubicBezTo>
                    <a:pt x="168386" y="342105"/>
                    <a:pt x="168953" y="344117"/>
                    <a:pt x="169559" y="346090"/>
                  </a:cubicBezTo>
                  <a:lnTo>
                    <a:pt x="170448" y="349159"/>
                  </a:lnTo>
                  <a:lnTo>
                    <a:pt x="170371" y="349159"/>
                  </a:lnTo>
                  <a:lnTo>
                    <a:pt x="163410" y="348734"/>
                  </a:lnTo>
                  <a:cubicBezTo>
                    <a:pt x="151621" y="348010"/>
                    <a:pt x="139937" y="346078"/>
                    <a:pt x="128542" y="342969"/>
                  </a:cubicBezTo>
                  <a:lnTo>
                    <a:pt x="121826" y="341125"/>
                  </a:lnTo>
                  <a:lnTo>
                    <a:pt x="113486" y="338843"/>
                  </a:lnTo>
                  <a:lnTo>
                    <a:pt x="112442" y="330241"/>
                  </a:lnTo>
                  <a:lnTo>
                    <a:pt x="109787" y="308396"/>
                  </a:lnTo>
                  <a:cubicBezTo>
                    <a:pt x="109787" y="308383"/>
                    <a:pt x="109748" y="308332"/>
                    <a:pt x="109619" y="308267"/>
                  </a:cubicBezTo>
                  <a:cubicBezTo>
                    <a:pt x="107273" y="307120"/>
                    <a:pt x="104914" y="305908"/>
                    <a:pt x="102632" y="304618"/>
                  </a:cubicBezTo>
                  <a:cubicBezTo>
                    <a:pt x="102478" y="304541"/>
                    <a:pt x="102478" y="304541"/>
                    <a:pt x="102478" y="304541"/>
                  </a:cubicBezTo>
                  <a:lnTo>
                    <a:pt x="83142" y="314857"/>
                  </a:lnTo>
                  <a:lnTo>
                    <a:pt x="75524" y="318932"/>
                  </a:lnTo>
                  <a:lnTo>
                    <a:pt x="68860" y="313426"/>
                  </a:lnTo>
                  <a:lnTo>
                    <a:pt x="63485" y="308990"/>
                  </a:lnTo>
                  <a:cubicBezTo>
                    <a:pt x="54363" y="301451"/>
                    <a:pt x="46032" y="293004"/>
                    <a:pt x="38619" y="283779"/>
                  </a:cubicBezTo>
                  <a:lnTo>
                    <a:pt x="34249" y="278350"/>
                  </a:lnTo>
                  <a:lnTo>
                    <a:pt x="28823" y="271593"/>
                  </a:lnTo>
                  <a:lnTo>
                    <a:pt x="33154" y="264036"/>
                  </a:lnTo>
                  <a:lnTo>
                    <a:pt x="43801" y="244860"/>
                  </a:lnTo>
                  <a:cubicBezTo>
                    <a:pt x="43821" y="244793"/>
                    <a:pt x="43821" y="244721"/>
                    <a:pt x="43801" y="244654"/>
                  </a:cubicBezTo>
                  <a:cubicBezTo>
                    <a:pt x="42551" y="242320"/>
                    <a:pt x="41352" y="239934"/>
                    <a:pt x="40231" y="237535"/>
                  </a:cubicBezTo>
                  <a:cubicBezTo>
                    <a:pt x="40153" y="237381"/>
                    <a:pt x="40153" y="237381"/>
                    <a:pt x="40153" y="237381"/>
                  </a:cubicBezTo>
                  <a:lnTo>
                    <a:pt x="18446" y="234376"/>
                  </a:lnTo>
                  <a:lnTo>
                    <a:pt x="9848" y="233190"/>
                  </a:lnTo>
                  <a:lnTo>
                    <a:pt x="7721" y="224782"/>
                  </a:lnTo>
                  <a:lnTo>
                    <a:pt x="5994" y="218037"/>
                  </a:lnTo>
                  <a:cubicBezTo>
                    <a:pt x="4550" y="212312"/>
                    <a:pt x="3364" y="206496"/>
                    <a:pt x="2501" y="200706"/>
                  </a:cubicBezTo>
                  <a:cubicBezTo>
                    <a:pt x="1637" y="194916"/>
                    <a:pt x="1044" y="188997"/>
                    <a:pt x="761" y="183116"/>
                  </a:cubicBezTo>
                  <a:lnTo>
                    <a:pt x="425" y="176166"/>
                  </a:lnTo>
                  <a:lnTo>
                    <a:pt x="0" y="167500"/>
                  </a:lnTo>
                  <a:lnTo>
                    <a:pt x="7863" y="163838"/>
                  </a:lnTo>
                  <a:lnTo>
                    <a:pt x="27701" y="154617"/>
                  </a:lnTo>
                  <a:cubicBezTo>
                    <a:pt x="27721" y="154554"/>
                    <a:pt x="27721" y="154487"/>
                    <a:pt x="27701" y="154424"/>
                  </a:cubicBezTo>
                  <a:cubicBezTo>
                    <a:pt x="28049" y="151806"/>
                    <a:pt x="28488" y="149150"/>
                    <a:pt x="28990" y="146570"/>
                  </a:cubicBezTo>
                  <a:cubicBezTo>
                    <a:pt x="28990" y="146467"/>
                    <a:pt x="28990" y="146390"/>
                    <a:pt x="28990" y="146390"/>
                  </a:cubicBezTo>
                  <a:lnTo>
                    <a:pt x="13148" y="131160"/>
                  </a:lnTo>
                  <a:lnTo>
                    <a:pt x="6909" y="125151"/>
                  </a:lnTo>
                  <a:lnTo>
                    <a:pt x="10067" y="117066"/>
                  </a:lnTo>
                  <a:lnTo>
                    <a:pt x="12645" y="110618"/>
                  </a:lnTo>
                  <a:cubicBezTo>
                    <a:pt x="17022" y="99651"/>
                    <a:pt x="22499" y="89157"/>
                    <a:pt x="28990" y="79295"/>
                  </a:cubicBezTo>
                  <a:lnTo>
                    <a:pt x="32857" y="73479"/>
                  </a:lnTo>
                  <a:lnTo>
                    <a:pt x="37614" y="66257"/>
                  </a:lnTo>
                  <a:lnTo>
                    <a:pt x="46096" y="67908"/>
                  </a:lnTo>
                  <a:lnTo>
                    <a:pt x="67610" y="72125"/>
                  </a:lnTo>
                  <a:cubicBezTo>
                    <a:pt x="67677" y="72105"/>
                    <a:pt x="67736" y="72064"/>
                    <a:pt x="67777" y="72009"/>
                  </a:cubicBezTo>
                  <a:cubicBezTo>
                    <a:pt x="69530" y="70113"/>
                    <a:pt x="71490" y="68256"/>
                    <a:pt x="73397" y="66464"/>
                  </a:cubicBezTo>
                  <a:cubicBezTo>
                    <a:pt x="73513" y="66335"/>
                    <a:pt x="73513" y="66335"/>
                    <a:pt x="73513" y="66335"/>
                  </a:cubicBezTo>
                  <a:lnTo>
                    <a:pt x="69646" y="44631"/>
                  </a:lnTo>
                  <a:lnTo>
                    <a:pt x="68125" y="36107"/>
                  </a:lnTo>
                  <a:lnTo>
                    <a:pt x="75434" y="31465"/>
                  </a:lnTo>
                  <a:lnTo>
                    <a:pt x="81312" y="27738"/>
                  </a:lnTo>
                  <a:cubicBezTo>
                    <a:pt x="91290" y="21414"/>
                    <a:pt x="101895" y="16138"/>
                    <a:pt x="112958" y="11993"/>
                  </a:cubicBezTo>
                  <a:lnTo>
                    <a:pt x="119480" y="9530"/>
                  </a:lnTo>
                  <a:lnTo>
                    <a:pt x="127562" y="6499"/>
                  </a:lnTo>
                  <a:lnTo>
                    <a:pt x="133440" y="12818"/>
                  </a:lnTo>
                  <a:lnTo>
                    <a:pt x="148406" y="28654"/>
                  </a:lnTo>
                  <a:lnTo>
                    <a:pt x="148612" y="28654"/>
                  </a:lnTo>
                  <a:cubicBezTo>
                    <a:pt x="149966" y="28422"/>
                    <a:pt x="151190" y="28203"/>
                    <a:pt x="152544" y="28009"/>
                  </a:cubicBezTo>
                  <a:cubicBezTo>
                    <a:pt x="153897" y="27816"/>
                    <a:pt x="155186" y="27635"/>
                    <a:pt x="156475" y="27480"/>
                  </a:cubicBezTo>
                  <a:lnTo>
                    <a:pt x="156643" y="27480"/>
                  </a:lnTo>
                  <a:lnTo>
                    <a:pt x="166207" y="7737"/>
                  </a:ln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98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37726" y="4440061"/>
            <a:ext cx="4843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Ведет работу по оптимизации документооборота на основе высокотехнологичных решений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Добивается уменьшения сроков бизнес процессов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Является лидером перехода на безбумажный документооборот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11AC638-53DF-5CB1-AF07-9405E2EC6B9D}"/>
              </a:ext>
            </a:extLst>
          </p:cNvPr>
          <p:cNvGrpSpPr/>
          <p:nvPr/>
        </p:nvGrpSpPr>
        <p:grpSpPr>
          <a:xfrm>
            <a:off x="6433130" y="1033898"/>
            <a:ext cx="792000" cy="792000"/>
            <a:chOff x="2924999" y="4919068"/>
            <a:chExt cx="719999" cy="72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A75454-80FF-3926-7C8F-ACA27F341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24999" y="4919068"/>
              <a:ext cx="719999" cy="720000"/>
            </a:xfrm>
            <a:prstGeom prst="rect">
              <a:avLst/>
            </a:prstGeom>
          </p:spPr>
        </p:pic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0513ECB0-FEF7-67AA-399A-EFDD8FED0F96}"/>
                </a:ext>
              </a:extLst>
            </p:cNvPr>
            <p:cNvSpPr/>
            <p:nvPr/>
          </p:nvSpPr>
          <p:spPr>
            <a:xfrm>
              <a:off x="3098244" y="5083057"/>
              <a:ext cx="373892" cy="438834"/>
            </a:xfrm>
            <a:custGeom>
              <a:avLst/>
              <a:gdLst>
                <a:gd name="connsiteX0" fmla="*/ 60751 w 373892"/>
                <a:gd name="connsiteY0" fmla="*/ 275784 h 438834"/>
                <a:gd name="connsiteX1" fmla="*/ 61653 w 373892"/>
                <a:gd name="connsiteY1" fmla="*/ 283521 h 438834"/>
                <a:gd name="connsiteX2" fmla="*/ 71764 w 373892"/>
                <a:gd name="connsiteY2" fmla="*/ 284708 h 438834"/>
                <a:gd name="connsiteX3" fmla="*/ 93170 w 373892"/>
                <a:gd name="connsiteY3" fmla="*/ 287287 h 438834"/>
                <a:gd name="connsiteX4" fmla="*/ 102197 w 373892"/>
                <a:gd name="connsiteY4" fmla="*/ 306862 h 438834"/>
                <a:gd name="connsiteX5" fmla="*/ 106453 w 373892"/>
                <a:gd name="connsiteY5" fmla="*/ 316095 h 438834"/>
                <a:gd name="connsiteX6" fmla="*/ 116421 w 373892"/>
                <a:gd name="connsiteY6" fmla="*/ 314109 h 438834"/>
                <a:gd name="connsiteX7" fmla="*/ 137557 w 373892"/>
                <a:gd name="connsiteY7" fmla="*/ 309893 h 438834"/>
                <a:gd name="connsiteX8" fmla="*/ 148221 w 373892"/>
                <a:gd name="connsiteY8" fmla="*/ 321305 h 438834"/>
                <a:gd name="connsiteX9" fmla="*/ 87548 w 373892"/>
                <a:gd name="connsiteY9" fmla="*/ 438306 h 438834"/>
                <a:gd name="connsiteX10" fmla="*/ 75942 w 373892"/>
                <a:gd name="connsiteY10" fmla="*/ 376150 h 438834"/>
                <a:gd name="connsiteX11" fmla="*/ 74984 w 373892"/>
                <a:gd name="connsiteY11" fmla="*/ 373114 h 438834"/>
                <a:gd name="connsiteX12" fmla="*/ 57888 w 373892"/>
                <a:gd name="connsiteY12" fmla="*/ 366762 h 438834"/>
                <a:gd name="connsiteX13" fmla="*/ 0 w 373892"/>
                <a:gd name="connsiteY13" fmla="*/ 392927 h 438834"/>
                <a:gd name="connsiteX14" fmla="*/ 312767 w 373892"/>
                <a:gd name="connsiteY14" fmla="*/ 275590 h 438834"/>
                <a:gd name="connsiteX15" fmla="*/ 373892 w 373892"/>
                <a:gd name="connsiteY15" fmla="*/ 393481 h 438834"/>
                <a:gd name="connsiteX16" fmla="*/ 316017 w 373892"/>
                <a:gd name="connsiteY16" fmla="*/ 367303 h 438834"/>
                <a:gd name="connsiteX17" fmla="*/ 313068 w 373892"/>
                <a:gd name="connsiteY17" fmla="*/ 366376 h 438834"/>
                <a:gd name="connsiteX18" fmla="*/ 298028 w 373892"/>
                <a:gd name="connsiteY18" fmla="*/ 376691 h 438834"/>
                <a:gd name="connsiteX19" fmla="*/ 286422 w 373892"/>
                <a:gd name="connsiteY19" fmla="*/ 438834 h 438834"/>
                <a:gd name="connsiteX20" fmla="*/ 225439 w 373892"/>
                <a:gd name="connsiteY20" fmla="*/ 321240 h 438834"/>
                <a:gd name="connsiteX21" fmla="*/ 235936 w 373892"/>
                <a:gd name="connsiteY21" fmla="*/ 309944 h 438834"/>
                <a:gd name="connsiteX22" fmla="*/ 257072 w 373892"/>
                <a:gd name="connsiteY22" fmla="*/ 314161 h 438834"/>
                <a:gd name="connsiteX23" fmla="*/ 267040 w 373892"/>
                <a:gd name="connsiteY23" fmla="*/ 316146 h 438834"/>
                <a:gd name="connsiteX24" fmla="*/ 271295 w 373892"/>
                <a:gd name="connsiteY24" fmla="*/ 306913 h 438834"/>
                <a:gd name="connsiteX25" fmla="*/ 280322 w 373892"/>
                <a:gd name="connsiteY25" fmla="*/ 287338 h 438834"/>
                <a:gd name="connsiteX26" fmla="*/ 301729 w 373892"/>
                <a:gd name="connsiteY26" fmla="*/ 284759 h 438834"/>
                <a:gd name="connsiteX27" fmla="*/ 311839 w 373892"/>
                <a:gd name="connsiteY27" fmla="*/ 283572 h 438834"/>
                <a:gd name="connsiteX28" fmla="*/ 186753 w 373892"/>
                <a:gd name="connsiteY28" fmla="*/ 76290 h 438834"/>
                <a:gd name="connsiteX29" fmla="*/ 208133 w 373892"/>
                <a:gd name="connsiteY29" fmla="*/ 119619 h 438834"/>
                <a:gd name="connsiteX30" fmla="*/ 217844 w 373892"/>
                <a:gd name="connsiteY30" fmla="*/ 126673 h 438834"/>
                <a:gd name="connsiteX31" fmla="*/ 265660 w 373892"/>
                <a:gd name="connsiteY31" fmla="*/ 133611 h 438834"/>
                <a:gd name="connsiteX32" fmla="*/ 232029 w 373892"/>
                <a:gd name="connsiteY32" fmla="*/ 166404 h 438834"/>
                <a:gd name="connsiteX33" fmla="*/ 227580 w 373892"/>
                <a:gd name="connsiteY33" fmla="*/ 180086 h 438834"/>
                <a:gd name="connsiteX34" fmla="*/ 235524 w 373892"/>
                <a:gd name="connsiteY34" fmla="*/ 226368 h 438834"/>
                <a:gd name="connsiteX35" fmla="*/ 192749 w 373892"/>
                <a:gd name="connsiteY35" fmla="*/ 203891 h 438834"/>
                <a:gd name="connsiteX36" fmla="*/ 180756 w 373892"/>
                <a:gd name="connsiteY36" fmla="*/ 203891 h 438834"/>
                <a:gd name="connsiteX37" fmla="*/ 137982 w 373892"/>
                <a:gd name="connsiteY37" fmla="*/ 226368 h 438834"/>
                <a:gd name="connsiteX38" fmla="*/ 146158 w 373892"/>
                <a:gd name="connsiteY38" fmla="*/ 178758 h 438834"/>
                <a:gd name="connsiteX39" fmla="*/ 142444 w 373892"/>
                <a:gd name="connsiteY39" fmla="*/ 167345 h 438834"/>
                <a:gd name="connsiteX40" fmla="*/ 107845 w 373892"/>
                <a:gd name="connsiteY40" fmla="*/ 133611 h 438834"/>
                <a:gd name="connsiteX41" fmla="*/ 155662 w 373892"/>
                <a:gd name="connsiteY41" fmla="*/ 126673 h 438834"/>
                <a:gd name="connsiteX42" fmla="*/ 165372 w 373892"/>
                <a:gd name="connsiteY42" fmla="*/ 119619 h 438834"/>
                <a:gd name="connsiteX43" fmla="*/ 186753 w 373892"/>
                <a:gd name="connsiteY43" fmla="*/ 35411 h 438834"/>
                <a:gd name="connsiteX44" fmla="*/ 64246 w 373892"/>
                <a:gd name="connsiteY44" fmla="*/ 157919 h 438834"/>
                <a:gd name="connsiteX45" fmla="*/ 186753 w 373892"/>
                <a:gd name="connsiteY45" fmla="*/ 280426 h 438834"/>
                <a:gd name="connsiteX46" fmla="*/ 309260 w 373892"/>
                <a:gd name="connsiteY46" fmla="*/ 157919 h 438834"/>
                <a:gd name="connsiteX47" fmla="*/ 186753 w 373892"/>
                <a:gd name="connsiteY47" fmla="*/ 35411 h 438834"/>
                <a:gd name="connsiteX48" fmla="*/ 161645 w 373892"/>
                <a:gd name="connsiteY48" fmla="*/ 0 h 438834"/>
                <a:gd name="connsiteX49" fmla="*/ 180447 w 373892"/>
                <a:gd name="connsiteY49" fmla="*/ 10536 h 438834"/>
                <a:gd name="connsiteX50" fmla="*/ 193059 w 373892"/>
                <a:gd name="connsiteY50" fmla="*/ 10536 h 438834"/>
                <a:gd name="connsiteX51" fmla="*/ 211861 w 373892"/>
                <a:gd name="connsiteY51" fmla="*/ 0 h 438834"/>
                <a:gd name="connsiteX52" fmla="*/ 226407 w 373892"/>
                <a:gd name="connsiteY52" fmla="*/ 15823 h 438834"/>
                <a:gd name="connsiteX53" fmla="*/ 235885 w 373892"/>
                <a:gd name="connsiteY53" fmla="*/ 19975 h 438834"/>
                <a:gd name="connsiteX54" fmla="*/ 238464 w 373892"/>
                <a:gd name="connsiteY54" fmla="*/ 19730 h 438834"/>
                <a:gd name="connsiteX55" fmla="*/ 259600 w 373892"/>
                <a:gd name="connsiteY55" fmla="*/ 15449 h 438834"/>
                <a:gd name="connsiteX56" fmla="*/ 268627 w 373892"/>
                <a:gd name="connsiteY56" fmla="*/ 35024 h 438834"/>
                <a:gd name="connsiteX57" fmla="*/ 278827 w 373892"/>
                <a:gd name="connsiteY57" fmla="*/ 42439 h 438834"/>
                <a:gd name="connsiteX58" fmla="*/ 300234 w 373892"/>
                <a:gd name="connsiteY58" fmla="*/ 45018 h 438834"/>
                <a:gd name="connsiteX59" fmla="*/ 302813 w 373892"/>
                <a:gd name="connsiteY59" fmla="*/ 66425 h 438834"/>
                <a:gd name="connsiteX60" fmla="*/ 310150 w 373892"/>
                <a:gd name="connsiteY60" fmla="*/ 76612 h 438834"/>
                <a:gd name="connsiteX61" fmla="*/ 329726 w 373892"/>
                <a:gd name="connsiteY61" fmla="*/ 85639 h 438834"/>
                <a:gd name="connsiteX62" fmla="*/ 325547 w 373892"/>
                <a:gd name="connsiteY62" fmla="*/ 106736 h 438834"/>
                <a:gd name="connsiteX63" fmla="*/ 329416 w 373892"/>
                <a:gd name="connsiteY63" fmla="*/ 118729 h 438834"/>
                <a:gd name="connsiteX64" fmla="*/ 345239 w 373892"/>
                <a:gd name="connsiteY64" fmla="*/ 133353 h 438834"/>
                <a:gd name="connsiteX65" fmla="*/ 334703 w 373892"/>
                <a:gd name="connsiteY65" fmla="*/ 152232 h 438834"/>
                <a:gd name="connsiteX66" fmla="*/ 334703 w 373892"/>
                <a:gd name="connsiteY66" fmla="*/ 164843 h 438834"/>
                <a:gd name="connsiteX67" fmla="*/ 345239 w 373892"/>
                <a:gd name="connsiteY67" fmla="*/ 183645 h 438834"/>
                <a:gd name="connsiteX68" fmla="*/ 329377 w 373892"/>
                <a:gd name="connsiteY68" fmla="*/ 198217 h 438834"/>
                <a:gd name="connsiteX69" fmla="*/ 325509 w 373892"/>
                <a:gd name="connsiteY69" fmla="*/ 210210 h 438834"/>
                <a:gd name="connsiteX70" fmla="*/ 329919 w 373892"/>
                <a:gd name="connsiteY70" fmla="*/ 231359 h 438834"/>
                <a:gd name="connsiteX71" fmla="*/ 310344 w 373892"/>
                <a:gd name="connsiteY71" fmla="*/ 240385 h 438834"/>
                <a:gd name="connsiteX72" fmla="*/ 302942 w 373892"/>
                <a:gd name="connsiteY72" fmla="*/ 250586 h 438834"/>
                <a:gd name="connsiteX73" fmla="*/ 300362 w 373892"/>
                <a:gd name="connsiteY73" fmla="*/ 271992 h 438834"/>
                <a:gd name="connsiteX74" fmla="*/ 278956 w 373892"/>
                <a:gd name="connsiteY74" fmla="*/ 274571 h 438834"/>
                <a:gd name="connsiteX75" fmla="*/ 268756 w 373892"/>
                <a:gd name="connsiteY75" fmla="*/ 281986 h 438834"/>
                <a:gd name="connsiteX76" fmla="*/ 259729 w 373892"/>
                <a:gd name="connsiteY76" fmla="*/ 301549 h 438834"/>
                <a:gd name="connsiteX77" fmla="*/ 238593 w 373892"/>
                <a:gd name="connsiteY77" fmla="*/ 297345 h 438834"/>
                <a:gd name="connsiteX78" fmla="*/ 236014 w 373892"/>
                <a:gd name="connsiteY78" fmla="*/ 297087 h 438834"/>
                <a:gd name="connsiteX79" fmla="*/ 226536 w 373892"/>
                <a:gd name="connsiteY79" fmla="*/ 301239 h 438834"/>
                <a:gd name="connsiteX80" fmla="*/ 211925 w 373892"/>
                <a:gd name="connsiteY80" fmla="*/ 317062 h 438834"/>
                <a:gd name="connsiteX81" fmla="*/ 193123 w 373892"/>
                <a:gd name="connsiteY81" fmla="*/ 306527 h 438834"/>
                <a:gd name="connsiteX82" fmla="*/ 180512 w 373892"/>
                <a:gd name="connsiteY82" fmla="*/ 306527 h 438834"/>
                <a:gd name="connsiteX83" fmla="*/ 161710 w 373892"/>
                <a:gd name="connsiteY83" fmla="*/ 317062 h 438834"/>
                <a:gd name="connsiteX84" fmla="*/ 147099 w 373892"/>
                <a:gd name="connsiteY84" fmla="*/ 301239 h 438834"/>
                <a:gd name="connsiteX85" fmla="*/ 137621 w 373892"/>
                <a:gd name="connsiteY85" fmla="*/ 297087 h 438834"/>
                <a:gd name="connsiteX86" fmla="*/ 135106 w 373892"/>
                <a:gd name="connsiteY86" fmla="*/ 297345 h 438834"/>
                <a:gd name="connsiteX87" fmla="*/ 113971 w 373892"/>
                <a:gd name="connsiteY87" fmla="*/ 301549 h 438834"/>
                <a:gd name="connsiteX88" fmla="*/ 104944 w 373892"/>
                <a:gd name="connsiteY88" fmla="*/ 281986 h 438834"/>
                <a:gd name="connsiteX89" fmla="*/ 94743 w 373892"/>
                <a:gd name="connsiteY89" fmla="*/ 274571 h 438834"/>
                <a:gd name="connsiteX90" fmla="*/ 73337 w 373892"/>
                <a:gd name="connsiteY90" fmla="*/ 271992 h 438834"/>
                <a:gd name="connsiteX91" fmla="*/ 70758 w 373892"/>
                <a:gd name="connsiteY91" fmla="*/ 250586 h 438834"/>
                <a:gd name="connsiteX92" fmla="*/ 63356 w 373892"/>
                <a:gd name="connsiteY92" fmla="*/ 240385 h 438834"/>
                <a:gd name="connsiteX93" fmla="*/ 43780 w 373892"/>
                <a:gd name="connsiteY93" fmla="*/ 231359 h 438834"/>
                <a:gd name="connsiteX94" fmla="*/ 47958 w 373892"/>
                <a:gd name="connsiteY94" fmla="*/ 210261 h 438834"/>
                <a:gd name="connsiteX95" fmla="*/ 44090 w 373892"/>
                <a:gd name="connsiteY95" fmla="*/ 198269 h 438834"/>
                <a:gd name="connsiteX96" fmla="*/ 28267 w 373892"/>
                <a:gd name="connsiteY96" fmla="*/ 183645 h 438834"/>
                <a:gd name="connsiteX97" fmla="*/ 38803 w 373892"/>
                <a:gd name="connsiteY97" fmla="*/ 164753 h 438834"/>
                <a:gd name="connsiteX98" fmla="*/ 38803 w 373892"/>
                <a:gd name="connsiteY98" fmla="*/ 152141 h 438834"/>
                <a:gd name="connsiteX99" fmla="*/ 28267 w 373892"/>
                <a:gd name="connsiteY99" fmla="*/ 133353 h 438834"/>
                <a:gd name="connsiteX100" fmla="*/ 44064 w 373892"/>
                <a:gd name="connsiteY100" fmla="*/ 118806 h 438834"/>
                <a:gd name="connsiteX101" fmla="*/ 47933 w 373892"/>
                <a:gd name="connsiteY101" fmla="*/ 106814 h 438834"/>
                <a:gd name="connsiteX102" fmla="*/ 43716 w 373892"/>
                <a:gd name="connsiteY102" fmla="*/ 85678 h 438834"/>
                <a:gd name="connsiteX103" fmla="*/ 63291 w 373892"/>
                <a:gd name="connsiteY103" fmla="*/ 76651 h 438834"/>
                <a:gd name="connsiteX104" fmla="*/ 70693 w 373892"/>
                <a:gd name="connsiteY104" fmla="*/ 66451 h 438834"/>
                <a:gd name="connsiteX105" fmla="*/ 73272 w 373892"/>
                <a:gd name="connsiteY105" fmla="*/ 45044 h 438834"/>
                <a:gd name="connsiteX106" fmla="*/ 94679 w 373892"/>
                <a:gd name="connsiteY106" fmla="*/ 42465 h 438834"/>
                <a:gd name="connsiteX107" fmla="*/ 104879 w 373892"/>
                <a:gd name="connsiteY107" fmla="*/ 35050 h 438834"/>
                <a:gd name="connsiteX108" fmla="*/ 113906 w 373892"/>
                <a:gd name="connsiteY108" fmla="*/ 15475 h 438834"/>
                <a:gd name="connsiteX109" fmla="*/ 135042 w 373892"/>
                <a:gd name="connsiteY109" fmla="*/ 19691 h 438834"/>
                <a:gd name="connsiteX110" fmla="*/ 147035 w 373892"/>
                <a:gd name="connsiteY110" fmla="*/ 15823 h 43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3892" h="438834">
                  <a:moveTo>
                    <a:pt x="60751" y="275784"/>
                  </a:moveTo>
                  <a:lnTo>
                    <a:pt x="61653" y="283521"/>
                  </a:lnTo>
                  <a:lnTo>
                    <a:pt x="71764" y="284708"/>
                  </a:lnTo>
                  <a:lnTo>
                    <a:pt x="93170" y="287287"/>
                  </a:lnTo>
                  <a:lnTo>
                    <a:pt x="102197" y="306862"/>
                  </a:lnTo>
                  <a:lnTo>
                    <a:pt x="106453" y="316095"/>
                  </a:lnTo>
                  <a:lnTo>
                    <a:pt x="116421" y="314109"/>
                  </a:lnTo>
                  <a:lnTo>
                    <a:pt x="137557" y="309893"/>
                  </a:lnTo>
                  <a:lnTo>
                    <a:pt x="148221" y="321305"/>
                  </a:lnTo>
                  <a:lnTo>
                    <a:pt x="87548" y="438306"/>
                  </a:lnTo>
                  <a:lnTo>
                    <a:pt x="75942" y="376150"/>
                  </a:lnTo>
                  <a:cubicBezTo>
                    <a:pt x="75748" y="375103"/>
                    <a:pt x="75427" y="374083"/>
                    <a:pt x="74984" y="373114"/>
                  </a:cubicBezTo>
                  <a:cubicBezTo>
                    <a:pt x="72016" y="366639"/>
                    <a:pt x="64363" y="363796"/>
                    <a:pt x="57888" y="366762"/>
                  </a:cubicBezTo>
                  <a:lnTo>
                    <a:pt x="0" y="392927"/>
                  </a:lnTo>
                  <a:close/>
                  <a:moveTo>
                    <a:pt x="312767" y="275590"/>
                  </a:moveTo>
                  <a:lnTo>
                    <a:pt x="373892" y="393481"/>
                  </a:lnTo>
                  <a:lnTo>
                    <a:pt x="316017" y="367303"/>
                  </a:lnTo>
                  <a:cubicBezTo>
                    <a:pt x="315074" y="366877"/>
                    <a:pt x="314084" y="366565"/>
                    <a:pt x="313068" y="366376"/>
                  </a:cubicBezTo>
                  <a:cubicBezTo>
                    <a:pt x="306067" y="365072"/>
                    <a:pt x="299333" y="369690"/>
                    <a:pt x="298028" y="376691"/>
                  </a:cubicBezTo>
                  <a:lnTo>
                    <a:pt x="286422" y="438834"/>
                  </a:lnTo>
                  <a:lnTo>
                    <a:pt x="225439" y="321240"/>
                  </a:lnTo>
                  <a:lnTo>
                    <a:pt x="235936" y="309944"/>
                  </a:lnTo>
                  <a:lnTo>
                    <a:pt x="257072" y="314161"/>
                  </a:lnTo>
                  <a:lnTo>
                    <a:pt x="267040" y="316146"/>
                  </a:lnTo>
                  <a:lnTo>
                    <a:pt x="271295" y="306913"/>
                  </a:lnTo>
                  <a:lnTo>
                    <a:pt x="280322" y="287338"/>
                  </a:lnTo>
                  <a:lnTo>
                    <a:pt x="301729" y="284759"/>
                  </a:lnTo>
                  <a:lnTo>
                    <a:pt x="311839" y="283572"/>
                  </a:lnTo>
                  <a:close/>
                  <a:moveTo>
                    <a:pt x="186753" y="76290"/>
                  </a:moveTo>
                  <a:lnTo>
                    <a:pt x="208133" y="119619"/>
                  </a:lnTo>
                  <a:cubicBezTo>
                    <a:pt x="210012" y="123424"/>
                    <a:pt x="213644" y="126063"/>
                    <a:pt x="217844" y="126673"/>
                  </a:cubicBezTo>
                  <a:lnTo>
                    <a:pt x="265660" y="133611"/>
                  </a:lnTo>
                  <a:lnTo>
                    <a:pt x="232029" y="166404"/>
                  </a:lnTo>
                  <a:cubicBezTo>
                    <a:pt x="228387" y="169957"/>
                    <a:pt x="226724" y="175071"/>
                    <a:pt x="227580" y="180086"/>
                  </a:cubicBezTo>
                  <a:lnTo>
                    <a:pt x="235524" y="226368"/>
                  </a:lnTo>
                  <a:lnTo>
                    <a:pt x="192749" y="203891"/>
                  </a:lnTo>
                  <a:cubicBezTo>
                    <a:pt x="188995" y="201919"/>
                    <a:pt x="184510" y="201919"/>
                    <a:pt x="180756" y="203891"/>
                  </a:cubicBezTo>
                  <a:lnTo>
                    <a:pt x="137982" y="226368"/>
                  </a:lnTo>
                  <a:lnTo>
                    <a:pt x="146158" y="178758"/>
                  </a:lnTo>
                  <a:cubicBezTo>
                    <a:pt x="146873" y="174575"/>
                    <a:pt x="145484" y="170306"/>
                    <a:pt x="142444" y="167345"/>
                  </a:cubicBezTo>
                  <a:lnTo>
                    <a:pt x="107845" y="133611"/>
                  </a:lnTo>
                  <a:lnTo>
                    <a:pt x="155662" y="126673"/>
                  </a:lnTo>
                  <a:cubicBezTo>
                    <a:pt x="159862" y="126063"/>
                    <a:pt x="163493" y="123424"/>
                    <a:pt x="165372" y="119619"/>
                  </a:cubicBezTo>
                  <a:close/>
                  <a:moveTo>
                    <a:pt x="186753" y="35411"/>
                  </a:moveTo>
                  <a:cubicBezTo>
                    <a:pt x="119094" y="35411"/>
                    <a:pt x="64246" y="90260"/>
                    <a:pt x="64246" y="157919"/>
                  </a:cubicBezTo>
                  <a:cubicBezTo>
                    <a:pt x="64246" y="225577"/>
                    <a:pt x="119094" y="280426"/>
                    <a:pt x="186753" y="280426"/>
                  </a:cubicBezTo>
                  <a:cubicBezTo>
                    <a:pt x="254412" y="280426"/>
                    <a:pt x="309260" y="225577"/>
                    <a:pt x="309260" y="157919"/>
                  </a:cubicBezTo>
                  <a:cubicBezTo>
                    <a:pt x="309260" y="90260"/>
                    <a:pt x="254412" y="35411"/>
                    <a:pt x="186753" y="35411"/>
                  </a:cubicBezTo>
                  <a:close/>
                  <a:moveTo>
                    <a:pt x="161645" y="0"/>
                  </a:moveTo>
                  <a:lnTo>
                    <a:pt x="180447" y="10536"/>
                  </a:lnTo>
                  <a:cubicBezTo>
                    <a:pt x="184365" y="12732"/>
                    <a:pt x="189141" y="12732"/>
                    <a:pt x="193059" y="10536"/>
                  </a:cubicBezTo>
                  <a:lnTo>
                    <a:pt x="211861" y="0"/>
                  </a:lnTo>
                  <a:lnTo>
                    <a:pt x="226407" y="15823"/>
                  </a:lnTo>
                  <a:cubicBezTo>
                    <a:pt x="228848" y="18469"/>
                    <a:pt x="232284" y="19975"/>
                    <a:pt x="235885" y="19975"/>
                  </a:cubicBezTo>
                  <a:cubicBezTo>
                    <a:pt x="236750" y="19981"/>
                    <a:pt x="237614" y="19899"/>
                    <a:pt x="238464" y="19730"/>
                  </a:cubicBezTo>
                  <a:lnTo>
                    <a:pt x="259600" y="15449"/>
                  </a:lnTo>
                  <a:lnTo>
                    <a:pt x="268627" y="35024"/>
                  </a:lnTo>
                  <a:cubicBezTo>
                    <a:pt x="270504" y="39103"/>
                    <a:pt x="274368" y="41912"/>
                    <a:pt x="278827" y="42439"/>
                  </a:cubicBezTo>
                  <a:lnTo>
                    <a:pt x="300234" y="45018"/>
                  </a:lnTo>
                  <a:lnTo>
                    <a:pt x="302813" y="66425"/>
                  </a:lnTo>
                  <a:cubicBezTo>
                    <a:pt x="303328" y="70862"/>
                    <a:pt x="306105" y="74717"/>
                    <a:pt x="310150" y="76612"/>
                  </a:cubicBezTo>
                  <a:lnTo>
                    <a:pt x="329726" y="85639"/>
                  </a:lnTo>
                  <a:lnTo>
                    <a:pt x="325547" y="106736"/>
                  </a:lnTo>
                  <a:cubicBezTo>
                    <a:pt x="324663" y="111135"/>
                    <a:pt x="326128" y="115677"/>
                    <a:pt x="329416" y="118729"/>
                  </a:cubicBezTo>
                  <a:lnTo>
                    <a:pt x="345239" y="133353"/>
                  </a:lnTo>
                  <a:lnTo>
                    <a:pt x="334703" y="152232"/>
                  </a:lnTo>
                  <a:cubicBezTo>
                    <a:pt x="332507" y="156149"/>
                    <a:pt x="332507" y="160926"/>
                    <a:pt x="334703" y="164843"/>
                  </a:cubicBezTo>
                  <a:lnTo>
                    <a:pt x="345239" y="183645"/>
                  </a:lnTo>
                  <a:lnTo>
                    <a:pt x="329377" y="198217"/>
                  </a:lnTo>
                  <a:cubicBezTo>
                    <a:pt x="326089" y="201269"/>
                    <a:pt x="324624" y="205811"/>
                    <a:pt x="325509" y="210210"/>
                  </a:cubicBezTo>
                  <a:lnTo>
                    <a:pt x="329919" y="231359"/>
                  </a:lnTo>
                  <a:lnTo>
                    <a:pt x="310344" y="240385"/>
                  </a:lnTo>
                  <a:cubicBezTo>
                    <a:pt x="306270" y="242266"/>
                    <a:pt x="303466" y="246129"/>
                    <a:pt x="302942" y="250586"/>
                  </a:cubicBezTo>
                  <a:lnTo>
                    <a:pt x="300362" y="271992"/>
                  </a:lnTo>
                  <a:lnTo>
                    <a:pt x="278956" y="274571"/>
                  </a:lnTo>
                  <a:cubicBezTo>
                    <a:pt x="274497" y="275099"/>
                    <a:pt x="270633" y="277907"/>
                    <a:pt x="268756" y="281986"/>
                  </a:cubicBezTo>
                  <a:lnTo>
                    <a:pt x="259729" y="301549"/>
                  </a:lnTo>
                  <a:lnTo>
                    <a:pt x="238593" y="297345"/>
                  </a:lnTo>
                  <a:cubicBezTo>
                    <a:pt x="237744" y="297172"/>
                    <a:pt x="236880" y="297086"/>
                    <a:pt x="236014" y="297087"/>
                  </a:cubicBezTo>
                  <a:cubicBezTo>
                    <a:pt x="232413" y="297087"/>
                    <a:pt x="228977" y="298593"/>
                    <a:pt x="226536" y="301239"/>
                  </a:cubicBezTo>
                  <a:lnTo>
                    <a:pt x="211925" y="317062"/>
                  </a:lnTo>
                  <a:lnTo>
                    <a:pt x="193123" y="306527"/>
                  </a:lnTo>
                  <a:cubicBezTo>
                    <a:pt x="189206" y="304330"/>
                    <a:pt x="184429" y="304330"/>
                    <a:pt x="180512" y="306527"/>
                  </a:cubicBezTo>
                  <a:lnTo>
                    <a:pt x="161710" y="317062"/>
                  </a:lnTo>
                  <a:lnTo>
                    <a:pt x="147099" y="301239"/>
                  </a:lnTo>
                  <a:cubicBezTo>
                    <a:pt x="144658" y="298593"/>
                    <a:pt x="141221" y="297087"/>
                    <a:pt x="137621" y="297087"/>
                  </a:cubicBezTo>
                  <a:cubicBezTo>
                    <a:pt x="136776" y="297090"/>
                    <a:pt x="135934" y="297176"/>
                    <a:pt x="135106" y="297345"/>
                  </a:cubicBezTo>
                  <a:lnTo>
                    <a:pt x="113971" y="301549"/>
                  </a:lnTo>
                  <a:lnTo>
                    <a:pt x="104944" y="281986"/>
                  </a:lnTo>
                  <a:cubicBezTo>
                    <a:pt x="103066" y="277907"/>
                    <a:pt x="99203" y="275099"/>
                    <a:pt x="94743" y="274571"/>
                  </a:cubicBezTo>
                  <a:lnTo>
                    <a:pt x="73337" y="271992"/>
                  </a:lnTo>
                  <a:lnTo>
                    <a:pt x="70758" y="250586"/>
                  </a:lnTo>
                  <a:cubicBezTo>
                    <a:pt x="70233" y="246129"/>
                    <a:pt x="67429" y="242266"/>
                    <a:pt x="63356" y="240385"/>
                  </a:cubicBezTo>
                  <a:lnTo>
                    <a:pt x="43780" y="231359"/>
                  </a:lnTo>
                  <a:lnTo>
                    <a:pt x="47958" y="210261"/>
                  </a:lnTo>
                  <a:cubicBezTo>
                    <a:pt x="48843" y="205863"/>
                    <a:pt x="47378" y="201321"/>
                    <a:pt x="44090" y="198269"/>
                  </a:cubicBezTo>
                  <a:lnTo>
                    <a:pt x="28267" y="183645"/>
                  </a:lnTo>
                  <a:lnTo>
                    <a:pt x="38803" y="164753"/>
                  </a:lnTo>
                  <a:cubicBezTo>
                    <a:pt x="40999" y="160836"/>
                    <a:pt x="40999" y="156059"/>
                    <a:pt x="38803" y="152141"/>
                  </a:cubicBezTo>
                  <a:lnTo>
                    <a:pt x="28267" y="133353"/>
                  </a:lnTo>
                  <a:lnTo>
                    <a:pt x="44064" y="118806"/>
                  </a:lnTo>
                  <a:cubicBezTo>
                    <a:pt x="47352" y="115754"/>
                    <a:pt x="48817" y="111212"/>
                    <a:pt x="47933" y="106814"/>
                  </a:cubicBezTo>
                  <a:lnTo>
                    <a:pt x="43716" y="85678"/>
                  </a:lnTo>
                  <a:lnTo>
                    <a:pt x="63291" y="76651"/>
                  </a:lnTo>
                  <a:cubicBezTo>
                    <a:pt x="67365" y="74771"/>
                    <a:pt x="70168" y="70907"/>
                    <a:pt x="70693" y="66451"/>
                  </a:cubicBezTo>
                  <a:lnTo>
                    <a:pt x="73272" y="45044"/>
                  </a:lnTo>
                  <a:lnTo>
                    <a:pt x="94679" y="42465"/>
                  </a:lnTo>
                  <a:cubicBezTo>
                    <a:pt x="99138" y="41938"/>
                    <a:pt x="103002" y="39129"/>
                    <a:pt x="104879" y="35050"/>
                  </a:cubicBezTo>
                  <a:lnTo>
                    <a:pt x="113906" y="15475"/>
                  </a:lnTo>
                  <a:lnTo>
                    <a:pt x="135042" y="19691"/>
                  </a:lnTo>
                  <a:cubicBezTo>
                    <a:pt x="139441" y="20576"/>
                    <a:pt x="143982" y="19111"/>
                    <a:pt x="147035" y="15823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98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22282" y="1780013"/>
            <a:ext cx="45544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Формирует единые унифицированные требования к инфраструктуре,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программному обеспечению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Является единым заказчиком для всех централизованных информационных систем</a:t>
            </a:r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F01C9FC2-2AC0-F4E8-634C-3E8BEF856638}"/>
              </a:ext>
            </a:extLst>
          </p:cNvPr>
          <p:cNvSpPr txBox="1">
            <a:spLocks/>
          </p:cNvSpPr>
          <p:nvPr/>
        </p:nvSpPr>
        <p:spPr>
          <a:xfrm>
            <a:off x="11781494" y="-764138"/>
            <a:ext cx="426039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068"/>
            <a:endParaRPr lang="ru-RU" sz="1332" dirty="0">
              <a:solidFill>
                <a:prstClr val="black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36795" y="1033898"/>
            <a:ext cx="792000" cy="792000"/>
            <a:chOff x="400664" y="953787"/>
            <a:chExt cx="755860" cy="755859"/>
          </a:xfrm>
        </p:grpSpPr>
        <p:pic>
          <p:nvPicPr>
            <p:cNvPr id="23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664" y="953787"/>
              <a:ext cx="755860" cy="75585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36" y="1108075"/>
              <a:ext cx="462442" cy="462442"/>
            </a:xfrm>
            <a:prstGeom prst="rect">
              <a:avLst/>
            </a:prstGeom>
          </p:spPr>
        </p:pic>
      </p:grpSp>
      <p:sp>
        <p:nvSpPr>
          <p:cNvPr id="48" name="Прямоугольник 47"/>
          <p:cNvSpPr/>
          <p:nvPr/>
        </p:nvSpPr>
        <p:spPr>
          <a:xfrm>
            <a:off x="1384728" y="1780013"/>
            <a:ext cx="526488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Системы </a:t>
            </a:r>
            <a:r>
              <a:rPr lang="en-US" sz="1600" dirty="0">
                <a:latin typeface="+mj-lt"/>
              </a:rPr>
              <a:t>ERP </a:t>
            </a:r>
            <a:endParaRPr lang="ru-RU" sz="1600" dirty="0">
              <a:latin typeface="+mj-lt"/>
            </a:endParaRPr>
          </a:p>
          <a:p>
            <a:pPr marL="781200" lvl="1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 базе 1С</a:t>
            </a:r>
            <a:r>
              <a:rPr lang="en-US" sz="1600" dirty="0">
                <a:latin typeface="+mj-lt"/>
              </a:rPr>
              <a:t>: </a:t>
            </a:r>
            <a:r>
              <a:rPr lang="ru-RU" sz="1600" dirty="0">
                <a:latin typeface="+mj-lt"/>
              </a:rPr>
              <a:t>УПП 1.3</a:t>
            </a:r>
          </a:p>
          <a:p>
            <a:pPr marL="781200" lvl="1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/>
              <a:t>на базе 1С</a:t>
            </a:r>
            <a:r>
              <a:rPr lang="en-US" sz="1600" dirty="0"/>
              <a:t>: ERP</a:t>
            </a:r>
            <a:r>
              <a:rPr lang="ru-RU" sz="1600" dirty="0"/>
              <a:t>.УХ 3.1</a:t>
            </a:r>
          </a:p>
          <a:p>
            <a:pPr marL="781200" lvl="1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 базе SAP S/4 HANA</a:t>
            </a:r>
          </a:p>
          <a:p>
            <a:pPr marL="324000" lvl="1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Системы </a:t>
            </a:r>
            <a:r>
              <a:rPr lang="en-US" sz="1600" dirty="0">
                <a:latin typeface="+mj-lt"/>
              </a:rPr>
              <a:t>CPM</a:t>
            </a:r>
          </a:p>
          <a:p>
            <a:pPr marL="781200" lvl="2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системы Монитор закрытия периода ,</a:t>
            </a:r>
            <a:r>
              <a:rPr lang="ru-RU" sz="1600" dirty="0"/>
              <a:t> Консолидация, портал ВГО, </a:t>
            </a:r>
            <a:r>
              <a:rPr lang="ru-RU" sz="1600" dirty="0" err="1"/>
              <a:t>РСПиБ</a:t>
            </a:r>
            <a:r>
              <a:rPr lang="ru-RU" sz="1600" dirty="0"/>
              <a:t> на базе  </a:t>
            </a:r>
            <a:r>
              <a:rPr lang="ru-RU" sz="1600" dirty="0" err="1"/>
              <a:t>базе</a:t>
            </a:r>
            <a:r>
              <a:rPr lang="ru-RU" sz="1600" dirty="0"/>
              <a:t> 1С: УХ </a:t>
            </a:r>
          </a:p>
          <a:p>
            <a:pPr marL="324000" lvl="1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Учетная система на базе 1С: БГУ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38602" y="3675275"/>
            <a:ext cx="486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spc="-1" dirty="0">
                <a:solidFill>
                  <a:srgbClr val="025EA1"/>
                </a:solidFill>
                <a:latin typeface="+mj-lt"/>
              </a:rPr>
              <a:t>Задачи учетного блока:</a:t>
            </a:r>
          </a:p>
        </p:txBody>
      </p:sp>
    </p:spTree>
    <p:extLst>
      <p:ext uri="{BB962C8B-B14F-4D97-AF65-F5344CB8AC3E}">
        <p14:creationId xmlns:p14="http://schemas.microsoft.com/office/powerpoint/2010/main" val="90862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Центр компетенций 1</a:t>
            </a:r>
            <a:r>
              <a:rPr lang="en-US" dirty="0">
                <a:latin typeface="+mj-lt"/>
                <a:cs typeface="Golos Text Bold" panose="020B0803020202020204" pitchFamily="34" charset="-52"/>
              </a:rPr>
              <a:t>C</a:t>
            </a:r>
            <a:r>
              <a:rPr lang="ru-RU" dirty="0">
                <a:latin typeface="+mj-lt"/>
                <a:cs typeface="Golos Text Bold" panose="020B0803020202020204" pitchFamily="34" charset="-52"/>
              </a:rPr>
              <a:t> Росатом</a:t>
            </a:r>
            <a:endParaRPr lang="ru-RU" dirty="0">
              <a:latin typeface="+mj-lt"/>
            </a:endParaRPr>
          </a:p>
        </p:txBody>
      </p:sp>
      <p:sp>
        <p:nvSpPr>
          <p:cNvPr id="5" name="Text 1"/>
          <p:cNvSpPr/>
          <p:nvPr/>
        </p:nvSpPr>
        <p:spPr>
          <a:xfrm>
            <a:off x="587375" y="891177"/>
            <a:ext cx="11394096" cy="76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b="1" dirty="0">
                <a:solidFill>
                  <a:srgbClr val="025EA1"/>
                </a:solidFill>
              </a:rPr>
              <a:t>Центр разработки и сопровождения централизованных и отраслевых систем </a:t>
            </a:r>
            <a:br>
              <a:rPr lang="ru-RU" b="1" dirty="0">
                <a:solidFill>
                  <a:srgbClr val="025EA1"/>
                </a:solidFill>
              </a:rPr>
            </a:br>
            <a:r>
              <a:rPr lang="ru-RU" b="1" dirty="0">
                <a:solidFill>
                  <a:srgbClr val="025EA1"/>
                </a:solidFill>
              </a:rPr>
              <a:t>на платформе 1С</a:t>
            </a:r>
            <a:r>
              <a:rPr lang="en-US" b="1" dirty="0">
                <a:solidFill>
                  <a:srgbClr val="025EA1"/>
                </a:solidFill>
              </a:rPr>
              <a:t>:</a:t>
            </a:r>
            <a:r>
              <a:rPr lang="ru-RU" b="1" dirty="0">
                <a:solidFill>
                  <a:srgbClr val="025EA1"/>
                </a:solidFill>
              </a:rPr>
              <a:t> Предприятие для атомной отрасли</a:t>
            </a:r>
            <a:endParaRPr lang="en-US" b="1" dirty="0">
              <a:solidFill>
                <a:srgbClr val="025EA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539258" y="2344733"/>
            <a:ext cx="4489184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Анализ актуальных </a:t>
            </a:r>
            <a:endParaRPr lang="ru-RU" sz="1600" dirty="0">
              <a:ea typeface="Golos Text Regular" pitchFamily="34" charset="-122"/>
              <a:cs typeface="Golos Text Regular" pitchFamily="34" charset="-120"/>
            </a:endParaRPr>
          </a:p>
          <a:p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тенденций в автоматизации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539258" y="3751008"/>
            <a:ext cx="3847050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dirty="0">
                <a:ea typeface="Golos Text Regular" pitchFamily="34" charset="-122"/>
                <a:cs typeface="Golos Text Regular" pitchFamily="34" charset="-120"/>
              </a:rPr>
              <a:t>Формирование культуры разработки и поддержке ИТ систем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796818" y="2344733"/>
            <a:ext cx="4031294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ea typeface="Golos Text Regular" pitchFamily="34" charset="-122"/>
                <a:cs typeface="Golos Text Regular" pitchFamily="34" charset="-120"/>
              </a:rPr>
              <a:t>Рекомендации по выбору, настройке, адаптации и сопровождению программного обеспечения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796818" y="3628952"/>
            <a:ext cx="3753245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dirty="0">
                <a:ea typeface="Golos Text Regular" pitchFamily="34" charset="-122"/>
                <a:cs typeface="Golos Text Regular" pitchFamily="34" charset="-120"/>
              </a:rPr>
              <a:t>Разработка стратегии создания </a:t>
            </a:r>
            <a:br>
              <a:rPr lang="ru-RU" sz="1600" dirty="0">
                <a:ea typeface="Golos Text Regular" pitchFamily="34" charset="-122"/>
                <a:cs typeface="Golos Text Regular" pitchFamily="34" charset="-120"/>
              </a:rPr>
            </a:br>
            <a:r>
              <a:rPr lang="ru-RU" sz="1600" dirty="0">
                <a:ea typeface="Golos Text Regular" pitchFamily="34" charset="-122"/>
                <a:cs typeface="Golos Text Regular" pitchFamily="34" charset="-120"/>
              </a:rPr>
              <a:t>и развития новых продуктов и услуг</a:t>
            </a:r>
            <a:endParaRPr lang="en-US" sz="1600" dirty="0"/>
          </a:p>
        </p:txBody>
      </p:sp>
      <p:pic>
        <p:nvPicPr>
          <p:cNvPr id="19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5427797"/>
            <a:ext cx="755860" cy="7558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1436480" y="5436394"/>
            <a:ext cx="1421543" cy="73866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dirty="0">
                <a:ea typeface="Golos Text Regular" pitchFamily="34" charset="-122"/>
                <a:cs typeface="Golos Text Regular" pitchFamily="34" charset="-120"/>
              </a:rPr>
              <a:t>70 000 </a:t>
            </a:r>
          </a:p>
          <a:p>
            <a:r>
              <a:rPr lang="ru-RU" sz="1400" dirty="0">
                <a:ea typeface="Golos Text Regular" pitchFamily="34" charset="-122"/>
                <a:cs typeface="Golos Text Regular" pitchFamily="34" charset="-120"/>
              </a:rPr>
              <a:t>пользователей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9353675" y="5436394"/>
            <a:ext cx="210922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dirty="0">
                <a:ea typeface="Golos Text Regular" pitchFamily="34" charset="-122"/>
                <a:cs typeface="Golos Text Regular" pitchFamily="34" charset="-120"/>
              </a:rPr>
              <a:t>700 </a:t>
            </a:r>
          </a:p>
          <a:p>
            <a:r>
              <a:rPr lang="ru-RU" sz="1400" dirty="0">
                <a:ea typeface="Golos Text Regular" pitchFamily="34" charset="-122"/>
                <a:cs typeface="Golos Text Regular" pitchFamily="34" charset="-120"/>
              </a:rPr>
              <a:t>сотрудников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12900-BB34-A0FC-C71D-A000478AA62D}"/>
              </a:ext>
            </a:extLst>
          </p:cNvPr>
          <p:cNvSpPr txBox="1"/>
          <p:nvPr/>
        </p:nvSpPr>
        <p:spPr>
          <a:xfrm>
            <a:off x="5512499" y="5436394"/>
            <a:ext cx="2781734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dirty="0">
                <a:ea typeface="Golos Text Regular" pitchFamily="34" charset="-122"/>
                <a:cs typeface="Golos Text Regular" pitchFamily="34" charset="-120"/>
              </a:rPr>
              <a:t>42 </a:t>
            </a:r>
          </a:p>
          <a:p>
            <a:r>
              <a:rPr lang="ru-RU" sz="1400" dirty="0">
                <a:ea typeface="Golos Text Regular" pitchFamily="34" charset="-122"/>
                <a:cs typeface="Golos Text Regular" pitchFamily="34" charset="-120"/>
              </a:rPr>
              <a:t>корп. системы</a:t>
            </a:r>
          </a:p>
        </p:txBody>
      </p:sp>
      <p:sp>
        <p:nvSpPr>
          <p:cNvPr id="26" name="Text 1"/>
          <p:cNvSpPr/>
          <p:nvPr/>
        </p:nvSpPr>
        <p:spPr>
          <a:xfrm>
            <a:off x="469455" y="1544010"/>
            <a:ext cx="2039711" cy="76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595"/>
              </a:lnSpc>
            </a:pPr>
            <a:r>
              <a:rPr lang="ru-RU" b="1" dirty="0">
                <a:ea typeface="Golos Text DemiBold" pitchFamily="34" charset="-122"/>
              </a:rPr>
              <a:t>Задачи Центра</a:t>
            </a:r>
            <a:endParaRPr lang="en-US" b="1" dirty="0"/>
          </a:p>
        </p:txBody>
      </p:sp>
      <p:sp>
        <p:nvSpPr>
          <p:cNvPr id="31" name="Text 1"/>
          <p:cNvSpPr/>
          <p:nvPr/>
        </p:nvSpPr>
        <p:spPr>
          <a:xfrm>
            <a:off x="469455" y="4528569"/>
            <a:ext cx="2039711" cy="76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595"/>
              </a:lnSpc>
            </a:pPr>
            <a:r>
              <a:rPr lang="ru-RU" b="1" dirty="0">
                <a:solidFill>
                  <a:srgbClr val="04153E"/>
                </a:solidFill>
                <a:ea typeface="Golos Text DemiBold" pitchFamily="34" charset="-122"/>
              </a:rPr>
              <a:t>Центр 1С сегодня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793E928-F323-094D-9D70-C7470062C944}"/>
              </a:ext>
            </a:extLst>
          </p:cNvPr>
          <p:cNvCxnSpPr>
            <a:cxnSpLocks/>
          </p:cNvCxnSpPr>
          <p:nvPr/>
        </p:nvCxnSpPr>
        <p:spPr>
          <a:xfrm>
            <a:off x="499855" y="4433544"/>
            <a:ext cx="93662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448" y="5427797"/>
            <a:ext cx="755860" cy="7558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12" y="5606610"/>
            <a:ext cx="398233" cy="39823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F8D9800-557F-C2F6-C1AA-8B49D6520D33}"/>
              </a:ext>
            </a:extLst>
          </p:cNvPr>
          <p:cNvGrpSpPr/>
          <p:nvPr/>
        </p:nvGrpSpPr>
        <p:grpSpPr>
          <a:xfrm>
            <a:off x="8520092" y="5445726"/>
            <a:ext cx="719999" cy="720000"/>
            <a:chOff x="8541402" y="4800907"/>
            <a:chExt cx="719999" cy="7200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8869722-0DFB-47E5-30C3-2487607B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41402" y="4800907"/>
              <a:ext cx="719999" cy="720000"/>
            </a:xfrm>
            <a:prstGeom prst="rect">
              <a:avLst/>
            </a:prstGeom>
          </p:spPr>
        </p:pic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EC306559-AC57-92C0-E7DE-62AAAD033330}"/>
                </a:ext>
              </a:extLst>
            </p:cNvPr>
            <p:cNvSpPr/>
            <p:nvPr/>
          </p:nvSpPr>
          <p:spPr>
            <a:xfrm>
              <a:off x="8690861" y="4946312"/>
              <a:ext cx="421079" cy="457843"/>
            </a:xfrm>
            <a:custGeom>
              <a:avLst/>
              <a:gdLst>
                <a:gd name="connsiteX0" fmla="*/ 168558 w 421079"/>
                <a:gd name="connsiteY0" fmla="*/ 267905 h 457843"/>
                <a:gd name="connsiteX1" fmla="*/ 175983 w 421079"/>
                <a:gd name="connsiteY1" fmla="*/ 372720 h 457843"/>
                <a:gd name="connsiteX2" fmla="*/ 192494 w 421079"/>
                <a:gd name="connsiteY2" fmla="*/ 388091 h 457843"/>
                <a:gd name="connsiteX3" fmla="*/ 230467 w 421079"/>
                <a:gd name="connsiteY3" fmla="*/ 388091 h 457843"/>
                <a:gd name="connsiteX4" fmla="*/ 246979 w 421079"/>
                <a:gd name="connsiteY4" fmla="*/ 372617 h 457843"/>
                <a:gd name="connsiteX5" fmla="*/ 253772 w 421079"/>
                <a:gd name="connsiteY5" fmla="*/ 268047 h 457843"/>
                <a:gd name="connsiteX6" fmla="*/ 282296 w 421079"/>
                <a:gd name="connsiteY6" fmla="*/ 272818 h 457843"/>
                <a:gd name="connsiteX7" fmla="*/ 286511 w 421079"/>
                <a:gd name="connsiteY7" fmla="*/ 332279 h 457843"/>
                <a:gd name="connsiteX8" fmla="*/ 303010 w 421079"/>
                <a:gd name="connsiteY8" fmla="*/ 347664 h 457843"/>
                <a:gd name="connsiteX9" fmla="*/ 341048 w 421079"/>
                <a:gd name="connsiteY9" fmla="*/ 347664 h 457843"/>
                <a:gd name="connsiteX10" fmla="*/ 357546 w 421079"/>
                <a:gd name="connsiteY10" fmla="*/ 332189 h 457843"/>
                <a:gd name="connsiteX11" fmla="*/ 359712 w 421079"/>
                <a:gd name="connsiteY11" fmla="*/ 298932 h 457843"/>
                <a:gd name="connsiteX12" fmla="*/ 421079 w 421079"/>
                <a:gd name="connsiteY12" fmla="*/ 336329 h 457843"/>
                <a:gd name="connsiteX13" fmla="*/ 210540 w 421079"/>
                <a:gd name="connsiteY13" fmla="*/ 457843 h 457843"/>
                <a:gd name="connsiteX14" fmla="*/ 0 w 421079"/>
                <a:gd name="connsiteY14" fmla="*/ 336329 h 457843"/>
                <a:gd name="connsiteX15" fmla="*/ 62115 w 421079"/>
                <a:gd name="connsiteY15" fmla="*/ 298583 h 457843"/>
                <a:gd name="connsiteX16" fmla="*/ 64500 w 421079"/>
                <a:gd name="connsiteY16" fmla="*/ 332279 h 457843"/>
                <a:gd name="connsiteX17" fmla="*/ 81012 w 421079"/>
                <a:gd name="connsiteY17" fmla="*/ 347664 h 457843"/>
                <a:gd name="connsiteX18" fmla="*/ 119036 w 421079"/>
                <a:gd name="connsiteY18" fmla="*/ 347664 h 457843"/>
                <a:gd name="connsiteX19" fmla="*/ 135548 w 421079"/>
                <a:gd name="connsiteY19" fmla="*/ 332189 h 457843"/>
                <a:gd name="connsiteX20" fmla="*/ 139415 w 421079"/>
                <a:gd name="connsiteY20" fmla="*/ 272663 h 457843"/>
                <a:gd name="connsiteX21" fmla="*/ 168558 w 421079"/>
                <a:gd name="connsiteY21" fmla="*/ 267905 h 457843"/>
                <a:gd name="connsiteX22" fmla="*/ 203334 w 421079"/>
                <a:gd name="connsiteY22" fmla="*/ 141683 h 457843"/>
                <a:gd name="connsiteX23" fmla="*/ 199184 w 421079"/>
                <a:gd name="connsiteY23" fmla="*/ 184845 h 457843"/>
                <a:gd name="connsiteX24" fmla="*/ 211635 w 421079"/>
                <a:gd name="connsiteY24" fmla="*/ 197946 h 457843"/>
                <a:gd name="connsiteX25" fmla="*/ 224087 w 421079"/>
                <a:gd name="connsiteY25" fmla="*/ 184845 h 457843"/>
                <a:gd name="connsiteX26" fmla="*/ 218441 w 421079"/>
                <a:gd name="connsiteY26" fmla="*/ 141683 h 457843"/>
                <a:gd name="connsiteX27" fmla="*/ 158981 w 421079"/>
                <a:gd name="connsiteY27" fmla="*/ 118510 h 457843"/>
                <a:gd name="connsiteX28" fmla="*/ 202046 w 421079"/>
                <a:gd name="connsiteY28" fmla="*/ 118510 h 457843"/>
                <a:gd name="connsiteX29" fmla="*/ 203334 w 421079"/>
                <a:gd name="connsiteY29" fmla="*/ 128994 h 457843"/>
                <a:gd name="connsiteX30" fmla="*/ 218390 w 421079"/>
                <a:gd name="connsiteY30" fmla="*/ 128994 h 457843"/>
                <a:gd name="connsiteX31" fmla="*/ 219679 w 421079"/>
                <a:gd name="connsiteY31" fmla="*/ 118510 h 457843"/>
                <a:gd name="connsiteX32" fmla="*/ 263039 w 421079"/>
                <a:gd name="connsiteY32" fmla="*/ 118510 h 457843"/>
                <a:gd name="connsiteX33" fmla="*/ 263460 w 421079"/>
                <a:gd name="connsiteY33" fmla="*/ 118518 h 457843"/>
                <a:gd name="connsiteX34" fmla="*/ 273158 w 421079"/>
                <a:gd name="connsiteY34" fmla="*/ 129020 h 457843"/>
                <a:gd name="connsiteX35" fmla="*/ 269458 w 421079"/>
                <a:gd name="connsiteY35" fmla="*/ 230443 h 457843"/>
                <a:gd name="connsiteX36" fmla="*/ 251787 w 421079"/>
                <a:gd name="connsiteY36" fmla="*/ 247478 h 457843"/>
                <a:gd name="connsiteX37" fmla="*/ 251039 w 421079"/>
                <a:gd name="connsiteY37" fmla="*/ 247478 h 457843"/>
                <a:gd name="connsiteX38" fmla="*/ 248526 w 421079"/>
                <a:gd name="connsiteY38" fmla="*/ 249838 h 457843"/>
                <a:gd name="connsiteX39" fmla="*/ 240573 w 421079"/>
                <a:gd name="connsiteY39" fmla="*/ 372242 h 457843"/>
                <a:gd name="connsiteX40" fmla="*/ 230493 w 421079"/>
                <a:gd name="connsiteY40" fmla="*/ 381682 h 457843"/>
                <a:gd name="connsiteX41" fmla="*/ 192468 w 421079"/>
                <a:gd name="connsiteY41" fmla="*/ 381682 h 457843"/>
                <a:gd name="connsiteX42" fmla="*/ 182389 w 421079"/>
                <a:gd name="connsiteY42" fmla="*/ 372294 h 457843"/>
                <a:gd name="connsiteX43" fmla="*/ 173714 w 421079"/>
                <a:gd name="connsiteY43" fmla="*/ 249786 h 457843"/>
                <a:gd name="connsiteX44" fmla="*/ 171136 w 421079"/>
                <a:gd name="connsiteY44" fmla="*/ 247439 h 457843"/>
                <a:gd name="connsiteX45" fmla="*/ 170195 w 421079"/>
                <a:gd name="connsiteY45" fmla="*/ 247439 h 457843"/>
                <a:gd name="connsiteX46" fmla="*/ 152536 w 421079"/>
                <a:gd name="connsiteY46" fmla="*/ 230404 h 457843"/>
                <a:gd name="connsiteX47" fmla="*/ 148901 w 421079"/>
                <a:gd name="connsiteY47" fmla="*/ 128981 h 457843"/>
                <a:gd name="connsiteX48" fmla="*/ 148895 w 421079"/>
                <a:gd name="connsiteY48" fmla="*/ 128614 h 457843"/>
                <a:gd name="connsiteX49" fmla="*/ 158981 w 421079"/>
                <a:gd name="connsiteY49" fmla="*/ 118510 h 457843"/>
                <a:gd name="connsiteX50" fmla="*/ 91852 w 421079"/>
                <a:gd name="connsiteY50" fmla="*/ 101256 h 457843"/>
                <a:gd name="connsiteX51" fmla="*/ 87702 w 421079"/>
                <a:gd name="connsiteY51" fmla="*/ 144405 h 457843"/>
                <a:gd name="connsiteX52" fmla="*/ 100153 w 421079"/>
                <a:gd name="connsiteY52" fmla="*/ 157519 h 457843"/>
                <a:gd name="connsiteX53" fmla="*/ 112579 w 421079"/>
                <a:gd name="connsiteY53" fmla="*/ 144405 h 457843"/>
                <a:gd name="connsiteX54" fmla="*/ 106959 w 421079"/>
                <a:gd name="connsiteY54" fmla="*/ 101256 h 457843"/>
                <a:gd name="connsiteX55" fmla="*/ 313928 w 421079"/>
                <a:gd name="connsiteY55" fmla="*/ 101255 h 457843"/>
                <a:gd name="connsiteX56" fmla="*/ 309790 w 421079"/>
                <a:gd name="connsiteY56" fmla="*/ 144404 h 457843"/>
                <a:gd name="connsiteX57" fmla="*/ 322216 w 421079"/>
                <a:gd name="connsiteY57" fmla="*/ 157519 h 457843"/>
                <a:gd name="connsiteX58" fmla="*/ 334693 w 421079"/>
                <a:gd name="connsiteY58" fmla="*/ 144404 h 457843"/>
                <a:gd name="connsiteX59" fmla="*/ 329035 w 421079"/>
                <a:gd name="connsiteY59" fmla="*/ 101255 h 457843"/>
                <a:gd name="connsiteX60" fmla="*/ 47460 w 421079"/>
                <a:gd name="connsiteY60" fmla="*/ 78083 h 457843"/>
                <a:gd name="connsiteX61" fmla="*/ 90563 w 421079"/>
                <a:gd name="connsiteY61" fmla="*/ 78083 h 457843"/>
                <a:gd name="connsiteX62" fmla="*/ 91852 w 421079"/>
                <a:gd name="connsiteY62" fmla="*/ 88567 h 457843"/>
                <a:gd name="connsiteX63" fmla="*/ 106907 w 421079"/>
                <a:gd name="connsiteY63" fmla="*/ 88567 h 457843"/>
                <a:gd name="connsiteX64" fmla="*/ 108196 w 421079"/>
                <a:gd name="connsiteY64" fmla="*/ 78083 h 457843"/>
                <a:gd name="connsiteX65" fmla="*/ 151557 w 421079"/>
                <a:gd name="connsiteY65" fmla="*/ 78083 h 457843"/>
                <a:gd name="connsiteX66" fmla="*/ 151950 w 421079"/>
                <a:gd name="connsiteY66" fmla="*/ 78089 h 457843"/>
                <a:gd name="connsiteX67" fmla="*/ 161688 w 421079"/>
                <a:gd name="connsiteY67" fmla="*/ 88554 h 457843"/>
                <a:gd name="connsiteX68" fmla="*/ 160825 w 421079"/>
                <a:gd name="connsiteY68" fmla="*/ 112063 h 457843"/>
                <a:gd name="connsiteX69" fmla="*/ 158982 w 421079"/>
                <a:gd name="connsiteY69" fmla="*/ 112063 h 457843"/>
                <a:gd name="connsiteX70" fmla="*/ 158310 w 421079"/>
                <a:gd name="connsiteY70" fmla="*/ 112077 h 457843"/>
                <a:gd name="connsiteX71" fmla="*/ 142470 w 421079"/>
                <a:gd name="connsiteY71" fmla="*/ 129291 h 457843"/>
                <a:gd name="connsiteX72" fmla="*/ 145280 w 421079"/>
                <a:gd name="connsiteY72" fmla="*/ 206355 h 457843"/>
                <a:gd name="connsiteX73" fmla="*/ 140330 w 421079"/>
                <a:gd name="connsiteY73" fmla="*/ 207077 h 457843"/>
                <a:gd name="connsiteX74" fmla="*/ 139583 w 421079"/>
                <a:gd name="connsiteY74" fmla="*/ 207077 h 457843"/>
                <a:gd name="connsiteX75" fmla="*/ 137069 w 421079"/>
                <a:gd name="connsiteY75" fmla="*/ 209437 h 457843"/>
                <a:gd name="connsiteX76" fmla="*/ 129103 w 421079"/>
                <a:gd name="connsiteY76" fmla="*/ 331802 h 457843"/>
                <a:gd name="connsiteX77" fmla="*/ 119024 w 421079"/>
                <a:gd name="connsiteY77" fmla="*/ 341255 h 457843"/>
                <a:gd name="connsiteX78" fmla="*/ 81064 w 421079"/>
                <a:gd name="connsiteY78" fmla="*/ 341255 h 457843"/>
                <a:gd name="connsiteX79" fmla="*/ 70984 w 421079"/>
                <a:gd name="connsiteY79" fmla="*/ 331867 h 457843"/>
                <a:gd name="connsiteX80" fmla="*/ 62309 w 421079"/>
                <a:gd name="connsiteY80" fmla="*/ 209359 h 457843"/>
                <a:gd name="connsiteX81" fmla="*/ 59731 w 421079"/>
                <a:gd name="connsiteY81" fmla="*/ 207012 h 457843"/>
                <a:gd name="connsiteX82" fmla="*/ 58739 w 421079"/>
                <a:gd name="connsiteY82" fmla="*/ 207012 h 457843"/>
                <a:gd name="connsiteX83" fmla="*/ 41080 w 421079"/>
                <a:gd name="connsiteY83" fmla="*/ 189977 h 457843"/>
                <a:gd name="connsiteX84" fmla="*/ 37380 w 421079"/>
                <a:gd name="connsiteY84" fmla="*/ 88554 h 457843"/>
                <a:gd name="connsiteX85" fmla="*/ 37374 w 421079"/>
                <a:gd name="connsiteY85" fmla="*/ 88187 h 457843"/>
                <a:gd name="connsiteX86" fmla="*/ 47460 w 421079"/>
                <a:gd name="connsiteY86" fmla="*/ 78083 h 457843"/>
                <a:gd name="connsiteX87" fmla="*/ 269523 w 421079"/>
                <a:gd name="connsiteY87" fmla="*/ 78082 h 457843"/>
                <a:gd name="connsiteX88" fmla="*/ 312613 w 421079"/>
                <a:gd name="connsiteY88" fmla="*/ 78082 h 457843"/>
                <a:gd name="connsiteX89" fmla="*/ 313902 w 421079"/>
                <a:gd name="connsiteY89" fmla="*/ 88566 h 457843"/>
                <a:gd name="connsiteX90" fmla="*/ 328970 w 421079"/>
                <a:gd name="connsiteY90" fmla="*/ 88566 h 457843"/>
                <a:gd name="connsiteX91" fmla="*/ 330259 w 421079"/>
                <a:gd name="connsiteY91" fmla="*/ 78082 h 457843"/>
                <a:gd name="connsiteX92" fmla="*/ 373620 w 421079"/>
                <a:gd name="connsiteY92" fmla="*/ 78082 h 457843"/>
                <a:gd name="connsiteX93" fmla="*/ 374106 w 421079"/>
                <a:gd name="connsiteY93" fmla="*/ 78091 h 457843"/>
                <a:gd name="connsiteX94" fmla="*/ 383751 w 421079"/>
                <a:gd name="connsiteY94" fmla="*/ 88618 h 457843"/>
                <a:gd name="connsiteX95" fmla="*/ 380052 w 421079"/>
                <a:gd name="connsiteY95" fmla="*/ 190041 h 457843"/>
                <a:gd name="connsiteX96" fmla="*/ 362393 w 421079"/>
                <a:gd name="connsiteY96" fmla="*/ 207076 h 457843"/>
                <a:gd name="connsiteX97" fmla="*/ 361645 w 421079"/>
                <a:gd name="connsiteY97" fmla="*/ 207076 h 457843"/>
                <a:gd name="connsiteX98" fmla="*/ 359068 w 421079"/>
                <a:gd name="connsiteY98" fmla="*/ 209436 h 457843"/>
                <a:gd name="connsiteX99" fmla="*/ 351115 w 421079"/>
                <a:gd name="connsiteY99" fmla="*/ 331802 h 457843"/>
                <a:gd name="connsiteX100" fmla="*/ 341048 w 421079"/>
                <a:gd name="connsiteY100" fmla="*/ 341254 h 457843"/>
                <a:gd name="connsiteX101" fmla="*/ 303010 w 421079"/>
                <a:gd name="connsiteY101" fmla="*/ 341254 h 457843"/>
                <a:gd name="connsiteX102" fmla="*/ 292944 w 421079"/>
                <a:gd name="connsiteY102" fmla="*/ 331866 h 457843"/>
                <a:gd name="connsiteX103" fmla="*/ 284256 w 421079"/>
                <a:gd name="connsiteY103" fmla="*/ 209359 h 457843"/>
                <a:gd name="connsiteX104" fmla="*/ 281742 w 421079"/>
                <a:gd name="connsiteY104" fmla="*/ 207012 h 457843"/>
                <a:gd name="connsiteX105" fmla="*/ 280802 w 421079"/>
                <a:gd name="connsiteY105" fmla="*/ 207012 h 457843"/>
                <a:gd name="connsiteX106" fmla="*/ 276754 w 421079"/>
                <a:gd name="connsiteY106" fmla="*/ 206522 h 457843"/>
                <a:gd name="connsiteX107" fmla="*/ 279577 w 421079"/>
                <a:gd name="connsiteY107" fmla="*/ 129226 h 457843"/>
                <a:gd name="connsiteX108" fmla="*/ 279587 w 421079"/>
                <a:gd name="connsiteY108" fmla="*/ 128648 h 457843"/>
                <a:gd name="connsiteX109" fmla="*/ 263040 w 421079"/>
                <a:gd name="connsiteY109" fmla="*/ 112062 h 457843"/>
                <a:gd name="connsiteX110" fmla="*/ 260294 w 421079"/>
                <a:gd name="connsiteY110" fmla="*/ 112062 h 457843"/>
                <a:gd name="connsiteX111" fmla="*/ 259430 w 421079"/>
                <a:gd name="connsiteY111" fmla="*/ 88553 h 457843"/>
                <a:gd name="connsiteX112" fmla="*/ 259424 w 421079"/>
                <a:gd name="connsiteY112" fmla="*/ 88199 h 457843"/>
                <a:gd name="connsiteX113" fmla="*/ 269523 w 421079"/>
                <a:gd name="connsiteY113" fmla="*/ 78082 h 457843"/>
                <a:gd name="connsiteX114" fmla="*/ 210913 w 421079"/>
                <a:gd name="connsiteY114" fmla="*/ 40428 h 457843"/>
                <a:gd name="connsiteX115" fmla="*/ 236693 w 421079"/>
                <a:gd name="connsiteY115" fmla="*/ 66219 h 457843"/>
                <a:gd name="connsiteX116" fmla="*/ 210913 w 421079"/>
                <a:gd name="connsiteY116" fmla="*/ 92010 h 457843"/>
                <a:gd name="connsiteX117" fmla="*/ 185134 w 421079"/>
                <a:gd name="connsiteY117" fmla="*/ 66219 h 457843"/>
                <a:gd name="connsiteX118" fmla="*/ 210913 w 421079"/>
                <a:gd name="connsiteY118" fmla="*/ 40428 h 457843"/>
                <a:gd name="connsiteX119" fmla="*/ 321494 w 421079"/>
                <a:gd name="connsiteY119" fmla="*/ 0 h 457843"/>
                <a:gd name="connsiteX120" fmla="*/ 347274 w 421079"/>
                <a:gd name="connsiteY120" fmla="*/ 25791 h 457843"/>
                <a:gd name="connsiteX121" fmla="*/ 321494 w 421079"/>
                <a:gd name="connsiteY121" fmla="*/ 51582 h 457843"/>
                <a:gd name="connsiteX122" fmla="*/ 295715 w 421079"/>
                <a:gd name="connsiteY122" fmla="*/ 25791 h 457843"/>
                <a:gd name="connsiteX123" fmla="*/ 321494 w 421079"/>
                <a:gd name="connsiteY123" fmla="*/ 0 h 457843"/>
                <a:gd name="connsiteX124" fmla="*/ 99431 w 421079"/>
                <a:gd name="connsiteY124" fmla="*/ 0 h 457843"/>
                <a:gd name="connsiteX125" fmla="*/ 125211 w 421079"/>
                <a:gd name="connsiteY125" fmla="*/ 25791 h 457843"/>
                <a:gd name="connsiteX126" fmla="*/ 99431 w 421079"/>
                <a:gd name="connsiteY126" fmla="*/ 51582 h 457843"/>
                <a:gd name="connsiteX127" fmla="*/ 73652 w 421079"/>
                <a:gd name="connsiteY127" fmla="*/ 25791 h 457843"/>
                <a:gd name="connsiteX128" fmla="*/ 99431 w 421079"/>
                <a:gd name="connsiteY128" fmla="*/ 0 h 45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21079" h="457843">
                  <a:moveTo>
                    <a:pt x="168558" y="267905"/>
                  </a:moveTo>
                  <a:lnTo>
                    <a:pt x="175983" y="372720"/>
                  </a:lnTo>
                  <a:cubicBezTo>
                    <a:pt x="176635" y="381369"/>
                    <a:pt x="183825" y="388062"/>
                    <a:pt x="192494" y="388091"/>
                  </a:cubicBezTo>
                  <a:lnTo>
                    <a:pt x="230467" y="388091"/>
                  </a:lnTo>
                  <a:cubicBezTo>
                    <a:pt x="239178" y="388071"/>
                    <a:pt x="246390" y="381312"/>
                    <a:pt x="246979" y="372617"/>
                  </a:cubicBezTo>
                  <a:lnTo>
                    <a:pt x="253772" y="268047"/>
                  </a:lnTo>
                  <a:cubicBezTo>
                    <a:pt x="263404" y="269259"/>
                    <a:pt x="272913" y="270849"/>
                    <a:pt x="282296" y="272818"/>
                  </a:cubicBezTo>
                  <a:lnTo>
                    <a:pt x="286511" y="332279"/>
                  </a:lnTo>
                  <a:cubicBezTo>
                    <a:pt x="287151" y="340931"/>
                    <a:pt x="294338" y="347634"/>
                    <a:pt x="303010" y="347664"/>
                  </a:cubicBezTo>
                  <a:lnTo>
                    <a:pt x="341048" y="347664"/>
                  </a:lnTo>
                  <a:cubicBezTo>
                    <a:pt x="349758" y="347648"/>
                    <a:pt x="356970" y="340886"/>
                    <a:pt x="357546" y="332189"/>
                  </a:cubicBezTo>
                  <a:lnTo>
                    <a:pt x="359712" y="298932"/>
                  </a:lnTo>
                  <a:cubicBezTo>
                    <a:pt x="381402" y="309245"/>
                    <a:pt x="401968" y="321777"/>
                    <a:pt x="421079" y="336329"/>
                  </a:cubicBezTo>
                  <a:cubicBezTo>
                    <a:pt x="377641" y="411559"/>
                    <a:pt x="297380" y="457882"/>
                    <a:pt x="210540" y="457843"/>
                  </a:cubicBezTo>
                  <a:cubicBezTo>
                    <a:pt x="123699" y="457882"/>
                    <a:pt x="43438" y="411559"/>
                    <a:pt x="0" y="336329"/>
                  </a:cubicBezTo>
                  <a:cubicBezTo>
                    <a:pt x="19336" y="321619"/>
                    <a:pt x="40154" y="308968"/>
                    <a:pt x="62115" y="298583"/>
                  </a:cubicBezTo>
                  <a:lnTo>
                    <a:pt x="64500" y="332279"/>
                  </a:lnTo>
                  <a:cubicBezTo>
                    <a:pt x="65146" y="340934"/>
                    <a:pt x="72337" y="347634"/>
                    <a:pt x="81012" y="347664"/>
                  </a:cubicBezTo>
                  <a:lnTo>
                    <a:pt x="119036" y="347664"/>
                  </a:lnTo>
                  <a:cubicBezTo>
                    <a:pt x="127747" y="347643"/>
                    <a:pt x="134959" y="340885"/>
                    <a:pt x="135548" y="332189"/>
                  </a:cubicBezTo>
                  <a:lnTo>
                    <a:pt x="139415" y="272663"/>
                  </a:lnTo>
                  <a:cubicBezTo>
                    <a:pt x="148995" y="270678"/>
                    <a:pt x="158710" y="269091"/>
                    <a:pt x="168558" y="267905"/>
                  </a:cubicBezTo>
                  <a:close/>
                  <a:moveTo>
                    <a:pt x="203334" y="141683"/>
                  </a:moveTo>
                  <a:lnTo>
                    <a:pt x="199184" y="184845"/>
                  </a:lnTo>
                  <a:lnTo>
                    <a:pt x="211635" y="197946"/>
                  </a:lnTo>
                  <a:lnTo>
                    <a:pt x="224087" y="184845"/>
                  </a:lnTo>
                  <a:lnTo>
                    <a:pt x="218441" y="141683"/>
                  </a:lnTo>
                  <a:close/>
                  <a:moveTo>
                    <a:pt x="158981" y="118510"/>
                  </a:moveTo>
                  <a:lnTo>
                    <a:pt x="202046" y="118510"/>
                  </a:lnTo>
                  <a:lnTo>
                    <a:pt x="203334" y="128994"/>
                  </a:lnTo>
                  <a:lnTo>
                    <a:pt x="218390" y="128994"/>
                  </a:lnTo>
                  <a:lnTo>
                    <a:pt x="219679" y="118510"/>
                  </a:lnTo>
                  <a:lnTo>
                    <a:pt x="263039" y="118510"/>
                  </a:lnTo>
                  <a:cubicBezTo>
                    <a:pt x="263180" y="118510"/>
                    <a:pt x="263319" y="118513"/>
                    <a:pt x="263460" y="118518"/>
                  </a:cubicBezTo>
                  <a:cubicBezTo>
                    <a:pt x="269037" y="118738"/>
                    <a:pt x="273378" y="123440"/>
                    <a:pt x="273158" y="129020"/>
                  </a:cubicBezTo>
                  <a:lnTo>
                    <a:pt x="269458" y="230443"/>
                  </a:lnTo>
                  <a:cubicBezTo>
                    <a:pt x="269105" y="239952"/>
                    <a:pt x="261298" y="247478"/>
                    <a:pt x="251787" y="247478"/>
                  </a:cubicBezTo>
                  <a:lnTo>
                    <a:pt x="251039" y="247478"/>
                  </a:lnTo>
                  <a:cubicBezTo>
                    <a:pt x="249722" y="247506"/>
                    <a:pt x="248638" y="248524"/>
                    <a:pt x="248526" y="249838"/>
                  </a:cubicBezTo>
                  <a:lnTo>
                    <a:pt x="240573" y="372242"/>
                  </a:lnTo>
                  <a:cubicBezTo>
                    <a:pt x="240226" y="377555"/>
                    <a:pt x="235815" y="381687"/>
                    <a:pt x="230493" y="381682"/>
                  </a:cubicBezTo>
                  <a:lnTo>
                    <a:pt x="192468" y="381682"/>
                  </a:lnTo>
                  <a:cubicBezTo>
                    <a:pt x="187164" y="381688"/>
                    <a:pt x="182761" y="377586"/>
                    <a:pt x="182389" y="372294"/>
                  </a:cubicBezTo>
                  <a:lnTo>
                    <a:pt x="173714" y="249786"/>
                  </a:lnTo>
                  <a:cubicBezTo>
                    <a:pt x="173594" y="248453"/>
                    <a:pt x="172474" y="247434"/>
                    <a:pt x="171136" y="247439"/>
                  </a:cubicBezTo>
                  <a:lnTo>
                    <a:pt x="170195" y="247439"/>
                  </a:lnTo>
                  <a:cubicBezTo>
                    <a:pt x="160686" y="247439"/>
                    <a:pt x="152883" y="239911"/>
                    <a:pt x="152536" y="230404"/>
                  </a:cubicBezTo>
                  <a:lnTo>
                    <a:pt x="148901" y="128981"/>
                  </a:lnTo>
                  <a:cubicBezTo>
                    <a:pt x="148896" y="128859"/>
                    <a:pt x="148895" y="128736"/>
                    <a:pt x="148895" y="128614"/>
                  </a:cubicBezTo>
                  <a:cubicBezTo>
                    <a:pt x="148891" y="123036"/>
                    <a:pt x="153408" y="118514"/>
                    <a:pt x="158981" y="118510"/>
                  </a:cubicBezTo>
                  <a:close/>
                  <a:moveTo>
                    <a:pt x="91852" y="101256"/>
                  </a:moveTo>
                  <a:lnTo>
                    <a:pt x="87702" y="144405"/>
                  </a:lnTo>
                  <a:lnTo>
                    <a:pt x="100153" y="157519"/>
                  </a:lnTo>
                  <a:lnTo>
                    <a:pt x="112579" y="144405"/>
                  </a:lnTo>
                  <a:lnTo>
                    <a:pt x="106959" y="101256"/>
                  </a:lnTo>
                  <a:close/>
                  <a:moveTo>
                    <a:pt x="313928" y="101255"/>
                  </a:moveTo>
                  <a:lnTo>
                    <a:pt x="309790" y="144404"/>
                  </a:lnTo>
                  <a:lnTo>
                    <a:pt x="322216" y="157519"/>
                  </a:lnTo>
                  <a:lnTo>
                    <a:pt x="334693" y="144404"/>
                  </a:lnTo>
                  <a:lnTo>
                    <a:pt x="329035" y="101255"/>
                  </a:lnTo>
                  <a:close/>
                  <a:moveTo>
                    <a:pt x="47460" y="78083"/>
                  </a:moveTo>
                  <a:lnTo>
                    <a:pt x="90563" y="78083"/>
                  </a:lnTo>
                  <a:lnTo>
                    <a:pt x="91852" y="88567"/>
                  </a:lnTo>
                  <a:lnTo>
                    <a:pt x="106907" y="88567"/>
                  </a:lnTo>
                  <a:lnTo>
                    <a:pt x="108196" y="78083"/>
                  </a:lnTo>
                  <a:lnTo>
                    <a:pt x="151557" y="78083"/>
                  </a:lnTo>
                  <a:cubicBezTo>
                    <a:pt x="151689" y="78083"/>
                    <a:pt x="151819" y="78084"/>
                    <a:pt x="151950" y="78089"/>
                  </a:cubicBezTo>
                  <a:cubicBezTo>
                    <a:pt x="157528" y="78289"/>
                    <a:pt x="161888" y="82974"/>
                    <a:pt x="161688" y="88554"/>
                  </a:cubicBezTo>
                  <a:lnTo>
                    <a:pt x="160825" y="112063"/>
                  </a:lnTo>
                  <a:lnTo>
                    <a:pt x="158982" y="112063"/>
                  </a:lnTo>
                  <a:cubicBezTo>
                    <a:pt x="158757" y="112063"/>
                    <a:pt x="158534" y="112068"/>
                    <a:pt x="158310" y="112077"/>
                  </a:cubicBezTo>
                  <a:cubicBezTo>
                    <a:pt x="149184" y="112455"/>
                    <a:pt x="142092" y="120161"/>
                    <a:pt x="142470" y="129291"/>
                  </a:cubicBezTo>
                  <a:lnTo>
                    <a:pt x="145280" y="206355"/>
                  </a:lnTo>
                  <a:cubicBezTo>
                    <a:pt x="143674" y="206832"/>
                    <a:pt x="142006" y="207076"/>
                    <a:pt x="140330" y="207077"/>
                  </a:cubicBezTo>
                  <a:lnTo>
                    <a:pt x="139583" y="207077"/>
                  </a:lnTo>
                  <a:cubicBezTo>
                    <a:pt x="138265" y="207105"/>
                    <a:pt x="137181" y="208123"/>
                    <a:pt x="137069" y="209437"/>
                  </a:cubicBezTo>
                  <a:lnTo>
                    <a:pt x="129103" y="331802"/>
                  </a:lnTo>
                  <a:cubicBezTo>
                    <a:pt x="128757" y="337118"/>
                    <a:pt x="124348" y="341252"/>
                    <a:pt x="119024" y="341255"/>
                  </a:cubicBezTo>
                  <a:lnTo>
                    <a:pt x="81064" y="341255"/>
                  </a:lnTo>
                  <a:cubicBezTo>
                    <a:pt x="75759" y="341261"/>
                    <a:pt x="71356" y="337159"/>
                    <a:pt x="70984" y="331867"/>
                  </a:cubicBezTo>
                  <a:lnTo>
                    <a:pt x="62309" y="209359"/>
                  </a:lnTo>
                  <a:cubicBezTo>
                    <a:pt x="62189" y="208026"/>
                    <a:pt x="61069" y="207007"/>
                    <a:pt x="59731" y="207012"/>
                  </a:cubicBezTo>
                  <a:lnTo>
                    <a:pt x="58739" y="207012"/>
                  </a:lnTo>
                  <a:cubicBezTo>
                    <a:pt x="49230" y="207012"/>
                    <a:pt x="41427" y="199484"/>
                    <a:pt x="41080" y="189977"/>
                  </a:cubicBezTo>
                  <a:lnTo>
                    <a:pt x="37380" y="88554"/>
                  </a:lnTo>
                  <a:cubicBezTo>
                    <a:pt x="37375" y="88432"/>
                    <a:pt x="37374" y="88309"/>
                    <a:pt x="37374" y="88187"/>
                  </a:cubicBezTo>
                  <a:cubicBezTo>
                    <a:pt x="37370" y="82609"/>
                    <a:pt x="41887" y="78087"/>
                    <a:pt x="47460" y="78083"/>
                  </a:cubicBezTo>
                  <a:close/>
                  <a:moveTo>
                    <a:pt x="269523" y="78082"/>
                  </a:moveTo>
                  <a:lnTo>
                    <a:pt x="312613" y="78082"/>
                  </a:lnTo>
                  <a:lnTo>
                    <a:pt x="313902" y="88566"/>
                  </a:lnTo>
                  <a:lnTo>
                    <a:pt x="328970" y="88566"/>
                  </a:lnTo>
                  <a:lnTo>
                    <a:pt x="330259" y="78082"/>
                  </a:lnTo>
                  <a:lnTo>
                    <a:pt x="373620" y="78082"/>
                  </a:lnTo>
                  <a:cubicBezTo>
                    <a:pt x="373782" y="78081"/>
                    <a:pt x="373945" y="78085"/>
                    <a:pt x="374106" y="78091"/>
                  </a:cubicBezTo>
                  <a:cubicBezTo>
                    <a:pt x="379676" y="78334"/>
                    <a:pt x="383994" y="83047"/>
                    <a:pt x="383751" y="88618"/>
                  </a:cubicBezTo>
                  <a:lnTo>
                    <a:pt x="380052" y="190041"/>
                  </a:lnTo>
                  <a:cubicBezTo>
                    <a:pt x="379705" y="199548"/>
                    <a:pt x="371902" y="207076"/>
                    <a:pt x="362393" y="207076"/>
                  </a:cubicBezTo>
                  <a:lnTo>
                    <a:pt x="361645" y="207076"/>
                  </a:lnTo>
                  <a:cubicBezTo>
                    <a:pt x="360304" y="207071"/>
                    <a:pt x="359182" y="208097"/>
                    <a:pt x="359068" y="209436"/>
                  </a:cubicBezTo>
                  <a:lnTo>
                    <a:pt x="351115" y="331802"/>
                  </a:lnTo>
                  <a:cubicBezTo>
                    <a:pt x="350774" y="337115"/>
                    <a:pt x="346370" y="341251"/>
                    <a:pt x="341048" y="341254"/>
                  </a:cubicBezTo>
                  <a:lnTo>
                    <a:pt x="303010" y="341254"/>
                  </a:lnTo>
                  <a:cubicBezTo>
                    <a:pt x="297711" y="341254"/>
                    <a:pt x="293316" y="337155"/>
                    <a:pt x="292944" y="331866"/>
                  </a:cubicBezTo>
                  <a:lnTo>
                    <a:pt x="284256" y="209359"/>
                  </a:lnTo>
                  <a:cubicBezTo>
                    <a:pt x="284139" y="208050"/>
                    <a:pt x="283056" y="207039"/>
                    <a:pt x="281742" y="207012"/>
                  </a:cubicBezTo>
                  <a:lnTo>
                    <a:pt x="280802" y="207012"/>
                  </a:lnTo>
                  <a:cubicBezTo>
                    <a:pt x="279438" y="207008"/>
                    <a:pt x="278079" y="206843"/>
                    <a:pt x="276754" y="206522"/>
                  </a:cubicBezTo>
                  <a:lnTo>
                    <a:pt x="279577" y="129226"/>
                  </a:lnTo>
                  <a:cubicBezTo>
                    <a:pt x="279583" y="129034"/>
                    <a:pt x="279587" y="128840"/>
                    <a:pt x="279587" y="128648"/>
                  </a:cubicBezTo>
                  <a:cubicBezTo>
                    <a:pt x="279596" y="119496"/>
                    <a:pt x="272187" y="112071"/>
                    <a:pt x="263040" y="112062"/>
                  </a:cubicBezTo>
                  <a:lnTo>
                    <a:pt x="260294" y="112062"/>
                  </a:lnTo>
                  <a:lnTo>
                    <a:pt x="259430" y="88553"/>
                  </a:lnTo>
                  <a:cubicBezTo>
                    <a:pt x="259427" y="88435"/>
                    <a:pt x="259424" y="88317"/>
                    <a:pt x="259424" y="88199"/>
                  </a:cubicBezTo>
                  <a:cubicBezTo>
                    <a:pt x="259420" y="82615"/>
                    <a:pt x="263942" y="78086"/>
                    <a:pt x="269523" y="78082"/>
                  </a:cubicBezTo>
                  <a:close/>
                  <a:moveTo>
                    <a:pt x="210913" y="40428"/>
                  </a:moveTo>
                  <a:cubicBezTo>
                    <a:pt x="225151" y="40428"/>
                    <a:pt x="236693" y="51975"/>
                    <a:pt x="236693" y="66219"/>
                  </a:cubicBezTo>
                  <a:cubicBezTo>
                    <a:pt x="236693" y="80463"/>
                    <a:pt x="225151" y="92010"/>
                    <a:pt x="210913" y="92010"/>
                  </a:cubicBezTo>
                  <a:cubicBezTo>
                    <a:pt x="196676" y="92010"/>
                    <a:pt x="185134" y="80463"/>
                    <a:pt x="185134" y="66219"/>
                  </a:cubicBezTo>
                  <a:cubicBezTo>
                    <a:pt x="185134" y="51975"/>
                    <a:pt x="196676" y="40428"/>
                    <a:pt x="210913" y="40428"/>
                  </a:cubicBezTo>
                  <a:close/>
                  <a:moveTo>
                    <a:pt x="321494" y="0"/>
                  </a:moveTo>
                  <a:cubicBezTo>
                    <a:pt x="335732" y="0"/>
                    <a:pt x="347274" y="11547"/>
                    <a:pt x="347274" y="25791"/>
                  </a:cubicBezTo>
                  <a:cubicBezTo>
                    <a:pt x="347274" y="40035"/>
                    <a:pt x="335732" y="51582"/>
                    <a:pt x="321494" y="51582"/>
                  </a:cubicBezTo>
                  <a:cubicBezTo>
                    <a:pt x="307257" y="51582"/>
                    <a:pt x="295715" y="40035"/>
                    <a:pt x="295715" y="25791"/>
                  </a:cubicBezTo>
                  <a:cubicBezTo>
                    <a:pt x="295715" y="11547"/>
                    <a:pt x="307257" y="0"/>
                    <a:pt x="321494" y="0"/>
                  </a:cubicBezTo>
                  <a:close/>
                  <a:moveTo>
                    <a:pt x="99431" y="0"/>
                  </a:moveTo>
                  <a:cubicBezTo>
                    <a:pt x="113669" y="0"/>
                    <a:pt x="125211" y="11547"/>
                    <a:pt x="125211" y="25791"/>
                  </a:cubicBezTo>
                  <a:cubicBezTo>
                    <a:pt x="125211" y="40035"/>
                    <a:pt x="113669" y="51582"/>
                    <a:pt x="99431" y="51582"/>
                  </a:cubicBezTo>
                  <a:cubicBezTo>
                    <a:pt x="85194" y="51582"/>
                    <a:pt x="73652" y="40035"/>
                    <a:pt x="73652" y="25791"/>
                  </a:cubicBezTo>
                  <a:cubicBezTo>
                    <a:pt x="73652" y="11547"/>
                    <a:pt x="85194" y="0"/>
                    <a:pt x="99431" y="0"/>
                  </a:cubicBezTo>
                  <a:close/>
                </a:path>
              </a:pathLst>
            </a:custGeom>
            <a:solidFill>
              <a:srgbClr val="004283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1" y="5544444"/>
            <a:ext cx="522564" cy="52256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E6685B2-571B-4408-A25B-3ACCED69E1A8}"/>
              </a:ext>
            </a:extLst>
          </p:cNvPr>
          <p:cNvSpPr txBox="1"/>
          <p:nvPr/>
        </p:nvSpPr>
        <p:spPr>
          <a:xfrm>
            <a:off x="341615" y="2344733"/>
            <a:ext cx="1441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131C92-557E-4476-8D00-ED0DFA5F42FB}"/>
              </a:ext>
            </a:extLst>
          </p:cNvPr>
          <p:cNvSpPr txBox="1"/>
          <p:nvPr/>
        </p:nvSpPr>
        <p:spPr>
          <a:xfrm>
            <a:off x="371908" y="3441617"/>
            <a:ext cx="157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A31F68-261D-45B6-829B-39E19B9FCD5F}"/>
              </a:ext>
            </a:extLst>
          </p:cNvPr>
          <p:cNvSpPr txBox="1"/>
          <p:nvPr/>
        </p:nvSpPr>
        <p:spPr>
          <a:xfrm>
            <a:off x="6437536" y="2344733"/>
            <a:ext cx="1769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7C1E87-4D52-4E5F-B194-56D7BEDEB3E5}"/>
              </a:ext>
            </a:extLst>
          </p:cNvPr>
          <p:cNvSpPr txBox="1"/>
          <p:nvPr/>
        </p:nvSpPr>
        <p:spPr>
          <a:xfrm>
            <a:off x="6467829" y="3441617"/>
            <a:ext cx="1769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AD411CF-680D-41F5-8560-5C083744F4ED}"/>
              </a:ext>
            </a:extLst>
          </p:cNvPr>
          <p:cNvCxnSpPr>
            <a:cxnSpLocks/>
          </p:cNvCxnSpPr>
          <p:nvPr/>
        </p:nvCxnSpPr>
        <p:spPr bwMode="auto">
          <a:xfrm>
            <a:off x="469455" y="3341221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25B5727-09E9-46BC-AB11-AAD9C78A671E}"/>
              </a:ext>
            </a:extLst>
          </p:cNvPr>
          <p:cNvCxnSpPr>
            <a:cxnSpLocks/>
          </p:cNvCxnSpPr>
          <p:nvPr/>
        </p:nvCxnSpPr>
        <p:spPr bwMode="auto">
          <a:xfrm>
            <a:off x="6590576" y="4433544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C4A6532-34A2-4ECD-951E-09AC1C5BF2B6}"/>
              </a:ext>
            </a:extLst>
          </p:cNvPr>
          <p:cNvCxnSpPr>
            <a:cxnSpLocks/>
          </p:cNvCxnSpPr>
          <p:nvPr/>
        </p:nvCxnSpPr>
        <p:spPr bwMode="auto">
          <a:xfrm>
            <a:off x="6590576" y="3341221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4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Предпосылки импортозамещения учетных систем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5494" y="3369796"/>
            <a:ext cx="864000" cy="864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693" y="1723825"/>
            <a:ext cx="864000" cy="864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182" y="5020335"/>
            <a:ext cx="864000" cy="864000"/>
          </a:xfrm>
          <a:prstGeom prst="rect">
            <a:avLst/>
          </a:prstGeom>
        </p:spPr>
      </p:pic>
      <p:sp>
        <p:nvSpPr>
          <p:cNvPr id="39" name="Овал 4"/>
          <p:cNvSpPr/>
          <p:nvPr/>
        </p:nvSpPr>
        <p:spPr>
          <a:xfrm>
            <a:off x="617074" y="1371341"/>
            <a:ext cx="4473618" cy="4210020"/>
          </a:xfrm>
          <a:custGeom>
            <a:avLst/>
            <a:gdLst>
              <a:gd name="connsiteX0" fmla="*/ 0 w 7550652"/>
              <a:gd name="connsiteY0" fmla="*/ 2999914 h 5999828"/>
              <a:gd name="connsiteX1" fmla="*/ 3775326 w 7550652"/>
              <a:gd name="connsiteY1" fmla="*/ 0 h 5999828"/>
              <a:gd name="connsiteX2" fmla="*/ 7550652 w 7550652"/>
              <a:gd name="connsiteY2" fmla="*/ 2999914 h 5999828"/>
              <a:gd name="connsiteX3" fmla="*/ 3775326 w 7550652"/>
              <a:gd name="connsiteY3" fmla="*/ 5999828 h 5999828"/>
              <a:gd name="connsiteX4" fmla="*/ 0 w 7550652"/>
              <a:gd name="connsiteY4" fmla="*/ 2999914 h 5999828"/>
              <a:gd name="connsiteX0" fmla="*/ 3775326 w 7550652"/>
              <a:gd name="connsiteY0" fmla="*/ 0 h 5999828"/>
              <a:gd name="connsiteX1" fmla="*/ 7550652 w 7550652"/>
              <a:gd name="connsiteY1" fmla="*/ 2999914 h 5999828"/>
              <a:gd name="connsiteX2" fmla="*/ 3775326 w 7550652"/>
              <a:gd name="connsiteY2" fmla="*/ 5999828 h 5999828"/>
              <a:gd name="connsiteX3" fmla="*/ 0 w 7550652"/>
              <a:gd name="connsiteY3" fmla="*/ 2999914 h 5999828"/>
              <a:gd name="connsiteX4" fmla="*/ 3866766 w 7550652"/>
              <a:gd name="connsiteY4" fmla="*/ 91440 h 5999828"/>
              <a:gd name="connsiteX0" fmla="*/ 3775326 w 7550652"/>
              <a:gd name="connsiteY0" fmla="*/ 0 h 5999828"/>
              <a:gd name="connsiteX1" fmla="*/ 7550652 w 7550652"/>
              <a:gd name="connsiteY1" fmla="*/ 2999914 h 5999828"/>
              <a:gd name="connsiteX2" fmla="*/ 3775326 w 7550652"/>
              <a:gd name="connsiteY2" fmla="*/ 5999828 h 5999828"/>
              <a:gd name="connsiteX3" fmla="*/ 0 w 7550652"/>
              <a:gd name="connsiteY3" fmla="*/ 2999914 h 5999828"/>
              <a:gd name="connsiteX0" fmla="*/ 7550652 w 7550652"/>
              <a:gd name="connsiteY0" fmla="*/ 0 h 2999914"/>
              <a:gd name="connsiteX1" fmla="*/ 3775326 w 7550652"/>
              <a:gd name="connsiteY1" fmla="*/ 2999914 h 2999914"/>
              <a:gd name="connsiteX2" fmla="*/ 0 w 7550652"/>
              <a:gd name="connsiteY2" fmla="*/ 0 h 2999914"/>
              <a:gd name="connsiteX0" fmla="*/ 3775326 w 3775326"/>
              <a:gd name="connsiteY0" fmla="*/ 0 h 2999914"/>
              <a:gd name="connsiteX1" fmla="*/ 0 w 3775326"/>
              <a:gd name="connsiteY1" fmla="*/ 2999914 h 299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5326" h="2999914">
                <a:moveTo>
                  <a:pt x="3775326" y="0"/>
                </a:moveTo>
                <a:cubicBezTo>
                  <a:pt x="3775326" y="1656807"/>
                  <a:pt x="2085055" y="2999914"/>
                  <a:pt x="0" y="2999914"/>
                </a:cubicBezTo>
              </a:path>
            </a:pathLst>
          </a:custGeom>
          <a:noFill/>
          <a:ln w="19050">
            <a:solidFill>
              <a:srgbClr val="6FAB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67234" y="1371341"/>
            <a:ext cx="446918" cy="446918"/>
            <a:chOff x="3808842" y="1249899"/>
            <a:chExt cx="335499" cy="335499"/>
          </a:xfrm>
        </p:grpSpPr>
        <p:sp>
          <p:nvSpPr>
            <p:cNvPr id="41" name="Овал 40"/>
            <p:cNvSpPr/>
            <p:nvPr/>
          </p:nvSpPr>
          <p:spPr>
            <a:xfrm>
              <a:off x="3808842" y="1249899"/>
              <a:ext cx="335499" cy="335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FA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3879733" y="1320790"/>
              <a:ext cx="193717" cy="193717"/>
            </a:xfrm>
            <a:prstGeom prst="ellipse">
              <a:avLst/>
            </a:prstGeom>
            <a:solidFill>
              <a:srgbClr val="7F7F7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7076" y="5357901"/>
            <a:ext cx="446918" cy="446918"/>
            <a:chOff x="3808842" y="1249899"/>
            <a:chExt cx="335499" cy="335499"/>
          </a:xfrm>
        </p:grpSpPr>
        <p:sp>
          <p:nvSpPr>
            <p:cNvPr id="44" name="Овал 43"/>
            <p:cNvSpPr/>
            <p:nvPr/>
          </p:nvSpPr>
          <p:spPr>
            <a:xfrm>
              <a:off x="3808842" y="1249899"/>
              <a:ext cx="335499" cy="335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FA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879733" y="1320790"/>
              <a:ext cx="193717" cy="193717"/>
            </a:xfrm>
            <a:prstGeom prst="ellipse">
              <a:avLst/>
            </a:prstGeom>
            <a:solidFill>
              <a:srgbClr val="7F7F7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493354" y="2471012"/>
            <a:ext cx="636989" cy="636989"/>
            <a:chOff x="3808842" y="1249899"/>
            <a:chExt cx="335499" cy="335499"/>
          </a:xfrm>
        </p:grpSpPr>
        <p:sp>
          <p:nvSpPr>
            <p:cNvPr id="47" name="Овал 46"/>
            <p:cNvSpPr/>
            <p:nvPr/>
          </p:nvSpPr>
          <p:spPr>
            <a:xfrm>
              <a:off x="3808842" y="1249899"/>
              <a:ext cx="335499" cy="335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FA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879733" y="1320790"/>
              <a:ext cx="193717" cy="193717"/>
            </a:xfrm>
            <a:prstGeom prst="ellipse">
              <a:avLst/>
            </a:prstGeom>
            <a:solidFill>
              <a:srgbClr val="0660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99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59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9" name="Соединительная линия уступом 48"/>
          <p:cNvCxnSpPr>
            <a:cxnSpLocks/>
            <a:stCxn id="62" idx="6"/>
            <a:endCxn id="36" idx="1"/>
          </p:cNvCxnSpPr>
          <p:nvPr/>
        </p:nvCxnSpPr>
        <p:spPr>
          <a:xfrm flipV="1">
            <a:off x="4168157" y="3801796"/>
            <a:ext cx="1507337" cy="388920"/>
          </a:xfrm>
          <a:prstGeom prst="bentConnector3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cxnSpLocks/>
            <a:stCxn id="47" idx="6"/>
            <a:endCxn id="37" idx="1"/>
          </p:cNvCxnSpPr>
          <p:nvPr/>
        </p:nvCxnSpPr>
        <p:spPr>
          <a:xfrm flipV="1">
            <a:off x="5130343" y="2155825"/>
            <a:ext cx="906350" cy="633682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65" idx="6"/>
            <a:endCxn id="38" idx="1"/>
          </p:cNvCxnSpPr>
          <p:nvPr/>
        </p:nvCxnSpPr>
        <p:spPr>
          <a:xfrm>
            <a:off x="2826418" y="5129169"/>
            <a:ext cx="1642764" cy="323166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817855" y="3396277"/>
            <a:ext cx="4105938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99"/>
              </a:spcAft>
            </a:pPr>
            <a: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поддержки вендором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826156" y="3748485"/>
            <a:ext cx="448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spcAft>
                <a:spcPts val="799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Высокая стоимость доработки систем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под изменения законодательства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3485" y="1567772"/>
            <a:ext cx="3620308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гос. корпорации</a:t>
            </a:r>
          </a:p>
          <a:p>
            <a: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ИТ-продуктов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310513" y="2237185"/>
            <a:ext cx="417195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Постановление правительства РФ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№1478 от 22.08.22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Отказ от импортного ПО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93044" y="4915435"/>
            <a:ext cx="3960672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99"/>
              </a:spcAft>
            </a:pPr>
            <a: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функционала </a:t>
            </a:r>
            <a:b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99" b="1" dirty="0">
                <a:solidFill>
                  <a:srgbClr val="0660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технические решения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5994" y="5581379"/>
            <a:ext cx="396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spcAft>
                <a:spcPts val="799"/>
              </a:spcAft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Срок эксплуатации действующих систем порядка 12 лет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3531168" y="3872221"/>
            <a:ext cx="636989" cy="636989"/>
            <a:chOff x="3808842" y="1249899"/>
            <a:chExt cx="335499" cy="335499"/>
          </a:xfrm>
        </p:grpSpPr>
        <p:sp>
          <p:nvSpPr>
            <p:cNvPr id="62" name="Овал 61"/>
            <p:cNvSpPr/>
            <p:nvPr/>
          </p:nvSpPr>
          <p:spPr>
            <a:xfrm>
              <a:off x="3808842" y="1249899"/>
              <a:ext cx="335499" cy="335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FA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3879733" y="1320790"/>
              <a:ext cx="193717" cy="193717"/>
            </a:xfrm>
            <a:prstGeom prst="ellipse">
              <a:avLst/>
            </a:prstGeom>
            <a:solidFill>
              <a:srgbClr val="0660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99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59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189429" y="4810674"/>
            <a:ext cx="636989" cy="636989"/>
            <a:chOff x="3808842" y="1249899"/>
            <a:chExt cx="335499" cy="335499"/>
          </a:xfrm>
        </p:grpSpPr>
        <p:sp>
          <p:nvSpPr>
            <p:cNvPr id="65" name="Овал 64"/>
            <p:cNvSpPr/>
            <p:nvPr/>
          </p:nvSpPr>
          <p:spPr>
            <a:xfrm>
              <a:off x="3808842" y="1249899"/>
              <a:ext cx="335499" cy="335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FAB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3879733" y="1320790"/>
              <a:ext cx="193717" cy="193717"/>
            </a:xfrm>
            <a:prstGeom prst="ellipse">
              <a:avLst/>
            </a:prstGeom>
            <a:solidFill>
              <a:srgbClr val="0660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99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59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 bwMode="auto">
          <a:xfrm>
            <a:off x="821370" y="1406287"/>
            <a:ext cx="2424304" cy="2424304"/>
            <a:chOff x="3359850" y="2578112"/>
            <a:chExt cx="2424304" cy="2424304"/>
          </a:xfrm>
        </p:grpSpPr>
        <p:sp>
          <p:nvSpPr>
            <p:cNvPr id="87" name="Овал 66"/>
            <p:cNvSpPr/>
            <p:nvPr/>
          </p:nvSpPr>
          <p:spPr bwMode="auto">
            <a:xfrm rot="2700000">
              <a:off x="3359850" y="2578112"/>
              <a:ext cx="2424304" cy="2424304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  <a:prstDash val="solid"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>
                <a:buClr>
                  <a:srgbClr val="000000"/>
                </a:buClr>
                <a:defRPr/>
              </a:pPr>
              <a:endParaRPr lang="ru-RU" sz="1050" dirty="0">
                <a:solidFill>
                  <a:srgbClr val="2D3540"/>
                </a:solidFill>
                <a:cs typeface="Arial"/>
              </a:endParaRPr>
            </a:p>
          </p:txBody>
        </p:sp>
        <p:pic>
          <p:nvPicPr>
            <p:cNvPr id="88" name="Graphic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708983" y="2927249"/>
              <a:ext cx="1726038" cy="1726030"/>
            </a:xfrm>
            <a:prstGeom prst="rect">
              <a:avLst/>
            </a:prstGeom>
          </p:spPr>
        </p:pic>
      </p:grpSp>
      <p:sp>
        <p:nvSpPr>
          <p:cNvPr id="89" name="Овал 59"/>
          <p:cNvSpPr/>
          <p:nvPr/>
        </p:nvSpPr>
        <p:spPr bwMode="auto">
          <a:xfrm flipH="1">
            <a:off x="2993205" y="1904473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Овал 59"/>
          <p:cNvSpPr/>
          <p:nvPr/>
        </p:nvSpPr>
        <p:spPr bwMode="auto">
          <a:xfrm flipH="1">
            <a:off x="1952522" y="3775499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Овал 59"/>
          <p:cNvSpPr/>
          <p:nvPr/>
        </p:nvSpPr>
        <p:spPr bwMode="auto">
          <a:xfrm flipH="1">
            <a:off x="3017525" y="3118577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1877706"/>
            <a:ext cx="549169" cy="549169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03" y="3578948"/>
            <a:ext cx="453768" cy="453768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5" y="5219962"/>
            <a:ext cx="497026" cy="4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Критерии выбора платформы и 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4246" y="2502356"/>
            <a:ext cx="333550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Работа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в импортозамещенной среде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Открытый код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с возможностью доработки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8307" y="5120000"/>
            <a:ext cx="3418112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Стратегический анализ на 5-7 лет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Возможности в будущем использовать новые блоки решения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4246" y="5120000"/>
            <a:ext cx="3529012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Наличие на рынке квалифицированных специалистов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Определение функциональных разрывов и возможность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их закрытия</a:t>
            </a:r>
          </a:p>
        </p:txBody>
      </p:sp>
      <p:sp>
        <p:nvSpPr>
          <p:cNvPr id="45" name="Прямоугольник 25"/>
          <p:cNvSpPr/>
          <p:nvPr/>
        </p:nvSpPr>
        <p:spPr bwMode="auto">
          <a:xfrm>
            <a:off x="8078307" y="2327657"/>
            <a:ext cx="2895662" cy="130805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/>
              <a:t>Производительность</a:t>
            </a:r>
          </a:p>
          <a:p>
            <a:pPr marL="324000" indent="-324000">
              <a:spcBef>
                <a:spcPts val="600"/>
              </a:spcBef>
              <a:buClr>
                <a:srgbClr val="025EA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/>
              <a:t>Возможность одновременной работы нескольких тысяч пользователей</a:t>
            </a:r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57150" y="1236920"/>
            <a:ext cx="3628911" cy="4845727"/>
            <a:chOff x="0" y="1329986"/>
            <a:chExt cx="3628911" cy="484572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rcRect l="1177" r="-617"/>
            <a:stretch/>
          </p:blipFill>
          <p:spPr bwMode="auto">
            <a:xfrm>
              <a:off x="0" y="1329986"/>
              <a:ext cx="3628911" cy="4845727"/>
            </a:xfrm>
            <a:prstGeom prst="rect">
              <a:avLst/>
            </a:prstGeom>
          </p:spPr>
        </p:pic>
        <p:pic>
          <p:nvPicPr>
            <p:cNvPr id="52" name="Graphic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87385" y="2769426"/>
              <a:ext cx="1966854" cy="1966846"/>
            </a:xfrm>
            <a:prstGeom prst="rect">
              <a:avLst/>
            </a:prstGeom>
          </p:spPr>
        </p:pic>
        <p:sp>
          <p:nvSpPr>
            <p:cNvPr id="53" name="Овал 59"/>
            <p:cNvSpPr/>
            <p:nvPr/>
          </p:nvSpPr>
          <p:spPr bwMode="auto">
            <a:xfrm flipH="1">
              <a:off x="2730446" y="3254323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Овал 59"/>
            <p:cNvSpPr/>
            <p:nvPr/>
          </p:nvSpPr>
          <p:spPr bwMode="auto">
            <a:xfrm flipH="1">
              <a:off x="2259477" y="4330176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Овал 59"/>
            <p:cNvSpPr/>
            <p:nvPr/>
          </p:nvSpPr>
          <p:spPr bwMode="auto">
            <a:xfrm flipH="1">
              <a:off x="2248936" y="1941670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Овал 59"/>
            <p:cNvSpPr/>
            <p:nvPr/>
          </p:nvSpPr>
          <p:spPr bwMode="auto">
            <a:xfrm flipH="1">
              <a:off x="2372838" y="5696173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0" name="TextBox 59"/>
          <p:cNvSpPr txBox="1"/>
          <p:nvPr/>
        </p:nvSpPr>
        <p:spPr bwMode="auto">
          <a:xfrm>
            <a:off x="4216310" y="1242901"/>
            <a:ext cx="1231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1</a:t>
            </a:r>
            <a:endParaRPr dirty="0"/>
          </a:p>
        </p:txBody>
      </p:sp>
      <p:sp>
        <p:nvSpPr>
          <p:cNvPr id="61" name="TextBox 60"/>
          <p:cNvSpPr txBox="1"/>
          <p:nvPr/>
        </p:nvSpPr>
        <p:spPr bwMode="auto">
          <a:xfrm>
            <a:off x="4217423" y="3816357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3</a:t>
            </a:r>
            <a:endParaRPr dirty="0"/>
          </a:p>
        </p:txBody>
      </p:sp>
      <p:sp>
        <p:nvSpPr>
          <p:cNvPr id="62" name="TextBox 61"/>
          <p:cNvSpPr txBox="1"/>
          <p:nvPr/>
        </p:nvSpPr>
        <p:spPr bwMode="auto">
          <a:xfrm>
            <a:off x="7966418" y="1242901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2</a:t>
            </a:r>
            <a:endParaRPr dirty="0"/>
          </a:p>
        </p:txBody>
      </p:sp>
      <p:sp>
        <p:nvSpPr>
          <p:cNvPr id="63" name="TextBox 62"/>
          <p:cNvSpPr txBox="1"/>
          <p:nvPr/>
        </p:nvSpPr>
        <p:spPr bwMode="auto">
          <a:xfrm>
            <a:off x="7966418" y="3816357"/>
            <a:ext cx="158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6000" b="1" dirty="0">
                <a:gradFill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</a:gradFill>
              </a:rPr>
              <a:t>4</a:t>
            </a:r>
            <a:endParaRPr dirty="0"/>
          </a:p>
        </p:txBody>
      </p:sp>
      <p:cxnSp>
        <p:nvCxnSpPr>
          <p:cNvPr id="64" name="Прямая соединительная линия 63"/>
          <p:cNvCxnSpPr>
            <a:cxnSpLocks/>
          </p:cNvCxnSpPr>
          <p:nvPr/>
        </p:nvCxnSpPr>
        <p:spPr bwMode="auto">
          <a:xfrm>
            <a:off x="4343589" y="2244050"/>
            <a:ext cx="933966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4340363" y="4833243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8087832" y="2244050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 bwMode="auto">
          <a:xfrm flipV="1">
            <a:off x="8089358" y="4833243"/>
            <a:ext cx="936625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4DE714-1E5E-415A-9DF7-C550D37C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9" y="379135"/>
            <a:ext cx="9740678" cy="439859"/>
          </a:xfrm>
        </p:spPr>
        <p:txBody>
          <a:bodyPr anchor="ctr"/>
          <a:lstStyle/>
          <a:p>
            <a:pPr algn="l"/>
            <a:r>
              <a:rPr lang="ru-RU" sz="2664" dirty="0">
                <a:solidFill>
                  <a:srgbClr val="233F90"/>
                </a:solidFill>
                <a:latin typeface="Golos Text "/>
                <a:ea typeface="+mj-ea"/>
                <a:cs typeface="Golos Text Bold" panose="020B0803020202020204" pitchFamily="34" charset="-52"/>
              </a:rPr>
              <a:t>КЛАССЫ СИСТЕМ 1С</a:t>
            </a:r>
          </a:p>
        </p:txBody>
      </p:sp>
      <p:graphicFrame>
        <p:nvGraphicFramePr>
          <p:cNvPr id="10" name="Диаграмма 15">
            <a:extLst>
              <a:ext uri="{FF2B5EF4-FFF2-40B4-BE49-F238E27FC236}">
                <a16:creationId xmlns:a16="http://schemas.microsoft.com/office/drawing/2014/main" id="{3763708D-A467-4CDF-A8AC-9D8CDCB6A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380642"/>
              </p:ext>
            </p:extLst>
          </p:nvPr>
        </p:nvGraphicFramePr>
        <p:xfrm>
          <a:off x="2406055" y="719003"/>
          <a:ext cx="10359560" cy="613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307C0F-CE2D-47CD-BC68-BA2896C7611C}"/>
              </a:ext>
            </a:extLst>
          </p:cNvPr>
          <p:cNvSpPr txBox="1"/>
          <p:nvPr/>
        </p:nvSpPr>
        <p:spPr>
          <a:xfrm>
            <a:off x="552660" y="1386672"/>
            <a:ext cx="4803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Используемые конфигурации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 </a:t>
            </a:r>
            <a:r>
              <a:rPr lang="ru-RU" dirty="0"/>
              <a:t>Управление Холдингом</a:t>
            </a:r>
          </a:p>
          <a:p>
            <a:pPr indent="-171450">
              <a:buFontTx/>
              <a:buChar char="-"/>
            </a:pPr>
            <a:r>
              <a:rPr lang="en-US" dirty="0"/>
              <a:t>1C: ERP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Управление Холдингом</a:t>
            </a: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</a:t>
            </a:r>
            <a:r>
              <a:rPr lang="ru-RU" dirty="0"/>
              <a:t> Консолидация</a:t>
            </a: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 </a:t>
            </a:r>
            <a:r>
              <a:rPr lang="ru-RU" dirty="0"/>
              <a:t>Бухгалтерия государственного учреждения</a:t>
            </a:r>
          </a:p>
          <a:p>
            <a:pPr indent="-171450">
              <a:buFontTx/>
              <a:buChar char="-"/>
            </a:pPr>
            <a:r>
              <a:rPr lang="en-US" dirty="0"/>
              <a:t>1C: WMS</a:t>
            </a:r>
          </a:p>
          <a:p>
            <a:pPr indent="-171450">
              <a:buFontTx/>
              <a:buChar char="-"/>
            </a:pPr>
            <a:r>
              <a:rPr lang="en-US" dirty="0"/>
              <a:t>1C: </a:t>
            </a:r>
            <a:r>
              <a:rPr lang="ru-RU" dirty="0"/>
              <a:t>Документооборот</a:t>
            </a: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 CRM</a:t>
            </a:r>
          </a:p>
          <a:p>
            <a:pPr indent="-171450">
              <a:buFontTx/>
              <a:buChar char="-"/>
            </a:pPr>
            <a:r>
              <a:rPr lang="en-US" dirty="0"/>
              <a:t>1C: PM</a:t>
            </a:r>
          </a:p>
          <a:p>
            <a:pPr indent="-171450">
              <a:buFontTx/>
              <a:buChar char="-"/>
            </a:pPr>
            <a:r>
              <a:rPr lang="en-US" dirty="0"/>
              <a:t>1C: </a:t>
            </a:r>
            <a:r>
              <a:rPr lang="ru-RU" dirty="0"/>
              <a:t>Управление производственным предприятием</a:t>
            </a: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 </a:t>
            </a:r>
            <a:r>
              <a:rPr lang="ru-RU" dirty="0"/>
              <a:t>БСП</a:t>
            </a:r>
          </a:p>
          <a:p>
            <a:pPr indent="-171450">
              <a:buFontTx/>
              <a:buChar char="-"/>
            </a:pPr>
            <a:r>
              <a:rPr lang="ru-RU" dirty="0"/>
              <a:t>1С</a:t>
            </a:r>
            <a:r>
              <a:rPr lang="en-US" dirty="0"/>
              <a:t>: ERP</a:t>
            </a:r>
            <a:r>
              <a:rPr lang="ru-RU" dirty="0"/>
              <a:t>.Управление предприятием</a:t>
            </a:r>
          </a:p>
        </p:txBody>
      </p:sp>
    </p:spTree>
    <p:extLst>
      <p:ext uri="{BB962C8B-B14F-4D97-AF65-F5344CB8AC3E}">
        <p14:creationId xmlns:p14="http://schemas.microsoft.com/office/powerpoint/2010/main" val="337088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7861299" y="1371600"/>
            <a:ext cx="3743325" cy="497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8242293" y="284046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8242293" y="4078696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8242293" y="532785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8" name="Группа 107"/>
          <p:cNvGrpSpPr/>
          <p:nvPr/>
        </p:nvGrpSpPr>
        <p:grpSpPr>
          <a:xfrm>
            <a:off x="6857979" y="1740649"/>
            <a:ext cx="985940" cy="3952161"/>
            <a:chOff x="6708092" y="1740650"/>
            <a:chExt cx="761250" cy="3952161"/>
          </a:xfrm>
        </p:grpSpPr>
        <p:cxnSp>
          <p:nvCxnSpPr>
            <p:cNvPr id="109" name="Соединительная линия уступом 108"/>
            <p:cNvCxnSpPr/>
            <p:nvPr/>
          </p:nvCxnSpPr>
          <p:spPr>
            <a:xfrm flipV="1">
              <a:off x="6708092" y="1740650"/>
              <a:ext cx="761250" cy="16177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F7F7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Соединительная линия уступом 109"/>
            <p:cNvCxnSpPr/>
            <p:nvPr/>
          </p:nvCxnSpPr>
          <p:spPr>
            <a:xfrm flipV="1">
              <a:off x="6708092" y="3037591"/>
              <a:ext cx="761250" cy="570971"/>
            </a:xfrm>
            <a:prstGeom prst="bentConnector3">
              <a:avLst>
                <a:gd name="adj1" fmla="val 61667"/>
              </a:avLst>
            </a:prstGeom>
            <a:ln w="19050">
              <a:solidFill>
                <a:srgbClr val="7F7F7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Соединительная линия уступом 110"/>
            <p:cNvCxnSpPr/>
            <p:nvPr/>
          </p:nvCxnSpPr>
          <p:spPr>
            <a:xfrm>
              <a:off x="6708092" y="3846031"/>
              <a:ext cx="761250" cy="488497"/>
            </a:xfrm>
            <a:prstGeom prst="bentConnector3">
              <a:avLst>
                <a:gd name="adj1" fmla="val 60001"/>
              </a:avLst>
            </a:prstGeom>
            <a:ln w="19050">
              <a:solidFill>
                <a:srgbClr val="7F7F7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Соединительная линия уступом 111"/>
            <p:cNvCxnSpPr/>
            <p:nvPr/>
          </p:nvCxnSpPr>
          <p:spPr>
            <a:xfrm>
              <a:off x="6708092" y="4094091"/>
              <a:ext cx="761250" cy="1598720"/>
            </a:xfrm>
            <a:prstGeom prst="bentConnector3">
              <a:avLst>
                <a:gd name="adj1" fmla="val 47998"/>
              </a:avLst>
            </a:prstGeom>
            <a:ln w="19050">
              <a:solidFill>
                <a:srgbClr val="7F7F7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 flipH="1">
            <a:off x="4201693" y="1748407"/>
            <a:ext cx="996857" cy="3952161"/>
            <a:chOff x="6708092" y="1740650"/>
            <a:chExt cx="761250" cy="3952161"/>
          </a:xfrm>
        </p:grpSpPr>
        <p:cxnSp>
          <p:nvCxnSpPr>
            <p:cNvPr id="86" name="Соединительная линия уступом 85"/>
            <p:cNvCxnSpPr/>
            <p:nvPr/>
          </p:nvCxnSpPr>
          <p:spPr>
            <a:xfrm flipV="1">
              <a:off x="6708092" y="1740650"/>
              <a:ext cx="761250" cy="16177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F7F7F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Соединительная линия уступом 86"/>
            <p:cNvCxnSpPr/>
            <p:nvPr/>
          </p:nvCxnSpPr>
          <p:spPr>
            <a:xfrm flipV="1">
              <a:off x="6708092" y="3037591"/>
              <a:ext cx="761250" cy="570971"/>
            </a:xfrm>
            <a:prstGeom prst="bentConnector3">
              <a:avLst>
                <a:gd name="adj1" fmla="val 61667"/>
              </a:avLst>
            </a:prstGeom>
            <a:ln w="19050">
              <a:solidFill>
                <a:srgbClr val="7F7F7F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Соединительная линия уступом 87"/>
            <p:cNvCxnSpPr/>
            <p:nvPr/>
          </p:nvCxnSpPr>
          <p:spPr>
            <a:xfrm>
              <a:off x="6708092" y="3846031"/>
              <a:ext cx="761250" cy="488497"/>
            </a:xfrm>
            <a:prstGeom prst="bentConnector3">
              <a:avLst>
                <a:gd name="adj1" fmla="val 60001"/>
              </a:avLst>
            </a:prstGeom>
            <a:ln w="19050">
              <a:solidFill>
                <a:srgbClr val="7F7F7F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Соединительная линия уступом 88"/>
            <p:cNvCxnSpPr/>
            <p:nvPr/>
          </p:nvCxnSpPr>
          <p:spPr>
            <a:xfrm>
              <a:off x="6708092" y="4094091"/>
              <a:ext cx="761250" cy="1598720"/>
            </a:xfrm>
            <a:prstGeom prst="bentConnector3">
              <a:avLst>
                <a:gd name="adj1" fmla="val 47998"/>
              </a:avLst>
            </a:prstGeom>
            <a:ln w="19050">
              <a:solidFill>
                <a:srgbClr val="7F7F7F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Овал 82"/>
          <p:cNvSpPr/>
          <p:nvPr/>
        </p:nvSpPr>
        <p:spPr>
          <a:xfrm>
            <a:off x="5210390" y="2916902"/>
            <a:ext cx="1748415" cy="1748415"/>
          </a:xfrm>
          <a:prstGeom prst="ellipse">
            <a:avLst/>
          </a:prstGeom>
          <a:solidFill>
            <a:srgbClr val="6D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Golos Text Bold" panose="020B0803020202020204" pitchFamily="34" charset="-52"/>
              </a:rPr>
              <a:t>Работа с ожиданиями заказчика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6459" y="3461630"/>
            <a:ext cx="142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ERP </a:t>
            </a:r>
            <a:r>
              <a:rPr lang="ru-RU" sz="1600" b="1" dirty="0">
                <a:solidFill>
                  <a:schemeClr val="bg1"/>
                </a:solidFill>
              </a:rPr>
              <a:t> Решение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2340" y="1557436"/>
            <a:ext cx="291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Функциональные и технические </a:t>
            </a:r>
          </a:p>
          <a:p>
            <a:r>
              <a:rPr lang="ru-RU" sz="1600" dirty="0"/>
              <a:t>отличия неизбежны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2340" y="2884500"/>
            <a:ext cx="329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sz="1600" b="0" dirty="0"/>
              <a:t>Максимальное использование </a:t>
            </a:r>
            <a:br>
              <a:rPr lang="ru-RU" sz="1600" b="0" dirty="0"/>
            </a:br>
            <a:r>
              <a:rPr lang="ru-RU" sz="1600" b="0" dirty="0"/>
              <a:t>типового решения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2340" y="4108658"/>
            <a:ext cx="351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sz="1600" b="0" dirty="0"/>
              <a:t>Оценка не только </a:t>
            </a:r>
            <a:br>
              <a:rPr lang="ru-RU" sz="1600" b="0" dirty="0"/>
            </a:br>
            <a:r>
              <a:rPr lang="ru-RU" sz="1600" b="0" dirty="0"/>
              <a:t>доработок, но и стоимость </a:t>
            </a:r>
            <a:br>
              <a:rPr lang="ru-RU" sz="1600" b="0" dirty="0"/>
            </a:br>
            <a:r>
              <a:rPr lang="ru-RU" sz="1600" b="0" dirty="0"/>
              <a:t>владения системой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756292" y="3266389"/>
            <a:ext cx="184026" cy="919714"/>
            <a:chOff x="5683753" y="1170958"/>
            <a:chExt cx="138147" cy="690424"/>
          </a:xfrm>
          <a:solidFill>
            <a:srgbClr val="0660A2"/>
          </a:solidFill>
        </p:grpSpPr>
        <p:sp>
          <p:nvSpPr>
            <p:cNvPr id="33" name="Овал 32"/>
            <p:cNvSpPr/>
            <p:nvPr/>
          </p:nvSpPr>
          <p:spPr>
            <a:xfrm>
              <a:off x="5683753" y="1170958"/>
              <a:ext cx="138147" cy="13814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683753" y="1358750"/>
              <a:ext cx="138147" cy="13814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683753" y="1537018"/>
              <a:ext cx="138147" cy="13814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683753" y="1723235"/>
              <a:ext cx="138147" cy="13814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8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92340" y="5539341"/>
            <a:ext cx="308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en-US" sz="1600" b="0" dirty="0"/>
              <a:t>“</a:t>
            </a:r>
            <a:r>
              <a:rPr lang="ru-RU" sz="1600" b="0" dirty="0"/>
              <a:t>Легкий</a:t>
            </a:r>
            <a:r>
              <a:rPr lang="en-US" sz="1600" b="0" dirty="0"/>
              <a:t>”</a:t>
            </a:r>
            <a:r>
              <a:rPr lang="ru-RU" sz="1600" b="0" dirty="0"/>
              <a:t> переход </a:t>
            </a:r>
            <a:br>
              <a:rPr lang="ru-RU" sz="1600" b="0" dirty="0"/>
            </a:br>
            <a:r>
              <a:rPr lang="ru-RU" sz="1600" b="0" dirty="0"/>
              <a:t>на новые версии вендора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79D3C3D-59E7-9280-A21F-F50C09B33BC6}"/>
              </a:ext>
            </a:extLst>
          </p:cNvPr>
          <p:cNvGrpSpPr/>
          <p:nvPr/>
        </p:nvGrpSpPr>
        <p:grpSpPr>
          <a:xfrm>
            <a:off x="543560" y="1592162"/>
            <a:ext cx="432000" cy="432000"/>
            <a:chOff x="11340992" y="2103514"/>
            <a:chExt cx="432000" cy="4320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4709760-FE93-7EA9-781F-DEB80653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40992" y="2103514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Рисунок 87">
              <a:extLst>
                <a:ext uri="{FF2B5EF4-FFF2-40B4-BE49-F238E27FC236}">
                  <a16:creationId xmlns:a16="http://schemas.microsoft.com/office/drawing/2014/main" id="{F59FDCF8-9316-5AD9-83CD-84F648968B57}"/>
                </a:ext>
              </a:extLst>
            </p:cNvPr>
            <p:cNvSpPr/>
            <p:nvPr/>
          </p:nvSpPr>
          <p:spPr>
            <a:xfrm>
              <a:off x="11376992" y="2139514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51194 w 359999"/>
                <a:gd name="connsiteY5" fmla="*/ 187119 h 360000"/>
                <a:gd name="connsiteX6" fmla="*/ 152463 w 359999"/>
                <a:gd name="connsiteY6" fmla="*/ 285851 h 360000"/>
                <a:gd name="connsiteX7" fmla="*/ 138217 w 359999"/>
                <a:gd name="connsiteY7" fmla="*/ 285610 h 360000"/>
                <a:gd name="connsiteX8" fmla="*/ 138210 w 359999"/>
                <a:gd name="connsiteY8" fmla="*/ 271612 h 360000"/>
                <a:gd name="connsiteX9" fmla="*/ 229822 w 359999"/>
                <a:gd name="connsiteY9" fmla="*/ 180000 h 360000"/>
                <a:gd name="connsiteX10" fmla="*/ 138210 w 359999"/>
                <a:gd name="connsiteY10" fmla="*/ 88388 h 360000"/>
                <a:gd name="connsiteX11" fmla="*/ 138464 w 359999"/>
                <a:gd name="connsiteY11" fmla="*/ 74143 h 360000"/>
                <a:gd name="connsiteX12" fmla="*/ 152463 w 359999"/>
                <a:gd name="connsiteY12" fmla="*/ 74149 h 360000"/>
                <a:gd name="connsiteX13" fmla="*/ 251194 w 359999"/>
                <a:gd name="connsiteY13" fmla="*/ 172881 h 360000"/>
                <a:gd name="connsiteX14" fmla="*/ 251205 w 359999"/>
                <a:gd name="connsiteY14" fmla="*/ 187109 h 360000"/>
                <a:gd name="connsiteX15" fmla="*/ 251194 w 359999"/>
                <a:gd name="connsiteY15" fmla="*/ 18711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51194" y="187119"/>
                  </a:moveTo>
                  <a:lnTo>
                    <a:pt x="152463" y="285851"/>
                  </a:lnTo>
                  <a:cubicBezTo>
                    <a:pt x="148462" y="289718"/>
                    <a:pt x="142084" y="289611"/>
                    <a:pt x="138217" y="285610"/>
                  </a:cubicBezTo>
                  <a:cubicBezTo>
                    <a:pt x="134444" y="281708"/>
                    <a:pt x="134441" y="275518"/>
                    <a:pt x="138210" y="271612"/>
                  </a:cubicBezTo>
                  <a:lnTo>
                    <a:pt x="229822" y="180000"/>
                  </a:lnTo>
                  <a:lnTo>
                    <a:pt x="138210" y="88388"/>
                  </a:lnTo>
                  <a:cubicBezTo>
                    <a:pt x="134347" y="84384"/>
                    <a:pt x="134461" y="78006"/>
                    <a:pt x="138464" y="74143"/>
                  </a:cubicBezTo>
                  <a:cubicBezTo>
                    <a:pt x="142371" y="70374"/>
                    <a:pt x="148560" y="70377"/>
                    <a:pt x="152463" y="74149"/>
                  </a:cubicBezTo>
                  <a:lnTo>
                    <a:pt x="251194" y="172881"/>
                  </a:lnTo>
                  <a:cubicBezTo>
                    <a:pt x="255126" y="176807"/>
                    <a:pt x="255130" y="183177"/>
                    <a:pt x="251205" y="187109"/>
                  </a:cubicBezTo>
                  <a:cubicBezTo>
                    <a:pt x="251201" y="187113"/>
                    <a:pt x="251198" y="187115"/>
                    <a:pt x="251194" y="187119"/>
                  </a:cubicBezTo>
                  <a:close/>
                </a:path>
              </a:pathLst>
            </a:custGeom>
            <a:solidFill>
              <a:srgbClr val="035FA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979D3C3D-59E7-9280-A21F-F50C09B33BC6}"/>
              </a:ext>
            </a:extLst>
          </p:cNvPr>
          <p:cNvGrpSpPr/>
          <p:nvPr/>
        </p:nvGrpSpPr>
        <p:grpSpPr>
          <a:xfrm>
            <a:off x="543560" y="2927076"/>
            <a:ext cx="432000" cy="432000"/>
            <a:chOff x="11340992" y="2103514"/>
            <a:chExt cx="432000" cy="432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14709760-FE93-7EA9-781F-DEB80653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40992" y="2103514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Рисунок 87">
              <a:extLst>
                <a:ext uri="{FF2B5EF4-FFF2-40B4-BE49-F238E27FC236}">
                  <a16:creationId xmlns:a16="http://schemas.microsoft.com/office/drawing/2014/main" id="{F59FDCF8-9316-5AD9-83CD-84F648968B57}"/>
                </a:ext>
              </a:extLst>
            </p:cNvPr>
            <p:cNvSpPr/>
            <p:nvPr/>
          </p:nvSpPr>
          <p:spPr>
            <a:xfrm>
              <a:off x="11376992" y="2139514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51194 w 359999"/>
                <a:gd name="connsiteY5" fmla="*/ 187119 h 360000"/>
                <a:gd name="connsiteX6" fmla="*/ 152463 w 359999"/>
                <a:gd name="connsiteY6" fmla="*/ 285851 h 360000"/>
                <a:gd name="connsiteX7" fmla="*/ 138217 w 359999"/>
                <a:gd name="connsiteY7" fmla="*/ 285610 h 360000"/>
                <a:gd name="connsiteX8" fmla="*/ 138210 w 359999"/>
                <a:gd name="connsiteY8" fmla="*/ 271612 h 360000"/>
                <a:gd name="connsiteX9" fmla="*/ 229822 w 359999"/>
                <a:gd name="connsiteY9" fmla="*/ 180000 h 360000"/>
                <a:gd name="connsiteX10" fmla="*/ 138210 w 359999"/>
                <a:gd name="connsiteY10" fmla="*/ 88388 h 360000"/>
                <a:gd name="connsiteX11" fmla="*/ 138464 w 359999"/>
                <a:gd name="connsiteY11" fmla="*/ 74143 h 360000"/>
                <a:gd name="connsiteX12" fmla="*/ 152463 w 359999"/>
                <a:gd name="connsiteY12" fmla="*/ 74149 h 360000"/>
                <a:gd name="connsiteX13" fmla="*/ 251194 w 359999"/>
                <a:gd name="connsiteY13" fmla="*/ 172881 h 360000"/>
                <a:gd name="connsiteX14" fmla="*/ 251205 w 359999"/>
                <a:gd name="connsiteY14" fmla="*/ 187109 h 360000"/>
                <a:gd name="connsiteX15" fmla="*/ 251194 w 359999"/>
                <a:gd name="connsiteY15" fmla="*/ 18711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51194" y="187119"/>
                  </a:moveTo>
                  <a:lnTo>
                    <a:pt x="152463" y="285851"/>
                  </a:lnTo>
                  <a:cubicBezTo>
                    <a:pt x="148462" y="289718"/>
                    <a:pt x="142084" y="289611"/>
                    <a:pt x="138217" y="285610"/>
                  </a:cubicBezTo>
                  <a:cubicBezTo>
                    <a:pt x="134444" y="281708"/>
                    <a:pt x="134441" y="275518"/>
                    <a:pt x="138210" y="271612"/>
                  </a:cubicBezTo>
                  <a:lnTo>
                    <a:pt x="229822" y="180000"/>
                  </a:lnTo>
                  <a:lnTo>
                    <a:pt x="138210" y="88388"/>
                  </a:lnTo>
                  <a:cubicBezTo>
                    <a:pt x="134347" y="84384"/>
                    <a:pt x="134461" y="78006"/>
                    <a:pt x="138464" y="74143"/>
                  </a:cubicBezTo>
                  <a:cubicBezTo>
                    <a:pt x="142371" y="70374"/>
                    <a:pt x="148560" y="70377"/>
                    <a:pt x="152463" y="74149"/>
                  </a:cubicBezTo>
                  <a:lnTo>
                    <a:pt x="251194" y="172881"/>
                  </a:lnTo>
                  <a:cubicBezTo>
                    <a:pt x="255126" y="176807"/>
                    <a:pt x="255130" y="183177"/>
                    <a:pt x="251205" y="187109"/>
                  </a:cubicBezTo>
                  <a:cubicBezTo>
                    <a:pt x="251201" y="187113"/>
                    <a:pt x="251198" y="187115"/>
                    <a:pt x="251194" y="187119"/>
                  </a:cubicBezTo>
                  <a:close/>
                </a:path>
              </a:pathLst>
            </a:custGeom>
            <a:solidFill>
              <a:srgbClr val="035FA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79D3C3D-59E7-9280-A21F-F50C09B33BC6}"/>
              </a:ext>
            </a:extLst>
          </p:cNvPr>
          <p:cNvGrpSpPr/>
          <p:nvPr/>
        </p:nvGrpSpPr>
        <p:grpSpPr>
          <a:xfrm>
            <a:off x="543560" y="4261990"/>
            <a:ext cx="432000" cy="432000"/>
            <a:chOff x="11340992" y="2103514"/>
            <a:chExt cx="432000" cy="4320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14709760-FE93-7EA9-781F-DEB80653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40992" y="2103514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Рисунок 87">
              <a:extLst>
                <a:ext uri="{FF2B5EF4-FFF2-40B4-BE49-F238E27FC236}">
                  <a16:creationId xmlns:a16="http://schemas.microsoft.com/office/drawing/2014/main" id="{F59FDCF8-9316-5AD9-83CD-84F648968B57}"/>
                </a:ext>
              </a:extLst>
            </p:cNvPr>
            <p:cNvSpPr/>
            <p:nvPr/>
          </p:nvSpPr>
          <p:spPr>
            <a:xfrm>
              <a:off x="11376992" y="2139514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51194 w 359999"/>
                <a:gd name="connsiteY5" fmla="*/ 187119 h 360000"/>
                <a:gd name="connsiteX6" fmla="*/ 152463 w 359999"/>
                <a:gd name="connsiteY6" fmla="*/ 285851 h 360000"/>
                <a:gd name="connsiteX7" fmla="*/ 138217 w 359999"/>
                <a:gd name="connsiteY7" fmla="*/ 285610 h 360000"/>
                <a:gd name="connsiteX8" fmla="*/ 138210 w 359999"/>
                <a:gd name="connsiteY8" fmla="*/ 271612 h 360000"/>
                <a:gd name="connsiteX9" fmla="*/ 229822 w 359999"/>
                <a:gd name="connsiteY9" fmla="*/ 180000 h 360000"/>
                <a:gd name="connsiteX10" fmla="*/ 138210 w 359999"/>
                <a:gd name="connsiteY10" fmla="*/ 88388 h 360000"/>
                <a:gd name="connsiteX11" fmla="*/ 138464 w 359999"/>
                <a:gd name="connsiteY11" fmla="*/ 74143 h 360000"/>
                <a:gd name="connsiteX12" fmla="*/ 152463 w 359999"/>
                <a:gd name="connsiteY12" fmla="*/ 74149 h 360000"/>
                <a:gd name="connsiteX13" fmla="*/ 251194 w 359999"/>
                <a:gd name="connsiteY13" fmla="*/ 172881 h 360000"/>
                <a:gd name="connsiteX14" fmla="*/ 251205 w 359999"/>
                <a:gd name="connsiteY14" fmla="*/ 187109 h 360000"/>
                <a:gd name="connsiteX15" fmla="*/ 251194 w 359999"/>
                <a:gd name="connsiteY15" fmla="*/ 18711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51194" y="187119"/>
                  </a:moveTo>
                  <a:lnTo>
                    <a:pt x="152463" y="285851"/>
                  </a:lnTo>
                  <a:cubicBezTo>
                    <a:pt x="148462" y="289718"/>
                    <a:pt x="142084" y="289611"/>
                    <a:pt x="138217" y="285610"/>
                  </a:cubicBezTo>
                  <a:cubicBezTo>
                    <a:pt x="134444" y="281708"/>
                    <a:pt x="134441" y="275518"/>
                    <a:pt x="138210" y="271612"/>
                  </a:cubicBezTo>
                  <a:lnTo>
                    <a:pt x="229822" y="180000"/>
                  </a:lnTo>
                  <a:lnTo>
                    <a:pt x="138210" y="88388"/>
                  </a:lnTo>
                  <a:cubicBezTo>
                    <a:pt x="134347" y="84384"/>
                    <a:pt x="134461" y="78006"/>
                    <a:pt x="138464" y="74143"/>
                  </a:cubicBezTo>
                  <a:cubicBezTo>
                    <a:pt x="142371" y="70374"/>
                    <a:pt x="148560" y="70377"/>
                    <a:pt x="152463" y="74149"/>
                  </a:cubicBezTo>
                  <a:lnTo>
                    <a:pt x="251194" y="172881"/>
                  </a:lnTo>
                  <a:cubicBezTo>
                    <a:pt x="255126" y="176807"/>
                    <a:pt x="255130" y="183177"/>
                    <a:pt x="251205" y="187109"/>
                  </a:cubicBezTo>
                  <a:cubicBezTo>
                    <a:pt x="251201" y="187113"/>
                    <a:pt x="251198" y="187115"/>
                    <a:pt x="251194" y="187119"/>
                  </a:cubicBezTo>
                  <a:close/>
                </a:path>
              </a:pathLst>
            </a:custGeom>
            <a:solidFill>
              <a:srgbClr val="035FA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79D3C3D-59E7-9280-A21F-F50C09B33BC6}"/>
              </a:ext>
            </a:extLst>
          </p:cNvPr>
          <p:cNvGrpSpPr/>
          <p:nvPr/>
        </p:nvGrpSpPr>
        <p:grpSpPr>
          <a:xfrm>
            <a:off x="543560" y="5596904"/>
            <a:ext cx="432000" cy="432000"/>
            <a:chOff x="11340992" y="2103514"/>
            <a:chExt cx="432000" cy="432000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14709760-FE93-7EA9-781F-DEB80653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40992" y="2103514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Рисунок 87">
              <a:extLst>
                <a:ext uri="{FF2B5EF4-FFF2-40B4-BE49-F238E27FC236}">
                  <a16:creationId xmlns:a16="http://schemas.microsoft.com/office/drawing/2014/main" id="{F59FDCF8-9316-5AD9-83CD-84F648968B57}"/>
                </a:ext>
              </a:extLst>
            </p:cNvPr>
            <p:cNvSpPr/>
            <p:nvPr/>
          </p:nvSpPr>
          <p:spPr>
            <a:xfrm>
              <a:off x="11376992" y="2139514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51194 w 359999"/>
                <a:gd name="connsiteY5" fmla="*/ 187119 h 360000"/>
                <a:gd name="connsiteX6" fmla="*/ 152463 w 359999"/>
                <a:gd name="connsiteY6" fmla="*/ 285851 h 360000"/>
                <a:gd name="connsiteX7" fmla="*/ 138217 w 359999"/>
                <a:gd name="connsiteY7" fmla="*/ 285610 h 360000"/>
                <a:gd name="connsiteX8" fmla="*/ 138210 w 359999"/>
                <a:gd name="connsiteY8" fmla="*/ 271612 h 360000"/>
                <a:gd name="connsiteX9" fmla="*/ 229822 w 359999"/>
                <a:gd name="connsiteY9" fmla="*/ 180000 h 360000"/>
                <a:gd name="connsiteX10" fmla="*/ 138210 w 359999"/>
                <a:gd name="connsiteY10" fmla="*/ 88388 h 360000"/>
                <a:gd name="connsiteX11" fmla="*/ 138464 w 359999"/>
                <a:gd name="connsiteY11" fmla="*/ 74143 h 360000"/>
                <a:gd name="connsiteX12" fmla="*/ 152463 w 359999"/>
                <a:gd name="connsiteY12" fmla="*/ 74149 h 360000"/>
                <a:gd name="connsiteX13" fmla="*/ 251194 w 359999"/>
                <a:gd name="connsiteY13" fmla="*/ 172881 h 360000"/>
                <a:gd name="connsiteX14" fmla="*/ 251205 w 359999"/>
                <a:gd name="connsiteY14" fmla="*/ 187109 h 360000"/>
                <a:gd name="connsiteX15" fmla="*/ 251194 w 359999"/>
                <a:gd name="connsiteY15" fmla="*/ 18711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51194" y="187119"/>
                  </a:moveTo>
                  <a:lnTo>
                    <a:pt x="152463" y="285851"/>
                  </a:lnTo>
                  <a:cubicBezTo>
                    <a:pt x="148462" y="289718"/>
                    <a:pt x="142084" y="289611"/>
                    <a:pt x="138217" y="285610"/>
                  </a:cubicBezTo>
                  <a:cubicBezTo>
                    <a:pt x="134444" y="281708"/>
                    <a:pt x="134441" y="275518"/>
                    <a:pt x="138210" y="271612"/>
                  </a:cubicBezTo>
                  <a:lnTo>
                    <a:pt x="229822" y="180000"/>
                  </a:lnTo>
                  <a:lnTo>
                    <a:pt x="138210" y="88388"/>
                  </a:lnTo>
                  <a:cubicBezTo>
                    <a:pt x="134347" y="84384"/>
                    <a:pt x="134461" y="78006"/>
                    <a:pt x="138464" y="74143"/>
                  </a:cubicBezTo>
                  <a:cubicBezTo>
                    <a:pt x="142371" y="70374"/>
                    <a:pt x="148560" y="70377"/>
                    <a:pt x="152463" y="74149"/>
                  </a:cubicBezTo>
                  <a:lnTo>
                    <a:pt x="251194" y="172881"/>
                  </a:lnTo>
                  <a:cubicBezTo>
                    <a:pt x="255126" y="176807"/>
                    <a:pt x="255130" y="183177"/>
                    <a:pt x="251205" y="187109"/>
                  </a:cubicBezTo>
                  <a:cubicBezTo>
                    <a:pt x="251201" y="187113"/>
                    <a:pt x="251198" y="187115"/>
                    <a:pt x="251194" y="187119"/>
                  </a:cubicBezTo>
                  <a:close/>
                </a:path>
              </a:pathLst>
            </a:custGeom>
            <a:solidFill>
              <a:srgbClr val="035FA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9260206" y="1783994"/>
            <a:ext cx="2245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Изменения в цепочках операций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9260206" y="2894880"/>
            <a:ext cx="2265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14142"/>
                </a:solidFill>
              </a:rPr>
              <a:t>Изменения бизнес процессов под коробочное решение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9260206" y="4200430"/>
            <a:ext cx="244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Отказ от изменений </a:t>
            </a:r>
            <a:br>
              <a:rPr lang="ru-RU" sz="1600" dirty="0"/>
            </a:br>
            <a:r>
              <a:rPr lang="ru-RU" sz="1600" dirty="0"/>
              <a:t>ядра системы</a:t>
            </a:r>
            <a:endParaRPr lang="en-US" sz="16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9260206" y="5469684"/>
            <a:ext cx="330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14142"/>
                </a:solidFill>
              </a:rPr>
              <a:t>Внедрение </a:t>
            </a:r>
            <a:br>
              <a:rPr lang="ru-RU" sz="1600" dirty="0">
                <a:solidFill>
                  <a:srgbClr val="414142"/>
                </a:solidFill>
              </a:rPr>
            </a:br>
            <a:r>
              <a:rPr lang="ru-RU" sz="1600" dirty="0">
                <a:solidFill>
                  <a:srgbClr val="414142"/>
                </a:solidFill>
              </a:rPr>
              <a:t>системы волнами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8242293" y="1651858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278293" y="1687858"/>
            <a:ext cx="720000" cy="720000"/>
            <a:chOff x="8319621" y="1616388"/>
            <a:chExt cx="720000" cy="720000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9621" y="1616388"/>
              <a:ext cx="720000" cy="720000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43" y="1743310"/>
              <a:ext cx="466156" cy="466156"/>
            </a:xfrm>
            <a:prstGeom prst="rect">
              <a:avLst/>
            </a:prstGeom>
          </p:spPr>
        </p:pic>
      </p:grpSp>
      <p:sp>
        <p:nvSpPr>
          <p:cNvPr id="54" name="Овал 53"/>
          <p:cNvSpPr/>
          <p:nvPr/>
        </p:nvSpPr>
        <p:spPr>
          <a:xfrm>
            <a:off x="8307021" y="2905189"/>
            <a:ext cx="662544" cy="662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8307021" y="4143424"/>
            <a:ext cx="662544" cy="662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8307021" y="5392579"/>
            <a:ext cx="662544" cy="662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278293" y="2876461"/>
            <a:ext cx="720000" cy="720000"/>
            <a:chOff x="8319621" y="2904212"/>
            <a:chExt cx="720000" cy="720000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9621" y="2904212"/>
              <a:ext cx="720000" cy="72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843" y="3018077"/>
              <a:ext cx="470352" cy="47035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278293" y="4114696"/>
            <a:ext cx="720000" cy="720000"/>
            <a:chOff x="8319621" y="4183333"/>
            <a:chExt cx="720000" cy="720000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9621" y="4183333"/>
              <a:ext cx="720000" cy="720000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43" y="4297990"/>
              <a:ext cx="494297" cy="494297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278293" y="5363851"/>
            <a:ext cx="720000" cy="720000"/>
            <a:chOff x="8319621" y="5363851"/>
            <a:chExt cx="720000" cy="7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9621" y="5363851"/>
              <a:ext cx="720000" cy="720000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871" y="5508861"/>
              <a:ext cx="413414" cy="4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835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Росатом 3">
    <a:dk1>
      <a:srgbClr val="333333"/>
    </a:dk1>
    <a:lt1>
      <a:srgbClr val="FFFFFF"/>
    </a:lt1>
    <a:dk2>
      <a:srgbClr val="56C02B"/>
    </a:dk2>
    <a:lt2>
      <a:srgbClr val="FCC30B"/>
    </a:lt2>
    <a:accent1>
      <a:srgbClr val="003274"/>
    </a:accent1>
    <a:accent2>
      <a:srgbClr val="025EA1"/>
    </a:accent2>
    <a:accent3>
      <a:srgbClr val="6CACE3"/>
    </a:accent3>
    <a:accent4>
      <a:srgbClr val="249789"/>
    </a:accent4>
    <a:accent5>
      <a:srgbClr val="FD6924"/>
    </a:accent5>
    <a:accent6>
      <a:srgbClr val="E20079"/>
    </a:accent6>
    <a:hlink>
      <a:srgbClr val="7F7F7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171611</TotalTime>
  <Words>1926</Words>
  <Application>Microsoft Office PowerPoint</Application>
  <PresentationFormat>Широкоэкранный</PresentationFormat>
  <Paragraphs>400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25</vt:i4>
      </vt:variant>
    </vt:vector>
  </HeadingPairs>
  <TitlesOfParts>
    <vt:vector size="51" baseType="lpstr">
      <vt:lpstr>Arial</vt:lpstr>
      <vt:lpstr>Calibri</vt:lpstr>
      <vt:lpstr>Calibri Light</vt:lpstr>
      <vt:lpstr>Golos Text</vt:lpstr>
      <vt:lpstr>Golos Text </vt:lpstr>
      <vt:lpstr>Golos Text Bold</vt:lpstr>
      <vt:lpstr>Golos Text DemiBold</vt:lpstr>
      <vt:lpstr>Golos Text Medium</vt:lpstr>
      <vt:lpstr>Golos Text Regular</vt:lpstr>
      <vt:lpstr>Rosatom Light</vt:lpstr>
      <vt:lpstr>Wingdings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Создание корпоративных финансовых решений на базе «1С: Управление Холдингом» и «1С: ERP Управление Холдингом» в Госкопорации «Росатом»</vt:lpstr>
      <vt:lpstr>Государственная корпорация Росатом</vt:lpstr>
      <vt:lpstr>АВТОМАТИЗАЦИЯ «РОСАТОМ» - ЭТО…</vt:lpstr>
      <vt:lpstr>Учетные системы в Госкорпорации</vt:lpstr>
      <vt:lpstr>Центр компетенций 1C Росатом</vt:lpstr>
      <vt:lpstr>Предпосылки импортозамещения учетных систем</vt:lpstr>
      <vt:lpstr>Критерии выбора платформы и системы</vt:lpstr>
      <vt:lpstr>КЛАССЫ СИСТЕМ 1С</vt:lpstr>
      <vt:lpstr>Работа с ожиданиями заказчика</vt:lpstr>
      <vt:lpstr>Презентация PowerPoint</vt:lpstr>
      <vt:lpstr>Функциональный объем новой учетной системы</vt:lpstr>
      <vt:lpstr>Унификация – основа корпоративного решения</vt:lpstr>
      <vt:lpstr>Унифицированные процессы для бизнеса и учета </vt:lpstr>
      <vt:lpstr>Принципиальная архитектура в ИТ ландшафте</vt:lpstr>
      <vt:lpstr>1С: ERP. Управление холдингом– связующее звено множества ИТ решений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Импортозамещенный стек (оборудование и ПО)</vt:lpstr>
      <vt:lpstr>Дорабатываем систему с возможностью “Простого“ обновления</vt:lpstr>
      <vt:lpstr>Основные принципы при реализации ИТ проекта</vt:lpstr>
      <vt:lpstr>Что важно в импортозамещении</vt:lpstr>
      <vt:lpstr>Общая информация о проекте импортозамещения: 1С: ERP2 «Цифровой Росатом»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Михеев Андрей</cp:lastModifiedBy>
  <cp:revision>801</cp:revision>
  <cp:lastPrinted>2023-09-13T14:27:51Z</cp:lastPrinted>
  <dcterms:created xsi:type="dcterms:W3CDTF">2021-10-19T14:08:40Z</dcterms:created>
  <dcterms:modified xsi:type="dcterms:W3CDTF">2023-10-11T21:37:56Z</dcterms:modified>
</cp:coreProperties>
</file>