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</p:sldIdLst>
  <p:sldSz cx="10572750" cy="5943600"/>
  <p:notesSz cx="10572750" cy="59436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63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250E2-6EFF-4CA4-B3AD-DDE5443A8688}" type="doc">
      <dgm:prSet loTypeId="urn:microsoft.com/office/officeart/2005/8/layout/hierarchy4#2" loCatId="hierarchy" qsTypeId="urn:microsoft.com/office/officeart/2005/8/quickstyle/simple1" qsCatId="simple" csTypeId="urn:microsoft.com/office/officeart/2005/8/colors/accent6_2" csCatId="accent6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863C79EF-716D-40BB-A630-F36F753BD0F4}">
      <dgm:prSet phldrT="[Текст]"/>
      <dgm:spPr bwMode="auto">
        <a:xfrm>
          <a:off x="14034" y="983614"/>
          <a:ext cx="3310456" cy="364451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vertOverflow="overflow" horzOverflow="overflow" vert="horz" rtlCol="0" fromWordArt="0" anchor="ctr" forceAA="0" compatLnSpc="0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Молоко</a:t>
          </a:r>
          <a:endParaRPr/>
        </a:p>
      </dgm:t>
    </dgm:pt>
    <dgm:pt modelId="{47A4259A-89E3-4F10-BF7F-4EE5CFBCA41E}" type="parTrans" cxnId="{5B3993BD-C17D-4694-8C58-3C4CDEF5F2B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7F2433-F05C-4693-BA47-F69C7A2AFF47}" type="sibTrans" cxnId="{5B3993BD-C17D-4694-8C58-3C4CDEF5F2B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830E282-2BF4-4C44-859C-698E95D0C407}">
      <dgm:prSet phldrT="[Текст]"/>
      <dgm:spPr bwMode="auto">
        <a:xfrm>
          <a:off x="3602570" y="983614"/>
          <a:ext cx="3310456" cy="359595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vertOverflow="overflow" horzOverflow="overflow" vert="horz" rtlCol="0" fromWordArt="0" anchor="ctr" forceAA="0" compatLnSpc="0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Зерно</a:t>
          </a:r>
          <a:endParaRPr/>
        </a:p>
      </dgm:t>
    </dgm:pt>
    <dgm:pt modelId="{78AC2F80-490B-408A-BB21-EEF3F6F2AD37}" type="parTrans" cxnId="{B8E84D2A-DC4D-42C0-B929-1E126CC51A2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02F63E7-9D99-410A-9DE0-1159275885F0}" type="sibTrans" cxnId="{B8E84D2A-DC4D-42C0-B929-1E126CC51A2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1FC176F-6EF0-4307-A820-B571F2802D5B}">
      <dgm:prSet phldrT=""/>
      <dgm:spPr bwMode="auto">
        <a:xfrm>
          <a:off x="7191106" y="983614"/>
          <a:ext cx="3310456" cy="387371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vertOverflow="overflow" horzOverflow="overflow" vert="horz" rtlCol="0" fromWordArt="0" anchor="ctr" forceAA="0" compatLnSpc="0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Свиноводство</a:t>
          </a:r>
          <a:endParaRPr/>
        </a:p>
      </dgm:t>
    </dgm:pt>
    <dgm:pt modelId="{162E761D-DD66-4220-930F-0F4984D1C2DE}" type="parTrans" cxnId="{5DC937BF-DFC7-42A9-A49A-9978340108B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3EEAF6A-73D5-49C1-A7C0-A23F22395884}" type="sibTrans" cxnId="{5DC937BF-DFC7-42A9-A49A-9978340108B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591FDE-C843-4BC3-A516-0492453FA881}">
      <dgm:prSet phldrT="[Текст]"/>
      <dgm:spPr bwMode="auto">
        <a:xfrm>
          <a:off x="23709" y="1597647"/>
          <a:ext cx="3291106" cy="1465900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vertOverflow="overflow" horzOverflow="overflow" vert="horz" rtlCol="0" fromWordArt="0" anchor="ctr" forceAA="0" compatLnSpc="0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Поголовье КРС более </a:t>
          </a: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13</a:t>
          </a: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 тыс. голов</a:t>
          </a:r>
          <a:endParaRPr/>
        </a:p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Дойное стадо более </a:t>
          </a: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6</a:t>
          </a: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 тыс. голов</a:t>
          </a:r>
          <a:endParaRPr/>
        </a:p>
      </dgm:t>
    </dgm:pt>
    <dgm:pt modelId="{1628D771-8D45-4687-A28B-F78360D83E48}" type="parTrans" cxnId="{B48739B5-A056-42DC-AB3E-00218E7EDEE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2B0E851-1DA8-4C70-A45C-A60B0A3EF8CC}" type="sibTrans" cxnId="{B48739B5-A056-42DC-AB3E-00218E7EDEE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DA15FB-C95D-4BF5-9AC9-85AC7D289CB7}">
      <dgm:prSet phldrT="[Текст]"/>
      <dgm:spPr bwMode="auto">
        <a:xfrm>
          <a:off x="3612245" y="1592791"/>
          <a:ext cx="3291106" cy="1470302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vertOverflow="overflow" horzOverflow="overflow" vert="horz" rtlCol="0" fromWordArt="0" anchor="ctr" forceAA="0" compatLnSpc="0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В управлении  90 тысяч гектар земли</a:t>
          </a:r>
          <a:endParaRPr/>
        </a:p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Элеваторные мощности более </a:t>
          </a: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150</a:t>
          </a: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 тыс. тонн зерна</a:t>
          </a:r>
          <a:endParaRPr/>
        </a:p>
      </dgm:t>
    </dgm:pt>
    <dgm:pt modelId="{4CA35A53-C29C-413F-8A14-0D3E3B21705D}" type="parTrans" cxnId="{EF8EB830-DF7C-4D4D-9223-7037DDAD6AB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02C06CA-DD1E-44F9-A640-E37E55EBD368}" type="sibTrans" cxnId="{EF8EB830-DF7C-4D4D-9223-7037DDAD6AB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3ADFDD5-CAC7-430E-9109-62D315588DBA}">
      <dgm:prSet phldrT=""/>
      <dgm:spPr bwMode="auto">
        <a:xfrm>
          <a:off x="7197562" y="1620567"/>
          <a:ext cx="3297543" cy="1430358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vertOverflow="overflow" horzOverflow="overflow" vert="horz" rtlCol="0" fromWordArt="0" anchor="ctr" forceAA="0" compatLnSpc="0"/>
        <a:lstStyle/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Свиноводческие комплексы с единовременным содержанием более 190 тыс. голов свиней.</a:t>
          </a:r>
          <a:endParaRPr/>
        </a:p>
        <a:p>
          <a:pPr algn="ctr" defTabSz="622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топ-25 крупнейших производителей свинины в РФ</a:t>
          </a:r>
          <a:endParaRPr>
            <a:solidFill>
              <a:sysClr val="window" lastClr="FFFFFF"/>
            </a:solidFill>
            <a:latin typeface="Calibri"/>
            <a:ea typeface="Times New Roman"/>
            <a:cs typeface="Times New Roman"/>
          </a:endParaRPr>
        </a:p>
      </dgm:t>
    </dgm:pt>
    <dgm:pt modelId="{C283EACB-1A21-42EE-84BB-3ADBEB102906}" type="parTrans" cxnId="{CFE5C61D-7BDA-4FAA-9594-501CA66FEE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1E9E30A-3D31-40D0-AAAF-8E9888C057C9}" type="sibTrans" cxnId="{CFE5C61D-7BDA-4FAA-9594-501CA66FEE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ACFE12E-C11A-44C0-8043-F2DE38696606}">
      <dgm:prSet phldrT="[Текст]"/>
      <dgm:spPr bwMode="auto">
        <a:xfrm>
          <a:off x="3778" y="323"/>
          <a:ext cx="10508040" cy="733708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vertOverflow="overflow" horzOverflow="overflow" vert="horz" rtlCol="0" fromWordArt="0" anchor="ctr" forceAA="0" compatLnSpc="0"/>
        <a:lstStyle/>
        <a:p>
          <a:pPr algn="ctr" defTabSz="12890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ПРИОРИТЕТНЫЕ НАПРАВЛЕНИЯ ДЕЯТЕЛЬНОСТИ</a:t>
          </a:r>
          <a:endParaRPr/>
        </a:p>
      </dgm:t>
    </dgm:pt>
    <dgm:pt modelId="{A47401EC-9CD4-4E6E-BFD5-406E5064DC3A}" type="sibTrans" cxnId="{24107A5C-9362-4FDF-B252-5CEB8E5B935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4CDF4E-764B-4E83-98CA-B1664213EB5F}" type="parTrans" cxnId="{24107A5C-9362-4FDF-B252-5CEB8E5B935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138C06E-A8B5-4FC4-A1AF-4D39CFFE1087}" type="pres">
      <dgm:prSet presAssocID="{AD8250E2-6EFF-4CA4-B3AD-DDE5443A86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 bwMode="auto"/>
    </dgm:pt>
    <dgm:pt modelId="{9B3F9A76-3381-4CD2-8DB6-D8522798A90B}" type="pres">
      <dgm:prSet presAssocID="{2ACFE12E-C11A-44C0-8043-F2DE38696606}" presName="vertOne" presStyleCnt="0"/>
      <dgm:spPr bwMode="auto"/>
    </dgm:pt>
    <dgm:pt modelId="{6757153F-F11C-423A-9355-88F825EA75AA}" type="pres">
      <dgm:prSet presAssocID="{2ACFE12E-C11A-44C0-8043-F2DE38696606}" presName="txOne" presStyleLbl="node0" presStyleIdx="0" presStyleCnt="1" custScaleY="56502">
        <dgm:presLayoutVars>
          <dgm:chPref val="3"/>
        </dgm:presLayoutVars>
      </dgm:prSet>
      <dgm:spPr bwMode="auto"/>
    </dgm:pt>
    <dgm:pt modelId="{3E5B4060-FE5C-483B-BDEA-4501823BF111}" type="pres">
      <dgm:prSet presAssocID="{2ACFE12E-C11A-44C0-8043-F2DE38696606}" presName="parTransOne" presStyleCnt="0"/>
      <dgm:spPr bwMode="auto"/>
    </dgm:pt>
    <dgm:pt modelId="{28A649BD-840F-4C42-956B-00010D164EF4}" type="pres">
      <dgm:prSet presAssocID="{2ACFE12E-C11A-44C0-8043-F2DE38696606}" presName="horzOne" presStyleCnt="0"/>
      <dgm:spPr bwMode="auto"/>
    </dgm:pt>
    <dgm:pt modelId="{8B29B608-4AD5-4582-9ADB-52B6906E65EC}" type="pres">
      <dgm:prSet presAssocID="{863C79EF-716D-40BB-A630-F36F753BD0F4}" presName="vertTwo" presStyleCnt="0"/>
      <dgm:spPr bwMode="auto"/>
    </dgm:pt>
    <dgm:pt modelId="{16BEA3E5-6F97-496D-A106-39FDF4F694BD}" type="pres">
      <dgm:prSet presAssocID="{863C79EF-716D-40BB-A630-F36F753BD0F4}" presName="txTwo" presStyleLbl="node2" presStyleIdx="0" presStyleCnt="3" custScaleY="28066">
        <dgm:presLayoutVars>
          <dgm:chPref val="3"/>
        </dgm:presLayoutVars>
      </dgm:prSet>
      <dgm:spPr bwMode="auto"/>
    </dgm:pt>
    <dgm:pt modelId="{D1B65DD2-F18B-47B1-A819-259CBFB88AD4}" type="pres">
      <dgm:prSet presAssocID="{863C79EF-716D-40BB-A630-F36F753BD0F4}" presName="parTransTwo" presStyleCnt="0"/>
      <dgm:spPr bwMode="auto"/>
    </dgm:pt>
    <dgm:pt modelId="{39DBA081-B3D0-4507-ACB2-05D1761B9CA5}" type="pres">
      <dgm:prSet presAssocID="{863C79EF-716D-40BB-A630-F36F753BD0F4}" presName="horzTwo" presStyleCnt="0"/>
      <dgm:spPr bwMode="auto"/>
    </dgm:pt>
    <dgm:pt modelId="{4F7F9811-6981-4070-8F6B-906FADFFF482}" type="pres">
      <dgm:prSet presAssocID="{38591FDE-C843-4BC3-A516-0492453FA881}" presName="vertThree" presStyleCnt="0"/>
      <dgm:spPr bwMode="auto"/>
    </dgm:pt>
    <dgm:pt modelId="{C69CDB9B-7463-4101-824C-9DC40292A0C6}" type="pres">
      <dgm:prSet presAssocID="{38591FDE-C843-4BC3-A516-0492453FA881}" presName="txThree" presStyleLbl="node3" presStyleIdx="0" presStyleCnt="3" custScaleY="112887">
        <dgm:presLayoutVars>
          <dgm:chPref val="3"/>
        </dgm:presLayoutVars>
      </dgm:prSet>
      <dgm:spPr bwMode="auto"/>
    </dgm:pt>
    <dgm:pt modelId="{CE2F69B6-E646-4A52-B236-5E1BC1927EA8}" type="pres">
      <dgm:prSet presAssocID="{38591FDE-C843-4BC3-A516-0492453FA881}" presName="horzThree" presStyleCnt="0"/>
      <dgm:spPr bwMode="auto"/>
    </dgm:pt>
    <dgm:pt modelId="{2BB43D0D-0AB4-4796-AE4F-EF0ED067817A}" type="pres">
      <dgm:prSet presAssocID="{9F7F2433-F05C-4693-BA47-F69C7A2AFF47}" presName="sibSpaceTwo" presStyleCnt="0"/>
      <dgm:spPr bwMode="auto"/>
    </dgm:pt>
    <dgm:pt modelId="{242BF3C0-DD15-4F88-988F-596AB9EF4700}" type="pres">
      <dgm:prSet presAssocID="{1830E282-2BF4-4C44-859C-698E95D0C407}" presName="vertTwo" presStyleCnt="0"/>
      <dgm:spPr bwMode="auto"/>
    </dgm:pt>
    <dgm:pt modelId="{B67FF82F-1C37-4479-A315-46D530A21E0F}" type="pres">
      <dgm:prSet presAssocID="{1830E282-2BF4-4C44-859C-698E95D0C407}" presName="txTwo" presStyleLbl="node2" presStyleIdx="1" presStyleCnt="3" custScaleY="27692">
        <dgm:presLayoutVars>
          <dgm:chPref val="3"/>
        </dgm:presLayoutVars>
      </dgm:prSet>
      <dgm:spPr bwMode="auto"/>
    </dgm:pt>
    <dgm:pt modelId="{8D20C4C6-17AD-4092-BA77-FC62E8B7C089}" type="pres">
      <dgm:prSet presAssocID="{1830E282-2BF4-4C44-859C-698E95D0C407}" presName="parTransTwo" presStyleCnt="0"/>
      <dgm:spPr bwMode="auto"/>
    </dgm:pt>
    <dgm:pt modelId="{50E56261-D846-4B51-BCF9-61CF048D9C11}" type="pres">
      <dgm:prSet presAssocID="{1830E282-2BF4-4C44-859C-698E95D0C407}" presName="horzTwo" presStyleCnt="0"/>
      <dgm:spPr bwMode="auto"/>
    </dgm:pt>
    <dgm:pt modelId="{B54488A3-33F4-4D6F-8BC2-EF1512A767D6}" type="pres">
      <dgm:prSet presAssocID="{42DA15FB-C95D-4BF5-9AC9-85AC7D289CB7}" presName="vertThree" presStyleCnt="0"/>
      <dgm:spPr bwMode="auto"/>
    </dgm:pt>
    <dgm:pt modelId="{0F8AFBB4-4305-45F8-852E-DF021DDEDD1C}" type="pres">
      <dgm:prSet presAssocID="{42DA15FB-C95D-4BF5-9AC9-85AC7D289CB7}" presName="txThree" presStyleLbl="node3" presStyleIdx="1" presStyleCnt="3" custScaleY="113226">
        <dgm:presLayoutVars>
          <dgm:chPref val="3"/>
        </dgm:presLayoutVars>
      </dgm:prSet>
      <dgm:spPr bwMode="auto"/>
    </dgm:pt>
    <dgm:pt modelId="{FE92EB69-A47F-41B5-BF4A-8CFCDE089629}" type="pres">
      <dgm:prSet presAssocID="{42DA15FB-C95D-4BF5-9AC9-85AC7D289CB7}" presName="horzThree" presStyleCnt="0"/>
      <dgm:spPr bwMode="auto"/>
    </dgm:pt>
    <dgm:pt modelId="{7CC75777-7695-4407-A26C-EF5065D4DC22}" type="pres">
      <dgm:prSet presAssocID="{A02F63E7-9D99-410A-9DE0-1159275885F0}" presName="sibSpaceTwo" presStyleCnt="0"/>
      <dgm:spPr bwMode="auto"/>
    </dgm:pt>
    <dgm:pt modelId="{0B04FB37-4C20-4FE8-8917-F1A79E00D866}" type="pres">
      <dgm:prSet presAssocID="{61FC176F-6EF0-4307-A820-B571F2802D5B}" presName="vertTwo" presStyleCnt="0"/>
      <dgm:spPr bwMode="auto"/>
    </dgm:pt>
    <dgm:pt modelId="{00EA60DA-D04F-47CD-B8E9-51A6B2C44AA0}" type="pres">
      <dgm:prSet presAssocID="{61FC176F-6EF0-4307-A820-B571F2802D5B}" presName="txTwo" presStyleLbl="node2" presStyleIdx="2" presStyleCnt="3" custScaleY="29831">
        <dgm:presLayoutVars>
          <dgm:chPref val="3"/>
        </dgm:presLayoutVars>
      </dgm:prSet>
      <dgm:spPr bwMode="auto"/>
    </dgm:pt>
    <dgm:pt modelId="{915D9E9F-132C-431E-BF71-462D12CEC151}" type="pres">
      <dgm:prSet presAssocID="{61FC176F-6EF0-4307-A820-B571F2802D5B}" presName="parTransTwo" presStyleCnt="0"/>
      <dgm:spPr bwMode="auto"/>
    </dgm:pt>
    <dgm:pt modelId="{64EC02DD-1AA5-4BF6-9BD0-93054E1FBFF6}" type="pres">
      <dgm:prSet presAssocID="{61FC176F-6EF0-4307-A820-B571F2802D5B}" presName="horzTwo" presStyleCnt="0"/>
      <dgm:spPr bwMode="auto"/>
    </dgm:pt>
    <dgm:pt modelId="{9C733F5E-F214-49C0-97D9-E47847EC47F2}" type="pres">
      <dgm:prSet presAssocID="{83ADFDD5-CAC7-430E-9109-62D315588DBA}" presName="vertThree" presStyleCnt="0"/>
      <dgm:spPr bwMode="auto"/>
    </dgm:pt>
    <dgm:pt modelId="{D1E39149-3D8E-4ED7-B15F-3A93D8FE467A}" type="pres">
      <dgm:prSet presAssocID="{83ADFDD5-CAC7-430E-9109-62D315588DBA}" presName="txThree" presStyleLbl="node3" presStyleIdx="2" presStyleCnt="3" custScaleY="110149">
        <dgm:presLayoutVars>
          <dgm:chPref val="3"/>
        </dgm:presLayoutVars>
      </dgm:prSet>
      <dgm:spPr bwMode="auto"/>
    </dgm:pt>
    <dgm:pt modelId="{EE3797EC-BE44-4762-8246-876DB7CD4000}" type="pres">
      <dgm:prSet presAssocID="{83ADFDD5-CAC7-430E-9109-62D315588DBA}" presName="horzThree" presStyleCnt="0"/>
      <dgm:spPr bwMode="auto"/>
    </dgm:pt>
  </dgm:ptLst>
  <dgm:cxnLst>
    <dgm:cxn modelId="{7604F201-D9F5-45D6-95ED-4DA7727AB9F3}" type="presOf" srcId="{1830E282-2BF4-4C44-859C-698E95D0C407}" destId="{B67FF82F-1C37-4479-A315-46D530A21E0F}" srcOrd="0" destOrd="0" presId="urn:microsoft.com/office/officeart/2005/8/layout/hierarchy4#2"/>
    <dgm:cxn modelId="{01B7680D-0D5E-4FC0-A742-F9F018EE1900}" type="presOf" srcId="{2ACFE12E-C11A-44C0-8043-F2DE38696606}" destId="{6757153F-F11C-423A-9355-88F825EA75AA}" srcOrd="0" destOrd="0" presId="urn:microsoft.com/office/officeart/2005/8/layout/hierarchy4#2"/>
    <dgm:cxn modelId="{CFE5C61D-7BDA-4FAA-9594-501CA66FEE9E}" srcId="{61FC176F-6EF0-4307-A820-B571F2802D5B}" destId="{83ADFDD5-CAC7-430E-9109-62D315588DBA}" srcOrd="0" destOrd="0" parTransId="{C283EACB-1A21-42EE-84BB-3ADBEB102906}" sibTransId="{21E9E30A-3D31-40D0-AAAF-8E9888C057C9}"/>
    <dgm:cxn modelId="{B8E84D2A-DC4D-42C0-B929-1E126CC51A2A}" srcId="{2ACFE12E-C11A-44C0-8043-F2DE38696606}" destId="{1830E282-2BF4-4C44-859C-698E95D0C407}" srcOrd="1" destOrd="0" parTransId="{78AC2F80-490B-408A-BB21-EEF3F6F2AD37}" sibTransId="{A02F63E7-9D99-410A-9DE0-1159275885F0}"/>
    <dgm:cxn modelId="{EF8EB830-DF7C-4D4D-9223-7037DDAD6ABB}" srcId="{1830E282-2BF4-4C44-859C-698E95D0C407}" destId="{42DA15FB-C95D-4BF5-9AC9-85AC7D289CB7}" srcOrd="0" destOrd="0" parTransId="{4CA35A53-C29C-413F-8A14-0D3E3B21705D}" sibTransId="{002C06CA-DD1E-44F9-A640-E37E55EBD368}"/>
    <dgm:cxn modelId="{24107A5C-9362-4FDF-B252-5CEB8E5B9358}" srcId="{AD8250E2-6EFF-4CA4-B3AD-DDE5443A8688}" destId="{2ACFE12E-C11A-44C0-8043-F2DE38696606}" srcOrd="0" destOrd="0" parTransId="{E64CDF4E-764B-4E83-98CA-B1664213EB5F}" sibTransId="{A47401EC-9CD4-4E6E-BFD5-406E5064DC3A}"/>
    <dgm:cxn modelId="{763D115F-292D-48EF-B796-F7EC3AC798E2}" type="presOf" srcId="{AD8250E2-6EFF-4CA4-B3AD-DDE5443A8688}" destId="{8138C06E-A8B5-4FC4-A1AF-4D39CFFE1087}" srcOrd="0" destOrd="0" presId="urn:microsoft.com/office/officeart/2005/8/layout/hierarchy4#2"/>
    <dgm:cxn modelId="{D0B17775-E932-4166-BD9A-DEBB75804332}" type="presOf" srcId="{38591FDE-C843-4BC3-A516-0492453FA881}" destId="{C69CDB9B-7463-4101-824C-9DC40292A0C6}" srcOrd="0" destOrd="0" presId="urn:microsoft.com/office/officeart/2005/8/layout/hierarchy4#2"/>
    <dgm:cxn modelId="{0128F37F-73F1-4549-BF0C-8BD1EB4578CD}" type="presOf" srcId="{42DA15FB-C95D-4BF5-9AC9-85AC7D289CB7}" destId="{0F8AFBB4-4305-45F8-852E-DF021DDEDD1C}" srcOrd="0" destOrd="0" presId="urn:microsoft.com/office/officeart/2005/8/layout/hierarchy4#2"/>
    <dgm:cxn modelId="{A33E6497-FA2F-4CCB-8A70-5665335327B3}" type="presOf" srcId="{61FC176F-6EF0-4307-A820-B571F2802D5B}" destId="{00EA60DA-D04F-47CD-B8E9-51A6B2C44AA0}" srcOrd="0" destOrd="0" presId="urn:microsoft.com/office/officeart/2005/8/layout/hierarchy4#2"/>
    <dgm:cxn modelId="{B48739B5-A056-42DC-AB3E-00218E7EDEE1}" srcId="{863C79EF-716D-40BB-A630-F36F753BD0F4}" destId="{38591FDE-C843-4BC3-A516-0492453FA881}" srcOrd="0" destOrd="0" parTransId="{1628D771-8D45-4687-A28B-F78360D83E48}" sibTransId="{12B0E851-1DA8-4C70-A45C-A60B0A3EF8CC}"/>
    <dgm:cxn modelId="{5B3993BD-C17D-4694-8C58-3C4CDEF5F2BF}" srcId="{2ACFE12E-C11A-44C0-8043-F2DE38696606}" destId="{863C79EF-716D-40BB-A630-F36F753BD0F4}" srcOrd="0" destOrd="0" parTransId="{47A4259A-89E3-4F10-BF7F-4EE5CFBCA41E}" sibTransId="{9F7F2433-F05C-4693-BA47-F69C7A2AFF47}"/>
    <dgm:cxn modelId="{5DC937BF-DFC7-42A9-A49A-9978340108BB}" srcId="{2ACFE12E-C11A-44C0-8043-F2DE38696606}" destId="{61FC176F-6EF0-4307-A820-B571F2802D5B}" srcOrd="2" destOrd="0" parTransId="{162E761D-DD66-4220-930F-0F4984D1C2DE}" sibTransId="{03EEAF6A-73D5-49C1-A7C0-A23F22395884}"/>
    <dgm:cxn modelId="{537F32CA-3B2D-460A-A519-F1DDDEADD563}" type="presOf" srcId="{863C79EF-716D-40BB-A630-F36F753BD0F4}" destId="{16BEA3E5-6F97-496D-A106-39FDF4F694BD}" srcOrd="0" destOrd="0" presId="urn:microsoft.com/office/officeart/2005/8/layout/hierarchy4#2"/>
    <dgm:cxn modelId="{688F25CC-6D05-4E87-8C03-D07B43FAAFE9}" type="presOf" srcId="{83ADFDD5-CAC7-430E-9109-62D315588DBA}" destId="{D1E39149-3D8E-4ED7-B15F-3A93D8FE467A}" srcOrd="0" destOrd="0" presId="urn:microsoft.com/office/officeart/2005/8/layout/hierarchy4#2"/>
    <dgm:cxn modelId="{88CB12AF-567D-486F-8925-94869834C11C}" type="presParOf" srcId="{8138C06E-A8B5-4FC4-A1AF-4D39CFFE1087}" destId="{9B3F9A76-3381-4CD2-8DB6-D8522798A90B}" srcOrd="0" destOrd="0" presId="urn:microsoft.com/office/officeart/2005/8/layout/hierarchy4#2"/>
    <dgm:cxn modelId="{66195D03-63B0-4006-B5EE-35EB0FAC72CC}" type="presParOf" srcId="{9B3F9A76-3381-4CD2-8DB6-D8522798A90B}" destId="{6757153F-F11C-423A-9355-88F825EA75AA}" srcOrd="0" destOrd="0" presId="urn:microsoft.com/office/officeart/2005/8/layout/hierarchy4#2"/>
    <dgm:cxn modelId="{A8203FEC-8177-46DA-9E05-19C0E6C38E01}" type="presParOf" srcId="{9B3F9A76-3381-4CD2-8DB6-D8522798A90B}" destId="{3E5B4060-FE5C-483B-BDEA-4501823BF111}" srcOrd="1" destOrd="0" presId="urn:microsoft.com/office/officeart/2005/8/layout/hierarchy4#2"/>
    <dgm:cxn modelId="{DE74C6BB-0603-4200-A58C-454B92DBBF86}" type="presParOf" srcId="{9B3F9A76-3381-4CD2-8DB6-D8522798A90B}" destId="{28A649BD-840F-4C42-956B-00010D164EF4}" srcOrd="2" destOrd="0" presId="urn:microsoft.com/office/officeart/2005/8/layout/hierarchy4#2"/>
    <dgm:cxn modelId="{22174235-C393-4F65-89E2-351CF2730A47}" type="presParOf" srcId="{28A649BD-840F-4C42-956B-00010D164EF4}" destId="{8B29B608-4AD5-4582-9ADB-52B6906E65EC}" srcOrd="0" destOrd="0" presId="urn:microsoft.com/office/officeart/2005/8/layout/hierarchy4#2"/>
    <dgm:cxn modelId="{3E1CAB43-396E-4601-A823-69528509C28D}" type="presParOf" srcId="{8B29B608-4AD5-4582-9ADB-52B6906E65EC}" destId="{16BEA3E5-6F97-496D-A106-39FDF4F694BD}" srcOrd="0" destOrd="0" presId="urn:microsoft.com/office/officeart/2005/8/layout/hierarchy4#2"/>
    <dgm:cxn modelId="{A93BFFA6-CD21-4BFF-AC88-FADAC4189372}" type="presParOf" srcId="{8B29B608-4AD5-4582-9ADB-52B6906E65EC}" destId="{D1B65DD2-F18B-47B1-A819-259CBFB88AD4}" srcOrd="1" destOrd="0" presId="urn:microsoft.com/office/officeart/2005/8/layout/hierarchy4#2"/>
    <dgm:cxn modelId="{FB1C1FB0-623F-4B08-AF0C-21AF4BB09789}" type="presParOf" srcId="{8B29B608-4AD5-4582-9ADB-52B6906E65EC}" destId="{39DBA081-B3D0-4507-ACB2-05D1761B9CA5}" srcOrd="2" destOrd="0" presId="urn:microsoft.com/office/officeart/2005/8/layout/hierarchy4#2"/>
    <dgm:cxn modelId="{DD630823-E54B-4E76-A3A0-3034DAD20C8A}" type="presParOf" srcId="{39DBA081-B3D0-4507-ACB2-05D1761B9CA5}" destId="{4F7F9811-6981-4070-8F6B-906FADFFF482}" srcOrd="0" destOrd="0" presId="urn:microsoft.com/office/officeart/2005/8/layout/hierarchy4#2"/>
    <dgm:cxn modelId="{5F854002-FE57-4A4E-B744-629A1CBD6BD1}" type="presParOf" srcId="{4F7F9811-6981-4070-8F6B-906FADFFF482}" destId="{C69CDB9B-7463-4101-824C-9DC40292A0C6}" srcOrd="0" destOrd="0" presId="urn:microsoft.com/office/officeart/2005/8/layout/hierarchy4#2"/>
    <dgm:cxn modelId="{9589F72A-AA53-4225-873A-656B402AED88}" type="presParOf" srcId="{4F7F9811-6981-4070-8F6B-906FADFFF482}" destId="{CE2F69B6-E646-4A52-B236-5E1BC1927EA8}" srcOrd="1" destOrd="0" presId="urn:microsoft.com/office/officeart/2005/8/layout/hierarchy4#2"/>
    <dgm:cxn modelId="{3C5B0546-531A-4097-A52C-9EA40172DC1E}" type="presParOf" srcId="{28A649BD-840F-4C42-956B-00010D164EF4}" destId="{2BB43D0D-0AB4-4796-AE4F-EF0ED067817A}" srcOrd="1" destOrd="0" presId="urn:microsoft.com/office/officeart/2005/8/layout/hierarchy4#2"/>
    <dgm:cxn modelId="{8085AD4F-0EFC-4E05-A14D-C8999B9EC057}" type="presParOf" srcId="{28A649BD-840F-4C42-956B-00010D164EF4}" destId="{242BF3C0-DD15-4F88-988F-596AB9EF4700}" srcOrd="2" destOrd="0" presId="urn:microsoft.com/office/officeart/2005/8/layout/hierarchy4#2"/>
    <dgm:cxn modelId="{022E48FF-6675-4110-B5B8-72018C950C64}" type="presParOf" srcId="{242BF3C0-DD15-4F88-988F-596AB9EF4700}" destId="{B67FF82F-1C37-4479-A315-46D530A21E0F}" srcOrd="0" destOrd="0" presId="urn:microsoft.com/office/officeart/2005/8/layout/hierarchy4#2"/>
    <dgm:cxn modelId="{67CCC87C-A7C6-43EF-A822-1D08F9E4AB38}" type="presParOf" srcId="{242BF3C0-DD15-4F88-988F-596AB9EF4700}" destId="{8D20C4C6-17AD-4092-BA77-FC62E8B7C089}" srcOrd="1" destOrd="0" presId="urn:microsoft.com/office/officeart/2005/8/layout/hierarchy4#2"/>
    <dgm:cxn modelId="{23CF1DE5-8436-4A2C-A319-0D3FD67296EE}" type="presParOf" srcId="{242BF3C0-DD15-4F88-988F-596AB9EF4700}" destId="{50E56261-D846-4B51-BCF9-61CF048D9C11}" srcOrd="2" destOrd="0" presId="urn:microsoft.com/office/officeart/2005/8/layout/hierarchy4#2"/>
    <dgm:cxn modelId="{E9D19931-6174-4242-8081-BBE2CF4FE15C}" type="presParOf" srcId="{50E56261-D846-4B51-BCF9-61CF048D9C11}" destId="{B54488A3-33F4-4D6F-8BC2-EF1512A767D6}" srcOrd="0" destOrd="0" presId="urn:microsoft.com/office/officeart/2005/8/layout/hierarchy4#2"/>
    <dgm:cxn modelId="{7FD7D356-29F4-4B71-93A6-44668ABDD0FC}" type="presParOf" srcId="{B54488A3-33F4-4D6F-8BC2-EF1512A767D6}" destId="{0F8AFBB4-4305-45F8-852E-DF021DDEDD1C}" srcOrd="0" destOrd="0" presId="urn:microsoft.com/office/officeart/2005/8/layout/hierarchy4#2"/>
    <dgm:cxn modelId="{8D502A10-7CE4-412C-9A95-B3E3314B7D2E}" type="presParOf" srcId="{B54488A3-33F4-4D6F-8BC2-EF1512A767D6}" destId="{FE92EB69-A47F-41B5-BF4A-8CFCDE089629}" srcOrd="1" destOrd="0" presId="urn:microsoft.com/office/officeart/2005/8/layout/hierarchy4#2"/>
    <dgm:cxn modelId="{4CB1AD2C-BFEE-4D19-BA1E-31C719F98DCB}" type="presParOf" srcId="{28A649BD-840F-4C42-956B-00010D164EF4}" destId="{7CC75777-7695-4407-A26C-EF5065D4DC22}" srcOrd="3" destOrd="0" presId="urn:microsoft.com/office/officeart/2005/8/layout/hierarchy4#2"/>
    <dgm:cxn modelId="{8FD3D4AE-0AF7-4AAC-80E2-DB54B720DF6E}" type="presParOf" srcId="{28A649BD-840F-4C42-956B-00010D164EF4}" destId="{0B04FB37-4C20-4FE8-8917-F1A79E00D866}" srcOrd="4" destOrd="0" presId="urn:microsoft.com/office/officeart/2005/8/layout/hierarchy4#2"/>
    <dgm:cxn modelId="{BD67D715-03D7-4F10-A556-D5168D96527E}" type="presParOf" srcId="{0B04FB37-4C20-4FE8-8917-F1A79E00D866}" destId="{00EA60DA-D04F-47CD-B8E9-51A6B2C44AA0}" srcOrd="0" destOrd="0" presId="urn:microsoft.com/office/officeart/2005/8/layout/hierarchy4#2"/>
    <dgm:cxn modelId="{AD1F6E4F-E436-4BE5-94CD-C7C53412A764}" type="presParOf" srcId="{0B04FB37-4C20-4FE8-8917-F1A79E00D866}" destId="{915D9E9F-132C-431E-BF71-462D12CEC151}" srcOrd="1" destOrd="0" presId="urn:microsoft.com/office/officeart/2005/8/layout/hierarchy4#2"/>
    <dgm:cxn modelId="{1D6615F3-D56D-41A3-A993-6D06F95EB82E}" type="presParOf" srcId="{0B04FB37-4C20-4FE8-8917-F1A79E00D866}" destId="{64EC02DD-1AA5-4BF6-9BD0-93054E1FBFF6}" srcOrd="2" destOrd="0" presId="urn:microsoft.com/office/officeart/2005/8/layout/hierarchy4#2"/>
    <dgm:cxn modelId="{A7CE1702-A688-4881-BB28-33175D825874}" type="presParOf" srcId="{64EC02DD-1AA5-4BF6-9BD0-93054E1FBFF6}" destId="{9C733F5E-F214-49C0-97D9-E47847EC47F2}" srcOrd="0" destOrd="0" presId="urn:microsoft.com/office/officeart/2005/8/layout/hierarchy4#2"/>
    <dgm:cxn modelId="{6F214769-3763-4D88-8AC2-B266B56028CA}" type="presParOf" srcId="{9C733F5E-F214-49C0-97D9-E47847EC47F2}" destId="{D1E39149-3D8E-4ED7-B15F-3A93D8FE467A}" srcOrd="0" destOrd="0" presId="urn:microsoft.com/office/officeart/2005/8/layout/hierarchy4#2"/>
    <dgm:cxn modelId="{94774AED-EF77-4A4D-8895-2BFC8DB2153A}" type="presParOf" srcId="{9C733F5E-F214-49C0-97D9-E47847EC47F2}" destId="{EE3797EC-BE44-4762-8246-876DB7CD4000}" srcOrd="1" destOrd="0" presId="urn:microsoft.com/office/officeart/2005/8/layout/hierarchy4#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7153F-F11C-423A-9355-88F825EA75AA}">
      <dsp:nvSpPr>
        <dsp:cNvPr id="0" name=""/>
        <dsp:cNvSpPr/>
      </dsp:nvSpPr>
      <dsp:spPr bwMode="auto">
        <a:xfrm>
          <a:off x="3429" y="293"/>
          <a:ext cx="9536709" cy="665887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10490" tIns="110490" rIns="110490" bIns="110490" numCol="1" spcCol="1270" rtlCol="0" fromWordArt="0" anchor="ctr" anchorCtr="0" forceAA="0" compatLnSpc="0">
          <a:noAutofit/>
        </a:bodyPr>
        <a:lstStyle/>
        <a:p>
          <a:pPr marL="0" lvl="0" indent="0" algn="ctr" defTabSz="128904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29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ПРИОРИТЕТНЫЕ НАПРАВЛЕНИЯ ДЕЯТЕЛЬНОСТИ</a:t>
          </a:r>
          <a:endParaRPr sz="2900" kern="1200"/>
        </a:p>
      </dsp:txBody>
      <dsp:txXfrm>
        <a:off x="22932" y="19796"/>
        <a:ext cx="9497703" cy="626881"/>
      </dsp:txXfrm>
    </dsp:sp>
    <dsp:sp modelId="{16BEA3E5-6F97-496D-A106-39FDF4F694BD}">
      <dsp:nvSpPr>
        <dsp:cNvPr id="0" name=""/>
        <dsp:cNvSpPr/>
      </dsp:nvSpPr>
      <dsp:spPr bwMode="auto">
        <a:xfrm>
          <a:off x="12738" y="892692"/>
          <a:ext cx="3004448" cy="330763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53340" tIns="53340" rIns="53340" bIns="53340" numCol="1" spcCol="1270" rtlCol="0" fromWordArt="0" anchor="ctr" anchorCtr="0" forceAA="0" compatLnSpc="0">
          <a:noAutofit/>
        </a:bodyPr>
        <a:lstStyle/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Молоко</a:t>
          </a:r>
          <a:endParaRPr sz="1400" kern="1200"/>
        </a:p>
      </dsp:txBody>
      <dsp:txXfrm>
        <a:off x="22426" y="902380"/>
        <a:ext cx="2985072" cy="311387"/>
      </dsp:txXfrm>
    </dsp:sp>
    <dsp:sp modelId="{C69CDB9B-7463-4101-824C-9DC40292A0C6}">
      <dsp:nvSpPr>
        <dsp:cNvPr id="0" name=""/>
        <dsp:cNvSpPr/>
      </dsp:nvSpPr>
      <dsp:spPr bwMode="auto">
        <a:xfrm>
          <a:off x="21518" y="1449966"/>
          <a:ext cx="2986887" cy="1330397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53340" tIns="53340" rIns="53340" bIns="53340" numCol="1" spcCol="1270" rtlCol="0" fromWordArt="0" anchor="ctr" anchorCtr="0" forceAA="0" compatLnSpc="0">
          <a:noAutofit/>
        </a:bodyPr>
        <a:lstStyle/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Поголовье КРС более </a:t>
          </a:r>
          <a:r>
            <a:rPr lang="ru-RU" sz="14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13</a:t>
          </a: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 тыс. голов</a:t>
          </a:r>
          <a:endParaRPr sz="1400" kern="1200"/>
        </a:p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Дойное стадо более </a:t>
          </a:r>
          <a:r>
            <a:rPr lang="ru-RU" sz="14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6</a:t>
          </a: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 тыс. голов</a:t>
          </a:r>
          <a:endParaRPr sz="1400" kern="1200"/>
        </a:p>
      </dsp:txBody>
      <dsp:txXfrm>
        <a:off x="60484" y="1488932"/>
        <a:ext cx="2908955" cy="1252465"/>
      </dsp:txXfrm>
    </dsp:sp>
    <dsp:sp modelId="{B67FF82F-1C37-4479-A315-46D530A21E0F}">
      <dsp:nvSpPr>
        <dsp:cNvPr id="0" name=""/>
        <dsp:cNvSpPr/>
      </dsp:nvSpPr>
      <dsp:spPr bwMode="auto">
        <a:xfrm>
          <a:off x="3269560" y="892692"/>
          <a:ext cx="3004448" cy="326356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53340" tIns="53340" rIns="53340" bIns="53340" numCol="1" spcCol="1270" rtlCol="0" fromWordArt="0" anchor="ctr" anchorCtr="0" forceAA="0" compatLnSpc="0">
          <a:noAutofit/>
        </a:bodyPr>
        <a:lstStyle/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Зерно</a:t>
          </a:r>
          <a:endParaRPr sz="1400" kern="1200"/>
        </a:p>
      </dsp:txBody>
      <dsp:txXfrm>
        <a:off x="3279119" y="902251"/>
        <a:ext cx="2985330" cy="307238"/>
      </dsp:txXfrm>
    </dsp:sp>
    <dsp:sp modelId="{0F8AFBB4-4305-45F8-852E-DF021DDEDD1C}">
      <dsp:nvSpPr>
        <dsp:cNvPr id="0" name=""/>
        <dsp:cNvSpPr/>
      </dsp:nvSpPr>
      <dsp:spPr bwMode="auto">
        <a:xfrm>
          <a:off x="3276881" y="1445559"/>
          <a:ext cx="2989806" cy="1334392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53340" tIns="53340" rIns="53340" bIns="53340" numCol="1" spcCol="1270" rtlCol="0" fromWordArt="0" anchor="ctr" anchorCtr="0" forceAA="0" compatLnSpc="0">
          <a:noAutofit/>
        </a:bodyPr>
        <a:lstStyle/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В управлении  90 тысяч гектар земли</a:t>
          </a:r>
          <a:endParaRPr sz="1400" kern="1200"/>
        </a:p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Элеваторные мощности более </a:t>
          </a:r>
          <a:r>
            <a:rPr lang="ru-RU" sz="14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150</a:t>
          </a: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 тыс. тонн зерна</a:t>
          </a:r>
          <a:endParaRPr sz="1400" kern="1200"/>
        </a:p>
      </dsp:txBody>
      <dsp:txXfrm>
        <a:off x="3315964" y="1484642"/>
        <a:ext cx="2911640" cy="1256226"/>
      </dsp:txXfrm>
    </dsp:sp>
    <dsp:sp modelId="{00EA60DA-D04F-47CD-B8E9-51A6B2C44AA0}">
      <dsp:nvSpPr>
        <dsp:cNvPr id="0" name=""/>
        <dsp:cNvSpPr/>
      </dsp:nvSpPr>
      <dsp:spPr bwMode="auto">
        <a:xfrm>
          <a:off x="6526382" y="892692"/>
          <a:ext cx="3004448" cy="351564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53340" tIns="53340" rIns="53340" bIns="53340" numCol="1" spcCol="1270" rtlCol="0" fromWordArt="0" anchor="ctr" anchorCtr="0" forceAA="0" compatLnSpc="0">
          <a:noAutofit/>
        </a:bodyPr>
        <a:lstStyle/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Свиноводство</a:t>
          </a:r>
          <a:endParaRPr sz="1400" kern="1200"/>
        </a:p>
      </dsp:txBody>
      <dsp:txXfrm>
        <a:off x="6536679" y="902989"/>
        <a:ext cx="2983854" cy="330970"/>
      </dsp:txXfrm>
    </dsp:sp>
    <dsp:sp modelId="{D1E39149-3D8E-4ED7-B15F-3A93D8FE467A}">
      <dsp:nvSpPr>
        <dsp:cNvPr id="0" name=""/>
        <dsp:cNvSpPr/>
      </dsp:nvSpPr>
      <dsp:spPr bwMode="auto">
        <a:xfrm>
          <a:off x="6532241" y="1470767"/>
          <a:ext cx="2992729" cy="1298129"/>
        </a:xfrm>
        <a:prstGeom prst="roundRect">
          <a:avLst>
            <a:gd name="adj" fmla="val 10000"/>
          </a:avLst>
        </a:prstGeom>
        <a:solidFill>
          <a:srgbClr val="01965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53340" tIns="53340" rIns="53340" bIns="53340" numCol="1" spcCol="1270" rtlCol="0" fromWordArt="0" anchor="ctr" anchorCtr="0" forceAA="0" compatLnSpc="0">
          <a:noAutofit/>
        </a:bodyPr>
        <a:lstStyle/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Свиноводческие комплексы с единовременным содержанием более 190 тыс. голов свиней.</a:t>
          </a:r>
          <a:endParaRPr sz="1400" kern="1200"/>
        </a:p>
        <a:p>
          <a:pPr marL="0" lvl="0" indent="0" algn="ctr" defTabSz="6222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1400" b="1" kern="1200">
              <a:solidFill>
                <a:sysClr val="window" lastClr="FFFFFF"/>
              </a:solidFill>
              <a:latin typeface="Calibri"/>
              <a:ea typeface="Times New Roman"/>
              <a:cs typeface="Times New Roman"/>
            </a:rPr>
            <a:t>топ-25 крупнейших производителей свинины в РФ</a:t>
          </a:r>
          <a:endParaRPr sz="1400" kern="1200">
            <a:solidFill>
              <a:sysClr val="window" lastClr="FFFFFF"/>
            </a:solidFill>
            <a:latin typeface="Calibri"/>
            <a:ea typeface="Times New Roman"/>
            <a:cs typeface="Times New Roman"/>
          </a:endParaRPr>
        </a:p>
      </dsp:txBody>
      <dsp:txXfrm>
        <a:off x="6570262" y="1508788"/>
        <a:ext cx="2916687" cy="122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2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81525" cy="298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988050" y="0"/>
            <a:ext cx="4581525" cy="298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48EC8-B9FA-4126-9B57-CE4F4C63BB8B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02025" y="742950"/>
            <a:ext cx="3568700" cy="200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57275" y="2860675"/>
            <a:ext cx="8458200" cy="2339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645150"/>
            <a:ext cx="4581525" cy="298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988050" y="5645150"/>
            <a:ext cx="4581525" cy="298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D407-76BC-44C3-8058-A651ABD31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1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77015011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0572750" cy="5943600"/>
          </a:xfrm>
          <a:prstGeom prst="rect">
            <a:avLst/>
          </a:prstGeom>
        </p:spPr>
      </p:pic>
      <p:pic>
        <p:nvPicPr>
          <p:cNvPr id="40857249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33974" y="0"/>
            <a:ext cx="5438773" cy="5705474"/>
          </a:xfrm>
          <a:prstGeom prst="rect">
            <a:avLst/>
          </a:prstGeom>
        </p:spPr>
      </p:pic>
      <p:pic>
        <p:nvPicPr>
          <p:cNvPr id="814074995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876298"/>
            <a:ext cx="5219699" cy="5067299"/>
          </a:xfrm>
          <a:prstGeom prst="rect">
            <a:avLst/>
          </a:prstGeom>
        </p:spPr>
      </p:pic>
      <p:sp>
        <p:nvSpPr>
          <p:cNvPr id="1478095114" name="Text 0"/>
          <p:cNvSpPr/>
          <p:nvPr/>
        </p:nvSpPr>
        <p:spPr bwMode="auto">
          <a:xfrm>
            <a:off x="1512307" y="428623"/>
            <a:ext cx="17145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4"/>
              </a:lnSpc>
              <a:buNone/>
              <a:defRPr/>
            </a:pPr>
            <a:r>
              <a:rPr lang="en-US" sz="34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bo</a:t>
            </a:r>
            <a:r>
              <a:rPr lang="en-US" sz="3400" b="1" dirty="0" err="1">
                <a:solidFill>
                  <a:srgbClr val="5FB677"/>
                </a:solidFill>
                <a:latin typeface="Montserrat Bold"/>
                <a:ea typeface="Montserrat Bold"/>
                <a:cs typeface="Montserrat Bold"/>
              </a:rPr>
              <a:t>bd</a:t>
            </a:r>
            <a:r>
              <a:rPr lang="en-US" sz="34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ay</a:t>
            </a:r>
            <a:endParaRPr lang="en-US" sz="3400" dirty="0"/>
          </a:p>
        </p:txBody>
      </p:sp>
      <p:sp>
        <p:nvSpPr>
          <p:cNvPr id="1333545168" name="Text 1"/>
          <p:cNvSpPr/>
          <p:nvPr/>
        </p:nvSpPr>
        <p:spPr bwMode="auto">
          <a:xfrm>
            <a:off x="476249" y="1571625"/>
            <a:ext cx="9544050" cy="1752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49"/>
              </a:lnSpc>
              <a:buNone/>
              <a:defRPr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Как с помощью «1С:Управление холдингом» централизовать функции управления финансами в вертикально-интегрированном агрохолдинге?</a:t>
            </a:r>
            <a:endParaRPr lang="en-US" sz="300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5300" y="4572000"/>
            <a:ext cx="2486025" cy="876300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1535460" y="4686300"/>
            <a:ext cx="15906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Надежда Дудина</a:t>
            </a:r>
            <a:endParaRPr lang="en-US" sz="1350" dirty="0"/>
          </a:p>
        </p:txBody>
      </p:sp>
      <p:sp>
        <p:nvSpPr>
          <p:cNvPr id="16" name="Text 2"/>
          <p:cNvSpPr/>
          <p:nvPr/>
        </p:nvSpPr>
        <p:spPr>
          <a:xfrm>
            <a:off x="1535460" y="4933950"/>
            <a:ext cx="15335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8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Финансовый директор «Русская Аграрная Группа» (г. Рязань)</a:t>
            </a:r>
            <a:endParaRPr lang="en-US" sz="900" dirty="0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32E3C948-3D9B-C0C6-3F69-0E943AF48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4577" y="91480"/>
            <a:ext cx="1029465" cy="10504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50" y="371475"/>
            <a:ext cx="6248400" cy="5572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038349" y="885825"/>
            <a:ext cx="8191500" cy="1295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2038348" y="2181224"/>
            <a:ext cx="8191499" cy="179816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 bwMode="auto">
          <a:xfrm>
            <a:off x="2333625" y="1162050"/>
            <a:ext cx="695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Задачи</a:t>
            </a:r>
            <a:endParaRPr lang="en-US" sz="1350"/>
          </a:p>
        </p:txBody>
      </p:sp>
      <p:sp>
        <p:nvSpPr>
          <p:cNvPr id="9" name="Text 1"/>
          <p:cNvSpPr/>
          <p:nvPr/>
        </p:nvSpPr>
        <p:spPr bwMode="auto">
          <a:xfrm>
            <a:off x="2333625" y="1485900"/>
            <a:ext cx="758189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Настройка нормативно-справочной информации в конфигурации 1С УХ</a:t>
            </a:r>
          </a:p>
          <a:p>
            <a:pPr marL="0" indent="0" algn="l">
              <a:lnSpc>
                <a:spcPts val="1349"/>
              </a:lnSpc>
              <a:buNone/>
              <a:defRPr/>
            </a:pPr>
            <a:endParaRPr lang="en-US" sz="1050">
              <a:solidFill>
                <a:srgbClr val="000000"/>
              </a:solidFill>
              <a:latin typeface="Montserrat Regular"/>
              <a:ea typeface="Montserrat Regular"/>
              <a:cs typeface="Montserrat Regular"/>
            </a:endParaRPr>
          </a:p>
          <a:p>
            <a:pPr marL="0" indent="0" algn="l">
              <a:lnSpc>
                <a:spcPts val="1349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Централизация ключевых справочников</a:t>
            </a:r>
            <a:endParaRPr lang="en-US" sz="1050"/>
          </a:p>
        </p:txBody>
      </p:sp>
      <p:sp>
        <p:nvSpPr>
          <p:cNvPr id="10" name="Text 2"/>
          <p:cNvSpPr/>
          <p:nvPr/>
        </p:nvSpPr>
        <p:spPr bwMode="auto">
          <a:xfrm>
            <a:off x="2333625" y="2457450"/>
            <a:ext cx="942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Результат</a:t>
            </a:r>
            <a:endParaRPr lang="en-US" sz="1350"/>
          </a:p>
        </p:txBody>
      </p:sp>
      <p:sp>
        <p:nvSpPr>
          <p:cNvPr id="11" name="Text 3"/>
          <p:cNvSpPr/>
          <p:nvPr/>
        </p:nvSpPr>
        <p:spPr bwMode="auto">
          <a:xfrm>
            <a:off x="2333625" y="2781300"/>
            <a:ext cx="758189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9"/>
              </a:lnSpc>
              <a:buNone/>
              <a:defRPr/>
            </a:pPr>
            <a:endParaRPr lang="en-US" sz="1050">
              <a:solidFill>
                <a:srgbClr val="000000"/>
              </a:solidFill>
              <a:latin typeface="Montserrat Regular"/>
              <a:ea typeface="Montserrat Regular"/>
              <a:cs typeface="Montserrat Regular"/>
            </a:endParaRPr>
          </a:p>
          <a:p>
            <a:pPr marL="0" indent="0" algn="l">
              <a:lnSpc>
                <a:spcPts val="1350"/>
              </a:lnSpc>
              <a:buNone/>
              <a:defRPr/>
            </a:pP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Централизованы ключевые справочники</a:t>
            </a:r>
          </a:p>
          <a:p>
            <a:pPr marL="0" indent="0" algn="l">
              <a:lnSpc>
                <a:spcPts val="1349"/>
              </a:lnSpc>
              <a:buNone/>
              <a:defRPr/>
            </a:pPr>
            <a:endParaRPr lang="en-US" sz="1050">
              <a:solidFill>
                <a:srgbClr val="000000"/>
              </a:solidFill>
              <a:latin typeface="Montserrat Regular"/>
              <a:ea typeface="Montserrat Regular"/>
              <a:cs typeface="Montserrat Regular"/>
            </a:endParaRPr>
          </a:p>
          <a:p>
            <a:pPr marL="0" indent="0" algn="l">
              <a:lnSpc>
                <a:spcPts val="1349"/>
              </a:lnSpc>
              <a:buNone/>
              <a:defRPr/>
            </a:pP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Внедрены процессы </a:t>
            </a: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MDM</a:t>
            </a: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(Управление НСИ)</a:t>
            </a:r>
            <a:endParaRPr lang="en-US" sz="1050">
              <a:solidFill>
                <a:srgbClr val="000000"/>
              </a:solidFill>
              <a:latin typeface="Montserrat Regular"/>
              <a:ea typeface="Montserrat Regular"/>
              <a:cs typeface="Montserrat Regular"/>
            </a:endParaRPr>
          </a:p>
          <a:p>
            <a:pPr marL="0" indent="0" algn="l">
              <a:lnSpc>
                <a:spcPts val="1348"/>
              </a:lnSpc>
              <a:buNone/>
              <a:defRPr/>
            </a:pPr>
            <a:endParaRPr lang="en-US" sz="1050">
              <a:solidFill>
                <a:srgbClr val="000000"/>
              </a:solidFill>
              <a:latin typeface="Montserrat Regular"/>
              <a:ea typeface="Montserrat Regular"/>
              <a:cs typeface="Montserrat Regular"/>
            </a:endParaRPr>
          </a:p>
        </p:txBody>
      </p:sp>
      <p:sp>
        <p:nvSpPr>
          <p:cNvPr id="15" name="Text 7"/>
          <p:cNvSpPr/>
          <p:nvPr/>
        </p:nvSpPr>
        <p:spPr bwMode="auto">
          <a:xfrm>
            <a:off x="190500" y="5543550"/>
            <a:ext cx="209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</a:t>
            </a:r>
            <a:endParaRPr lang="en-US" sz="1500" dirty="0"/>
          </a:p>
        </p:txBody>
      </p:sp>
      <p:sp>
        <p:nvSpPr>
          <p:cNvPr id="16" name="Text 8"/>
          <p:cNvSpPr/>
          <p:nvPr/>
        </p:nvSpPr>
        <p:spPr bwMode="auto">
          <a:xfrm>
            <a:off x="2105024" y="438148"/>
            <a:ext cx="8008607" cy="247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Стадия 1. MDM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Управление нормативно-справочной информацией</a:t>
            </a:r>
            <a:endParaRPr lang="en-US" sz="1800"/>
          </a:p>
        </p:txBody>
      </p:sp>
      <p:sp>
        <p:nvSpPr>
          <p:cNvPr id="622087480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  <p:pic>
        <p:nvPicPr>
          <p:cNvPr id="820273794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2013577" y="3979383"/>
            <a:ext cx="8191498" cy="1798159"/>
          </a:xfrm>
          <a:prstGeom prst="rect">
            <a:avLst/>
          </a:prstGeom>
        </p:spPr>
      </p:pic>
      <p:sp>
        <p:nvSpPr>
          <p:cNvPr id="1720925165" name="Text 4"/>
          <p:cNvSpPr/>
          <p:nvPr/>
        </p:nvSpPr>
        <p:spPr bwMode="auto">
          <a:xfrm>
            <a:off x="2333623" y="4343400"/>
            <a:ext cx="942975" cy="19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Тайминги</a:t>
            </a:r>
            <a:endParaRPr lang="en-US" sz="1350"/>
          </a:p>
        </p:txBody>
      </p:sp>
      <p:sp>
        <p:nvSpPr>
          <p:cNvPr id="752664265" name="Text 5"/>
          <p:cNvSpPr/>
          <p:nvPr/>
        </p:nvSpPr>
        <p:spPr bwMode="auto">
          <a:xfrm>
            <a:off x="2333623" y="4667248"/>
            <a:ext cx="7581897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8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Длительность: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3 мес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Трудоемкость: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600</a:t>
            </a:r>
            <a: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(TE)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endParaRPr lang="en-US" sz="10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4476049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438720839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49" y="371475"/>
            <a:ext cx="6248399" cy="5572125"/>
          </a:xfrm>
          <a:prstGeom prst="rect">
            <a:avLst/>
          </a:prstGeom>
        </p:spPr>
      </p:pic>
      <p:pic>
        <p:nvPicPr>
          <p:cNvPr id="28912670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105022" y="2122881"/>
            <a:ext cx="8038373" cy="2495549"/>
          </a:xfrm>
          <a:prstGeom prst="rect">
            <a:avLst/>
          </a:prstGeom>
        </p:spPr>
      </p:pic>
      <p:sp>
        <p:nvSpPr>
          <p:cNvPr id="2065840412" name="Text 0"/>
          <p:cNvSpPr/>
          <p:nvPr/>
        </p:nvSpPr>
        <p:spPr bwMode="auto">
          <a:xfrm>
            <a:off x="2333624" y="1162049"/>
            <a:ext cx="3374695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Общая схема процесса</a:t>
            </a:r>
            <a:endParaRPr lang="en-US" sz="1350"/>
          </a:p>
        </p:txBody>
      </p:sp>
      <p:sp>
        <p:nvSpPr>
          <p:cNvPr id="529959962" name="Text 5"/>
          <p:cNvSpPr/>
          <p:nvPr/>
        </p:nvSpPr>
        <p:spPr bwMode="auto">
          <a:xfrm>
            <a:off x="2343149" y="4076698"/>
            <a:ext cx="758189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564538515" name="Text 7"/>
          <p:cNvSpPr/>
          <p:nvPr/>
        </p:nvSpPr>
        <p:spPr bwMode="auto">
          <a:xfrm>
            <a:off x="190499" y="5543550"/>
            <a:ext cx="209549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endParaRPr lang="en-US" sz="1500" dirty="0"/>
          </a:p>
        </p:txBody>
      </p:sp>
      <p:sp>
        <p:nvSpPr>
          <p:cNvPr id="1670558244" name="Text 8"/>
          <p:cNvSpPr/>
          <p:nvPr/>
        </p:nvSpPr>
        <p:spPr bwMode="auto">
          <a:xfrm>
            <a:off x="2105023" y="438147"/>
            <a:ext cx="7820022" cy="247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9"/>
              </a:lnSpc>
              <a:buNone/>
              <a:defRPr/>
            </a:pP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Стадия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1. MDM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Управление нормативно-справочной информацией</a:t>
            </a:r>
            <a:endParaRPr lang="en-US" sz="1800"/>
          </a:p>
        </p:txBody>
      </p:sp>
      <p:pic>
        <p:nvPicPr>
          <p:cNvPr id="435569228" name="Рисунок 43556922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728218" y="2388331"/>
            <a:ext cx="5940424" cy="1859815"/>
          </a:xfrm>
          <a:prstGeom prst="rect">
            <a:avLst/>
          </a:prstGeom>
        </p:spPr>
      </p:pic>
      <p:sp>
        <p:nvSpPr>
          <p:cNvPr id="199169955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69493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812263052" name="Image 5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105022" y="1352548"/>
            <a:ext cx="8038373" cy="4846141"/>
          </a:xfrm>
          <a:prstGeom prst="rect">
            <a:avLst/>
          </a:prstGeom>
        </p:spPr>
      </p:pic>
      <p:sp>
        <p:nvSpPr>
          <p:cNvPr id="1422108990" name="Text 0"/>
          <p:cNvSpPr/>
          <p:nvPr/>
        </p:nvSpPr>
        <p:spPr bwMode="auto">
          <a:xfrm>
            <a:off x="2023168" y="971547"/>
            <a:ext cx="455579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ru-RU" sz="100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Общее описание алгоритма обмена на примере справочника «Контрагенты»</a:t>
            </a:r>
            <a:endParaRPr lang="en-US" sz="1350"/>
          </a:p>
        </p:txBody>
      </p:sp>
      <p:sp>
        <p:nvSpPr>
          <p:cNvPr id="649152915" name="Text 5"/>
          <p:cNvSpPr/>
          <p:nvPr/>
        </p:nvSpPr>
        <p:spPr bwMode="auto">
          <a:xfrm>
            <a:off x="2343149" y="4076698"/>
            <a:ext cx="758189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2051676264" name="Text 7"/>
          <p:cNvSpPr/>
          <p:nvPr/>
        </p:nvSpPr>
        <p:spPr bwMode="auto">
          <a:xfrm>
            <a:off x="190499" y="5543550"/>
            <a:ext cx="209549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ru-RU" sz="1500" dirty="0">
                <a:latin typeface="Montserrat"/>
                <a:ea typeface="Montserrat"/>
                <a:cs typeface="Montserrat"/>
              </a:rPr>
              <a:t>12</a:t>
            </a:r>
            <a:endParaRPr lang="ru-RU" sz="1500" dirty="0"/>
          </a:p>
          <a:p>
            <a:pPr marL="0" indent="0" algn="l">
              <a:lnSpc>
                <a:spcPts val="1499"/>
              </a:lnSpc>
              <a:buNone/>
              <a:defRPr/>
            </a:pPr>
            <a:endParaRPr lang="en-US" sz="1500" dirty="0"/>
          </a:p>
        </p:txBody>
      </p:sp>
      <p:sp>
        <p:nvSpPr>
          <p:cNvPr id="374890291" name="Text 8"/>
          <p:cNvSpPr/>
          <p:nvPr/>
        </p:nvSpPr>
        <p:spPr bwMode="auto">
          <a:xfrm>
            <a:off x="2105023" y="438147"/>
            <a:ext cx="7919311" cy="247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9"/>
              </a:lnSpc>
              <a:buNone/>
              <a:defRPr/>
            </a:pP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Стадия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1. MDM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Управление нормативно-справочной информацией</a:t>
            </a:r>
            <a:endParaRPr lang="en-US" sz="1800"/>
          </a:p>
        </p:txBody>
      </p:sp>
      <p:pic>
        <p:nvPicPr>
          <p:cNvPr id="1178219348" name="Рисунок 1178219347"/>
          <p:cNvPicPr/>
          <p:nvPr/>
        </p:nvPicPr>
        <p:blipFill>
          <a:blip r:embed="rId4"/>
          <a:stretch/>
        </p:blipFill>
        <p:spPr bwMode="auto">
          <a:xfrm>
            <a:off x="3660276" y="1756883"/>
            <a:ext cx="4991362" cy="389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908107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20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50" y="371475"/>
            <a:ext cx="6248400" cy="5572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028824" y="885825"/>
            <a:ext cx="8191500" cy="46482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 bwMode="auto">
          <a:xfrm>
            <a:off x="2333625" y="1162050"/>
            <a:ext cx="695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Задачи</a:t>
            </a:r>
            <a:endParaRPr lang="en-US" sz="1350"/>
          </a:p>
        </p:txBody>
      </p:sp>
      <p:sp>
        <p:nvSpPr>
          <p:cNvPr id="7" name="Text 1"/>
          <p:cNvSpPr/>
          <p:nvPr/>
        </p:nvSpPr>
        <p:spPr bwMode="auto">
          <a:xfrm>
            <a:off x="2333625" y="1524000"/>
            <a:ext cx="7581899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и корректно заполнить плановыми данными в УХ формы бюджетов</a:t>
            </a:r>
          </a:p>
          <a:p>
            <a:pPr marL="0" indent="0" algn="l">
              <a:lnSpc>
                <a:spcPts val="1349"/>
              </a:lnSpc>
              <a:buNone/>
              <a:defRPr/>
            </a:pPr>
            <a:r>
              <a:rPr lang="ru-RU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и в автоматическом режиме загрузить фактические данные из бухгалтерии </a:t>
            </a:r>
          </a:p>
          <a:p>
            <a:pPr marL="0" indent="0" algn="l">
              <a:lnSpc>
                <a:spcPts val="1349"/>
              </a:lnSpc>
              <a:buNone/>
              <a:defRPr/>
            </a:pPr>
            <a:r>
              <a:rPr lang="ru-RU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Сформировать все заявленные Заказчиком отчеты</a:t>
            </a:r>
            <a:endParaRPr lang="en-US" sz="1050"/>
          </a:p>
        </p:txBody>
      </p:sp>
      <p:sp>
        <p:nvSpPr>
          <p:cNvPr id="8" name="Text 2"/>
          <p:cNvSpPr/>
          <p:nvPr/>
        </p:nvSpPr>
        <p:spPr bwMode="auto">
          <a:xfrm>
            <a:off x="2333625" y="2667000"/>
            <a:ext cx="942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Результат</a:t>
            </a:r>
            <a:endParaRPr lang="en-US" sz="1350"/>
          </a:p>
        </p:txBody>
      </p:sp>
      <p:sp>
        <p:nvSpPr>
          <p:cNvPr id="9" name="Text 3"/>
          <p:cNvSpPr/>
          <p:nvPr/>
        </p:nvSpPr>
        <p:spPr bwMode="auto">
          <a:xfrm>
            <a:off x="2333625" y="3028950"/>
            <a:ext cx="758189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</a:t>
            </a: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</a:t>
            </a: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1C У</a:t>
            </a: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Х реализован функционал бюджетирования с необходимой и достаточной детализацией</a:t>
            </a:r>
          </a:p>
          <a:p>
            <a:pPr marL="0" indent="0" algn="l">
              <a:lnSpc>
                <a:spcPts val="1349"/>
              </a:lnSpc>
              <a:buNone/>
              <a:defRPr/>
            </a:pP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Автоматизирован процесс получения фактических данных из бухгалтерских систем</a:t>
            </a:r>
            <a:endParaRPr lang="en-US" sz="1050"/>
          </a:p>
        </p:txBody>
      </p:sp>
      <p:sp>
        <p:nvSpPr>
          <p:cNvPr id="13" name="Text 7"/>
          <p:cNvSpPr/>
          <p:nvPr/>
        </p:nvSpPr>
        <p:spPr bwMode="auto">
          <a:xfrm>
            <a:off x="190500" y="5543550"/>
            <a:ext cx="209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3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 bwMode="auto">
          <a:xfrm>
            <a:off x="2105024" y="438148"/>
            <a:ext cx="8016049" cy="247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  <a:defRPr/>
            </a:pP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Стадия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2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. 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Экономическая отчетность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ГК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(Бюджетирование)</a:t>
            </a:r>
            <a:endParaRPr lang="en-US" sz="1800"/>
          </a:p>
        </p:txBody>
      </p:sp>
      <p:sp>
        <p:nvSpPr>
          <p:cNvPr id="1458007929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  <p:sp>
        <p:nvSpPr>
          <p:cNvPr id="1140180491" name="Text 4"/>
          <p:cNvSpPr/>
          <p:nvPr/>
        </p:nvSpPr>
        <p:spPr bwMode="auto">
          <a:xfrm>
            <a:off x="2333623" y="4343400"/>
            <a:ext cx="942975" cy="19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Тайминги</a:t>
            </a:r>
            <a:endParaRPr lang="en-US" sz="1350"/>
          </a:p>
        </p:txBody>
      </p:sp>
      <p:sp>
        <p:nvSpPr>
          <p:cNvPr id="287668968" name="Text 5"/>
          <p:cNvSpPr/>
          <p:nvPr/>
        </p:nvSpPr>
        <p:spPr bwMode="auto">
          <a:xfrm>
            <a:off x="2333623" y="4667248"/>
            <a:ext cx="7581897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8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Длительность: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10 мес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Трудоемкость: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3 500</a:t>
            </a:r>
            <a: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(TE)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endParaRPr lang="en-US" sz="10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>
            <a:alpha val="99999"/>
          </a:srgb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3071271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806153045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49" y="371475"/>
            <a:ext cx="6248399" cy="5572125"/>
          </a:xfrm>
          <a:prstGeom prst="rect">
            <a:avLst/>
          </a:prstGeom>
        </p:spPr>
      </p:pic>
      <p:sp>
        <p:nvSpPr>
          <p:cNvPr id="1848984475" name="Text 5"/>
          <p:cNvSpPr/>
          <p:nvPr/>
        </p:nvSpPr>
        <p:spPr bwMode="auto">
          <a:xfrm>
            <a:off x="2343149" y="4076698"/>
            <a:ext cx="758189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590305648" name="Text 7"/>
          <p:cNvSpPr/>
          <p:nvPr/>
        </p:nvSpPr>
        <p:spPr bwMode="auto">
          <a:xfrm>
            <a:off x="190499" y="5543550"/>
            <a:ext cx="209549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4</a:t>
            </a:r>
            <a:endParaRPr lang="en-US" sz="1500" dirty="0"/>
          </a:p>
        </p:txBody>
      </p:sp>
      <p:sp>
        <p:nvSpPr>
          <p:cNvPr id="1877294935" name="Text 8"/>
          <p:cNvSpPr/>
          <p:nvPr/>
        </p:nvSpPr>
        <p:spPr bwMode="auto">
          <a:xfrm>
            <a:off x="2105024" y="438148"/>
            <a:ext cx="7820023" cy="247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9"/>
              </a:lnSpc>
              <a:buNone/>
              <a:defRPr/>
            </a:pP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ап 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2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. 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Экономическая отчетность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ГК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(Бюджетирование)</a:t>
            </a:r>
            <a:endParaRPr lang="en-US" sz="1800"/>
          </a:p>
        </p:txBody>
      </p:sp>
      <p:pic>
        <p:nvPicPr>
          <p:cNvPr id="550041916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902489" y="613686"/>
            <a:ext cx="8463213" cy="5494508"/>
          </a:xfrm>
          <a:prstGeom prst="rect">
            <a:avLst/>
          </a:prstGeom>
        </p:spPr>
      </p:pic>
      <p:sp>
        <p:nvSpPr>
          <p:cNvPr id="1076310755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  <p:pic>
        <p:nvPicPr>
          <p:cNvPr id="1425935301" name="Рисунок 142593530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99833" y="961785"/>
            <a:ext cx="7321500" cy="45000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675148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1619816110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49" y="371475"/>
            <a:ext cx="6248399" cy="5572125"/>
          </a:xfrm>
          <a:prstGeom prst="rect">
            <a:avLst/>
          </a:prstGeom>
        </p:spPr>
      </p:pic>
      <p:sp>
        <p:nvSpPr>
          <p:cNvPr id="654555003" name="Text 0"/>
          <p:cNvSpPr/>
          <p:nvPr/>
        </p:nvSpPr>
        <p:spPr bwMode="auto">
          <a:xfrm>
            <a:off x="2105024" y="879276"/>
            <a:ext cx="3374695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Бюджетная модель факт</a:t>
            </a:r>
            <a:endParaRPr lang="en-US" sz="1350"/>
          </a:p>
        </p:txBody>
      </p:sp>
      <p:sp>
        <p:nvSpPr>
          <p:cNvPr id="1351651542" name="Text 5"/>
          <p:cNvSpPr/>
          <p:nvPr/>
        </p:nvSpPr>
        <p:spPr bwMode="auto">
          <a:xfrm>
            <a:off x="2343149" y="4076698"/>
            <a:ext cx="758189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129588422" name="Text 7"/>
          <p:cNvSpPr/>
          <p:nvPr/>
        </p:nvSpPr>
        <p:spPr bwMode="auto">
          <a:xfrm>
            <a:off x="190499" y="5543550"/>
            <a:ext cx="209549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5</a:t>
            </a:r>
            <a:endParaRPr lang="en-US" sz="1500" dirty="0"/>
          </a:p>
        </p:txBody>
      </p:sp>
      <p:sp>
        <p:nvSpPr>
          <p:cNvPr id="70045540" name="Text 8"/>
          <p:cNvSpPr/>
          <p:nvPr/>
        </p:nvSpPr>
        <p:spPr bwMode="auto">
          <a:xfrm>
            <a:off x="2105024" y="438148"/>
            <a:ext cx="7820023" cy="247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9"/>
              </a:lnSpc>
              <a:buNone/>
              <a:defRPr/>
            </a:pP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ап 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2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. 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Экономическая отчетность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ГК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(Бюджетирование)</a:t>
            </a:r>
            <a:endParaRPr lang="en-US" sz="1800"/>
          </a:p>
        </p:txBody>
      </p:sp>
      <p:pic>
        <p:nvPicPr>
          <p:cNvPr id="872856575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400048" y="934336"/>
            <a:ext cx="10175204" cy="5102265"/>
          </a:xfrm>
          <a:prstGeom prst="rect">
            <a:avLst/>
          </a:prstGeom>
        </p:spPr>
      </p:pic>
      <p:sp>
        <p:nvSpPr>
          <p:cNvPr id="234632410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  <p:pic>
        <p:nvPicPr>
          <p:cNvPr id="2115031187" name="Рисунок 211503118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4928" y="1761452"/>
            <a:ext cx="9485443" cy="34480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20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1852556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470603910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49" y="371475"/>
            <a:ext cx="6248399" cy="5572125"/>
          </a:xfrm>
          <a:prstGeom prst="rect">
            <a:avLst/>
          </a:prstGeom>
        </p:spPr>
      </p:pic>
      <p:pic>
        <p:nvPicPr>
          <p:cNvPr id="1655849750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038348" y="885825"/>
            <a:ext cx="8191499" cy="4648199"/>
          </a:xfrm>
          <a:prstGeom prst="rect">
            <a:avLst/>
          </a:prstGeom>
        </p:spPr>
      </p:pic>
      <p:sp>
        <p:nvSpPr>
          <p:cNvPr id="1926199225" name="Text 0"/>
          <p:cNvSpPr/>
          <p:nvPr/>
        </p:nvSpPr>
        <p:spPr bwMode="auto">
          <a:xfrm>
            <a:off x="2333624" y="1162049"/>
            <a:ext cx="695323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Задачи</a:t>
            </a:r>
            <a:endParaRPr lang="en-US" sz="1350"/>
          </a:p>
        </p:txBody>
      </p:sp>
      <p:sp>
        <p:nvSpPr>
          <p:cNvPr id="1648025688" name="Text 1"/>
          <p:cNvSpPr/>
          <p:nvPr/>
        </p:nvSpPr>
        <p:spPr bwMode="auto">
          <a:xfrm>
            <a:off x="2333624" y="1523999"/>
            <a:ext cx="758189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9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Настройка консолидации бухгалтерской отчетности по ГК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Настройка ведения и учета финансовых инструментов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Настройка аналитических отчетов</a:t>
            </a:r>
            <a:endParaRPr lang="en-US" sz="1050"/>
          </a:p>
        </p:txBody>
      </p:sp>
      <p:sp>
        <p:nvSpPr>
          <p:cNvPr id="1726487328" name="Text 2"/>
          <p:cNvSpPr/>
          <p:nvPr/>
        </p:nvSpPr>
        <p:spPr bwMode="auto">
          <a:xfrm>
            <a:off x="2333624" y="2666999"/>
            <a:ext cx="942975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Результат</a:t>
            </a:r>
            <a:endParaRPr lang="en-US" sz="1350"/>
          </a:p>
        </p:txBody>
      </p:sp>
      <p:sp>
        <p:nvSpPr>
          <p:cNvPr id="353436069" name="Text 3"/>
          <p:cNvSpPr/>
          <p:nvPr/>
        </p:nvSpPr>
        <p:spPr bwMode="auto">
          <a:xfrm>
            <a:off x="2333624" y="3028950"/>
            <a:ext cx="758189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9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УХ собирается консолидированная бухгалтерская отчетность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Корректно формируются все заявленные Заказчиком формы отчетов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Корректно работает учет субсидий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Подготовлены инструкции для пользователей</a:t>
            </a:r>
            <a:endParaRPr lang="en-US" sz="1050"/>
          </a:p>
        </p:txBody>
      </p:sp>
      <p:sp>
        <p:nvSpPr>
          <p:cNvPr id="1942175405" name="Text 4"/>
          <p:cNvSpPr/>
          <p:nvPr/>
        </p:nvSpPr>
        <p:spPr bwMode="auto">
          <a:xfrm>
            <a:off x="2333624" y="4343400"/>
            <a:ext cx="942975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Тайминги</a:t>
            </a:r>
            <a:endParaRPr lang="en-US" sz="1350"/>
          </a:p>
        </p:txBody>
      </p:sp>
      <p:sp>
        <p:nvSpPr>
          <p:cNvPr id="1053612460" name="Text 5"/>
          <p:cNvSpPr/>
          <p:nvPr/>
        </p:nvSpPr>
        <p:spPr bwMode="auto">
          <a:xfrm>
            <a:off x="2333624" y="4667249"/>
            <a:ext cx="758189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49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Длительность: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10 мес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Трудоемкость: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3 504</a:t>
            </a:r>
            <a: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(TE)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endParaRPr lang="en-US" sz="1050"/>
          </a:p>
        </p:txBody>
      </p:sp>
      <p:sp>
        <p:nvSpPr>
          <p:cNvPr id="1179928061" name="Text 7"/>
          <p:cNvSpPr/>
          <p:nvPr/>
        </p:nvSpPr>
        <p:spPr bwMode="auto">
          <a:xfrm>
            <a:off x="190499" y="5543550"/>
            <a:ext cx="209549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6</a:t>
            </a:r>
            <a:endParaRPr lang="en-US" sz="1500" dirty="0"/>
          </a:p>
        </p:txBody>
      </p:sp>
      <p:sp>
        <p:nvSpPr>
          <p:cNvPr id="1140167915" name="Text 8"/>
          <p:cNvSpPr/>
          <p:nvPr/>
        </p:nvSpPr>
        <p:spPr bwMode="auto">
          <a:xfrm>
            <a:off x="2105024" y="438148"/>
            <a:ext cx="4648199" cy="247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9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Этап 3. Финансовые инструменты ГК</a:t>
            </a:r>
            <a:endParaRPr lang="en-US" sz="1800"/>
          </a:p>
        </p:txBody>
      </p:sp>
      <p:sp>
        <p:nvSpPr>
          <p:cNvPr id="1487732455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8316429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sp>
        <p:nvSpPr>
          <p:cNvPr id="1524594548" name="Text 0"/>
          <p:cNvSpPr/>
          <p:nvPr/>
        </p:nvSpPr>
        <p:spPr bwMode="auto">
          <a:xfrm>
            <a:off x="2057464" y="781047"/>
            <a:ext cx="3674215" cy="190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Последовательность форм</a:t>
            </a:r>
            <a:endParaRPr lang="en-US" sz="1350"/>
          </a:p>
        </p:txBody>
      </p:sp>
      <p:sp>
        <p:nvSpPr>
          <p:cNvPr id="1300705171" name="Text 5"/>
          <p:cNvSpPr/>
          <p:nvPr/>
        </p:nvSpPr>
        <p:spPr bwMode="auto">
          <a:xfrm>
            <a:off x="2603393" y="4076696"/>
            <a:ext cx="75818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1243947827" name="Text 7"/>
          <p:cNvSpPr/>
          <p:nvPr/>
        </p:nvSpPr>
        <p:spPr bwMode="auto">
          <a:xfrm>
            <a:off x="190498" y="5543550"/>
            <a:ext cx="209548" cy="19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en-US" sz="15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17</a:t>
            </a:r>
            <a:endParaRPr lang="en-US" sz="1500"/>
          </a:p>
        </p:txBody>
      </p:sp>
      <p:sp>
        <p:nvSpPr>
          <p:cNvPr id="1122401922" name="Text 8"/>
          <p:cNvSpPr/>
          <p:nvPr/>
        </p:nvSpPr>
        <p:spPr bwMode="auto">
          <a:xfrm>
            <a:off x="2105023" y="438147"/>
            <a:ext cx="6654272" cy="247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8"/>
              </a:lnSpc>
              <a:buNone/>
              <a:defRPr/>
            </a:pP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Этап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3. Финансовые инструменты ГК</a:t>
            </a:r>
            <a:endParaRPr lang="en-US" sz="1800"/>
          </a:p>
        </p:txBody>
      </p:sp>
      <p:pic>
        <p:nvPicPr>
          <p:cNvPr id="482089251" name="Image 5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030823" y="971545"/>
            <a:ext cx="7701898" cy="5037757"/>
          </a:xfrm>
          <a:prstGeom prst="rect">
            <a:avLst/>
          </a:prstGeom>
        </p:spPr>
      </p:pic>
      <p:pic>
        <p:nvPicPr>
          <p:cNvPr id="439116150" name="Рисунок 4391161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06590" y="1262793"/>
            <a:ext cx="4772506" cy="4145716"/>
          </a:xfrm>
          <a:prstGeom prst="rect">
            <a:avLst/>
          </a:prstGeom>
        </p:spPr>
      </p:pic>
      <p:sp>
        <p:nvSpPr>
          <p:cNvPr id="1610979898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23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50" y="371475"/>
            <a:ext cx="6248400" cy="5572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038349" y="885825"/>
            <a:ext cx="8191500" cy="48196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 bwMode="auto">
          <a:xfrm>
            <a:off x="2333625" y="1162050"/>
            <a:ext cx="695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Задачи</a:t>
            </a:r>
            <a:endParaRPr lang="en-US" sz="1350"/>
          </a:p>
        </p:txBody>
      </p:sp>
      <p:sp>
        <p:nvSpPr>
          <p:cNvPr id="7" name="Text 1"/>
          <p:cNvSpPr/>
          <p:nvPr/>
        </p:nvSpPr>
        <p:spPr bwMode="auto">
          <a:xfrm>
            <a:off x="2333625" y="1524000"/>
            <a:ext cx="758189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в УХ создание заявок на оплату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процессы согласования Заявок на оплату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в УХ смежные с Заявками на оплату процессы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контроль лимитов денежных средств</a:t>
            </a:r>
            <a:endParaRPr lang="en-US" sz="1050"/>
          </a:p>
        </p:txBody>
      </p:sp>
      <p:sp>
        <p:nvSpPr>
          <p:cNvPr id="8" name="Text 2"/>
          <p:cNvSpPr/>
          <p:nvPr/>
        </p:nvSpPr>
        <p:spPr bwMode="auto">
          <a:xfrm>
            <a:off x="2333625" y="2838450"/>
            <a:ext cx="942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Результат</a:t>
            </a:r>
            <a:endParaRPr lang="en-US" sz="1350"/>
          </a:p>
        </p:txBody>
      </p:sp>
      <p:sp>
        <p:nvSpPr>
          <p:cNvPr id="9" name="Text 3"/>
          <p:cNvSpPr/>
          <p:nvPr/>
        </p:nvSpPr>
        <p:spPr bwMode="auto">
          <a:xfrm>
            <a:off x="2333625" y="3200400"/>
            <a:ext cx="758189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УХ настроен процесс создания Заявок на оплату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УХ настроен и запускается процесс согласования Заявок на оплату</a:t>
            </a: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и лимитирование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УХ настроены и корректно работают смежные с Заявками на оплату процессы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УХ корректно формируются аналитические отчеты, согласно требованиям, заявленным Заказчиком</a:t>
            </a:r>
            <a:endParaRPr lang="en-US" sz="1050"/>
          </a:p>
        </p:txBody>
      </p:sp>
      <p:sp>
        <p:nvSpPr>
          <p:cNvPr id="10" name="Text 4"/>
          <p:cNvSpPr/>
          <p:nvPr/>
        </p:nvSpPr>
        <p:spPr bwMode="auto">
          <a:xfrm>
            <a:off x="2333624" y="4514849"/>
            <a:ext cx="2438399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Таймин</a:t>
            </a: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ги*</a:t>
            </a:r>
            <a:endParaRPr lang="en-US" sz="1350"/>
          </a:p>
        </p:txBody>
      </p:sp>
      <p:sp>
        <p:nvSpPr>
          <p:cNvPr id="11" name="Text 5"/>
          <p:cNvSpPr/>
          <p:nvPr/>
        </p:nvSpPr>
        <p:spPr bwMode="auto">
          <a:xfrm>
            <a:off x="2333625" y="4838700"/>
            <a:ext cx="7581899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Длительность:</a:t>
            </a:r>
            <a: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5</a:t>
            </a:r>
            <a: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месяц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ев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Трудоемкость: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1 979</a:t>
            </a:r>
            <a: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часов (TE)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endParaRPr lang="en-US" sz="1050"/>
          </a:p>
        </p:txBody>
      </p:sp>
      <p:sp>
        <p:nvSpPr>
          <p:cNvPr id="13" name="Text 7"/>
          <p:cNvSpPr/>
          <p:nvPr/>
        </p:nvSpPr>
        <p:spPr bwMode="auto">
          <a:xfrm>
            <a:off x="190500" y="5543550"/>
            <a:ext cx="23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ru-RU" sz="1500" dirty="0"/>
              <a:t>18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 bwMode="auto">
          <a:xfrm>
            <a:off x="2105025" y="438149"/>
            <a:ext cx="2667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Этап 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4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. Казначейство</a:t>
            </a:r>
            <a:endParaRPr lang="en-US" sz="1800"/>
          </a:p>
        </p:txBody>
      </p:sp>
      <p:sp>
        <p:nvSpPr>
          <p:cNvPr id="1765812788" name="TextBox 1765812787"/>
          <p:cNvSpPr txBox="1"/>
          <p:nvPr/>
        </p:nvSpPr>
        <p:spPr bwMode="auto">
          <a:xfrm>
            <a:off x="2333624" y="5522594"/>
            <a:ext cx="1844177" cy="228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900" b="1" i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*</a:t>
            </a:r>
            <a:r>
              <a:rPr lang="ru-RU" sz="800" b="1" i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 завершаем работы</a:t>
            </a:r>
            <a:endParaRPr sz="800" i="1"/>
          </a:p>
        </p:txBody>
      </p:sp>
      <p:sp>
        <p:nvSpPr>
          <p:cNvPr id="1845711197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23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6474580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2103096352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49" y="371475"/>
            <a:ext cx="6248399" cy="5572125"/>
          </a:xfrm>
          <a:prstGeom prst="rect">
            <a:avLst/>
          </a:prstGeom>
        </p:spPr>
      </p:pic>
      <p:sp>
        <p:nvSpPr>
          <p:cNvPr id="242372547" name="Text 0"/>
          <p:cNvSpPr/>
          <p:nvPr/>
        </p:nvSpPr>
        <p:spPr bwMode="auto">
          <a:xfrm>
            <a:off x="2105023" y="830162"/>
            <a:ext cx="3319566" cy="19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Функциональная модель взаимосвязи</a:t>
            </a:r>
            <a:endParaRPr lang="en-US" sz="1350"/>
          </a:p>
        </p:txBody>
      </p:sp>
      <p:sp>
        <p:nvSpPr>
          <p:cNvPr id="297092558" name="Text 7"/>
          <p:cNvSpPr/>
          <p:nvPr/>
        </p:nvSpPr>
        <p:spPr bwMode="auto">
          <a:xfrm>
            <a:off x="190499" y="5543550"/>
            <a:ext cx="2381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ru-RU" sz="1500" dirty="0"/>
              <a:t>19</a:t>
            </a:r>
            <a:endParaRPr lang="en-US" sz="1500" dirty="0"/>
          </a:p>
        </p:txBody>
      </p:sp>
      <p:sp>
        <p:nvSpPr>
          <p:cNvPr id="931269965" name="Text 8"/>
          <p:cNvSpPr/>
          <p:nvPr/>
        </p:nvSpPr>
        <p:spPr bwMode="auto">
          <a:xfrm>
            <a:off x="2105024" y="438148"/>
            <a:ext cx="2666999" cy="247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9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Этап 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4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. Казначейство</a:t>
            </a:r>
            <a:endParaRPr lang="en-US" sz="1800"/>
          </a:p>
        </p:txBody>
      </p:sp>
      <p:pic>
        <p:nvPicPr>
          <p:cNvPr id="876342251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963158" y="1080848"/>
            <a:ext cx="7701897" cy="5037756"/>
          </a:xfrm>
          <a:prstGeom prst="rect">
            <a:avLst/>
          </a:prstGeom>
        </p:spPr>
      </p:pic>
      <p:pic>
        <p:nvPicPr>
          <p:cNvPr id="1832563001" name="Рисунок 183256300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702417" y="1306931"/>
            <a:ext cx="5679877" cy="4153857"/>
          </a:xfrm>
          <a:prstGeom prst="rect">
            <a:avLst/>
          </a:prstGeom>
        </p:spPr>
      </p:pic>
      <p:sp>
        <p:nvSpPr>
          <p:cNvPr id="1125154658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5325001" name="Прямоугольник 2"/>
          <p:cNvSpPr/>
          <p:nvPr/>
        </p:nvSpPr>
        <p:spPr bwMode="auto">
          <a:xfrm>
            <a:off x="402889" y="286587"/>
            <a:ext cx="9543928" cy="21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908">
              <a:defRPr/>
            </a:pPr>
            <a:r>
              <a:rPr lang="ru-RU" sz="1800" b="1">
                <a:solidFill>
                  <a:prstClr val="black"/>
                </a:solidFill>
                <a:latin typeface="Calibri"/>
                <a:cs typeface="Times New Roman"/>
              </a:rPr>
              <a:t>«Русская Аграрная Группа»</a:t>
            </a:r>
            <a:endParaRPr/>
          </a:p>
          <a:p>
            <a:pPr algn="ctr" defTabSz="829908">
              <a:defRPr/>
            </a:pPr>
            <a:r>
              <a:rPr lang="ru-RU" sz="1800">
                <a:solidFill>
                  <a:prstClr val="black"/>
                </a:solidFill>
                <a:latin typeface="Calibri"/>
                <a:cs typeface="Times New Roman"/>
              </a:rPr>
              <a:t>крупнейшее сельскохозяйственное объединение </a:t>
            </a:r>
            <a:endParaRPr/>
          </a:p>
          <a:p>
            <a:pPr algn="ctr" defTabSz="829908">
              <a:defRPr/>
            </a:pPr>
            <a:r>
              <a:rPr lang="ru-RU" sz="1800">
                <a:solidFill>
                  <a:prstClr val="black"/>
                </a:solidFill>
                <a:latin typeface="Calibri"/>
                <a:cs typeface="Times New Roman"/>
              </a:rPr>
              <a:t>Рязанской области по производству молока, зерновых культур и мяса.</a:t>
            </a:r>
            <a:endParaRPr/>
          </a:p>
          <a:p>
            <a:pPr algn="ctr" defTabSz="829908">
              <a:defRPr/>
            </a:pPr>
            <a:endParaRPr lang="ru-RU" sz="1650">
              <a:solidFill>
                <a:prstClr val="black"/>
              </a:solidFill>
              <a:latin typeface="Calibri"/>
              <a:cs typeface="Times New Roman"/>
            </a:endParaRPr>
          </a:p>
          <a:p>
            <a:pPr defTabSz="829908">
              <a:defRPr/>
            </a:pPr>
            <a:r>
              <a:rPr lang="ru-RU" sz="1650" i="1">
                <a:solidFill>
                  <a:prstClr val="black"/>
                </a:solidFill>
                <a:latin typeface="Calibri"/>
                <a:cs typeface="Times New Roman"/>
              </a:rPr>
              <a:t>В состав холдинга входят:</a:t>
            </a:r>
            <a:endParaRPr/>
          </a:p>
          <a:p>
            <a:pPr defTabSz="829908">
              <a:defRPr/>
            </a:pPr>
            <a:r>
              <a:rPr lang="ru-RU" sz="1650" b="1" i="1">
                <a:solidFill>
                  <a:prstClr val="black"/>
                </a:solidFill>
                <a:latin typeface="Calibri"/>
                <a:cs typeface="Times New Roman"/>
              </a:rPr>
              <a:t>2</a:t>
            </a:r>
            <a:r>
              <a:rPr lang="ru-RU" sz="1650" i="1">
                <a:solidFill>
                  <a:prstClr val="black"/>
                </a:solidFill>
                <a:latin typeface="Calibri"/>
                <a:cs typeface="Times New Roman"/>
              </a:rPr>
              <a:t> мега фермы, </a:t>
            </a:r>
            <a:r>
              <a:rPr lang="ru-RU" sz="1650" b="1" i="1">
                <a:solidFill>
                  <a:prstClr val="black"/>
                </a:solidFill>
                <a:latin typeface="Calibri"/>
                <a:cs typeface="Times New Roman"/>
              </a:rPr>
              <a:t>2</a:t>
            </a:r>
            <a:r>
              <a:rPr lang="ru-RU" sz="1650" i="1">
                <a:solidFill>
                  <a:prstClr val="black"/>
                </a:solidFill>
                <a:latin typeface="Calibri"/>
                <a:cs typeface="Times New Roman"/>
              </a:rPr>
              <a:t> традиционных животноводческих хозяйства, </a:t>
            </a:r>
            <a:r>
              <a:rPr lang="ru-RU" sz="1650" b="1" i="1">
                <a:solidFill>
                  <a:prstClr val="black"/>
                </a:solidFill>
                <a:latin typeface="Calibri"/>
                <a:cs typeface="Times New Roman"/>
              </a:rPr>
              <a:t>2</a:t>
            </a:r>
            <a:r>
              <a:rPr lang="ru-RU" sz="1650" i="1">
                <a:solidFill>
                  <a:prstClr val="black"/>
                </a:solidFill>
                <a:latin typeface="Calibri"/>
                <a:cs typeface="Times New Roman"/>
              </a:rPr>
              <a:t> свинокомплекса, элеватор и комбикормовый завод, земельный актив. </a:t>
            </a:r>
            <a:endParaRPr/>
          </a:p>
          <a:p>
            <a:pPr defTabSz="829908">
              <a:defRPr/>
            </a:pPr>
            <a:r>
              <a:rPr lang="ru-RU" sz="1650" i="1">
                <a:solidFill>
                  <a:prstClr val="black"/>
                </a:solidFill>
                <a:latin typeface="Calibri"/>
                <a:cs typeface="Times New Roman"/>
              </a:rPr>
              <a:t>Численность занятых на предприятиях группы более </a:t>
            </a:r>
            <a:r>
              <a:rPr lang="ru-RU" sz="1650" b="1" i="1">
                <a:solidFill>
                  <a:prstClr val="black"/>
                </a:solidFill>
                <a:latin typeface="Calibri"/>
                <a:cs typeface="Times New Roman"/>
              </a:rPr>
              <a:t>1800</a:t>
            </a:r>
            <a:r>
              <a:rPr lang="ru-RU" sz="1650" i="1">
                <a:solidFill>
                  <a:prstClr val="black"/>
                </a:solidFill>
                <a:latin typeface="Calibri"/>
                <a:cs typeface="Times New Roman"/>
              </a:rPr>
              <a:t> человек.</a:t>
            </a:r>
            <a:endParaRPr/>
          </a:p>
        </p:txBody>
      </p:sp>
      <p:graphicFrame>
        <p:nvGraphicFramePr>
          <p:cNvPr id="1632922242" name="Схема 3"/>
          <p:cNvGraphicFramePr>
            <a:graphicFrameLocks/>
          </p:cNvGraphicFramePr>
          <p:nvPr/>
        </p:nvGraphicFramePr>
        <p:xfrm>
          <a:off x="402887" y="2504247"/>
          <a:ext cx="9543569" cy="278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51065983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2887" y="325485"/>
            <a:ext cx="1029465" cy="10504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 bwMode="auto">
          <a:xfrm>
            <a:off x="190499" y="5543550"/>
            <a:ext cx="271339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2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22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-57149" y="0"/>
            <a:ext cx="1685925" cy="5943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324350" y="371475"/>
            <a:ext cx="6248400" cy="55721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028824" y="885825"/>
            <a:ext cx="8191500" cy="43053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 bwMode="auto">
          <a:xfrm>
            <a:off x="2333624" y="1066799"/>
            <a:ext cx="695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Задачи</a:t>
            </a:r>
            <a:endParaRPr lang="en-US" sz="1350"/>
          </a:p>
        </p:txBody>
      </p:sp>
      <p:sp>
        <p:nvSpPr>
          <p:cNvPr id="7" name="Text 1"/>
          <p:cNvSpPr/>
          <p:nvPr/>
        </p:nvSpPr>
        <p:spPr bwMode="auto">
          <a:xfrm>
            <a:off x="2343148" y="1257298"/>
            <a:ext cx="7581897" cy="1123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создание Заявок на закупку</a:t>
            </a: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и их процессы согласования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в заявках распределение по направлениям деятельности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в УХ процесс</a:t>
            </a:r>
            <a:r>
              <a:rPr lang="ru-RU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ы</a:t>
            </a: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создания</a:t>
            </a:r>
            <a:r>
              <a:rPr lang="ru-RU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и согласования</a:t>
            </a: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договоров</a:t>
            </a:r>
            <a:b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формирование графиков начислений и платежей по договорам</a:t>
            </a:r>
            <a:endParaRPr lang="ru-RU" sz="1050">
              <a:solidFill>
                <a:srgbClr val="000000"/>
              </a:solidFill>
              <a:latin typeface="Montserrat Regular"/>
              <a:ea typeface="Montserrat Regular"/>
              <a:cs typeface="Montserrat Regular"/>
            </a:endParaRPr>
          </a:p>
          <a:p>
            <a:pPr marL="0" indent="0" algn="l">
              <a:lnSpc>
                <a:spcPts val="1348"/>
              </a:lnSpc>
              <a:buNone/>
              <a:defRPr/>
            </a:pP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Настроить в УХ формирование Лотов</a:t>
            </a:r>
            <a:r>
              <a:rPr lang="ru-RU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и автоматизировать тендерные процедуры</a:t>
            </a:r>
            <a:b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Автоматизировать рассылку коммерческих предложений</a:t>
            </a:r>
            <a:b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endParaRPr lang="en-US" sz="1050"/>
          </a:p>
        </p:txBody>
      </p:sp>
      <p:sp>
        <p:nvSpPr>
          <p:cNvPr id="8" name="Text 2"/>
          <p:cNvSpPr/>
          <p:nvPr/>
        </p:nvSpPr>
        <p:spPr bwMode="auto">
          <a:xfrm>
            <a:off x="2333625" y="2667000"/>
            <a:ext cx="942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Результат</a:t>
            </a:r>
            <a:endParaRPr lang="en-US" sz="1350"/>
          </a:p>
        </p:txBody>
      </p:sp>
      <p:sp>
        <p:nvSpPr>
          <p:cNvPr id="9" name="Text 3"/>
          <p:cNvSpPr/>
          <p:nvPr/>
        </p:nvSpPr>
        <p:spPr bwMode="auto">
          <a:xfrm>
            <a:off x="2343148" y="2971800"/>
            <a:ext cx="758189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УХ формируются Заявки на закупку согласно требованиям, заявленным Заказчиком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УХ настроены и запускаются маршруты согласования Заявок на закупку</a:t>
            </a: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 </a:t>
            </a: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</a:t>
            </a:r>
          </a:p>
          <a:p>
            <a:pPr marL="0" indent="0" algn="l">
              <a:lnSpc>
                <a:spcPts val="1349"/>
              </a:lnSpc>
              <a:buNone/>
              <a:defRPr/>
            </a:pPr>
            <a:r>
              <a:rPr lang="en-US" sz="1050" b="0" i="0" u="none" strike="noStrike" cap="none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УХ настроены процессы обработки Заявок на закупку согласно требованиям, заявленным Заказчиком</a:t>
            </a:r>
            <a:endParaRPr lang="en-US" sz="1050"/>
          </a:p>
        </p:txBody>
      </p:sp>
      <p:sp>
        <p:nvSpPr>
          <p:cNvPr id="10" name="Text 4"/>
          <p:cNvSpPr/>
          <p:nvPr/>
        </p:nvSpPr>
        <p:spPr bwMode="auto">
          <a:xfrm>
            <a:off x="2333623" y="3905249"/>
            <a:ext cx="3039831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Тайминги</a:t>
            </a:r>
            <a:r>
              <a:rPr lang="ru-RU" sz="1100" b="1" i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*</a:t>
            </a:r>
            <a:endParaRPr lang="en-US" sz="1350"/>
          </a:p>
        </p:txBody>
      </p:sp>
      <p:sp>
        <p:nvSpPr>
          <p:cNvPr id="11" name="Text 5"/>
          <p:cNvSpPr/>
          <p:nvPr/>
        </p:nvSpPr>
        <p:spPr bwMode="auto">
          <a:xfrm>
            <a:off x="2333623" y="4190404"/>
            <a:ext cx="7581899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Длительность: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4 мес.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Трудоемкость: </a:t>
            </a:r>
            <a:r>
              <a:rPr lang="ru-RU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1647*</a:t>
            </a:r>
            <a: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часов (TE)</a:t>
            </a:r>
            <a:br>
              <a:rPr lang="en-US" sz="105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endParaRPr lang="en-US" sz="1050"/>
          </a:p>
        </p:txBody>
      </p:sp>
      <p:sp>
        <p:nvSpPr>
          <p:cNvPr id="13" name="Text 7"/>
          <p:cNvSpPr/>
          <p:nvPr/>
        </p:nvSpPr>
        <p:spPr bwMode="auto">
          <a:xfrm>
            <a:off x="190500" y="5543550"/>
            <a:ext cx="415355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2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 bwMode="auto">
          <a:xfrm>
            <a:off x="2105025" y="438149"/>
            <a:ext cx="57816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Этап 5. Управление закупками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и договорами</a:t>
            </a:r>
            <a:endParaRPr lang="en-US" sz="1800"/>
          </a:p>
        </p:txBody>
      </p:sp>
      <p:sp>
        <p:nvSpPr>
          <p:cNvPr id="203994634" name="TextBox 203994633"/>
          <p:cNvSpPr txBox="1"/>
          <p:nvPr/>
        </p:nvSpPr>
        <p:spPr bwMode="auto">
          <a:xfrm>
            <a:off x="2353863" y="4848170"/>
            <a:ext cx="1845472" cy="2286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900" b="1" i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*</a:t>
            </a:r>
            <a:r>
              <a:rPr lang="ru-RU" sz="800" b="1" i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 начинаем работы</a:t>
            </a:r>
            <a:endParaRPr sz="800" i="1"/>
          </a:p>
        </p:txBody>
      </p:sp>
      <p:sp>
        <p:nvSpPr>
          <p:cNvPr id="818349683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7864554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sp>
        <p:nvSpPr>
          <p:cNvPr id="2139623170" name="Text 0"/>
          <p:cNvSpPr/>
          <p:nvPr/>
        </p:nvSpPr>
        <p:spPr bwMode="auto">
          <a:xfrm>
            <a:off x="2057465" y="781048"/>
            <a:ext cx="2393256" cy="19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Функциональная архитектура решения</a:t>
            </a:r>
            <a:endParaRPr lang="en-US" sz="1350"/>
          </a:p>
        </p:txBody>
      </p:sp>
      <p:sp>
        <p:nvSpPr>
          <p:cNvPr id="2100519464" name="Text 5"/>
          <p:cNvSpPr/>
          <p:nvPr/>
        </p:nvSpPr>
        <p:spPr bwMode="auto">
          <a:xfrm>
            <a:off x="2343148" y="4076697"/>
            <a:ext cx="75818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1525319399" name="Text 7"/>
          <p:cNvSpPr/>
          <p:nvPr/>
        </p:nvSpPr>
        <p:spPr bwMode="auto">
          <a:xfrm>
            <a:off x="190498" y="5543550"/>
            <a:ext cx="209548" cy="19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</a:t>
            </a:r>
            <a:endParaRPr lang="en-US" sz="1500" dirty="0"/>
          </a:p>
        </p:txBody>
      </p:sp>
      <p:sp>
        <p:nvSpPr>
          <p:cNvPr id="186433289" name="Text 8"/>
          <p:cNvSpPr/>
          <p:nvPr/>
        </p:nvSpPr>
        <p:spPr bwMode="auto">
          <a:xfrm>
            <a:off x="2105023" y="438147"/>
            <a:ext cx="6654272" cy="247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8"/>
              </a:lnSpc>
              <a:buNone/>
              <a:defRPr/>
            </a:pP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Этап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5. Управление закупками и договорами</a:t>
            </a:r>
            <a:endParaRPr lang="en-US" sz="1800"/>
          </a:p>
        </p:txBody>
      </p:sp>
      <p:pic>
        <p:nvPicPr>
          <p:cNvPr id="145036247" name="Image 5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963158" y="1080847"/>
            <a:ext cx="7701897" cy="5037756"/>
          </a:xfrm>
          <a:prstGeom prst="rect">
            <a:avLst/>
          </a:prstGeom>
        </p:spPr>
      </p:pic>
      <p:pic>
        <p:nvPicPr>
          <p:cNvPr id="818984426" name="Рисунок 81898442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48995" y="1482090"/>
            <a:ext cx="6210299" cy="3893819"/>
          </a:xfrm>
          <a:prstGeom prst="rect">
            <a:avLst/>
          </a:prstGeom>
        </p:spPr>
      </p:pic>
      <p:sp>
        <p:nvSpPr>
          <p:cNvPr id="359267825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653095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sp>
        <p:nvSpPr>
          <p:cNvPr id="16571107" name="Text 0"/>
          <p:cNvSpPr/>
          <p:nvPr/>
        </p:nvSpPr>
        <p:spPr bwMode="auto">
          <a:xfrm>
            <a:off x="2105023" y="1026615"/>
            <a:ext cx="2393256" cy="190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Общая схема согласования договоров</a:t>
            </a:r>
            <a:endParaRPr lang="en-US" sz="1350"/>
          </a:p>
        </p:txBody>
      </p:sp>
      <p:sp>
        <p:nvSpPr>
          <p:cNvPr id="1073451934" name="Text 5"/>
          <p:cNvSpPr/>
          <p:nvPr/>
        </p:nvSpPr>
        <p:spPr bwMode="auto">
          <a:xfrm>
            <a:off x="2343148" y="4076697"/>
            <a:ext cx="75818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562008658" name="Text 7"/>
          <p:cNvSpPr/>
          <p:nvPr/>
        </p:nvSpPr>
        <p:spPr bwMode="auto">
          <a:xfrm>
            <a:off x="190497" y="5543550"/>
            <a:ext cx="343349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8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22</a:t>
            </a:r>
            <a:endParaRPr lang="en-US" sz="1500" dirty="0"/>
          </a:p>
        </p:txBody>
      </p:sp>
      <p:sp>
        <p:nvSpPr>
          <p:cNvPr id="979825655" name="Text 8"/>
          <p:cNvSpPr/>
          <p:nvPr/>
        </p:nvSpPr>
        <p:spPr bwMode="auto">
          <a:xfrm>
            <a:off x="2105023" y="438147"/>
            <a:ext cx="6654272" cy="247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48"/>
              </a:lnSpc>
              <a:buNone/>
              <a:defRPr/>
            </a:pP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Этап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 </a:t>
            </a:r>
            <a:r>
              <a:rPr lang="ru-RU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5. Управление закупками и договорами</a:t>
            </a:r>
            <a:endParaRPr lang="en-US" sz="1800"/>
          </a:p>
        </p:txBody>
      </p:sp>
      <p:pic>
        <p:nvPicPr>
          <p:cNvPr id="1081035635" name="Image 5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244385" y="2131639"/>
            <a:ext cx="7562535" cy="2116507"/>
          </a:xfrm>
          <a:prstGeom prst="rect">
            <a:avLst/>
          </a:prstGeom>
        </p:spPr>
      </p:pic>
      <p:pic>
        <p:nvPicPr>
          <p:cNvPr id="995445012" name="Picture 1" descr="C:\Users\kuzne\OneDrive\Desktop\image_2023_08_30T07_06_38_959Z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54558" y="2458352"/>
            <a:ext cx="6584948" cy="143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775611725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7242706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0572750" cy="5943600"/>
          </a:xfrm>
          <a:prstGeom prst="rect">
            <a:avLst/>
          </a:prstGeom>
        </p:spPr>
      </p:pic>
      <p:pic>
        <p:nvPicPr>
          <p:cNvPr id="2035840851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5133973" y="0"/>
            <a:ext cx="5438772" cy="5705473"/>
          </a:xfrm>
          <a:prstGeom prst="rect">
            <a:avLst/>
          </a:prstGeom>
        </p:spPr>
      </p:pic>
      <p:pic>
        <p:nvPicPr>
          <p:cNvPr id="153138387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0" y="876297"/>
            <a:ext cx="5219697" cy="5067298"/>
          </a:xfrm>
          <a:prstGeom prst="rect">
            <a:avLst/>
          </a:prstGeom>
        </p:spPr>
      </p:pic>
      <p:sp>
        <p:nvSpPr>
          <p:cNvPr id="696771897" name="Text 1"/>
          <p:cNvSpPr/>
          <p:nvPr/>
        </p:nvSpPr>
        <p:spPr bwMode="auto">
          <a:xfrm>
            <a:off x="476248" y="2454638"/>
            <a:ext cx="9544050" cy="1752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48"/>
              </a:lnSpc>
              <a:buNone/>
              <a:defRPr/>
            </a:pPr>
            <a:r>
              <a:rPr lang="ru-RU" sz="4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Как организовали работу</a:t>
            </a:r>
            <a:endParaRPr lang="en-US" sz="4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5937286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sp>
        <p:nvSpPr>
          <p:cNvPr id="847061258" name="Text 5"/>
          <p:cNvSpPr/>
          <p:nvPr/>
        </p:nvSpPr>
        <p:spPr bwMode="auto">
          <a:xfrm>
            <a:off x="1957222" y="3588197"/>
            <a:ext cx="75818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2033222091" name="Text 6"/>
          <p:cNvSpPr/>
          <p:nvPr/>
        </p:nvSpPr>
        <p:spPr bwMode="auto">
          <a:xfrm>
            <a:off x="190497" y="209547"/>
            <a:ext cx="119062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7"/>
              </a:lnSpc>
              <a:buNone/>
              <a:defRPr/>
            </a:pPr>
            <a:r>
              <a:rPr lang="ru-RU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К</a:t>
            </a: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ак мы работаем</a:t>
            </a:r>
            <a:endParaRPr lang="en-US" sz="1500"/>
          </a:p>
        </p:txBody>
      </p:sp>
      <p:sp>
        <p:nvSpPr>
          <p:cNvPr id="1655516919" name="Text 7"/>
          <p:cNvSpPr/>
          <p:nvPr/>
        </p:nvSpPr>
        <p:spPr bwMode="auto">
          <a:xfrm>
            <a:off x="190497" y="5543550"/>
            <a:ext cx="271342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7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</a:rPr>
              <a:t>24</a:t>
            </a:r>
            <a:endParaRPr lang="en-US" sz="1500" dirty="0"/>
          </a:p>
        </p:txBody>
      </p:sp>
      <p:pic>
        <p:nvPicPr>
          <p:cNvPr id="139888545" name="Object 8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99658" y="3251439"/>
            <a:ext cx="1181097" cy="1939116"/>
          </a:xfrm>
          <a:prstGeom prst="rect">
            <a:avLst/>
          </a:prstGeom>
        </p:spPr>
      </p:pic>
      <p:pic>
        <p:nvPicPr>
          <p:cNvPr id="502755272" name="Object 7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14531" y="2289632"/>
            <a:ext cx="7314645" cy="937846"/>
          </a:xfrm>
          <a:prstGeom prst="rect">
            <a:avLst/>
          </a:prstGeom>
        </p:spPr>
      </p:pic>
      <p:pic>
        <p:nvPicPr>
          <p:cNvPr id="793642628" name="Object 8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70139" y="3251439"/>
            <a:ext cx="1181097" cy="1939116"/>
          </a:xfrm>
          <a:prstGeom prst="rect">
            <a:avLst/>
          </a:prstGeom>
        </p:spPr>
      </p:pic>
      <p:pic>
        <p:nvPicPr>
          <p:cNvPr id="1573585655" name="Object 8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44590" y="3244097"/>
            <a:ext cx="1181097" cy="1939116"/>
          </a:xfrm>
          <a:prstGeom prst="rect">
            <a:avLst/>
          </a:prstGeom>
        </p:spPr>
      </p:pic>
      <p:pic>
        <p:nvPicPr>
          <p:cNvPr id="2052121955" name="Object 8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2086" y="3244097"/>
            <a:ext cx="1181097" cy="1939116"/>
          </a:xfrm>
          <a:prstGeom prst="rect">
            <a:avLst/>
          </a:prstGeom>
        </p:spPr>
      </p:pic>
      <p:pic>
        <p:nvPicPr>
          <p:cNvPr id="744939132" name="Object 8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94898" y="3251439"/>
            <a:ext cx="1181097" cy="1939116"/>
          </a:xfrm>
          <a:prstGeom prst="rect">
            <a:avLst/>
          </a:prstGeom>
        </p:spPr>
      </p:pic>
      <p:pic>
        <p:nvPicPr>
          <p:cNvPr id="1904636626" name="Object 8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66173" y="3244098"/>
            <a:ext cx="1181097" cy="1939116"/>
          </a:xfrm>
          <a:prstGeom prst="rect">
            <a:avLst/>
          </a:prstGeom>
        </p:spPr>
      </p:pic>
      <p:sp>
        <p:nvSpPr>
          <p:cNvPr id="419534904" name="Номер слайда 5"/>
          <p:cNvSpPr>
            <a:spLocks noGrp="1"/>
          </p:cNvSpPr>
          <p:nvPr/>
        </p:nvSpPr>
        <p:spPr bwMode="auto">
          <a:xfrm>
            <a:off x="7992666" y="5635999"/>
            <a:ext cx="2378862" cy="316433"/>
          </a:xfrm>
        </p:spPr>
        <p:txBody>
          <a:bodyPr/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2BE588D-74C2-F384-BD91-54E103E81F5F}" type="slidenum">
              <a:rPr lang="ru-RU" sz="1000" b="1">
                <a:solidFill>
                  <a:srgbClr val="343534"/>
                </a:solidFill>
                <a:latin typeface="Montserrat"/>
                <a:ea typeface="Montserrat"/>
                <a:cs typeface="Montserrat"/>
              </a:rPr>
              <a:t>24</a:t>
            </a:fld>
            <a:endParaRPr sz="1400">
              <a:latin typeface="Montserrat"/>
              <a:ea typeface="Montserrat"/>
              <a:cs typeface="Montserrat"/>
            </a:endParaRPr>
          </a:p>
        </p:txBody>
      </p:sp>
      <p:pic>
        <p:nvPicPr>
          <p:cNvPr id="1562485663" name="Object 4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921982" y="1044656"/>
            <a:ext cx="2743200" cy="380997"/>
          </a:xfrm>
          <a:prstGeom prst="rect">
            <a:avLst/>
          </a:prstGeom>
        </p:spPr>
      </p:pic>
      <p:pic>
        <p:nvPicPr>
          <p:cNvPr id="918193512" name="Object 5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140324" y="1468518"/>
            <a:ext cx="2209797" cy="380997"/>
          </a:xfrm>
          <a:prstGeom prst="rect">
            <a:avLst/>
          </a:prstGeom>
        </p:spPr>
      </p:pic>
      <p:pic>
        <p:nvPicPr>
          <p:cNvPr id="120982939" name="Object 6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204994" y="1928340"/>
            <a:ext cx="2095497" cy="361289"/>
          </a:xfrm>
          <a:prstGeom prst="rect">
            <a:avLst/>
          </a:prstGeom>
        </p:spPr>
      </p:pic>
      <p:sp>
        <p:nvSpPr>
          <p:cNvPr id="598245512" name="Object18"/>
          <p:cNvSpPr/>
          <p:nvPr/>
        </p:nvSpPr>
        <p:spPr bwMode="auto">
          <a:xfrm>
            <a:off x="4952586" y="1144669"/>
            <a:ext cx="2710108" cy="18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37"/>
              </a:lnSpc>
              <a:defRPr/>
            </a:pPr>
            <a:r>
              <a:rPr lang="ru-RU" sz="1100" b="0" i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Управляющий совет проекта</a:t>
            </a:r>
            <a:endParaRPr sz="1200">
              <a:latin typeface="Montserrat"/>
              <a:ea typeface="Montserrat"/>
              <a:cs typeface="Montserrat"/>
            </a:endParaRPr>
          </a:p>
        </p:txBody>
      </p:sp>
      <p:sp>
        <p:nvSpPr>
          <p:cNvPr id="1653129735" name="Object19"/>
          <p:cNvSpPr/>
          <p:nvPr/>
        </p:nvSpPr>
        <p:spPr bwMode="auto">
          <a:xfrm>
            <a:off x="5204994" y="1568531"/>
            <a:ext cx="2117683" cy="18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37"/>
              </a:lnSpc>
              <a:defRPr/>
            </a:pPr>
            <a:r>
              <a:rPr lang="ru-RU" sz="11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Руководитель проекта</a:t>
            </a:r>
            <a:endParaRPr sz="1200">
              <a:latin typeface="Montserrat"/>
              <a:ea typeface="Montserrat"/>
              <a:cs typeface="Montserrat"/>
            </a:endParaRPr>
          </a:p>
        </p:txBody>
      </p:sp>
      <p:sp>
        <p:nvSpPr>
          <p:cNvPr id="1142529662" name="Object20"/>
          <p:cNvSpPr/>
          <p:nvPr/>
        </p:nvSpPr>
        <p:spPr bwMode="auto">
          <a:xfrm>
            <a:off x="5204994" y="2018499"/>
            <a:ext cx="2079185" cy="18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37"/>
              </a:lnSpc>
              <a:defRPr/>
            </a:pPr>
            <a:r>
              <a:rPr lang="ru-RU" sz="11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Команда проекта</a:t>
            </a:r>
            <a:endParaRPr sz="1100">
              <a:latin typeface="Montserrat"/>
              <a:ea typeface="Montserrat"/>
              <a:cs typeface="Montserrat"/>
            </a:endParaRPr>
          </a:p>
        </p:txBody>
      </p:sp>
      <p:sp>
        <p:nvSpPr>
          <p:cNvPr id="1762039122" name="Object21"/>
          <p:cNvSpPr/>
          <p:nvPr/>
        </p:nvSpPr>
        <p:spPr bwMode="auto">
          <a:xfrm>
            <a:off x="5798284" y="2340058"/>
            <a:ext cx="990597" cy="18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37"/>
              </a:lnSpc>
              <a:defRPr/>
            </a:pPr>
            <a:r>
              <a:rPr lang="ru-RU" sz="10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2</a:t>
            </a:r>
            <a:r>
              <a:rPr lang="en-US" sz="10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ru-RU" sz="10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4</a:t>
            </a:r>
            <a:r>
              <a:rPr lang="en-US" sz="10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0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месяца</a:t>
            </a:r>
            <a:endParaRPr sz="1000">
              <a:latin typeface="Montserrat"/>
              <a:ea typeface="Montserrat"/>
              <a:cs typeface="Montserrat"/>
            </a:endParaRPr>
          </a:p>
        </p:txBody>
      </p:sp>
      <p:sp>
        <p:nvSpPr>
          <p:cNvPr id="2118059409" name="Object22"/>
          <p:cNvSpPr/>
          <p:nvPr/>
        </p:nvSpPr>
        <p:spPr bwMode="auto">
          <a:xfrm>
            <a:off x="5826126" y="2668070"/>
            <a:ext cx="838197" cy="18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37"/>
              </a:lnSpc>
              <a:defRPr/>
            </a:pPr>
            <a:r>
              <a:rPr lang="en-US" sz="10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1 </a:t>
            </a:r>
            <a:r>
              <a:rPr lang="ru-RU" sz="1000" b="0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неделя</a:t>
            </a:r>
            <a:endParaRPr sz="1200">
              <a:latin typeface="Montserrat"/>
              <a:ea typeface="Montserrat"/>
              <a:cs typeface="Montserrat"/>
            </a:endParaRPr>
          </a:p>
        </p:txBody>
      </p:sp>
      <p:sp>
        <p:nvSpPr>
          <p:cNvPr id="1658306043" name="Object23"/>
          <p:cNvSpPr/>
          <p:nvPr/>
        </p:nvSpPr>
        <p:spPr bwMode="auto">
          <a:xfrm>
            <a:off x="2589985" y="2952089"/>
            <a:ext cx="1133472" cy="266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77"/>
              </a:lnSpc>
              <a:defRPr/>
            </a:pPr>
            <a:r>
              <a:rPr lang="ru-RU" sz="9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Предпроектное обследование 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185787515" name="Object30"/>
          <p:cNvSpPr/>
          <p:nvPr/>
        </p:nvSpPr>
        <p:spPr bwMode="auto">
          <a:xfrm>
            <a:off x="2615673" y="3582632"/>
            <a:ext cx="1082097" cy="124350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l">
              <a:lnSpc>
                <a:spcPts val="897"/>
              </a:lnSpc>
              <a:defRPr/>
            </a:pPr>
            <a:r>
              <a:rPr lang="en-US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РП и</a:t>
            </a:r>
            <a:r>
              <a:rPr lang="ru-RU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эксперты формируют концепцию проекта и разрабатывают общий план реализации разбитый по стадиям</a:t>
            </a:r>
            <a:r>
              <a:rPr lang="en-US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endParaRPr sz="700" b="0" i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16791791" name="Object31"/>
          <p:cNvSpPr/>
          <p:nvPr/>
        </p:nvSpPr>
        <p:spPr bwMode="auto">
          <a:xfrm>
            <a:off x="2518548" y="4859368"/>
            <a:ext cx="1276347" cy="323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57"/>
              </a:lnSpc>
              <a:defRPr/>
            </a:pPr>
            <a:r>
              <a:rPr lang="ru-RU" sz="1000" b="1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Концепция проекта</a:t>
            </a:r>
            <a:endParaRPr sz="1050">
              <a:latin typeface="Montserrat"/>
              <a:ea typeface="Montserrat"/>
              <a:cs typeface="Montserrat"/>
            </a:endParaRPr>
          </a:p>
        </p:txBody>
      </p:sp>
      <p:sp>
        <p:nvSpPr>
          <p:cNvPr id="959987162" name="Object23"/>
          <p:cNvSpPr/>
          <p:nvPr/>
        </p:nvSpPr>
        <p:spPr bwMode="auto">
          <a:xfrm>
            <a:off x="3890147" y="2925843"/>
            <a:ext cx="1133472" cy="266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77"/>
              </a:lnSpc>
              <a:defRPr/>
            </a:pPr>
            <a:r>
              <a:rPr lang="ru-RU" sz="9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Планирование стадии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923502315" name="Object31"/>
          <p:cNvSpPr/>
          <p:nvPr/>
        </p:nvSpPr>
        <p:spPr bwMode="auto">
          <a:xfrm>
            <a:off x="3723458" y="4866708"/>
            <a:ext cx="1419222" cy="323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57"/>
              </a:lnSpc>
              <a:defRPr/>
            </a:pPr>
            <a:r>
              <a:rPr lang="ru-RU" sz="1000" b="1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Концепция </a:t>
            </a:r>
          </a:p>
          <a:p>
            <a:pPr algn="ctr">
              <a:lnSpc>
                <a:spcPts val="1257"/>
              </a:lnSpc>
              <a:defRPr/>
            </a:pPr>
            <a:r>
              <a:rPr lang="ru-RU" sz="1000" b="1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стадии</a:t>
            </a:r>
            <a:endParaRPr/>
          </a:p>
        </p:txBody>
      </p:sp>
      <p:sp>
        <p:nvSpPr>
          <p:cNvPr id="253192790" name="Object29"/>
          <p:cNvSpPr/>
          <p:nvPr/>
        </p:nvSpPr>
        <p:spPr bwMode="auto">
          <a:xfrm>
            <a:off x="5324310" y="2952093"/>
            <a:ext cx="268322" cy="18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37"/>
              </a:lnSpc>
              <a:defRPr/>
            </a:pPr>
            <a:r>
              <a:rPr lang="en-US" sz="1100" b="1" i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1</a:t>
            </a:r>
            <a:endParaRPr sz="1100">
              <a:latin typeface="Montserrat"/>
              <a:ea typeface="Montserrat"/>
              <a:cs typeface="Montserrat"/>
            </a:endParaRPr>
          </a:p>
        </p:txBody>
      </p:sp>
      <p:sp>
        <p:nvSpPr>
          <p:cNvPr id="1873669687" name="Object31"/>
          <p:cNvSpPr/>
          <p:nvPr/>
        </p:nvSpPr>
        <p:spPr bwMode="auto">
          <a:xfrm>
            <a:off x="4921982" y="4905831"/>
            <a:ext cx="1419222" cy="323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57"/>
              </a:lnSpc>
              <a:defRPr/>
            </a:pPr>
            <a:r>
              <a:rPr lang="ru-RU" sz="1000" b="1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Еженедельный план</a:t>
            </a:r>
            <a:endParaRPr sz="1050">
              <a:latin typeface="Montserrat"/>
              <a:ea typeface="Montserrat"/>
              <a:cs typeface="Montserrat"/>
            </a:endParaRPr>
          </a:p>
        </p:txBody>
      </p:sp>
      <p:sp>
        <p:nvSpPr>
          <p:cNvPr id="734540750" name="Object29"/>
          <p:cNvSpPr/>
          <p:nvPr/>
        </p:nvSpPr>
        <p:spPr bwMode="auto">
          <a:xfrm>
            <a:off x="5324310" y="2952093"/>
            <a:ext cx="268322" cy="180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437"/>
              </a:lnSpc>
              <a:defRPr/>
            </a:pPr>
            <a:r>
              <a:rPr lang="en-US" sz="1100" b="1" i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1</a:t>
            </a:r>
            <a:endParaRPr sz="1100">
              <a:latin typeface="Montserrat"/>
              <a:ea typeface="Montserrat"/>
              <a:cs typeface="Montserrat"/>
            </a:endParaRPr>
          </a:p>
        </p:txBody>
      </p:sp>
      <p:sp>
        <p:nvSpPr>
          <p:cNvPr id="1830342375" name="Object31"/>
          <p:cNvSpPr/>
          <p:nvPr/>
        </p:nvSpPr>
        <p:spPr bwMode="auto">
          <a:xfrm>
            <a:off x="6205370" y="4905831"/>
            <a:ext cx="1419222" cy="323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57"/>
              </a:lnSpc>
              <a:defRPr/>
            </a:pPr>
            <a:r>
              <a:rPr lang="ru-RU" sz="1000" b="1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Еженедельный отчет</a:t>
            </a:r>
            <a:endParaRPr sz="1050">
              <a:latin typeface="Montserrat"/>
              <a:ea typeface="Montserrat"/>
              <a:cs typeface="Montserrat"/>
            </a:endParaRPr>
          </a:p>
        </p:txBody>
      </p:sp>
      <p:sp>
        <p:nvSpPr>
          <p:cNvPr id="1106727345" name="Object31"/>
          <p:cNvSpPr/>
          <p:nvPr/>
        </p:nvSpPr>
        <p:spPr bwMode="auto">
          <a:xfrm>
            <a:off x="7433298" y="4835409"/>
            <a:ext cx="1277938" cy="323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57"/>
              </a:lnSpc>
              <a:defRPr/>
            </a:pPr>
            <a:r>
              <a:rPr lang="ru-RU" sz="1000" b="1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Отчет о завершении стадии</a:t>
            </a:r>
            <a:endParaRPr sz="1050">
              <a:latin typeface="Montserrat"/>
              <a:ea typeface="Montserrat"/>
              <a:cs typeface="Montserrat"/>
            </a:endParaRPr>
          </a:p>
        </p:txBody>
      </p:sp>
      <p:sp>
        <p:nvSpPr>
          <p:cNvPr id="506289661" name="Object23"/>
          <p:cNvSpPr/>
          <p:nvPr/>
        </p:nvSpPr>
        <p:spPr bwMode="auto">
          <a:xfrm>
            <a:off x="5111114" y="2925843"/>
            <a:ext cx="1133471" cy="266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76"/>
              </a:lnSpc>
              <a:defRPr/>
            </a:pPr>
            <a:r>
              <a:rPr lang="ru-RU" sz="9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Планирование итерации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962582653" name="Object23"/>
          <p:cNvSpPr/>
          <p:nvPr/>
        </p:nvSpPr>
        <p:spPr bwMode="auto">
          <a:xfrm>
            <a:off x="6397746" y="2977398"/>
            <a:ext cx="1133471" cy="266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76"/>
              </a:lnSpc>
              <a:defRPr/>
            </a:pPr>
            <a:r>
              <a:rPr lang="ru-RU" sz="9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Выполнение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395607438" name="Object23"/>
          <p:cNvSpPr/>
          <p:nvPr/>
        </p:nvSpPr>
        <p:spPr bwMode="auto">
          <a:xfrm>
            <a:off x="7541575" y="2952089"/>
            <a:ext cx="1133471" cy="266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76"/>
              </a:lnSpc>
              <a:defRPr/>
            </a:pPr>
            <a:r>
              <a:rPr lang="ru-RU" sz="9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Завершение стадии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599188634" name="Object23"/>
          <p:cNvSpPr/>
          <p:nvPr/>
        </p:nvSpPr>
        <p:spPr bwMode="auto">
          <a:xfrm>
            <a:off x="8723470" y="2965640"/>
            <a:ext cx="1133471" cy="266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76"/>
              </a:lnSpc>
              <a:defRPr/>
            </a:pPr>
            <a:r>
              <a:rPr lang="ru-RU" sz="9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Завершение проекта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690063193" name="Object30"/>
          <p:cNvSpPr/>
          <p:nvPr/>
        </p:nvSpPr>
        <p:spPr bwMode="auto">
          <a:xfrm>
            <a:off x="3868610" y="3599246"/>
            <a:ext cx="1082097" cy="124350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l">
              <a:lnSpc>
                <a:spcPts val="896"/>
              </a:lnSpc>
              <a:defRPr/>
            </a:pPr>
            <a:r>
              <a:rPr lang="ru-RU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Команда проекта прорабатывает план на сближающую стадию </a:t>
            </a:r>
            <a:r>
              <a:rPr lang="en-US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endParaRPr sz="700" b="0" i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77566148" name="Object30"/>
          <p:cNvSpPr/>
          <p:nvPr/>
        </p:nvSpPr>
        <p:spPr bwMode="auto">
          <a:xfrm>
            <a:off x="5073772" y="3580145"/>
            <a:ext cx="1082097" cy="124350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l">
              <a:lnSpc>
                <a:spcPts val="896"/>
              </a:lnSpc>
              <a:defRPr/>
            </a:pPr>
            <a:r>
              <a:rPr lang="ru-RU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Итерация – это короткий промежуток времени, например – неделя. По окончанию которой, команда покажет конкретные результаты</a:t>
            </a:r>
            <a:r>
              <a:rPr lang="en-US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 </a:t>
            </a:r>
            <a:endParaRPr sz="700" b="0" i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25801323" name="Object30"/>
          <p:cNvSpPr/>
          <p:nvPr/>
        </p:nvSpPr>
        <p:spPr bwMode="auto">
          <a:xfrm>
            <a:off x="6307639" y="3591904"/>
            <a:ext cx="1082097" cy="124350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l">
              <a:lnSpc>
                <a:spcPts val="896"/>
              </a:lnSpc>
              <a:defRPr/>
            </a:pPr>
            <a:r>
              <a:rPr lang="ru-RU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Команда работает короткими итерациями, пока не выполнит все работы по стадии, после каждой итерации, планируя новую и корректируя свои задачи</a:t>
            </a:r>
            <a:endParaRPr sz="700" b="0" i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586881546" name="Object30"/>
          <p:cNvSpPr/>
          <p:nvPr/>
        </p:nvSpPr>
        <p:spPr bwMode="auto">
          <a:xfrm>
            <a:off x="7531219" y="3591904"/>
            <a:ext cx="1082097" cy="124350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l">
              <a:lnSpc>
                <a:spcPts val="896"/>
              </a:lnSpc>
              <a:defRPr/>
            </a:pPr>
            <a:r>
              <a:rPr lang="ru-RU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Когда стадия завершается, команда сдает заказчику результаты и приступает к планировании новой, с учетом выученных уроков, новых знаний и нового видения</a:t>
            </a:r>
            <a:endParaRPr sz="700" b="0" i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75412782" name="Object31"/>
          <p:cNvSpPr/>
          <p:nvPr/>
        </p:nvSpPr>
        <p:spPr bwMode="auto">
          <a:xfrm>
            <a:off x="8651237" y="4835408"/>
            <a:ext cx="1277938" cy="323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256"/>
              </a:lnSpc>
              <a:defRPr/>
            </a:pPr>
            <a:r>
              <a:rPr lang="ru-RU" sz="1000" b="1" i="0">
                <a:solidFill>
                  <a:srgbClr val="5FB677"/>
                </a:solidFill>
                <a:latin typeface="Montserrat"/>
                <a:ea typeface="Montserrat"/>
                <a:cs typeface="Montserrat"/>
              </a:rPr>
              <a:t>Отчет о завершении проекта</a:t>
            </a:r>
            <a:endParaRPr sz="1050">
              <a:latin typeface="Montserrat"/>
              <a:ea typeface="Montserrat"/>
              <a:cs typeface="Montserrat"/>
            </a:endParaRPr>
          </a:p>
        </p:txBody>
      </p:sp>
      <p:sp>
        <p:nvSpPr>
          <p:cNvPr id="647250595" name="Object30"/>
          <p:cNvSpPr/>
          <p:nvPr/>
        </p:nvSpPr>
        <p:spPr bwMode="auto">
          <a:xfrm>
            <a:off x="8774845" y="3591904"/>
            <a:ext cx="1082097" cy="124350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l">
              <a:lnSpc>
                <a:spcPts val="896"/>
              </a:lnSpc>
              <a:defRPr/>
            </a:pPr>
            <a:r>
              <a:rPr lang="ru-RU" sz="7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Когда завершена последняя стадия, функционал передается в сопровождение заказчику или мы берем сопровождение на себя</a:t>
            </a:r>
            <a:endParaRPr sz="700" b="0" i="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23794698" name="Object23"/>
          <p:cNvSpPr/>
          <p:nvPr/>
        </p:nvSpPr>
        <p:spPr bwMode="auto">
          <a:xfrm>
            <a:off x="3023077" y="3251439"/>
            <a:ext cx="267287" cy="22383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ctr">
              <a:lnSpc>
                <a:spcPts val="1076"/>
              </a:lnSpc>
              <a:defRPr/>
            </a:pPr>
            <a:r>
              <a:rPr lang="ru-RU" sz="900" b="1" i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695573153" name="Object23"/>
          <p:cNvSpPr/>
          <p:nvPr/>
        </p:nvSpPr>
        <p:spPr bwMode="auto">
          <a:xfrm>
            <a:off x="4251801" y="3251439"/>
            <a:ext cx="267286" cy="223833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ctr">
              <a:lnSpc>
                <a:spcPts val="1076"/>
              </a:lnSpc>
              <a:defRPr/>
            </a:pPr>
            <a:r>
              <a:rPr lang="ru-RU" sz="900" b="1" i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736084001" name="Object23"/>
          <p:cNvSpPr/>
          <p:nvPr/>
        </p:nvSpPr>
        <p:spPr bwMode="auto">
          <a:xfrm>
            <a:off x="5458988" y="3251437"/>
            <a:ext cx="267286" cy="223832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ctr">
              <a:lnSpc>
                <a:spcPts val="1076"/>
              </a:lnSpc>
              <a:defRPr/>
            </a:pPr>
            <a:r>
              <a:rPr lang="ru-RU" sz="900" b="1" i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3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78181013" name="Object23"/>
          <p:cNvSpPr/>
          <p:nvPr/>
        </p:nvSpPr>
        <p:spPr bwMode="auto">
          <a:xfrm>
            <a:off x="6701493" y="3251439"/>
            <a:ext cx="267286" cy="223832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ctr">
              <a:lnSpc>
                <a:spcPts val="1076"/>
              </a:lnSpc>
              <a:defRPr/>
            </a:pPr>
            <a:r>
              <a:rPr lang="ru-RU" sz="900" b="1" i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59695423" name="Object23"/>
          <p:cNvSpPr/>
          <p:nvPr/>
        </p:nvSpPr>
        <p:spPr bwMode="auto">
          <a:xfrm>
            <a:off x="7938624" y="3251437"/>
            <a:ext cx="267286" cy="223832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ctr">
              <a:lnSpc>
                <a:spcPts val="1076"/>
              </a:lnSpc>
              <a:defRPr/>
            </a:pPr>
            <a:r>
              <a:rPr lang="ru-RU" sz="900" b="1" i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5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1525652055" name="Object23"/>
          <p:cNvSpPr/>
          <p:nvPr/>
        </p:nvSpPr>
        <p:spPr bwMode="auto">
          <a:xfrm>
            <a:off x="9156563" y="3251439"/>
            <a:ext cx="267286" cy="223832"/>
          </a:xfrm>
          <a:prstGeom prst="rect">
            <a:avLst/>
          </a:prstGeom>
          <a:noFill/>
          <a:ln/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algn="ctr">
              <a:lnSpc>
                <a:spcPts val="1076"/>
              </a:lnSpc>
              <a:defRPr/>
            </a:pPr>
            <a:r>
              <a:rPr lang="ru-RU" sz="900" b="1" i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6</a:t>
            </a:r>
            <a:endParaRPr sz="9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63586154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0572750" cy="5943600"/>
          </a:xfrm>
          <a:prstGeom prst="rect">
            <a:avLst/>
          </a:prstGeom>
        </p:spPr>
      </p:pic>
      <p:pic>
        <p:nvPicPr>
          <p:cNvPr id="1245363312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5133973" y="0"/>
            <a:ext cx="5438772" cy="5705473"/>
          </a:xfrm>
          <a:prstGeom prst="rect">
            <a:avLst/>
          </a:prstGeom>
        </p:spPr>
      </p:pic>
      <p:pic>
        <p:nvPicPr>
          <p:cNvPr id="1510745025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0" y="876297"/>
            <a:ext cx="5219697" cy="5067298"/>
          </a:xfrm>
          <a:prstGeom prst="rect">
            <a:avLst/>
          </a:prstGeom>
        </p:spPr>
      </p:pic>
      <p:sp>
        <p:nvSpPr>
          <p:cNvPr id="340737208" name="Text 1"/>
          <p:cNvSpPr/>
          <p:nvPr/>
        </p:nvSpPr>
        <p:spPr bwMode="auto">
          <a:xfrm>
            <a:off x="476248" y="2454638"/>
            <a:ext cx="9544050" cy="1752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  <a:defRPr/>
            </a:pPr>
            <a:r>
              <a:rPr lang="ru-RU" sz="4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Что важно знать при внедрении УХи</a:t>
            </a:r>
            <a:endParaRPr lang="en-US" sz="4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9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12027089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sp>
        <p:nvSpPr>
          <p:cNvPr id="1278090222" name="Text 5"/>
          <p:cNvSpPr/>
          <p:nvPr/>
        </p:nvSpPr>
        <p:spPr bwMode="auto">
          <a:xfrm>
            <a:off x="1957222" y="3588197"/>
            <a:ext cx="75818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defRPr/>
            </a:pPr>
            <a:endParaRPr/>
          </a:p>
        </p:txBody>
      </p:sp>
      <p:sp>
        <p:nvSpPr>
          <p:cNvPr id="998990862" name="Text 6"/>
          <p:cNvSpPr/>
          <p:nvPr/>
        </p:nvSpPr>
        <p:spPr bwMode="auto">
          <a:xfrm>
            <a:off x="190497" y="209547"/>
            <a:ext cx="119062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7"/>
              </a:lnSpc>
              <a:buNone/>
              <a:defRPr/>
            </a:pPr>
            <a:r>
              <a:rPr lang="ru-RU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Важно знать</a:t>
            </a:r>
            <a:endParaRPr lang="en-US" sz="1500"/>
          </a:p>
        </p:txBody>
      </p:sp>
      <p:sp>
        <p:nvSpPr>
          <p:cNvPr id="1474250170" name="Text 7"/>
          <p:cNvSpPr/>
          <p:nvPr/>
        </p:nvSpPr>
        <p:spPr bwMode="auto">
          <a:xfrm>
            <a:off x="190497" y="5543550"/>
            <a:ext cx="271342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7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26</a:t>
            </a:r>
            <a:endParaRPr lang="en-US" sz="1500" dirty="0"/>
          </a:p>
        </p:txBody>
      </p:sp>
      <p:sp>
        <p:nvSpPr>
          <p:cNvPr id="534332993" name="Заголовок 1"/>
          <p:cNvSpPr>
            <a:spLocks noGrp="1"/>
          </p:cNvSpPr>
          <p:nvPr/>
        </p:nvSpPr>
        <p:spPr bwMode="auto">
          <a:xfrm>
            <a:off x="1771356" y="84182"/>
            <a:ext cx="8543745" cy="822231"/>
          </a:xfrm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200">
                <a:solidFill>
                  <a:srgbClr val="343534"/>
                </a:solidFill>
                <a:latin typeface="Montserrat SemiBold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sz="4600"/>
              <a:t>Выученные уроки</a:t>
            </a:r>
            <a:endParaRPr/>
          </a:p>
        </p:txBody>
      </p:sp>
      <p:pic>
        <p:nvPicPr>
          <p:cNvPr id="1963512378" name="Object 4" descr="preencoded.png"/>
          <p:cNvPicPr>
            <a:picLocks noChangeAspect="1"/>
          </p:cNvPicPr>
          <p:nvPr/>
        </p:nvPicPr>
        <p:blipFill>
          <a:blip r:embed="rId3"/>
          <a:srcRect r="94782" b="59906"/>
          <a:stretch/>
        </p:blipFill>
        <p:spPr bwMode="auto">
          <a:xfrm>
            <a:off x="1854223" y="1738205"/>
            <a:ext cx="226703" cy="274231"/>
          </a:xfrm>
          <a:prstGeom prst="rect">
            <a:avLst/>
          </a:prstGeom>
        </p:spPr>
      </p:pic>
      <p:pic>
        <p:nvPicPr>
          <p:cNvPr id="1342655720" name="Object 4" descr="preencoded.png"/>
          <p:cNvPicPr>
            <a:picLocks noChangeAspect="1"/>
          </p:cNvPicPr>
          <p:nvPr/>
        </p:nvPicPr>
        <p:blipFill>
          <a:blip r:embed="rId3"/>
          <a:srcRect r="94782" b="59906"/>
          <a:stretch/>
        </p:blipFill>
        <p:spPr bwMode="auto">
          <a:xfrm>
            <a:off x="1854222" y="2830677"/>
            <a:ext cx="226703" cy="274231"/>
          </a:xfrm>
          <a:prstGeom prst="rect">
            <a:avLst/>
          </a:prstGeom>
        </p:spPr>
      </p:pic>
      <p:pic>
        <p:nvPicPr>
          <p:cNvPr id="126545110" name="Object 4" descr="preencoded.png"/>
          <p:cNvPicPr>
            <a:picLocks noChangeAspect="1"/>
          </p:cNvPicPr>
          <p:nvPr/>
        </p:nvPicPr>
        <p:blipFill>
          <a:blip r:embed="rId3"/>
          <a:srcRect r="94782" b="59906"/>
          <a:stretch/>
        </p:blipFill>
        <p:spPr bwMode="auto">
          <a:xfrm>
            <a:off x="1854222" y="3709146"/>
            <a:ext cx="226703" cy="274231"/>
          </a:xfrm>
          <a:prstGeom prst="rect">
            <a:avLst/>
          </a:prstGeom>
        </p:spPr>
      </p:pic>
      <p:sp>
        <p:nvSpPr>
          <p:cNvPr id="327288069" name="TextBox 1"/>
          <p:cNvSpPr txBox="1"/>
          <p:nvPr/>
        </p:nvSpPr>
        <p:spPr bwMode="auto">
          <a:xfrm>
            <a:off x="2080926" y="1669964"/>
            <a:ext cx="8277733" cy="325121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10000"/>
              </a:lnSpc>
              <a:spcAft>
                <a:spcPts val="1198"/>
              </a:spcAft>
              <a:defRPr b="0">
                <a:latin typeface="Montserrat Bold"/>
                <a:ea typeface="Montserrat Bold"/>
                <a:cs typeface="Montserrat Bold"/>
              </a:defRPr>
            </a:pPr>
            <a:r>
              <a:rPr lang="ru-RU" sz="1600" b="0" i="0" u="none" strike="noStrike" cap="none" spc="0" dirty="0">
                <a:solidFill>
                  <a:srgbClr val="343534"/>
                </a:solidFill>
                <a:latin typeface="Montserrat"/>
                <a:ea typeface="Montserrat"/>
                <a:cs typeface="Montserrat"/>
              </a:rPr>
              <a:t>Заложите бюджет и сроки на обновления и следите за выходами новых релизов!</a:t>
            </a:r>
            <a:endParaRPr sz="1600" dirty="0">
              <a:solidFill>
                <a:srgbClr val="343534"/>
              </a:solidFill>
              <a:latin typeface="Montserrat"/>
              <a:ea typeface="Montserrat"/>
              <a:cs typeface="Montserrat"/>
            </a:endParaRPr>
          </a:p>
          <a:p>
            <a:pPr algn="l">
              <a:lnSpc>
                <a:spcPct val="110000"/>
              </a:lnSpc>
              <a:spcAft>
                <a:spcPts val="1198"/>
              </a:spcAft>
              <a:defRPr b="0">
                <a:latin typeface="Montserrat Bold"/>
                <a:ea typeface="Montserrat Bold"/>
                <a:cs typeface="Montserrat Bold"/>
              </a:defRPr>
            </a:pPr>
            <a:endParaRPr lang="ru-RU" sz="1600" dirty="0">
              <a:solidFill>
                <a:srgbClr val="343534"/>
              </a:solidFill>
              <a:latin typeface="Montserrat"/>
              <a:ea typeface="Montserrat"/>
              <a:cs typeface="Montserrat"/>
            </a:endParaRPr>
          </a:p>
          <a:p>
            <a:pPr algn="l">
              <a:lnSpc>
                <a:spcPct val="110000"/>
              </a:lnSpc>
              <a:spcAft>
                <a:spcPts val="1198"/>
              </a:spcAft>
              <a:defRPr b="0">
                <a:latin typeface="Montserrat Bold"/>
                <a:ea typeface="Montserrat Bold"/>
                <a:cs typeface="Montserrat Bold"/>
              </a:defRPr>
            </a:pPr>
            <a:r>
              <a:rPr lang="ru-RU" sz="1600" dirty="0">
                <a:solidFill>
                  <a:srgbClr val="343534"/>
                </a:solidFill>
                <a:latin typeface="Montserrat"/>
                <a:ea typeface="Montserrat"/>
                <a:cs typeface="Montserrat"/>
              </a:rPr>
              <a:t>Заложите бюджет и сроки на исправление ошибок в типовых релизах.</a:t>
            </a:r>
          </a:p>
          <a:p>
            <a:pPr algn="l">
              <a:lnSpc>
                <a:spcPct val="110000"/>
              </a:lnSpc>
              <a:spcAft>
                <a:spcPts val="1197"/>
              </a:spcAft>
              <a:defRPr b="0">
                <a:latin typeface="Montserrat Bold"/>
                <a:ea typeface="Montserrat Bold"/>
                <a:cs typeface="Montserrat Bold"/>
              </a:defRPr>
            </a:pPr>
            <a:endParaRPr lang="ru-RU" sz="1600" dirty="0">
              <a:solidFill>
                <a:srgbClr val="343534"/>
              </a:solidFill>
              <a:latin typeface="Montserrat"/>
              <a:ea typeface="Montserrat"/>
              <a:cs typeface="Montserrat"/>
            </a:endParaRPr>
          </a:p>
          <a:p>
            <a:pPr algn="l">
              <a:lnSpc>
                <a:spcPct val="110000"/>
              </a:lnSpc>
              <a:spcAft>
                <a:spcPts val="1197"/>
              </a:spcAft>
              <a:defRPr b="0">
                <a:latin typeface="Montserrat Bold"/>
                <a:ea typeface="Montserrat Bold"/>
                <a:cs typeface="Montserrat Bold"/>
              </a:defRPr>
            </a:pPr>
            <a:r>
              <a:rPr lang="ru-RU" sz="1600" dirty="0">
                <a:solidFill>
                  <a:srgbClr val="343534"/>
                </a:solidFill>
                <a:latin typeface="Montserrat"/>
                <a:ea typeface="Montserrat"/>
                <a:cs typeface="Montserrat"/>
              </a:rPr>
              <a:t>Не пытайтесь на старте проекта написать ТЗ на всю систему.</a:t>
            </a:r>
          </a:p>
          <a:p>
            <a:pPr algn="l">
              <a:lnSpc>
                <a:spcPct val="110000"/>
              </a:lnSpc>
              <a:spcAft>
                <a:spcPts val="1198"/>
              </a:spcAft>
              <a:defRPr b="0">
                <a:latin typeface="Montserrat Bold"/>
                <a:ea typeface="Montserrat Bold"/>
                <a:cs typeface="Montserrat Bold"/>
              </a:defRPr>
            </a:pPr>
            <a:endParaRPr sz="1600" dirty="0"/>
          </a:p>
          <a:p>
            <a:pPr algn="l">
              <a:lnSpc>
                <a:spcPct val="110000"/>
              </a:lnSpc>
              <a:spcAft>
                <a:spcPts val="1198"/>
              </a:spcAft>
              <a:defRPr b="0">
                <a:latin typeface="Montserrat Bold"/>
                <a:ea typeface="Montserrat Bold"/>
                <a:cs typeface="Montserrat Bold"/>
              </a:defRPr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77015011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0572750" cy="5943600"/>
          </a:xfrm>
          <a:prstGeom prst="rect">
            <a:avLst/>
          </a:prstGeom>
        </p:spPr>
      </p:pic>
      <p:pic>
        <p:nvPicPr>
          <p:cNvPr id="40857249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33974" y="0"/>
            <a:ext cx="5438773" cy="5705474"/>
          </a:xfrm>
          <a:prstGeom prst="rect">
            <a:avLst/>
          </a:prstGeom>
        </p:spPr>
      </p:pic>
      <p:pic>
        <p:nvPicPr>
          <p:cNvPr id="814074995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876298"/>
            <a:ext cx="5219699" cy="5067299"/>
          </a:xfrm>
          <a:prstGeom prst="rect">
            <a:avLst/>
          </a:prstGeom>
        </p:spPr>
      </p:pic>
      <p:sp>
        <p:nvSpPr>
          <p:cNvPr id="1478095114" name="Text 0"/>
          <p:cNvSpPr/>
          <p:nvPr/>
        </p:nvSpPr>
        <p:spPr bwMode="auto">
          <a:xfrm>
            <a:off x="1512307" y="428623"/>
            <a:ext cx="171450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4"/>
              </a:lnSpc>
              <a:buNone/>
              <a:defRPr/>
            </a:pPr>
            <a:r>
              <a:rPr lang="en-US" sz="34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bo</a:t>
            </a:r>
            <a:r>
              <a:rPr lang="en-US" sz="3400" b="1" dirty="0" err="1">
                <a:solidFill>
                  <a:srgbClr val="5FB677"/>
                </a:solidFill>
                <a:latin typeface="Montserrat Bold"/>
                <a:ea typeface="Montserrat Bold"/>
                <a:cs typeface="Montserrat Bold"/>
              </a:rPr>
              <a:t>bd</a:t>
            </a:r>
            <a:r>
              <a:rPr lang="en-US" sz="34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ay</a:t>
            </a:r>
            <a:endParaRPr lang="en-US" sz="3400" dirty="0"/>
          </a:p>
        </p:txBody>
      </p:sp>
      <p:sp>
        <p:nvSpPr>
          <p:cNvPr id="1333545168" name="Text 1"/>
          <p:cNvSpPr/>
          <p:nvPr/>
        </p:nvSpPr>
        <p:spPr bwMode="auto">
          <a:xfrm>
            <a:off x="476249" y="1571625"/>
            <a:ext cx="9544050" cy="1752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49"/>
              </a:lnSpc>
              <a:buNone/>
              <a:defRPr/>
            </a:pP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Как с помощью «1С:Управление холдингом» централизовать функции управления финансами в вертикально-интегрированном агрохолдинге?</a:t>
            </a:r>
            <a:endParaRPr lang="en-US" sz="300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5300" y="4572000"/>
            <a:ext cx="2486025" cy="876300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1535460" y="4686300"/>
            <a:ext cx="15906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Надежда Дудина</a:t>
            </a:r>
            <a:endParaRPr lang="en-US" sz="1350" dirty="0"/>
          </a:p>
        </p:txBody>
      </p:sp>
      <p:sp>
        <p:nvSpPr>
          <p:cNvPr id="16" name="Text 2"/>
          <p:cNvSpPr/>
          <p:nvPr/>
        </p:nvSpPr>
        <p:spPr>
          <a:xfrm>
            <a:off x="1535460" y="4933950"/>
            <a:ext cx="15335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8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ontserrat Regular" pitchFamily="34" charset="0"/>
                <a:ea typeface="Montserrat Regular" pitchFamily="34" charset="-122"/>
                <a:cs typeface="Montserrat Regular" pitchFamily="34" charset="-120"/>
              </a:rPr>
              <a:t>Финансовый директор «Русская Аграрная Группа» (г. Рязань)</a:t>
            </a:r>
            <a:endParaRPr lang="en-US" sz="900" dirty="0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32E3C948-3D9B-C0C6-3F69-0E943AF48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4577" y="91480"/>
            <a:ext cx="1029465" cy="10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72496066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0572750" cy="5943600"/>
          </a:xfrm>
          <a:prstGeom prst="rect">
            <a:avLst/>
          </a:prstGeom>
        </p:spPr>
      </p:pic>
      <p:pic>
        <p:nvPicPr>
          <p:cNvPr id="1269098551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5133974" y="0"/>
            <a:ext cx="5438773" cy="5705474"/>
          </a:xfrm>
          <a:prstGeom prst="rect">
            <a:avLst/>
          </a:prstGeom>
        </p:spPr>
      </p:pic>
      <p:pic>
        <p:nvPicPr>
          <p:cNvPr id="1955239578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0" y="876298"/>
            <a:ext cx="5219699" cy="5067299"/>
          </a:xfrm>
          <a:prstGeom prst="rect">
            <a:avLst/>
          </a:prstGeom>
        </p:spPr>
      </p:pic>
      <p:sp>
        <p:nvSpPr>
          <p:cNvPr id="959302626" name="Text 1"/>
          <p:cNvSpPr/>
          <p:nvPr/>
        </p:nvSpPr>
        <p:spPr bwMode="auto">
          <a:xfrm>
            <a:off x="476249" y="2454639"/>
            <a:ext cx="9544050" cy="1752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49"/>
              </a:lnSpc>
              <a:buNone/>
              <a:defRPr/>
            </a:pPr>
            <a:r>
              <a:rPr lang="ru-RU" sz="4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2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 bwMode="auto">
          <a:xfrm>
            <a:off x="190500" y="209550"/>
            <a:ext cx="14954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</a:t>
            </a:r>
            <a:b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хол</a:t>
            </a:r>
            <a:r>
              <a:rPr lang="ru-RU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д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инге</a:t>
            </a:r>
            <a:endParaRPr lang="en-US" sz="1500" dirty="0"/>
          </a:p>
        </p:txBody>
      </p:sp>
      <p:sp>
        <p:nvSpPr>
          <p:cNvPr id="5" name="Text 1"/>
          <p:cNvSpPr/>
          <p:nvPr/>
        </p:nvSpPr>
        <p:spPr bwMode="auto">
          <a:xfrm>
            <a:off x="190499" y="5543550"/>
            <a:ext cx="271339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</a:t>
            </a: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4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 bwMode="auto">
          <a:xfrm>
            <a:off x="2105025" y="438149"/>
            <a:ext cx="25431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Структура холдинга</a:t>
            </a:r>
            <a:endParaRPr lang="en-US" sz="1800"/>
          </a:p>
        </p:txBody>
      </p:sp>
      <p:sp>
        <p:nvSpPr>
          <p:cNvPr id="7" name="Text 3"/>
          <p:cNvSpPr/>
          <p:nvPr/>
        </p:nvSpPr>
        <p:spPr bwMode="auto">
          <a:xfrm>
            <a:off x="2105025" y="819150"/>
            <a:ext cx="3829050" cy="27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 Холдинг входит 30 предприятий, включая УК, Торговый дом и обслуживающие компании.</a:t>
            </a:r>
            <a:b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Процессы управления холдингом полностью централизованы (финансы, закупки, продажи, обслуживание основных производств).</a:t>
            </a:r>
            <a:endParaRPr lang="en-US" sz="1350"/>
          </a:p>
        </p:txBody>
      </p:sp>
      <p:pic>
        <p:nvPicPr>
          <p:cNvPr id="167477307" name="Рисунок 16747730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63977" y="400049"/>
            <a:ext cx="4424754" cy="4331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3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6262464" y="408924"/>
            <a:ext cx="3928290" cy="496297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124075" y="819150"/>
            <a:ext cx="4000500" cy="36576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 bwMode="auto">
          <a:xfrm>
            <a:off x="190500" y="209550"/>
            <a:ext cx="14954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</a:t>
            </a:r>
            <a:b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хол</a:t>
            </a:r>
            <a:r>
              <a:rPr lang="ru-RU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д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инге</a:t>
            </a:r>
            <a:endParaRPr lang="en-US" sz="1500" dirty="0"/>
          </a:p>
        </p:txBody>
      </p:sp>
      <p:sp>
        <p:nvSpPr>
          <p:cNvPr id="6" name="Text 1"/>
          <p:cNvSpPr/>
          <p:nvPr/>
        </p:nvSpPr>
        <p:spPr bwMode="auto">
          <a:xfrm>
            <a:off x="190500" y="5543550"/>
            <a:ext cx="343347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05</a:t>
            </a:r>
            <a:endParaRPr lang="en-US" sz="1500" dirty="0"/>
          </a:p>
        </p:txBody>
      </p:sp>
      <p:sp>
        <p:nvSpPr>
          <p:cNvPr id="7" name="Text 2"/>
          <p:cNvSpPr/>
          <p:nvPr/>
        </p:nvSpPr>
        <p:spPr bwMode="auto">
          <a:xfrm>
            <a:off x="2105025" y="438149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ИТ-ландшафт</a:t>
            </a:r>
            <a:endParaRPr lang="en-US" sz="1800"/>
          </a:p>
        </p:txBody>
      </p:sp>
      <p:sp>
        <p:nvSpPr>
          <p:cNvPr id="8" name="Text 3"/>
          <p:cNvSpPr/>
          <p:nvPr/>
        </p:nvSpPr>
        <p:spPr bwMode="auto">
          <a:xfrm>
            <a:off x="2105025" y="819150"/>
            <a:ext cx="34099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Типовые конфигурации 1С (30 штук):</a:t>
            </a:r>
            <a:endParaRPr lang="en-US" sz="1350"/>
          </a:p>
        </p:txBody>
      </p:sp>
      <p:sp>
        <p:nvSpPr>
          <p:cNvPr id="9" name="Text 4"/>
          <p:cNvSpPr/>
          <p:nvPr/>
        </p:nvSpPr>
        <p:spPr bwMode="auto">
          <a:xfrm>
            <a:off x="2105025" y="1104900"/>
            <a:ext cx="4019550" cy="1771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spcAft>
                <a:spcPts val="600"/>
              </a:spcAft>
              <a:buNone/>
              <a:defRPr/>
            </a:pP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1С:Бухгалтерия предприятия 3.0;</a:t>
            </a:r>
            <a:b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1С:Бухгалтерия сельскохозяйственного предприятия;</a:t>
            </a:r>
            <a:b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1С:Бухгалтерия элеватора и комбикормового завода;</a:t>
            </a:r>
            <a:b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1С:ЗУП;</a:t>
            </a:r>
            <a:b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1С:ERP Агропромышленный комплекс.</a:t>
            </a:r>
            <a:endParaRPr lang="en-US" sz="1350"/>
          </a:p>
        </p:txBody>
      </p:sp>
      <p:sp>
        <p:nvSpPr>
          <p:cNvPr id="10" name="Text 5"/>
          <p:cNvSpPr/>
          <p:nvPr/>
        </p:nvSpPr>
        <p:spPr bwMode="auto">
          <a:xfrm>
            <a:off x="2105025" y="3467100"/>
            <a:ext cx="3505199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spcAft>
                <a:spcPts val="600"/>
              </a:spcAft>
              <a:buNone/>
              <a:defRPr/>
            </a:pP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ДДС (движение денежных средств);</a:t>
            </a:r>
            <a:b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3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Подсистема документооборота.</a:t>
            </a:r>
            <a:endParaRPr lang="en-US" sz="1350"/>
          </a:p>
        </p:txBody>
      </p:sp>
      <p:sp>
        <p:nvSpPr>
          <p:cNvPr id="11" name="Text 6"/>
          <p:cNvSpPr/>
          <p:nvPr/>
        </p:nvSpPr>
        <p:spPr bwMode="auto">
          <a:xfrm>
            <a:off x="2105025" y="3181350"/>
            <a:ext cx="38004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Конфигурации собственной разработки:</a:t>
            </a:r>
            <a:endParaRPr lang="en-US" sz="1350"/>
          </a:p>
        </p:txBody>
      </p:sp>
      <p:sp>
        <p:nvSpPr>
          <p:cNvPr id="12" name="Text 7"/>
          <p:cNvSpPr/>
          <p:nvPr/>
        </p:nvSpPr>
        <p:spPr bwMode="auto">
          <a:xfrm>
            <a:off x="2105025" y="4267200"/>
            <a:ext cx="59054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</a:rPr>
              <a:t>EXCEL</a:t>
            </a:r>
            <a:endParaRPr lang="en-US"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4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876299" y="0"/>
            <a:ext cx="9077669" cy="5943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2038349" y="981075"/>
            <a:ext cx="3781425" cy="2514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2038349" y="3495675"/>
            <a:ext cx="3781425" cy="1885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5819775" y="581025"/>
            <a:ext cx="4286250" cy="23050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 bwMode="auto">
          <a:xfrm>
            <a:off x="5819775" y="2886075"/>
            <a:ext cx="4286250" cy="15049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 bwMode="auto">
          <a:xfrm>
            <a:off x="2333625" y="1238250"/>
            <a:ext cx="250507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Бюджетирование в Excel</a:t>
            </a:r>
            <a:endParaRPr lang="en-US" sz="1350"/>
          </a:p>
        </p:txBody>
      </p:sp>
      <p:sp>
        <p:nvSpPr>
          <p:cNvPr id="9" name="Text 1"/>
          <p:cNvSpPr/>
          <p:nvPr/>
        </p:nvSpPr>
        <p:spPr bwMode="auto">
          <a:xfrm>
            <a:off x="2333625" y="1524000"/>
            <a:ext cx="3171825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600"/>
              </a:spcAft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Формы не унифицированы, что усложняет процесс свода информации;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Фактические данные собираются вручную, по данным распечатанных ОСВ;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Консолидация отчетности производится в вручную;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Низкая вовлеченность пользователей ЦФО в процесс бюджетирования.</a:t>
            </a:r>
            <a:endParaRPr lang="en-US" sz="1050"/>
          </a:p>
        </p:txBody>
      </p:sp>
      <p:sp>
        <p:nvSpPr>
          <p:cNvPr id="10" name="Text 2"/>
          <p:cNvSpPr/>
          <p:nvPr/>
        </p:nvSpPr>
        <p:spPr bwMode="auto">
          <a:xfrm>
            <a:off x="2333625" y="3752850"/>
            <a:ext cx="31718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Кредитный и лизинговый портфель в Excel</a:t>
            </a:r>
            <a:endParaRPr lang="en-US" sz="1350"/>
          </a:p>
        </p:txBody>
      </p:sp>
      <p:sp>
        <p:nvSpPr>
          <p:cNvPr id="11" name="Text 3"/>
          <p:cNvSpPr/>
          <p:nvPr/>
        </p:nvSpPr>
        <p:spPr bwMode="auto">
          <a:xfrm>
            <a:off x="2333625" y="4248150"/>
            <a:ext cx="317182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600"/>
              </a:spcAft>
              <a:buNone/>
              <a:defRPr/>
            </a:pP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Трудоемкая работа со сложными файлами</a:t>
            </a: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;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ru-RU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Много ручного труда</a:t>
            </a:r>
            <a:endParaRPr lang="en-US" sz="1050"/>
          </a:p>
        </p:txBody>
      </p:sp>
      <p:sp>
        <p:nvSpPr>
          <p:cNvPr id="12" name="Text 4"/>
          <p:cNvSpPr/>
          <p:nvPr/>
        </p:nvSpPr>
        <p:spPr bwMode="auto">
          <a:xfrm>
            <a:off x="6115050" y="838200"/>
            <a:ext cx="340042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Управленческая и фин. отчетность в Excel</a:t>
            </a:r>
            <a:endParaRPr lang="en-US" sz="1350"/>
          </a:p>
        </p:txBody>
      </p:sp>
      <p:sp>
        <p:nvSpPr>
          <p:cNvPr id="13" name="Text 5"/>
          <p:cNvSpPr/>
          <p:nvPr/>
        </p:nvSpPr>
        <p:spPr bwMode="auto">
          <a:xfrm>
            <a:off x="6115050" y="1333500"/>
            <a:ext cx="3676650" cy="1181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600"/>
              </a:spcAft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Низкая оперативность подготовки финансовой отчетности;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Отсутствие необходимой детализации в отчетах предприятия;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Отсутствие оперативной информации о деятельности предприятия.</a:t>
            </a:r>
            <a:endParaRPr lang="en-US" sz="1050"/>
          </a:p>
        </p:txBody>
      </p:sp>
      <p:sp>
        <p:nvSpPr>
          <p:cNvPr id="14" name="Text 6"/>
          <p:cNvSpPr/>
          <p:nvPr/>
        </p:nvSpPr>
        <p:spPr bwMode="auto">
          <a:xfrm>
            <a:off x="6115050" y="3143250"/>
            <a:ext cx="34004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Казначейство, закупки и договора</a:t>
            </a:r>
            <a:endParaRPr lang="en-US" sz="1350"/>
          </a:p>
        </p:txBody>
      </p:sp>
      <p:sp>
        <p:nvSpPr>
          <p:cNvPr id="15" name="Text 7"/>
          <p:cNvSpPr/>
          <p:nvPr/>
        </p:nvSpPr>
        <p:spPr bwMode="auto">
          <a:xfrm>
            <a:off x="6115050" y="3429000"/>
            <a:ext cx="3486150" cy="59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600"/>
              </a:spcAft>
              <a:buNone/>
              <a:defRPr/>
            </a:pP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Нет связи с бюджетированием и фактом;</a:t>
            </a:r>
            <a:b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05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Требуется существенное развитие ИТ-систем в связи с развитием бизнеса.</a:t>
            </a:r>
            <a:endParaRPr lang="en-US" sz="1050"/>
          </a:p>
        </p:txBody>
      </p:sp>
      <p:sp>
        <p:nvSpPr>
          <p:cNvPr id="16" name="Text 8"/>
          <p:cNvSpPr/>
          <p:nvPr/>
        </p:nvSpPr>
        <p:spPr bwMode="auto">
          <a:xfrm>
            <a:off x="190500" y="209550"/>
            <a:ext cx="14954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</a:t>
            </a:r>
            <a:br>
              <a:rPr lang="en-US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</a:b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хол</a:t>
            </a:r>
            <a:r>
              <a:rPr lang="ru-RU" sz="15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д</a:t>
            </a:r>
            <a:r>
              <a:rPr lang="en-US" sz="15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инге</a:t>
            </a:r>
            <a:endParaRPr lang="en-US" sz="1500" dirty="0"/>
          </a:p>
        </p:txBody>
      </p:sp>
      <p:sp>
        <p:nvSpPr>
          <p:cNvPr id="17" name="Text 9"/>
          <p:cNvSpPr/>
          <p:nvPr/>
        </p:nvSpPr>
        <p:spPr bwMode="auto">
          <a:xfrm>
            <a:off x="190500" y="5543550"/>
            <a:ext cx="333375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06</a:t>
            </a:r>
            <a:endParaRPr lang="en-US" sz="1500" dirty="0"/>
          </a:p>
        </p:txBody>
      </p:sp>
      <p:sp>
        <p:nvSpPr>
          <p:cNvPr id="18" name="Text 10"/>
          <p:cNvSpPr/>
          <p:nvPr/>
        </p:nvSpPr>
        <p:spPr bwMode="auto">
          <a:xfrm>
            <a:off x="2105025" y="438149"/>
            <a:ext cx="13525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Проблемы</a:t>
            </a:r>
            <a:endParaRPr 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5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685925" y="0"/>
            <a:ext cx="1847850" cy="5943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3886200" y="942975"/>
            <a:ext cx="6334125" cy="133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3886200" y="2276475"/>
            <a:ext cx="6334125" cy="1123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3886200" y="3400425"/>
            <a:ext cx="6334125" cy="1752599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 bwMode="auto">
          <a:xfrm>
            <a:off x="190500" y="209550"/>
            <a:ext cx="1495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  <p:sp>
        <p:nvSpPr>
          <p:cNvPr id="8" name="Text 1"/>
          <p:cNvSpPr/>
          <p:nvPr/>
        </p:nvSpPr>
        <p:spPr bwMode="auto">
          <a:xfrm>
            <a:off x="190500" y="5543550"/>
            <a:ext cx="343347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07</a:t>
            </a:r>
            <a:endParaRPr lang="en-US" sz="1500" dirty="0"/>
          </a:p>
        </p:txBody>
      </p:sp>
      <p:sp>
        <p:nvSpPr>
          <p:cNvPr id="9" name="Text 2"/>
          <p:cNvSpPr/>
          <p:nvPr/>
        </p:nvSpPr>
        <p:spPr bwMode="auto">
          <a:xfrm>
            <a:off x="3952875" y="438149"/>
            <a:ext cx="17525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Цели проекта</a:t>
            </a:r>
            <a:endParaRPr lang="en-US" sz="1800"/>
          </a:p>
        </p:txBody>
      </p:sp>
      <p:sp>
        <p:nvSpPr>
          <p:cNvPr id="10" name="Text 3"/>
          <p:cNvSpPr/>
          <p:nvPr/>
        </p:nvSpPr>
        <p:spPr bwMode="auto">
          <a:xfrm>
            <a:off x="4181475" y="1200150"/>
            <a:ext cx="23336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Руководство</a:t>
            </a:r>
            <a:endParaRPr lang="en-US" sz="1350"/>
          </a:p>
        </p:txBody>
      </p:sp>
      <p:sp>
        <p:nvSpPr>
          <p:cNvPr id="11" name="Text 4"/>
          <p:cNvSpPr/>
          <p:nvPr/>
        </p:nvSpPr>
        <p:spPr bwMode="auto">
          <a:xfrm>
            <a:off x="4181475" y="1485900"/>
            <a:ext cx="572452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Переход от учетных функций к планированию и прогнозированию</a:t>
            </a:r>
            <a:br>
              <a:rPr lang="en-US" sz="12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2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Создание надежной платформы развития холдинга.</a:t>
            </a:r>
            <a:endParaRPr lang="en-US" sz="1200"/>
          </a:p>
        </p:txBody>
      </p:sp>
      <p:sp>
        <p:nvSpPr>
          <p:cNvPr id="12" name="Text 5"/>
          <p:cNvSpPr/>
          <p:nvPr/>
        </p:nvSpPr>
        <p:spPr bwMode="auto">
          <a:xfrm>
            <a:off x="4181475" y="2533650"/>
            <a:ext cx="23336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ru-RU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Управление</a:t>
            </a:r>
            <a:endParaRPr lang="en-US" sz="1350"/>
          </a:p>
        </p:txBody>
      </p:sp>
      <p:sp>
        <p:nvSpPr>
          <p:cNvPr id="13" name="Text 6"/>
          <p:cNvSpPr/>
          <p:nvPr/>
        </p:nvSpPr>
        <p:spPr bwMode="auto">
          <a:xfrm>
            <a:off x="4181475" y="2819400"/>
            <a:ext cx="57245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Высокая степень детализации и высокая точность планирования.</a:t>
            </a:r>
            <a:endParaRPr lang="en-US" sz="1200"/>
          </a:p>
        </p:txBody>
      </p:sp>
      <p:sp>
        <p:nvSpPr>
          <p:cNvPr id="14" name="Text 7"/>
          <p:cNvSpPr/>
          <p:nvPr/>
        </p:nvSpPr>
        <p:spPr bwMode="auto">
          <a:xfrm>
            <a:off x="4181475" y="3657600"/>
            <a:ext cx="23336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350" b="1">
                <a:solidFill>
                  <a:srgbClr val="59BC80"/>
                </a:solidFill>
                <a:latin typeface="Montserrat Bold"/>
                <a:ea typeface="Montserrat Bold"/>
                <a:cs typeface="Montserrat Bold"/>
              </a:rPr>
              <a:t>Учет и отчетность</a:t>
            </a:r>
            <a:endParaRPr lang="en-US" sz="1350"/>
          </a:p>
        </p:txBody>
      </p:sp>
      <p:sp>
        <p:nvSpPr>
          <p:cNvPr id="15" name="Text 8"/>
          <p:cNvSpPr/>
          <p:nvPr/>
        </p:nvSpPr>
        <p:spPr bwMode="auto">
          <a:xfrm>
            <a:off x="4181475" y="3943350"/>
            <a:ext cx="59531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Переход к единым стандартам учета и единой системе автоматизации процессов управления.</a:t>
            </a:r>
            <a:br>
              <a:rPr lang="en-US" sz="12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</a:br>
            <a:r>
              <a:rPr lang="en-US" sz="12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Оперативный сбор данных и формирование финансовой и управленческой отчетности.</a:t>
            </a:r>
            <a:endParaRPr 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6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2038349" y="847725"/>
            <a:ext cx="7496175" cy="501014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 bwMode="auto">
          <a:xfrm>
            <a:off x="190500" y="209550"/>
            <a:ext cx="1495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  <p:sp>
        <p:nvSpPr>
          <p:cNvPr id="5" name="Text 1"/>
          <p:cNvSpPr/>
          <p:nvPr/>
        </p:nvSpPr>
        <p:spPr bwMode="auto">
          <a:xfrm>
            <a:off x="190499" y="5543550"/>
            <a:ext cx="271339" cy="16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</a:rPr>
              <a:t>08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 bwMode="auto">
          <a:xfrm>
            <a:off x="2105025" y="438149"/>
            <a:ext cx="26289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Концепция решения</a:t>
            </a:r>
            <a:endParaRPr 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7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685925" cy="5943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 bwMode="auto">
          <a:xfrm>
            <a:off x="190500" y="5543550"/>
            <a:ext cx="343347" cy="236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  <a:defRPr/>
            </a:pPr>
            <a:r>
              <a:rPr lang="ru-RU" sz="1500" dirty="0">
                <a:solidFill>
                  <a:srgbClr val="000000"/>
                </a:solidFill>
                <a:latin typeface="Montserrat Regular"/>
              </a:rPr>
              <a:t>09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 bwMode="auto">
          <a:xfrm>
            <a:off x="2105025" y="438149"/>
            <a:ext cx="2009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Стадии проекта</a:t>
            </a:r>
            <a:endParaRPr lang="en-US" sz="1800"/>
          </a:p>
        </p:txBody>
      </p:sp>
      <p:sp>
        <p:nvSpPr>
          <p:cNvPr id="245470672" name="Text 2"/>
          <p:cNvSpPr/>
          <p:nvPr/>
        </p:nvSpPr>
        <p:spPr bwMode="auto">
          <a:xfrm>
            <a:off x="2105024" y="438148"/>
            <a:ext cx="2009774" cy="209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49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Стадии проекта</a:t>
            </a:r>
            <a:endParaRPr lang="en-US" sz="1800"/>
          </a:p>
        </p:txBody>
      </p:sp>
      <p:sp>
        <p:nvSpPr>
          <p:cNvPr id="1708933384" name="Text 0"/>
          <p:cNvSpPr/>
          <p:nvPr/>
        </p:nvSpPr>
        <p:spPr bwMode="auto">
          <a:xfrm>
            <a:off x="190499" y="209549"/>
            <a:ext cx="1495424" cy="19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99"/>
              </a:lnSpc>
              <a:buNone/>
              <a:defRPr/>
            </a:pPr>
            <a:r>
              <a:rPr lang="en-US" sz="1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</a:rPr>
              <a:t>О проекте</a:t>
            </a:r>
            <a:endParaRPr lang="en-US" sz="1500"/>
          </a:p>
        </p:txBody>
      </p:sp>
      <p:pic>
        <p:nvPicPr>
          <p:cNvPr id="377898579" name="Рисунок 37789857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73938" y="1302951"/>
            <a:ext cx="8093784" cy="23693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1194</Words>
  <Application>Microsoft Office PowerPoint</Application>
  <DocSecurity>0</DocSecurity>
  <PresentationFormat>Произвольный</PresentationFormat>
  <Paragraphs>199</Paragraphs>
  <Slides>27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Montserrat</vt:lpstr>
      <vt:lpstr>Montserrat Bold</vt:lpstr>
      <vt:lpstr>Montserrat Regular</vt:lpstr>
      <vt:lpstr>Montserrat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Станислав Митрохин</cp:lastModifiedBy>
  <cp:revision>21</cp:revision>
  <dcterms:created xsi:type="dcterms:W3CDTF">2023-09-26T11:40:07Z</dcterms:created>
  <dcterms:modified xsi:type="dcterms:W3CDTF">2023-10-16T09:42:03Z</dcterms:modified>
  <cp:category/>
  <dc:identifier/>
  <cp:contentStatus/>
  <dc:language/>
  <cp:version/>
</cp:coreProperties>
</file>