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00" r:id="rId4"/>
  </p:sldMasterIdLst>
  <p:notesMasterIdLst>
    <p:notesMasterId r:id="rId23"/>
  </p:notesMasterIdLst>
  <p:sldIdLst>
    <p:sldId id="296" r:id="rId5"/>
    <p:sldId id="302" r:id="rId6"/>
    <p:sldId id="295" r:id="rId7"/>
    <p:sldId id="268" r:id="rId8"/>
    <p:sldId id="271" r:id="rId9"/>
    <p:sldId id="273" r:id="rId10"/>
    <p:sldId id="266" r:id="rId11"/>
    <p:sldId id="293" r:id="rId12"/>
    <p:sldId id="297" r:id="rId13"/>
    <p:sldId id="299" r:id="rId14"/>
    <p:sldId id="301" r:id="rId15"/>
    <p:sldId id="300" r:id="rId16"/>
    <p:sldId id="304" r:id="rId17"/>
    <p:sldId id="283" r:id="rId18"/>
    <p:sldId id="280" r:id="rId19"/>
    <p:sldId id="282" r:id="rId20"/>
    <p:sldId id="303" r:id="rId21"/>
    <p:sldId id="29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F5529A-7F04-AA75-3799-A18BCFE77754}" name="Медведева Екатерина Валерьевна" initials="ЕМ" userId="S::e.v.medvedeva@s7.ru::10f2c7f4-da9b-4c87-a119-f4977e481fa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копян Гагик" initials="АГ" lastIdx="1" clrIdx="0">
    <p:extLst>
      <p:ext uri="{19B8F6BF-5375-455C-9EA6-DF929625EA0E}">
        <p15:presenceInfo xmlns:p15="http://schemas.microsoft.com/office/powerpoint/2012/main" userId="S::akopyan@axioma-soft.ru::af12ca6a-e398-4e47-9859-668cec8df943" providerId="AD"/>
      </p:ext>
    </p:extLst>
  </p:cmAuthor>
  <p:cmAuthor id="2" name="Галанова Ольга Владимировна" initials="ГОВ" lastIdx="2" clrIdx="1">
    <p:extLst>
      <p:ext uri="{19B8F6BF-5375-455C-9EA6-DF929625EA0E}">
        <p15:presenceInfo xmlns:p15="http://schemas.microsoft.com/office/powerpoint/2012/main" userId="S::o.galanova@s7.ru::d4818663-6db7-4316-b4c1-fc8dda7a28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E5E9"/>
    <a:srgbClr val="BED600"/>
    <a:srgbClr val="747679"/>
    <a:srgbClr val="4D4E53"/>
    <a:srgbClr val="505046"/>
    <a:srgbClr val="00A2E4"/>
    <a:srgbClr val="E1F0E6"/>
    <a:srgbClr val="509D2F"/>
    <a:srgbClr val="2DCCD3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451" autoAdjust="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484460947932576E-3"/>
          <c:y val="3.5101973953640758E-2"/>
          <c:w val="0.88379448115665726"/>
          <c:h val="0.9167827012859366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ED600"/>
            </a:solidFill>
            <a:ln>
              <a:solidFill>
                <a:srgbClr val="BED600"/>
              </a:solidFill>
            </a:ln>
          </c:spPr>
          <c:dPt>
            <c:idx val="0"/>
            <c:bubble3D val="0"/>
            <c:spPr>
              <a:solidFill>
                <a:srgbClr val="BED600"/>
              </a:solidFill>
              <a:ln w="19050">
                <a:solidFill>
                  <a:srgbClr val="BED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DE-4DFD-A810-7708443BFFCF}"/>
              </c:ext>
            </c:extLst>
          </c:dPt>
          <c:dPt>
            <c:idx val="1"/>
            <c:bubble3D val="0"/>
            <c:spPr>
              <a:solidFill>
                <a:srgbClr val="BED600"/>
              </a:solidFill>
              <a:ln w="19050">
                <a:solidFill>
                  <a:srgbClr val="BED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DE-4DFD-A810-7708443BFFC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DE-4DFD-A810-7708443BF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1"/>
        <c:holeSize val="8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637793783441175E-2"/>
          <c:y val="0"/>
          <c:w val="0.88379448115665726"/>
          <c:h val="0.9167827012859366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ED600"/>
            </a:solidFill>
            <a:ln>
              <a:solidFill>
                <a:srgbClr val="BED600"/>
              </a:solidFill>
            </a:ln>
          </c:spPr>
          <c:dPt>
            <c:idx val="0"/>
            <c:bubble3D val="0"/>
            <c:spPr>
              <a:solidFill>
                <a:srgbClr val="BED600"/>
              </a:solidFill>
              <a:ln w="19050">
                <a:solidFill>
                  <a:srgbClr val="BED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DE-4DFD-A810-7708443BFFCF}"/>
              </c:ext>
            </c:extLst>
          </c:dPt>
          <c:dPt>
            <c:idx val="1"/>
            <c:bubble3D val="0"/>
            <c:spPr>
              <a:solidFill>
                <a:srgbClr val="BED600"/>
              </a:solidFill>
              <a:ln w="19050">
                <a:solidFill>
                  <a:srgbClr val="BED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DE-4DFD-A810-7708443BFFC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DE-4DFD-A810-7708443BF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1"/>
        <c:holeSize val="8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637793783441175E-2"/>
          <c:y val="0"/>
          <c:w val="0.88379448115665726"/>
          <c:h val="0.9167827012859366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ED600"/>
            </a:solidFill>
            <a:ln>
              <a:solidFill>
                <a:srgbClr val="BED600"/>
              </a:solidFill>
            </a:ln>
          </c:spPr>
          <c:dPt>
            <c:idx val="0"/>
            <c:bubble3D val="0"/>
            <c:spPr>
              <a:solidFill>
                <a:srgbClr val="BED600"/>
              </a:solidFill>
              <a:ln w="19050">
                <a:solidFill>
                  <a:srgbClr val="BED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DE-4DFD-A810-7708443BFFCF}"/>
              </c:ext>
            </c:extLst>
          </c:dPt>
          <c:dPt>
            <c:idx val="1"/>
            <c:bubble3D val="0"/>
            <c:spPr>
              <a:solidFill>
                <a:srgbClr val="BED600"/>
              </a:solidFill>
              <a:ln w="19050">
                <a:solidFill>
                  <a:srgbClr val="BED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DE-4DFD-A810-7708443BFFC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DE-4DFD-A810-7708443BF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1"/>
        <c:holeSize val="8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637793783441175E-2"/>
          <c:y val="0"/>
          <c:w val="0.88379448115665726"/>
          <c:h val="0.9167827012859366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ED600"/>
            </a:solidFill>
            <a:ln>
              <a:solidFill>
                <a:srgbClr val="BED600"/>
              </a:solidFill>
            </a:ln>
          </c:spPr>
          <c:dPt>
            <c:idx val="0"/>
            <c:bubble3D val="0"/>
            <c:spPr>
              <a:solidFill>
                <a:srgbClr val="BED600"/>
              </a:solidFill>
              <a:ln w="19050">
                <a:solidFill>
                  <a:srgbClr val="BED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DE-4DFD-A810-7708443BFFCF}"/>
              </c:ext>
            </c:extLst>
          </c:dPt>
          <c:dPt>
            <c:idx val="1"/>
            <c:bubble3D val="0"/>
            <c:spPr>
              <a:solidFill>
                <a:srgbClr val="BED600"/>
              </a:solidFill>
              <a:ln w="19050">
                <a:solidFill>
                  <a:srgbClr val="BED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DE-4DFD-A810-7708443BFFC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DE-4DFD-A810-7708443BF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1"/>
        <c:holeSize val="8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922084202621901E-2"/>
          <c:y val="2.5116195950826141E-2"/>
          <c:w val="0.88379448115665726"/>
          <c:h val="0.9167827012859366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ED600"/>
            </a:solidFill>
            <a:ln>
              <a:solidFill>
                <a:srgbClr val="BED600"/>
              </a:solidFill>
            </a:ln>
          </c:spPr>
          <c:dPt>
            <c:idx val="0"/>
            <c:bubble3D val="0"/>
            <c:spPr>
              <a:solidFill>
                <a:srgbClr val="BED600"/>
              </a:solidFill>
              <a:ln w="19050">
                <a:solidFill>
                  <a:srgbClr val="BED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DE-4DFD-A810-7708443BFFCF}"/>
              </c:ext>
            </c:extLst>
          </c:dPt>
          <c:dPt>
            <c:idx val="1"/>
            <c:bubble3D val="0"/>
            <c:spPr>
              <a:solidFill>
                <a:srgbClr val="BED600"/>
              </a:solidFill>
              <a:ln w="19050">
                <a:solidFill>
                  <a:srgbClr val="BED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DE-4DFD-A810-7708443BFFC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DE-4DFD-A810-7708443BF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1"/>
        <c:holeSize val="8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0.30882</cdr:x>
      <cdr:y>0.20139</cdr:y>
    </cdr:from>
    <cdr:to>
      <cdr:x>0.95545</cdr:x>
      <cdr:y>0.32056</cdr:y>
    </cdr:to>
    <cdr:sp macro="" textlink="">
      <cdr:nvSpPr>
        <cdr:cNvPr id="2" name="Rectangle 42">
          <a:extLst xmlns:a="http://schemas.openxmlformats.org/drawingml/2006/main">
            <a:ext uri="{FF2B5EF4-FFF2-40B4-BE49-F238E27FC236}">
              <a16:creationId xmlns:a16="http://schemas.microsoft.com/office/drawing/2014/main" id="{A5718FA3-411C-4CF6-B01B-22E2E404F2C7}"/>
            </a:ext>
          </a:extLst>
        </cdr:cNvPr>
        <cdr:cNvSpPr/>
      </cdr:nvSpPr>
      <cdr:spPr>
        <a:xfrm xmlns:a="http://schemas.openxmlformats.org/drawingml/2006/main">
          <a:off x="1016622" y="676162"/>
          <a:ext cx="2128693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rIns="0" anchor="t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ct val="80000"/>
            </a:lnSpc>
          </a:pPr>
          <a:r>
            <a:rPr lang="ru-RU" sz="2500" b="1" dirty="0">
              <a:solidFill>
                <a:srgbClr val="BED600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rPr>
            <a:t>1С УХ</a:t>
          </a:r>
          <a:endParaRPr lang="en-IN" sz="2500" b="1" dirty="0">
            <a:solidFill>
              <a:srgbClr val="BED600"/>
            </a:solidFill>
            <a:latin typeface="Open Sans" panose="020B0606030504020204"/>
            <a:ea typeface="Open Sans" panose="020B0606030504020204" pitchFamily="34" charset="0"/>
            <a:cs typeface="Open Sans" panose="020B0606030504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10DE-C798-46DD-A2FD-33E16DD061DC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CD11E-5CC5-486B-817E-2AC3BA9A4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9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BCD11E-5CC5-486B-817E-2AC3BA9A420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0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BCD11E-5CC5-486B-817E-2AC3BA9A420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420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BCD11E-5CC5-486B-817E-2AC3BA9A420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094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BCD11E-5CC5-486B-817E-2AC3BA9A420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902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BCD11E-5CC5-486B-817E-2AC3BA9A420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041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BCD11E-5CC5-486B-817E-2AC3BA9A420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397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BCD11E-5CC5-486B-817E-2AC3BA9A420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95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3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03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21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330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508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407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852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466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6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02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9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38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34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2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25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75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7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84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rgbClr val="E1F0E6">
                <a:lumMod val="65000"/>
                <a:lumOff val="3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C13E4D3-59BB-4992-901D-060E279FF056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3CAF471-AC5B-4B4A-BF10-14DFD9647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41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802" r:id="rId2"/>
    <p:sldLayoutId id="2147484803" r:id="rId3"/>
    <p:sldLayoutId id="2147484804" r:id="rId4"/>
    <p:sldLayoutId id="2147484805" r:id="rId5"/>
    <p:sldLayoutId id="2147484806" r:id="rId6"/>
    <p:sldLayoutId id="2147484807" r:id="rId7"/>
    <p:sldLayoutId id="2147484808" r:id="rId8"/>
    <p:sldLayoutId id="2147484809" r:id="rId9"/>
    <p:sldLayoutId id="2147484810" r:id="rId10"/>
    <p:sldLayoutId id="2147484811" r:id="rId11"/>
    <p:sldLayoutId id="2147484812" r:id="rId12"/>
    <p:sldLayoutId id="2147484813" r:id="rId13"/>
    <p:sldLayoutId id="2147484814" r:id="rId14"/>
    <p:sldLayoutId id="2147484815" r:id="rId15"/>
    <p:sldLayoutId id="2147484816" r:id="rId16"/>
    <p:sldLayoutId id="2147484817" r:id="rId17"/>
    <p:sldLayoutId id="214748481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>
            <a:extLst>
              <a:ext uri="{FF2B5EF4-FFF2-40B4-BE49-F238E27FC236}">
                <a16:creationId xmlns:a16="http://schemas.microsoft.com/office/drawing/2014/main" id="{0E4D8680-AFCE-44D4-ABFE-6BDC5744CF70}"/>
              </a:ext>
            </a:extLst>
          </p:cNvPr>
          <p:cNvSpPr/>
          <p:nvPr/>
        </p:nvSpPr>
        <p:spPr>
          <a:xfrm>
            <a:off x="0" y="1945087"/>
            <a:ext cx="3456384" cy="936104"/>
          </a:xfrm>
          <a:prstGeom prst="rect">
            <a:avLst/>
          </a:prstGeom>
          <a:solidFill>
            <a:srgbClr val="BE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9C8979E5-17F8-4306-BA15-F4020AC9731E}"/>
              </a:ext>
            </a:extLst>
          </p:cNvPr>
          <p:cNvSpPr txBox="1"/>
          <p:nvPr/>
        </p:nvSpPr>
        <p:spPr>
          <a:xfrm>
            <a:off x="2237960" y="3582979"/>
            <a:ext cx="7716081" cy="16748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ru-RU" sz="3200" kern="0" dirty="0">
                <a:solidFill>
                  <a:srgbClr val="4D4E5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Автоматизация учета, планирования и контроля на базе "1C:Управление холдингом" и "1С:ERP</a:t>
            </a:r>
            <a:endParaRPr lang="en-US" sz="3200" kern="0" dirty="0">
              <a:solidFill>
                <a:srgbClr val="4D4E5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4C1B086-C975-465C-B65A-07EE8AE257D3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4BE68F9-4AAC-44CC-A084-F059428FB5B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87" y="-215668"/>
            <a:ext cx="2219325" cy="1331595"/>
          </a:xfrm>
          <a:prstGeom prst="rect">
            <a:avLst/>
          </a:prstGeom>
        </p:spPr>
      </p:pic>
      <p:sp>
        <p:nvSpPr>
          <p:cNvPr id="8" name="TextBox 5">
            <a:extLst>
              <a:ext uri="{FF2B5EF4-FFF2-40B4-BE49-F238E27FC236}">
                <a16:creationId xmlns:a16="http://schemas.microsoft.com/office/drawing/2014/main" id="{BE3293F7-7366-4079-8620-6B3B45AE6F72}"/>
              </a:ext>
            </a:extLst>
          </p:cNvPr>
          <p:cNvSpPr txBox="1"/>
          <p:nvPr/>
        </p:nvSpPr>
        <p:spPr>
          <a:xfrm>
            <a:off x="150387" y="2236633"/>
            <a:ext cx="944355" cy="3419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ru-RU" sz="1600" kern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АСУ ФХД</a:t>
            </a:r>
            <a:endParaRPr lang="en-US" sz="1600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3CEBC1CB-B0E2-4B18-99D8-2A21767A2A85}"/>
              </a:ext>
            </a:extLst>
          </p:cNvPr>
          <p:cNvSpPr txBox="1"/>
          <p:nvPr/>
        </p:nvSpPr>
        <p:spPr>
          <a:xfrm>
            <a:off x="2153118" y="5467015"/>
            <a:ext cx="6147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>
                <a:solidFill>
                  <a:srgbClr val="747679"/>
                </a:solidFill>
                <a:latin typeface="Open Sans"/>
                <a:cs typeface="Arial" panose="020B0604020202020204" pitchFamily="34" charset="0"/>
              </a:rPr>
              <a:t>Медведева Екатерина и Романов Юрий</a:t>
            </a:r>
          </a:p>
          <a:p>
            <a:r>
              <a:rPr lang="ru-RU" sz="1100" dirty="0">
                <a:solidFill>
                  <a:srgbClr val="747679"/>
                </a:solidFill>
                <a:latin typeface="Open Sans"/>
                <a:cs typeface="Arial" panose="020B0604020202020204" pitchFamily="34" charset="0"/>
              </a:rPr>
              <a:t>С7</a:t>
            </a:r>
            <a:endParaRPr lang="en-US" sz="1100" dirty="0">
              <a:solidFill>
                <a:srgbClr val="747679"/>
              </a:solidFill>
              <a:latin typeface="Open Sans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33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Rounded Corners 69">
            <a:extLst>
              <a:ext uri="{FF2B5EF4-FFF2-40B4-BE49-F238E27FC236}">
                <a16:creationId xmlns:a16="http://schemas.microsoft.com/office/drawing/2014/main" id="{0006E92F-F41F-4BE3-962D-A0C0218858AA}"/>
              </a:ext>
            </a:extLst>
          </p:cNvPr>
          <p:cNvSpPr/>
          <p:nvPr/>
        </p:nvSpPr>
        <p:spPr>
          <a:xfrm>
            <a:off x="866773" y="244192"/>
            <a:ext cx="8039101" cy="418139"/>
          </a:xfrm>
          <a:prstGeom prst="roundRect">
            <a:avLst>
              <a:gd name="adj" fmla="val 5162"/>
            </a:avLst>
          </a:prstGeom>
          <a:solidFill>
            <a:schemeClr val="bg1">
              <a:alpha val="5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rgbClr val="4D4E53"/>
                </a:solidFill>
                <a:latin typeface="Open Sans" panose="020B0606030504020204"/>
                <a:cs typeface="Arial" panose="020B0604020202020204" pitchFamily="34" charset="0"/>
              </a:rPr>
              <a:t>ФУНКЦИОНАЛЬНОЕ ПОКРЫТИЕ</a:t>
            </a:r>
            <a:endParaRPr lang="en-US" sz="3200" dirty="0">
              <a:solidFill>
                <a:srgbClr val="4D4E53"/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778A60C5-EE5E-44E3-A2A5-1EF2CDD8D5C2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Group 14">
            <a:extLst>
              <a:ext uri="{FF2B5EF4-FFF2-40B4-BE49-F238E27FC236}">
                <a16:creationId xmlns:a16="http://schemas.microsoft.com/office/drawing/2014/main" id="{0576FCE5-67B7-4816-B4ED-375009917AAC}"/>
              </a:ext>
            </a:extLst>
          </p:cNvPr>
          <p:cNvGrpSpPr/>
          <p:nvPr/>
        </p:nvGrpSpPr>
        <p:grpSpPr>
          <a:xfrm>
            <a:off x="821664" y="2063797"/>
            <a:ext cx="3291964" cy="3357475"/>
            <a:chOff x="1413892" y="2038295"/>
            <a:chExt cx="3291964" cy="3357475"/>
          </a:xfrm>
        </p:grpSpPr>
        <p:graphicFrame>
          <p:nvGraphicFramePr>
            <p:cNvPr id="23" name="Chart 15">
              <a:extLst>
                <a:ext uri="{FF2B5EF4-FFF2-40B4-BE49-F238E27FC236}">
                  <a16:creationId xmlns:a16="http://schemas.microsoft.com/office/drawing/2014/main" id="{2427CF85-B194-4FD9-921C-77F2C7134EE8}"/>
                </a:ext>
              </a:extLst>
            </p:cNvPr>
            <p:cNvGraphicFramePr/>
            <p:nvPr/>
          </p:nvGraphicFramePr>
          <p:xfrm>
            <a:off x="1413892" y="2038295"/>
            <a:ext cx="3291964" cy="33574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666B4E0-B3AF-4A37-9349-83854AF39EED}"/>
                </a:ext>
              </a:extLst>
            </p:cNvPr>
            <p:cNvSpPr txBox="1"/>
            <p:nvPr/>
          </p:nvSpPr>
          <p:spPr>
            <a:xfrm>
              <a:off x="1647273" y="3299791"/>
              <a:ext cx="2595711" cy="5539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ru-RU" sz="3000" dirty="0">
                  <a:solidFill>
                    <a:srgbClr val="4D4E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Казначейство</a:t>
              </a:r>
              <a:endParaRPr lang="en-IN" sz="3000" dirty="0">
                <a:solidFill>
                  <a:srgbClr val="4D4E5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32" name="Straight Connector 47">
            <a:extLst>
              <a:ext uri="{FF2B5EF4-FFF2-40B4-BE49-F238E27FC236}">
                <a16:creationId xmlns:a16="http://schemas.microsoft.com/office/drawing/2014/main" id="{BD3AA491-0224-4424-B069-4FDB6113C004}"/>
              </a:ext>
            </a:extLst>
          </p:cNvPr>
          <p:cNvCxnSpPr>
            <a:cxnSpLocks/>
          </p:cNvCxnSpPr>
          <p:nvPr/>
        </p:nvCxnSpPr>
        <p:spPr>
          <a:xfrm>
            <a:off x="4851623" y="3742535"/>
            <a:ext cx="286929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52">
            <a:extLst>
              <a:ext uri="{FF2B5EF4-FFF2-40B4-BE49-F238E27FC236}">
                <a16:creationId xmlns:a16="http://schemas.microsoft.com/office/drawing/2014/main" id="{FC63E360-06F8-479F-97DB-8CBC95A7335D}"/>
              </a:ext>
            </a:extLst>
          </p:cNvPr>
          <p:cNvCxnSpPr>
            <a:cxnSpLocks/>
          </p:cNvCxnSpPr>
          <p:nvPr/>
        </p:nvCxnSpPr>
        <p:spPr>
          <a:xfrm>
            <a:off x="7966619" y="1833489"/>
            <a:ext cx="0" cy="383754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69">
            <a:extLst>
              <a:ext uri="{FF2B5EF4-FFF2-40B4-BE49-F238E27FC236}">
                <a16:creationId xmlns:a16="http://schemas.microsoft.com/office/drawing/2014/main" id="{02566F27-7576-44EF-8A58-A0609285A7B6}"/>
              </a:ext>
            </a:extLst>
          </p:cNvPr>
          <p:cNvCxnSpPr>
            <a:cxnSpLocks/>
          </p:cNvCxnSpPr>
          <p:nvPr/>
        </p:nvCxnSpPr>
        <p:spPr>
          <a:xfrm>
            <a:off x="8230442" y="3742535"/>
            <a:ext cx="286929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5">
            <a:extLst>
              <a:ext uri="{FF2B5EF4-FFF2-40B4-BE49-F238E27FC236}">
                <a16:creationId xmlns:a16="http://schemas.microsoft.com/office/drawing/2014/main" id="{1A646F02-6919-4CA0-8A8D-A9C4E9284BCF}"/>
              </a:ext>
            </a:extLst>
          </p:cNvPr>
          <p:cNvSpPr/>
          <p:nvPr/>
        </p:nvSpPr>
        <p:spPr>
          <a:xfrm>
            <a:off x="4915155" y="2113698"/>
            <a:ext cx="2908251" cy="9350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Управление договорами;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Управление финансовыми инструментами;</a:t>
            </a:r>
          </a:p>
        </p:txBody>
      </p:sp>
      <p:sp>
        <p:nvSpPr>
          <p:cNvPr id="48" name="Rectangle 57">
            <a:extLst>
              <a:ext uri="{FF2B5EF4-FFF2-40B4-BE49-F238E27FC236}">
                <a16:creationId xmlns:a16="http://schemas.microsoft.com/office/drawing/2014/main" id="{8BE4D496-B82C-4A2B-A231-CE5478A2B5CF}"/>
              </a:ext>
            </a:extLst>
          </p:cNvPr>
          <p:cNvSpPr/>
          <p:nvPr/>
        </p:nvSpPr>
        <p:spPr>
          <a:xfrm>
            <a:off x="4888030" y="3842732"/>
            <a:ext cx="2962499" cy="158139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Блокировка плановых платежей по критериям</a:t>
            </a:r>
            <a:r>
              <a:rPr lang="en-US" sz="1400" dirty="0">
                <a:solidFill>
                  <a:srgbClr val="747679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Формирование платежных поручений;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Валютный контроль;</a:t>
            </a:r>
          </a:p>
        </p:txBody>
      </p:sp>
      <p:sp>
        <p:nvSpPr>
          <p:cNvPr id="49" name="Rectangle 61">
            <a:extLst>
              <a:ext uri="{FF2B5EF4-FFF2-40B4-BE49-F238E27FC236}">
                <a16:creationId xmlns:a16="http://schemas.microsoft.com/office/drawing/2014/main" id="{EBFF52B9-B043-406C-9722-3D48132E5ECF}"/>
              </a:ext>
            </a:extLst>
          </p:cNvPr>
          <p:cNvSpPr/>
          <p:nvPr/>
        </p:nvSpPr>
        <p:spPr>
          <a:xfrm>
            <a:off x="8275856" y="2113698"/>
            <a:ext cx="2931917" cy="125252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Казначейские операции - платежный календарь, график платежей, формирование реестров платежей;</a:t>
            </a:r>
          </a:p>
        </p:txBody>
      </p:sp>
      <p:sp>
        <p:nvSpPr>
          <p:cNvPr id="50" name="Rectangle 65">
            <a:extLst>
              <a:ext uri="{FF2B5EF4-FFF2-40B4-BE49-F238E27FC236}">
                <a16:creationId xmlns:a16="http://schemas.microsoft.com/office/drawing/2014/main" id="{79DCAC1F-590B-43F0-BA4D-7EB4C8BD9075}"/>
              </a:ext>
            </a:extLst>
          </p:cNvPr>
          <p:cNvSpPr/>
          <p:nvPr/>
        </p:nvSpPr>
        <p:spPr>
          <a:xfrm>
            <a:off x="8275856" y="3842925"/>
            <a:ext cx="2887399" cy="158101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Автоматизация обмена с банками</a:t>
            </a:r>
            <a:endParaRPr lang="en-US" sz="1400" dirty="0">
              <a:solidFill>
                <a:srgbClr val="747679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 err="1">
                <a:solidFill>
                  <a:srgbClr val="747679"/>
                </a:solidFill>
              </a:rPr>
              <a:t>Шаблонизация</a:t>
            </a:r>
            <a:r>
              <a:rPr lang="en-US" sz="1400" dirty="0">
                <a:solidFill>
                  <a:srgbClr val="747679"/>
                </a:solidFill>
              </a:rPr>
              <a:t>;</a:t>
            </a:r>
            <a:endParaRPr lang="ru-RU" sz="1400" dirty="0">
              <a:solidFill>
                <a:srgbClr val="747679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Отчетность; отражения в учете банковских выписок</a:t>
            </a:r>
          </a:p>
        </p:txBody>
      </p:sp>
      <p:sp>
        <p:nvSpPr>
          <p:cNvPr id="15" name="Rectangle 42">
            <a:extLst>
              <a:ext uri="{FF2B5EF4-FFF2-40B4-BE49-F238E27FC236}">
                <a16:creationId xmlns:a16="http://schemas.microsoft.com/office/drawing/2014/main" id="{118A46B6-5BEE-494D-9798-C3ADBB7086A5}"/>
              </a:ext>
            </a:extLst>
          </p:cNvPr>
          <p:cNvSpPr/>
          <p:nvPr/>
        </p:nvSpPr>
        <p:spPr>
          <a:xfrm>
            <a:off x="1924313" y="2848707"/>
            <a:ext cx="2128693" cy="400110"/>
          </a:xfrm>
          <a:prstGeom prst="rect">
            <a:avLst/>
          </a:prstGeom>
        </p:spPr>
        <p:txBody>
          <a:bodyPr wrap="square" lIns="0" rIns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2500" b="1" dirty="0">
                <a:solidFill>
                  <a:srgbClr val="BED600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1С УХ</a:t>
            </a:r>
            <a:endParaRPr lang="en-IN" sz="2500" b="1" dirty="0">
              <a:solidFill>
                <a:srgbClr val="BED600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917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Rounded Corners 69">
            <a:extLst>
              <a:ext uri="{FF2B5EF4-FFF2-40B4-BE49-F238E27FC236}">
                <a16:creationId xmlns:a16="http://schemas.microsoft.com/office/drawing/2014/main" id="{0006E92F-F41F-4BE3-962D-A0C0218858AA}"/>
              </a:ext>
            </a:extLst>
          </p:cNvPr>
          <p:cNvSpPr/>
          <p:nvPr/>
        </p:nvSpPr>
        <p:spPr>
          <a:xfrm>
            <a:off x="866773" y="244192"/>
            <a:ext cx="8039101" cy="418139"/>
          </a:xfrm>
          <a:prstGeom prst="roundRect">
            <a:avLst>
              <a:gd name="adj" fmla="val 5162"/>
            </a:avLst>
          </a:prstGeom>
          <a:solidFill>
            <a:schemeClr val="bg1">
              <a:alpha val="5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rgbClr val="4D4E53"/>
                </a:solidFill>
                <a:latin typeface="Open Sans" panose="020B0606030504020204"/>
                <a:cs typeface="Arial" panose="020B0604020202020204" pitchFamily="34" charset="0"/>
              </a:rPr>
              <a:t>ФУНКЦИОНАЛЬНОЕ ПОКРЫТИЕ</a:t>
            </a:r>
            <a:endParaRPr lang="en-US" sz="3200" dirty="0">
              <a:solidFill>
                <a:srgbClr val="4D4E53"/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778A60C5-EE5E-44E3-A2A5-1EF2CDD8D5C2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Group 14">
            <a:extLst>
              <a:ext uri="{FF2B5EF4-FFF2-40B4-BE49-F238E27FC236}">
                <a16:creationId xmlns:a16="http://schemas.microsoft.com/office/drawing/2014/main" id="{0576FCE5-67B7-4816-B4ED-375009917AAC}"/>
              </a:ext>
            </a:extLst>
          </p:cNvPr>
          <p:cNvGrpSpPr/>
          <p:nvPr/>
        </p:nvGrpSpPr>
        <p:grpSpPr>
          <a:xfrm>
            <a:off x="821664" y="2063797"/>
            <a:ext cx="3291964" cy="3357475"/>
            <a:chOff x="1413892" y="2038295"/>
            <a:chExt cx="3291964" cy="3357475"/>
          </a:xfrm>
        </p:grpSpPr>
        <p:graphicFrame>
          <p:nvGraphicFramePr>
            <p:cNvPr id="23" name="Chart 15">
              <a:extLst>
                <a:ext uri="{FF2B5EF4-FFF2-40B4-BE49-F238E27FC236}">
                  <a16:creationId xmlns:a16="http://schemas.microsoft.com/office/drawing/2014/main" id="{2427CF85-B194-4FD9-921C-77F2C7134EE8}"/>
                </a:ext>
              </a:extLst>
            </p:cNvPr>
            <p:cNvGraphicFramePr/>
            <p:nvPr/>
          </p:nvGraphicFramePr>
          <p:xfrm>
            <a:off x="1413892" y="2038295"/>
            <a:ext cx="3291964" cy="33574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666B4E0-B3AF-4A37-9349-83854AF39EED}"/>
                </a:ext>
              </a:extLst>
            </p:cNvPr>
            <p:cNvSpPr txBox="1"/>
            <p:nvPr/>
          </p:nvSpPr>
          <p:spPr>
            <a:xfrm>
              <a:off x="1824146" y="3115126"/>
              <a:ext cx="2241960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ru-RU" sz="5400" dirty="0">
                  <a:solidFill>
                    <a:srgbClr val="4D4E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МСФО</a:t>
              </a:r>
              <a:endParaRPr lang="en-IN" sz="5400" dirty="0">
                <a:solidFill>
                  <a:srgbClr val="4D4E5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32" name="Straight Connector 47">
            <a:extLst>
              <a:ext uri="{FF2B5EF4-FFF2-40B4-BE49-F238E27FC236}">
                <a16:creationId xmlns:a16="http://schemas.microsoft.com/office/drawing/2014/main" id="{BD3AA491-0224-4424-B069-4FDB6113C004}"/>
              </a:ext>
            </a:extLst>
          </p:cNvPr>
          <p:cNvCxnSpPr>
            <a:cxnSpLocks/>
          </p:cNvCxnSpPr>
          <p:nvPr/>
        </p:nvCxnSpPr>
        <p:spPr>
          <a:xfrm>
            <a:off x="4851623" y="3742535"/>
            <a:ext cx="286929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52">
            <a:extLst>
              <a:ext uri="{FF2B5EF4-FFF2-40B4-BE49-F238E27FC236}">
                <a16:creationId xmlns:a16="http://schemas.microsoft.com/office/drawing/2014/main" id="{FC63E360-06F8-479F-97DB-8CBC95A7335D}"/>
              </a:ext>
            </a:extLst>
          </p:cNvPr>
          <p:cNvCxnSpPr>
            <a:cxnSpLocks/>
          </p:cNvCxnSpPr>
          <p:nvPr/>
        </p:nvCxnSpPr>
        <p:spPr>
          <a:xfrm>
            <a:off x="7966619" y="1833489"/>
            <a:ext cx="0" cy="383754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69">
            <a:extLst>
              <a:ext uri="{FF2B5EF4-FFF2-40B4-BE49-F238E27FC236}">
                <a16:creationId xmlns:a16="http://schemas.microsoft.com/office/drawing/2014/main" id="{02566F27-7576-44EF-8A58-A0609285A7B6}"/>
              </a:ext>
            </a:extLst>
          </p:cNvPr>
          <p:cNvCxnSpPr>
            <a:cxnSpLocks/>
          </p:cNvCxnSpPr>
          <p:nvPr/>
        </p:nvCxnSpPr>
        <p:spPr>
          <a:xfrm>
            <a:off x="8230442" y="3742535"/>
            <a:ext cx="286929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5">
            <a:extLst>
              <a:ext uri="{FF2B5EF4-FFF2-40B4-BE49-F238E27FC236}">
                <a16:creationId xmlns:a16="http://schemas.microsoft.com/office/drawing/2014/main" id="{1A646F02-6919-4CA0-8A8D-A9C4E9284BCF}"/>
              </a:ext>
            </a:extLst>
          </p:cNvPr>
          <p:cNvSpPr/>
          <p:nvPr/>
        </p:nvSpPr>
        <p:spPr>
          <a:xfrm>
            <a:off x="4751865" y="2272042"/>
            <a:ext cx="3140428" cy="93583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Параллельный учет ВНА;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Параллельный учет финансовых инструментов (займы сотрудникам);</a:t>
            </a:r>
          </a:p>
        </p:txBody>
      </p:sp>
      <p:sp>
        <p:nvSpPr>
          <p:cNvPr id="48" name="Rectangle 57">
            <a:extLst>
              <a:ext uri="{FF2B5EF4-FFF2-40B4-BE49-F238E27FC236}">
                <a16:creationId xmlns:a16="http://schemas.microsoft.com/office/drawing/2014/main" id="{8BE4D496-B82C-4A2B-A231-CE5478A2B5CF}"/>
              </a:ext>
            </a:extLst>
          </p:cNvPr>
          <p:cNvSpPr/>
          <p:nvPr/>
        </p:nvSpPr>
        <p:spPr>
          <a:xfrm>
            <a:off x="4751865" y="3774661"/>
            <a:ext cx="2962499" cy="222201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Консолидация данных полученных из внешних источников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Формирование отчетных форм на экземплярах отчетов;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Консолидация на экземплярах отчетов;</a:t>
            </a:r>
          </a:p>
        </p:txBody>
      </p:sp>
      <p:sp>
        <p:nvSpPr>
          <p:cNvPr id="49" name="Rectangle 61">
            <a:extLst>
              <a:ext uri="{FF2B5EF4-FFF2-40B4-BE49-F238E27FC236}">
                <a16:creationId xmlns:a16="http://schemas.microsoft.com/office/drawing/2014/main" id="{EBFF52B9-B043-406C-9722-3D48132E5ECF}"/>
              </a:ext>
            </a:extLst>
          </p:cNvPr>
          <p:cNvSpPr/>
          <p:nvPr/>
        </p:nvSpPr>
        <p:spPr>
          <a:xfrm>
            <a:off x="8275856" y="2113698"/>
            <a:ext cx="2931917" cy="125252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Трансляция данных из РСБУ/НУ;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Формирование трансформационных корректировок;</a:t>
            </a:r>
          </a:p>
        </p:txBody>
      </p:sp>
      <p:sp>
        <p:nvSpPr>
          <p:cNvPr id="50" name="Rectangle 65">
            <a:extLst>
              <a:ext uri="{FF2B5EF4-FFF2-40B4-BE49-F238E27FC236}">
                <a16:creationId xmlns:a16="http://schemas.microsoft.com/office/drawing/2014/main" id="{79DCAC1F-590B-43F0-BA4D-7EB4C8BD9075}"/>
              </a:ext>
            </a:extLst>
          </p:cNvPr>
          <p:cNvSpPr/>
          <p:nvPr/>
        </p:nvSpPr>
        <p:spPr>
          <a:xfrm>
            <a:off x="8275856" y="4094587"/>
            <a:ext cx="3291498" cy="15821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Закрытие периода - </a:t>
            </a:r>
            <a:r>
              <a:rPr lang="ru-RU" sz="1400" dirty="0" err="1">
                <a:solidFill>
                  <a:srgbClr val="747679"/>
                </a:solidFill>
              </a:rPr>
              <a:t>рекласс</a:t>
            </a:r>
            <a:r>
              <a:rPr lang="ru-RU" sz="1400" dirty="0">
                <a:solidFill>
                  <a:srgbClr val="747679"/>
                </a:solidFill>
              </a:rPr>
              <a:t> активно-пассивных счетов, закрытие счетов запасов и затрат, расчет финансового результата, реформация баланса;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Элиминация ВГО;</a:t>
            </a:r>
          </a:p>
        </p:txBody>
      </p:sp>
      <p:sp>
        <p:nvSpPr>
          <p:cNvPr id="14" name="Rectangle 42">
            <a:extLst>
              <a:ext uri="{FF2B5EF4-FFF2-40B4-BE49-F238E27FC236}">
                <a16:creationId xmlns:a16="http://schemas.microsoft.com/office/drawing/2014/main" id="{118A46B6-5BEE-494D-9798-C3ADBB7086A5}"/>
              </a:ext>
            </a:extLst>
          </p:cNvPr>
          <p:cNvSpPr/>
          <p:nvPr/>
        </p:nvSpPr>
        <p:spPr>
          <a:xfrm>
            <a:off x="1848506" y="2797989"/>
            <a:ext cx="2128693" cy="400110"/>
          </a:xfrm>
          <a:prstGeom prst="rect">
            <a:avLst/>
          </a:prstGeom>
        </p:spPr>
        <p:txBody>
          <a:bodyPr wrap="square" lIns="0" rIns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2500" b="1" dirty="0">
                <a:solidFill>
                  <a:srgbClr val="BED600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1С УХ</a:t>
            </a:r>
            <a:endParaRPr lang="en-IN" sz="2500" b="1" dirty="0">
              <a:solidFill>
                <a:srgbClr val="BED600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57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Rounded Corners 69">
            <a:extLst>
              <a:ext uri="{FF2B5EF4-FFF2-40B4-BE49-F238E27FC236}">
                <a16:creationId xmlns:a16="http://schemas.microsoft.com/office/drawing/2014/main" id="{0006E92F-F41F-4BE3-962D-A0C0218858AA}"/>
              </a:ext>
            </a:extLst>
          </p:cNvPr>
          <p:cNvSpPr/>
          <p:nvPr/>
        </p:nvSpPr>
        <p:spPr>
          <a:xfrm>
            <a:off x="866773" y="244192"/>
            <a:ext cx="8039101" cy="418139"/>
          </a:xfrm>
          <a:prstGeom prst="roundRect">
            <a:avLst>
              <a:gd name="adj" fmla="val 5162"/>
            </a:avLst>
          </a:prstGeom>
          <a:solidFill>
            <a:schemeClr val="bg1">
              <a:alpha val="5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rgbClr val="4D4E53"/>
                </a:solidFill>
                <a:latin typeface="Open Sans" panose="020B0606030504020204"/>
                <a:cs typeface="Arial" panose="020B0604020202020204" pitchFamily="34" charset="0"/>
              </a:rPr>
              <a:t>ФУНКЦИОНАЛЬНОЕ ПОКРЫТИЕ</a:t>
            </a:r>
            <a:endParaRPr lang="en-US" sz="3200" dirty="0">
              <a:solidFill>
                <a:srgbClr val="4D4E53"/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778A60C5-EE5E-44E3-A2A5-1EF2CDD8D5C2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Group 14">
            <a:extLst>
              <a:ext uri="{FF2B5EF4-FFF2-40B4-BE49-F238E27FC236}">
                <a16:creationId xmlns:a16="http://schemas.microsoft.com/office/drawing/2014/main" id="{0576FCE5-67B7-4816-B4ED-375009917AAC}"/>
              </a:ext>
            </a:extLst>
          </p:cNvPr>
          <p:cNvGrpSpPr/>
          <p:nvPr/>
        </p:nvGrpSpPr>
        <p:grpSpPr>
          <a:xfrm>
            <a:off x="821664" y="2063797"/>
            <a:ext cx="3291964" cy="3357475"/>
            <a:chOff x="1413892" y="2038295"/>
            <a:chExt cx="3291964" cy="3357475"/>
          </a:xfrm>
        </p:grpSpPr>
        <p:graphicFrame>
          <p:nvGraphicFramePr>
            <p:cNvPr id="23" name="Chart 15">
              <a:extLst>
                <a:ext uri="{FF2B5EF4-FFF2-40B4-BE49-F238E27FC236}">
                  <a16:creationId xmlns:a16="http://schemas.microsoft.com/office/drawing/2014/main" id="{2427CF85-B194-4FD9-921C-77F2C7134EE8}"/>
                </a:ext>
              </a:extLst>
            </p:cNvPr>
            <p:cNvGraphicFramePr/>
            <p:nvPr/>
          </p:nvGraphicFramePr>
          <p:xfrm>
            <a:off x="1413892" y="2038295"/>
            <a:ext cx="3291964" cy="33574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666B4E0-B3AF-4A37-9349-83854AF39EED}"/>
                </a:ext>
              </a:extLst>
            </p:cNvPr>
            <p:cNvSpPr txBox="1"/>
            <p:nvPr/>
          </p:nvSpPr>
          <p:spPr>
            <a:xfrm>
              <a:off x="1413892" y="3301533"/>
              <a:ext cx="30781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2400" dirty="0">
                  <a:solidFill>
                    <a:srgbClr val="4D4E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Управленческий учет</a:t>
              </a:r>
              <a:endParaRPr lang="en-IN" sz="2400" dirty="0">
                <a:solidFill>
                  <a:srgbClr val="4D4E5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32" name="Straight Connector 47">
            <a:extLst>
              <a:ext uri="{FF2B5EF4-FFF2-40B4-BE49-F238E27FC236}">
                <a16:creationId xmlns:a16="http://schemas.microsoft.com/office/drawing/2014/main" id="{BD3AA491-0224-4424-B069-4FDB6113C004}"/>
              </a:ext>
            </a:extLst>
          </p:cNvPr>
          <p:cNvCxnSpPr>
            <a:cxnSpLocks/>
          </p:cNvCxnSpPr>
          <p:nvPr/>
        </p:nvCxnSpPr>
        <p:spPr>
          <a:xfrm>
            <a:off x="4851623" y="3742535"/>
            <a:ext cx="286929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52">
            <a:extLst>
              <a:ext uri="{FF2B5EF4-FFF2-40B4-BE49-F238E27FC236}">
                <a16:creationId xmlns:a16="http://schemas.microsoft.com/office/drawing/2014/main" id="{FC63E360-06F8-479F-97DB-8CBC95A7335D}"/>
              </a:ext>
            </a:extLst>
          </p:cNvPr>
          <p:cNvCxnSpPr>
            <a:cxnSpLocks/>
          </p:cNvCxnSpPr>
          <p:nvPr/>
        </p:nvCxnSpPr>
        <p:spPr>
          <a:xfrm>
            <a:off x="7966619" y="1833489"/>
            <a:ext cx="0" cy="383754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69">
            <a:extLst>
              <a:ext uri="{FF2B5EF4-FFF2-40B4-BE49-F238E27FC236}">
                <a16:creationId xmlns:a16="http://schemas.microsoft.com/office/drawing/2014/main" id="{02566F27-7576-44EF-8A58-A0609285A7B6}"/>
              </a:ext>
            </a:extLst>
          </p:cNvPr>
          <p:cNvCxnSpPr>
            <a:cxnSpLocks/>
          </p:cNvCxnSpPr>
          <p:nvPr/>
        </p:nvCxnSpPr>
        <p:spPr>
          <a:xfrm>
            <a:off x="8230442" y="3742535"/>
            <a:ext cx="286929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5">
            <a:extLst>
              <a:ext uri="{FF2B5EF4-FFF2-40B4-BE49-F238E27FC236}">
                <a16:creationId xmlns:a16="http://schemas.microsoft.com/office/drawing/2014/main" id="{1A646F02-6919-4CA0-8A8D-A9C4E9284BCF}"/>
              </a:ext>
            </a:extLst>
          </p:cNvPr>
          <p:cNvSpPr/>
          <p:nvPr/>
        </p:nvSpPr>
        <p:spPr>
          <a:xfrm>
            <a:off x="4849502" y="1866701"/>
            <a:ext cx="2908251" cy="125252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Ведение справочников бюджетных аналитик;</a:t>
            </a:r>
            <a:endParaRPr lang="en-US" sz="140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Управление сбором первичной потребности;</a:t>
            </a:r>
          </a:p>
        </p:txBody>
      </p:sp>
      <p:sp>
        <p:nvSpPr>
          <p:cNvPr id="48" name="Rectangle 57">
            <a:extLst>
              <a:ext uri="{FF2B5EF4-FFF2-40B4-BE49-F238E27FC236}">
                <a16:creationId xmlns:a16="http://schemas.microsoft.com/office/drawing/2014/main" id="{8BE4D496-B82C-4A2B-A231-CE5478A2B5CF}"/>
              </a:ext>
            </a:extLst>
          </p:cNvPr>
          <p:cNvSpPr/>
          <p:nvPr/>
        </p:nvSpPr>
        <p:spPr>
          <a:xfrm>
            <a:off x="4849502" y="3866898"/>
            <a:ext cx="2962499" cy="18988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Формирование БДР по плановым и фактическим данным;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Формирование БДДС по плановым и фактическим данным;</a:t>
            </a:r>
          </a:p>
        </p:txBody>
      </p:sp>
      <p:sp>
        <p:nvSpPr>
          <p:cNvPr id="49" name="Rectangle 61">
            <a:extLst>
              <a:ext uri="{FF2B5EF4-FFF2-40B4-BE49-F238E27FC236}">
                <a16:creationId xmlns:a16="http://schemas.microsoft.com/office/drawing/2014/main" id="{EBFF52B9-B043-406C-9722-3D48132E5ECF}"/>
              </a:ext>
            </a:extLst>
          </p:cNvPr>
          <p:cNvSpPr/>
          <p:nvPr/>
        </p:nvSpPr>
        <p:spPr>
          <a:xfrm>
            <a:off x="8275856" y="1863512"/>
            <a:ext cx="2931917" cy="92935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Управление корректировками потребности;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Настройка бюджетных форм;</a:t>
            </a:r>
          </a:p>
        </p:txBody>
      </p:sp>
      <p:sp>
        <p:nvSpPr>
          <p:cNvPr id="50" name="Rectangle 65">
            <a:extLst>
              <a:ext uri="{FF2B5EF4-FFF2-40B4-BE49-F238E27FC236}">
                <a16:creationId xmlns:a16="http://schemas.microsoft.com/office/drawing/2014/main" id="{79DCAC1F-590B-43F0-BA4D-7EB4C8BD9075}"/>
              </a:ext>
            </a:extLst>
          </p:cNvPr>
          <p:cNvSpPr/>
          <p:nvPr/>
        </p:nvSpPr>
        <p:spPr>
          <a:xfrm>
            <a:off x="8275856" y="3866898"/>
            <a:ext cx="2887399" cy="15756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Консолидация данных по периметрам группы компаний;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Обмен управленческими данными с Корпоративным хранилищем данных;</a:t>
            </a:r>
            <a:endParaRPr lang="en-IN" sz="140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42">
            <a:extLst>
              <a:ext uri="{FF2B5EF4-FFF2-40B4-BE49-F238E27FC236}">
                <a16:creationId xmlns:a16="http://schemas.microsoft.com/office/drawing/2014/main" id="{118A46B6-5BEE-494D-9798-C3ADBB7086A5}"/>
              </a:ext>
            </a:extLst>
          </p:cNvPr>
          <p:cNvSpPr/>
          <p:nvPr/>
        </p:nvSpPr>
        <p:spPr>
          <a:xfrm>
            <a:off x="1858660" y="2792869"/>
            <a:ext cx="2128693" cy="400110"/>
          </a:xfrm>
          <a:prstGeom prst="rect">
            <a:avLst/>
          </a:prstGeom>
        </p:spPr>
        <p:txBody>
          <a:bodyPr wrap="square" lIns="0" rIns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2500" b="1" dirty="0">
                <a:solidFill>
                  <a:srgbClr val="BED600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1С УХ</a:t>
            </a:r>
            <a:endParaRPr lang="en-IN" sz="2500" b="1" dirty="0">
              <a:solidFill>
                <a:srgbClr val="BED600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003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Rounded Corners 69">
            <a:extLst>
              <a:ext uri="{FF2B5EF4-FFF2-40B4-BE49-F238E27FC236}">
                <a16:creationId xmlns:a16="http://schemas.microsoft.com/office/drawing/2014/main" id="{0006E92F-F41F-4BE3-962D-A0C0218858AA}"/>
              </a:ext>
            </a:extLst>
          </p:cNvPr>
          <p:cNvSpPr/>
          <p:nvPr/>
        </p:nvSpPr>
        <p:spPr>
          <a:xfrm>
            <a:off x="866773" y="244192"/>
            <a:ext cx="8039101" cy="418139"/>
          </a:xfrm>
          <a:prstGeom prst="roundRect">
            <a:avLst>
              <a:gd name="adj" fmla="val 5162"/>
            </a:avLst>
          </a:prstGeom>
          <a:solidFill>
            <a:schemeClr val="bg1">
              <a:alpha val="5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rgbClr val="4D4E53"/>
                </a:solidFill>
                <a:latin typeface="Open Sans" panose="020B0606030504020204"/>
                <a:cs typeface="Arial" panose="020B0604020202020204" pitchFamily="34" charset="0"/>
              </a:rPr>
              <a:t>ФУНКЦИОНАЛЬНОЕ ПОКРЫТИЕ</a:t>
            </a:r>
            <a:endParaRPr lang="en-US" sz="3200" dirty="0">
              <a:solidFill>
                <a:srgbClr val="4D4E53"/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778A60C5-EE5E-44E3-A2A5-1EF2CDD8D5C2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Group 14">
            <a:extLst>
              <a:ext uri="{FF2B5EF4-FFF2-40B4-BE49-F238E27FC236}">
                <a16:creationId xmlns:a16="http://schemas.microsoft.com/office/drawing/2014/main" id="{0576FCE5-67B7-4816-B4ED-375009917AAC}"/>
              </a:ext>
            </a:extLst>
          </p:cNvPr>
          <p:cNvGrpSpPr/>
          <p:nvPr/>
        </p:nvGrpSpPr>
        <p:grpSpPr>
          <a:xfrm>
            <a:off x="821664" y="2063797"/>
            <a:ext cx="3291964" cy="3357475"/>
            <a:chOff x="1413892" y="2038295"/>
            <a:chExt cx="3291964" cy="3357475"/>
          </a:xfrm>
        </p:grpSpPr>
        <p:graphicFrame>
          <p:nvGraphicFramePr>
            <p:cNvPr id="23" name="Chart 15">
              <a:extLst>
                <a:ext uri="{FF2B5EF4-FFF2-40B4-BE49-F238E27FC236}">
                  <a16:creationId xmlns:a16="http://schemas.microsoft.com/office/drawing/2014/main" id="{2427CF85-B194-4FD9-921C-77F2C7134EE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75355030"/>
                </p:ext>
              </p:extLst>
            </p:nvPr>
          </p:nvGraphicFramePr>
          <p:xfrm>
            <a:off x="1413892" y="2038295"/>
            <a:ext cx="3291964" cy="33574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666B4E0-B3AF-4A37-9349-83854AF39EED}"/>
                </a:ext>
              </a:extLst>
            </p:cNvPr>
            <p:cNvSpPr txBox="1"/>
            <p:nvPr/>
          </p:nvSpPr>
          <p:spPr>
            <a:xfrm>
              <a:off x="1413892" y="3093721"/>
              <a:ext cx="3078101" cy="12003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2400" dirty="0">
                  <a:solidFill>
                    <a:srgbClr val="4D4E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Складской учет</a:t>
              </a:r>
            </a:p>
            <a:p>
              <a:pPr algn="ctr"/>
              <a:r>
                <a:rPr lang="ru-RU" sz="2400" dirty="0">
                  <a:solidFill>
                    <a:srgbClr val="4D4E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СФО</a:t>
              </a:r>
            </a:p>
            <a:p>
              <a:pPr algn="ctr"/>
              <a:r>
                <a:rPr lang="ru-RU" sz="2400" dirty="0">
                  <a:solidFill>
                    <a:srgbClr val="4D4E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СИЗ</a:t>
              </a:r>
              <a:endParaRPr lang="en-IN" sz="2400" dirty="0">
                <a:solidFill>
                  <a:srgbClr val="4D4E5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32" name="Straight Connector 47">
            <a:extLst>
              <a:ext uri="{FF2B5EF4-FFF2-40B4-BE49-F238E27FC236}">
                <a16:creationId xmlns:a16="http://schemas.microsoft.com/office/drawing/2014/main" id="{BD3AA491-0224-4424-B069-4FDB6113C004}"/>
              </a:ext>
            </a:extLst>
          </p:cNvPr>
          <p:cNvCxnSpPr>
            <a:cxnSpLocks/>
          </p:cNvCxnSpPr>
          <p:nvPr/>
        </p:nvCxnSpPr>
        <p:spPr>
          <a:xfrm>
            <a:off x="4851623" y="3742535"/>
            <a:ext cx="286929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52">
            <a:extLst>
              <a:ext uri="{FF2B5EF4-FFF2-40B4-BE49-F238E27FC236}">
                <a16:creationId xmlns:a16="http://schemas.microsoft.com/office/drawing/2014/main" id="{FC63E360-06F8-479F-97DB-8CBC95A7335D}"/>
              </a:ext>
            </a:extLst>
          </p:cNvPr>
          <p:cNvCxnSpPr>
            <a:cxnSpLocks/>
          </p:cNvCxnSpPr>
          <p:nvPr/>
        </p:nvCxnSpPr>
        <p:spPr>
          <a:xfrm>
            <a:off x="7966619" y="1833489"/>
            <a:ext cx="0" cy="383754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69">
            <a:extLst>
              <a:ext uri="{FF2B5EF4-FFF2-40B4-BE49-F238E27FC236}">
                <a16:creationId xmlns:a16="http://schemas.microsoft.com/office/drawing/2014/main" id="{02566F27-7576-44EF-8A58-A0609285A7B6}"/>
              </a:ext>
            </a:extLst>
          </p:cNvPr>
          <p:cNvCxnSpPr>
            <a:cxnSpLocks/>
          </p:cNvCxnSpPr>
          <p:nvPr/>
        </p:nvCxnSpPr>
        <p:spPr>
          <a:xfrm>
            <a:off x="8230442" y="3742535"/>
            <a:ext cx="286929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5">
            <a:extLst>
              <a:ext uri="{FF2B5EF4-FFF2-40B4-BE49-F238E27FC236}">
                <a16:creationId xmlns:a16="http://schemas.microsoft.com/office/drawing/2014/main" id="{1A646F02-6919-4CA0-8A8D-A9C4E9284BCF}"/>
              </a:ext>
            </a:extLst>
          </p:cNvPr>
          <p:cNvSpPr/>
          <p:nvPr/>
        </p:nvSpPr>
        <p:spPr>
          <a:xfrm>
            <a:off x="4849502" y="1866701"/>
            <a:ext cx="2908251" cy="125252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Ведение справочников</a:t>
            </a:r>
            <a:r>
              <a:rPr lang="en-US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номенклатура, склады;</a:t>
            </a:r>
            <a:endParaRPr lang="en-US" sz="140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Оперативное отражение закупок, товародвижения;</a:t>
            </a:r>
          </a:p>
        </p:txBody>
      </p:sp>
      <p:sp>
        <p:nvSpPr>
          <p:cNvPr id="48" name="Rectangle 57">
            <a:extLst>
              <a:ext uri="{FF2B5EF4-FFF2-40B4-BE49-F238E27FC236}">
                <a16:creationId xmlns:a16="http://schemas.microsoft.com/office/drawing/2014/main" id="{8BE4D496-B82C-4A2B-A231-CE5478A2B5CF}"/>
              </a:ext>
            </a:extLst>
          </p:cNvPr>
          <p:cNvSpPr/>
          <p:nvPr/>
        </p:nvSpPr>
        <p:spPr>
          <a:xfrm>
            <a:off x="4849502" y="3866898"/>
            <a:ext cx="2962499" cy="18988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Оперативный учет специальной и форменной одежды по 6 000 сотрудников;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Соблюдение федеральных законов в области охраны труда;</a:t>
            </a:r>
          </a:p>
        </p:txBody>
      </p:sp>
      <p:sp>
        <p:nvSpPr>
          <p:cNvPr id="49" name="Rectangle 61">
            <a:extLst>
              <a:ext uri="{FF2B5EF4-FFF2-40B4-BE49-F238E27FC236}">
                <a16:creationId xmlns:a16="http://schemas.microsoft.com/office/drawing/2014/main" id="{EBFF52B9-B043-406C-9722-3D48132E5ECF}"/>
              </a:ext>
            </a:extLst>
          </p:cNvPr>
          <p:cNvSpPr/>
          <p:nvPr/>
        </p:nvSpPr>
        <p:spPr>
          <a:xfrm>
            <a:off x="8275856" y="1781501"/>
            <a:ext cx="2931917" cy="15756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Управление продажами сувенирной продукцией;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Оперативные интеграции продаж интернет магазина </a:t>
            </a:r>
            <a:r>
              <a:rPr lang="en-US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S7-Shop</a:t>
            </a: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</p:txBody>
      </p:sp>
      <p:sp>
        <p:nvSpPr>
          <p:cNvPr id="14" name="Rectangle 61">
            <a:extLst>
              <a:ext uri="{FF2B5EF4-FFF2-40B4-BE49-F238E27FC236}">
                <a16:creationId xmlns:a16="http://schemas.microsoft.com/office/drawing/2014/main" id="{18986547-41CD-4596-9CA7-91419CE3BECD}"/>
              </a:ext>
            </a:extLst>
          </p:cNvPr>
          <p:cNvSpPr/>
          <p:nvPr/>
        </p:nvSpPr>
        <p:spPr>
          <a:xfrm>
            <a:off x="8275856" y="3906093"/>
            <a:ext cx="2931917" cy="15756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Оперативные интеграции с архивом финансовых документов и подписание складских документов;</a:t>
            </a:r>
          </a:p>
          <a:p>
            <a:pPr>
              <a:lnSpc>
                <a:spcPct val="150000"/>
              </a:lnSpc>
            </a:pPr>
            <a:endParaRPr lang="ru-RU" sz="140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angle 42">
            <a:extLst>
              <a:ext uri="{FF2B5EF4-FFF2-40B4-BE49-F238E27FC236}">
                <a16:creationId xmlns:a16="http://schemas.microsoft.com/office/drawing/2014/main" id="{118A46B6-5BEE-494D-9798-C3ADBB7086A5}"/>
              </a:ext>
            </a:extLst>
          </p:cNvPr>
          <p:cNvSpPr/>
          <p:nvPr/>
        </p:nvSpPr>
        <p:spPr>
          <a:xfrm>
            <a:off x="1771072" y="2719113"/>
            <a:ext cx="2128693" cy="400110"/>
          </a:xfrm>
          <a:prstGeom prst="rect">
            <a:avLst/>
          </a:prstGeom>
        </p:spPr>
        <p:txBody>
          <a:bodyPr wrap="square" lIns="0" rIns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2500" b="1" dirty="0">
                <a:solidFill>
                  <a:srgbClr val="BED600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1С ЕРП</a:t>
            </a:r>
            <a:endParaRPr lang="en-IN" sz="2500" b="1" dirty="0">
              <a:solidFill>
                <a:srgbClr val="BED600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04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>
            <a:extLst>
              <a:ext uri="{FF2B5EF4-FFF2-40B4-BE49-F238E27FC236}">
                <a16:creationId xmlns:a16="http://schemas.microsoft.com/office/drawing/2014/main" id="{9B2B39B7-E071-452B-B3DF-D5B05A4C561C}"/>
              </a:ext>
            </a:extLst>
          </p:cNvPr>
          <p:cNvSpPr txBox="1"/>
          <p:nvPr/>
        </p:nvSpPr>
        <p:spPr>
          <a:xfrm>
            <a:off x="1152873" y="1904587"/>
            <a:ext cx="4668199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defRPr/>
            </a:pPr>
            <a:r>
              <a:rPr lang="ru-RU" sz="1400" kern="0" dirty="0">
                <a:solidFill>
                  <a:srgbClr val="747679"/>
                </a:solidFill>
              </a:rPr>
              <a:t>Реализовано единое информационное пространство ведения учета по РСБУ/НУ, МСФО, Казначейству и Бюджетированию</a:t>
            </a:r>
            <a:endParaRPr lang="en-US" sz="1400" kern="0" dirty="0">
              <a:solidFill>
                <a:srgbClr val="747679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06E5BA6-7C59-41A8-9E85-3E0A61618826}"/>
              </a:ext>
            </a:extLst>
          </p:cNvPr>
          <p:cNvSpPr txBox="1"/>
          <p:nvPr/>
        </p:nvSpPr>
        <p:spPr>
          <a:xfrm>
            <a:off x="1152873" y="2956149"/>
            <a:ext cx="4668199" cy="52322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defRPr/>
            </a:pPr>
            <a:r>
              <a:rPr lang="ru-RU" sz="1400" kern="0" dirty="0">
                <a:solidFill>
                  <a:srgbClr val="747679"/>
                </a:solidFill>
              </a:rPr>
              <a:t>Обеспечена прозрачность и контроль процессов управления хозяйственной деятельностью</a:t>
            </a:r>
            <a:endParaRPr lang="en-US" sz="1400" kern="0" dirty="0">
              <a:solidFill>
                <a:srgbClr val="747679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458361B-FF9F-4A63-AB1E-67ED7FFA2AEF}"/>
              </a:ext>
            </a:extLst>
          </p:cNvPr>
          <p:cNvSpPr txBox="1"/>
          <p:nvPr/>
        </p:nvSpPr>
        <p:spPr>
          <a:xfrm>
            <a:off x="1152873" y="3905973"/>
            <a:ext cx="4668199" cy="52322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defRPr/>
            </a:pPr>
            <a:r>
              <a:rPr lang="ru-RU" sz="1400" kern="0" dirty="0">
                <a:solidFill>
                  <a:srgbClr val="747679"/>
                </a:solidFill>
              </a:rPr>
              <a:t>Обеспечена консолидация отчетности холдинга, реализованы формы управленческой отчетности</a:t>
            </a:r>
            <a:endParaRPr lang="en-US" sz="1400" strike="sngStrike" kern="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480693A-F42D-4F1A-B93D-EC0A31235A31}"/>
              </a:ext>
            </a:extLst>
          </p:cNvPr>
          <p:cNvSpPr txBox="1"/>
          <p:nvPr/>
        </p:nvSpPr>
        <p:spPr>
          <a:xfrm>
            <a:off x="1152873" y="4967405"/>
            <a:ext cx="4668199" cy="52322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defRPr/>
            </a:pPr>
            <a:r>
              <a:rPr lang="ru-RU" sz="1400" kern="0" dirty="0">
                <a:solidFill>
                  <a:srgbClr val="747679"/>
                </a:solidFill>
              </a:rPr>
              <a:t>Сокращены трудозатраты на формирование регламентированной и управленческой отчетности</a:t>
            </a:r>
            <a:endParaRPr lang="en-US" sz="1400" kern="0" dirty="0">
              <a:solidFill>
                <a:srgbClr val="747679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C0ACC0C-5855-4498-A8AE-C252F34477B6}"/>
              </a:ext>
            </a:extLst>
          </p:cNvPr>
          <p:cNvSpPr txBox="1"/>
          <p:nvPr/>
        </p:nvSpPr>
        <p:spPr>
          <a:xfrm>
            <a:off x="7290740" y="1904587"/>
            <a:ext cx="4314821" cy="95410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defRPr/>
            </a:pPr>
            <a:r>
              <a:rPr lang="ru-RU" sz="1400" kern="0" dirty="0">
                <a:solidFill>
                  <a:srgbClr val="747679"/>
                </a:solidFill>
              </a:rPr>
              <a:t>Реализована интеграция со смежными системами – реализован универсальный механизм интеграции со всеми локальными системами с использованием брокера сообщений </a:t>
            </a:r>
            <a:r>
              <a:rPr lang="ru-RU" sz="1400" kern="0" dirty="0" err="1">
                <a:solidFill>
                  <a:srgbClr val="747679"/>
                </a:solidFill>
              </a:rPr>
              <a:t>Kafka</a:t>
            </a:r>
            <a:endParaRPr lang="en-US" sz="1400" kern="0" dirty="0">
              <a:solidFill>
                <a:srgbClr val="747679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4A851B4-C957-482A-8912-BC7C87E2B70C}"/>
              </a:ext>
            </a:extLst>
          </p:cNvPr>
          <p:cNvSpPr txBox="1"/>
          <p:nvPr/>
        </p:nvSpPr>
        <p:spPr>
          <a:xfrm>
            <a:off x="7290740" y="2966020"/>
            <a:ext cx="4314821" cy="52322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defRPr/>
            </a:pPr>
            <a:r>
              <a:rPr lang="ru-RU" sz="1400" kern="0" dirty="0">
                <a:solidFill>
                  <a:srgbClr val="747679"/>
                </a:solidFill>
              </a:rPr>
              <a:t>Обеспечена замена устаревшего ПО без потери функциональности учетной системы</a:t>
            </a:r>
            <a:endParaRPr lang="en-US" sz="1400" kern="0" dirty="0">
              <a:solidFill>
                <a:srgbClr val="747679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B0A38A1-2E1A-43FF-B213-1968669C29BA}"/>
              </a:ext>
            </a:extLst>
          </p:cNvPr>
          <p:cNvSpPr txBox="1"/>
          <p:nvPr/>
        </p:nvSpPr>
        <p:spPr>
          <a:xfrm>
            <a:off x="7290738" y="3905973"/>
            <a:ext cx="4314821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defRPr/>
            </a:pPr>
            <a:r>
              <a:rPr lang="ru-RU" sz="1400" kern="0" dirty="0">
                <a:solidFill>
                  <a:srgbClr val="747679"/>
                </a:solidFill>
              </a:rPr>
              <a:t>Выполнена миграция первоначальных данных для обеспечения корректного ведения учета – остатки по РСБУ/НУ, НСИ, неисполненные ЗНО</a:t>
            </a:r>
            <a:endParaRPr lang="en-US" sz="1400" kern="0" dirty="0">
              <a:solidFill>
                <a:srgbClr val="747679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651AA77-F774-4C63-80BA-392CBC49E37E}"/>
              </a:ext>
            </a:extLst>
          </p:cNvPr>
          <p:cNvSpPr txBox="1"/>
          <p:nvPr/>
        </p:nvSpPr>
        <p:spPr>
          <a:xfrm>
            <a:off x="7290739" y="4967405"/>
            <a:ext cx="4314821" cy="52322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defRPr/>
            </a:pPr>
            <a:r>
              <a:rPr lang="ru-RU" sz="1400" kern="0" dirty="0">
                <a:solidFill>
                  <a:srgbClr val="747679"/>
                </a:solidFill>
              </a:rPr>
              <a:t>Система интегрирована в текущий </a:t>
            </a:r>
            <a:r>
              <a:rPr lang="en-US" sz="1400" kern="0" dirty="0">
                <a:solidFill>
                  <a:srgbClr val="747679"/>
                </a:solidFill>
              </a:rPr>
              <a:t>IT-</a:t>
            </a:r>
            <a:r>
              <a:rPr lang="ru-RU" sz="1400" kern="0" dirty="0">
                <a:solidFill>
                  <a:srgbClr val="747679"/>
                </a:solidFill>
              </a:rPr>
              <a:t>ландшафт Общества</a:t>
            </a:r>
            <a:endParaRPr lang="en-US" sz="1400" kern="0" dirty="0">
              <a:solidFill>
                <a:srgbClr val="747679"/>
              </a:solidFill>
            </a:endParaRPr>
          </a:p>
        </p:txBody>
      </p:sp>
      <p:grpSp>
        <p:nvGrpSpPr>
          <p:cNvPr id="99" name="Group 30">
            <a:extLst>
              <a:ext uri="{FF2B5EF4-FFF2-40B4-BE49-F238E27FC236}">
                <a16:creationId xmlns:a16="http://schemas.microsoft.com/office/drawing/2014/main" id="{A2E2C117-1011-4D3A-BDBA-227B995B2957}"/>
              </a:ext>
            </a:extLst>
          </p:cNvPr>
          <p:cNvGrpSpPr/>
          <p:nvPr/>
        </p:nvGrpSpPr>
        <p:grpSpPr>
          <a:xfrm>
            <a:off x="742540" y="2029753"/>
            <a:ext cx="357624" cy="272888"/>
            <a:chOff x="-590550" y="1825625"/>
            <a:chExt cx="850900" cy="649287"/>
          </a:xfrm>
          <a:solidFill>
            <a:schemeClr val="bg1"/>
          </a:solidFill>
        </p:grpSpPr>
        <p:sp>
          <p:nvSpPr>
            <p:cNvPr id="101" name="Freeform 5">
              <a:extLst>
                <a:ext uri="{FF2B5EF4-FFF2-40B4-BE49-F238E27FC236}">
                  <a16:creationId xmlns:a16="http://schemas.microsoft.com/office/drawing/2014/main" id="{938BF111-18E6-47BE-91B8-7600936490C5}"/>
                </a:ext>
              </a:extLst>
            </p:cNvPr>
            <p:cNvSpPr>
              <a:spLocks/>
            </p:cNvSpPr>
            <p:nvPr/>
          </p:nvSpPr>
          <p:spPr bwMode="auto">
            <a:xfrm>
              <a:off x="-225425" y="2014538"/>
              <a:ext cx="123825" cy="58737"/>
            </a:xfrm>
            <a:custGeom>
              <a:avLst/>
              <a:gdLst>
                <a:gd name="T0" fmla="*/ 30 w 57"/>
                <a:gd name="T1" fmla="*/ 22 h 27"/>
                <a:gd name="T2" fmla="*/ 48 w 57"/>
                <a:gd name="T3" fmla="*/ 25 h 27"/>
                <a:gd name="T4" fmla="*/ 57 w 57"/>
                <a:gd name="T5" fmla="*/ 1 h 27"/>
                <a:gd name="T6" fmla="*/ 46 w 57"/>
                <a:gd name="T7" fmla="*/ 0 h 27"/>
                <a:gd name="T8" fmla="*/ 10 w 57"/>
                <a:gd name="T9" fmla="*/ 0 h 27"/>
                <a:gd name="T10" fmla="*/ 0 w 57"/>
                <a:gd name="T11" fmla="*/ 1 h 27"/>
                <a:gd name="T12" fmla="*/ 8 w 57"/>
                <a:gd name="T13" fmla="*/ 27 h 27"/>
                <a:gd name="T14" fmla="*/ 30 w 57"/>
                <a:gd name="T15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27">
                  <a:moveTo>
                    <a:pt x="30" y="22"/>
                  </a:moveTo>
                  <a:cubicBezTo>
                    <a:pt x="37" y="22"/>
                    <a:pt x="43" y="23"/>
                    <a:pt x="48" y="25"/>
                  </a:cubicBezTo>
                  <a:cubicBezTo>
                    <a:pt x="49" y="16"/>
                    <a:pt x="52" y="8"/>
                    <a:pt x="57" y="1"/>
                  </a:cubicBezTo>
                  <a:cubicBezTo>
                    <a:pt x="54" y="0"/>
                    <a:pt x="50" y="0"/>
                    <a:pt x="46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7" y="0"/>
                    <a:pt x="3" y="0"/>
                    <a:pt x="0" y="1"/>
                  </a:cubicBezTo>
                  <a:cubicBezTo>
                    <a:pt x="5" y="8"/>
                    <a:pt x="8" y="17"/>
                    <a:pt x="8" y="27"/>
                  </a:cubicBezTo>
                  <a:cubicBezTo>
                    <a:pt x="15" y="24"/>
                    <a:pt x="22" y="22"/>
                    <a:pt x="30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2" name="Oval 6">
              <a:extLst>
                <a:ext uri="{FF2B5EF4-FFF2-40B4-BE49-F238E27FC236}">
                  <a16:creationId xmlns:a16="http://schemas.microsoft.com/office/drawing/2014/main" id="{1AA00E05-B1C8-4305-8FC1-EA5FB3C31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55588" y="1825625"/>
              <a:ext cx="182563" cy="1825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3" name="Freeform 7">
              <a:extLst>
                <a:ext uri="{FF2B5EF4-FFF2-40B4-BE49-F238E27FC236}">
                  <a16:creationId xmlns:a16="http://schemas.microsoft.com/office/drawing/2014/main" id="{277C8E6A-2DC6-4035-993B-AD50B15BB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4775" y="1995488"/>
              <a:ext cx="168275" cy="168275"/>
            </a:xfrm>
            <a:custGeom>
              <a:avLst/>
              <a:gdLst>
                <a:gd name="T0" fmla="*/ 38 w 77"/>
                <a:gd name="T1" fmla="*/ 78 h 78"/>
                <a:gd name="T2" fmla="*/ 77 w 77"/>
                <a:gd name="T3" fmla="*/ 39 h 78"/>
                <a:gd name="T4" fmla="*/ 38 w 77"/>
                <a:gd name="T5" fmla="*/ 0 h 78"/>
                <a:gd name="T6" fmla="*/ 0 w 77"/>
                <a:gd name="T7" fmla="*/ 38 h 78"/>
                <a:gd name="T8" fmla="*/ 22 w 77"/>
                <a:gd name="T9" fmla="*/ 74 h 78"/>
                <a:gd name="T10" fmla="*/ 38 w 77"/>
                <a:gd name="T1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78">
                  <a:moveTo>
                    <a:pt x="38" y="78"/>
                  </a:moveTo>
                  <a:cubicBezTo>
                    <a:pt x="60" y="78"/>
                    <a:pt x="77" y="60"/>
                    <a:pt x="77" y="39"/>
                  </a:cubicBezTo>
                  <a:cubicBezTo>
                    <a:pt x="77" y="17"/>
                    <a:pt x="60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12" y="46"/>
                    <a:pt x="20" y="59"/>
                    <a:pt x="22" y="74"/>
                  </a:cubicBezTo>
                  <a:cubicBezTo>
                    <a:pt x="27" y="76"/>
                    <a:pt x="32" y="78"/>
                    <a:pt x="38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4" name="Freeform 8">
              <a:extLst>
                <a:ext uri="{FF2B5EF4-FFF2-40B4-BE49-F238E27FC236}">
                  <a16:creationId xmlns:a16="http://schemas.microsoft.com/office/drawing/2014/main" id="{DE132592-BA55-49CD-9E81-5C4B84BC643E}"/>
                </a:ext>
              </a:extLst>
            </p:cNvPr>
            <p:cNvSpPr>
              <a:spLocks/>
            </p:cNvSpPr>
            <p:nvPr/>
          </p:nvSpPr>
          <p:spPr bwMode="auto">
            <a:xfrm>
              <a:off x="-390525" y="1995488"/>
              <a:ext cx="166688" cy="166687"/>
            </a:xfrm>
            <a:custGeom>
              <a:avLst/>
              <a:gdLst>
                <a:gd name="T0" fmla="*/ 38 w 77"/>
                <a:gd name="T1" fmla="*/ 0 h 77"/>
                <a:gd name="T2" fmla="*/ 0 w 77"/>
                <a:gd name="T3" fmla="*/ 39 h 77"/>
                <a:gd name="T4" fmla="*/ 38 w 77"/>
                <a:gd name="T5" fmla="*/ 77 h 77"/>
                <a:gd name="T6" fmla="*/ 59 w 77"/>
                <a:gd name="T7" fmla="*/ 72 h 77"/>
                <a:gd name="T8" fmla="*/ 77 w 77"/>
                <a:gd name="T9" fmla="*/ 41 h 77"/>
                <a:gd name="T10" fmla="*/ 77 w 77"/>
                <a:gd name="T11" fmla="*/ 39 h 77"/>
                <a:gd name="T12" fmla="*/ 38 w 77"/>
                <a:gd name="T1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77">
                  <a:moveTo>
                    <a:pt x="38" y="0"/>
                  </a:moveTo>
                  <a:cubicBezTo>
                    <a:pt x="17" y="0"/>
                    <a:pt x="0" y="17"/>
                    <a:pt x="0" y="39"/>
                  </a:cubicBezTo>
                  <a:cubicBezTo>
                    <a:pt x="0" y="60"/>
                    <a:pt x="17" y="77"/>
                    <a:pt x="38" y="77"/>
                  </a:cubicBezTo>
                  <a:cubicBezTo>
                    <a:pt x="46" y="77"/>
                    <a:pt x="53" y="75"/>
                    <a:pt x="59" y="72"/>
                  </a:cubicBezTo>
                  <a:cubicBezTo>
                    <a:pt x="61" y="59"/>
                    <a:pt x="67" y="48"/>
                    <a:pt x="77" y="41"/>
                  </a:cubicBezTo>
                  <a:cubicBezTo>
                    <a:pt x="77" y="40"/>
                    <a:pt x="77" y="40"/>
                    <a:pt x="77" y="39"/>
                  </a:cubicBezTo>
                  <a:cubicBezTo>
                    <a:pt x="77" y="17"/>
                    <a:pt x="60" y="0"/>
                    <a:pt x="3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5" name="Freeform 9">
              <a:extLst>
                <a:ext uri="{FF2B5EF4-FFF2-40B4-BE49-F238E27FC236}">
                  <a16:creationId xmlns:a16="http://schemas.microsoft.com/office/drawing/2014/main" id="{7E3AC3B0-AF5C-480E-904F-63EADACCF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7" y="1911350"/>
              <a:ext cx="168275" cy="168275"/>
            </a:xfrm>
            <a:custGeom>
              <a:avLst/>
              <a:gdLst>
                <a:gd name="T0" fmla="*/ 0 w 78"/>
                <a:gd name="T1" fmla="*/ 38 h 78"/>
                <a:gd name="T2" fmla="*/ 23 w 78"/>
                <a:gd name="T3" fmla="*/ 74 h 78"/>
                <a:gd name="T4" fmla="*/ 39 w 78"/>
                <a:gd name="T5" fmla="*/ 78 h 78"/>
                <a:gd name="T6" fmla="*/ 78 w 78"/>
                <a:gd name="T7" fmla="*/ 39 h 78"/>
                <a:gd name="T8" fmla="*/ 39 w 78"/>
                <a:gd name="T9" fmla="*/ 0 h 78"/>
                <a:gd name="T10" fmla="*/ 0 w 78"/>
                <a:gd name="T11" fmla="*/ 3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78">
                  <a:moveTo>
                    <a:pt x="0" y="38"/>
                  </a:moveTo>
                  <a:cubicBezTo>
                    <a:pt x="13" y="46"/>
                    <a:pt x="21" y="59"/>
                    <a:pt x="23" y="74"/>
                  </a:cubicBezTo>
                  <a:cubicBezTo>
                    <a:pt x="28" y="76"/>
                    <a:pt x="33" y="78"/>
                    <a:pt x="39" y="78"/>
                  </a:cubicBezTo>
                  <a:cubicBezTo>
                    <a:pt x="60" y="78"/>
                    <a:pt x="78" y="60"/>
                    <a:pt x="78" y="39"/>
                  </a:cubicBezTo>
                  <a:cubicBezTo>
                    <a:pt x="78" y="18"/>
                    <a:pt x="60" y="0"/>
                    <a:pt x="39" y="0"/>
                  </a:cubicBezTo>
                  <a:cubicBezTo>
                    <a:pt x="18" y="0"/>
                    <a:pt x="1" y="17"/>
                    <a:pt x="0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6" name="Oval 10">
              <a:extLst>
                <a:ext uri="{FF2B5EF4-FFF2-40B4-BE49-F238E27FC236}">
                  <a16:creationId xmlns:a16="http://schemas.microsoft.com/office/drawing/2014/main" id="{06842069-346F-4539-B9CE-A0D4B4081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2888" y="2081213"/>
              <a:ext cx="166688" cy="1666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7" name="Freeform 11">
              <a:extLst>
                <a:ext uri="{FF2B5EF4-FFF2-40B4-BE49-F238E27FC236}">
                  <a16:creationId xmlns:a16="http://schemas.microsoft.com/office/drawing/2014/main" id="{7CF53DD9-086B-47C8-94B1-B9E2DF673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-88900" y="2168525"/>
              <a:ext cx="211138" cy="220662"/>
            </a:xfrm>
            <a:custGeom>
              <a:avLst/>
              <a:gdLst>
                <a:gd name="T0" fmla="*/ 48 w 97"/>
                <a:gd name="T1" fmla="*/ 0 h 102"/>
                <a:gd name="T2" fmla="*/ 15 w 97"/>
                <a:gd name="T3" fmla="*/ 0 h 102"/>
                <a:gd name="T4" fmla="*/ 0 w 97"/>
                <a:gd name="T5" fmla="*/ 33 h 102"/>
                <a:gd name="T6" fmla="*/ 42 w 97"/>
                <a:gd name="T7" fmla="*/ 90 h 102"/>
                <a:gd name="T8" fmla="*/ 42 w 97"/>
                <a:gd name="T9" fmla="*/ 102 h 102"/>
                <a:gd name="T10" fmla="*/ 94 w 97"/>
                <a:gd name="T11" fmla="*/ 91 h 102"/>
                <a:gd name="T12" fmla="*/ 97 w 97"/>
                <a:gd name="T13" fmla="*/ 90 h 102"/>
                <a:gd name="T14" fmla="*/ 97 w 97"/>
                <a:gd name="T15" fmla="*/ 90 h 102"/>
                <a:gd name="T16" fmla="*/ 97 w 97"/>
                <a:gd name="T17" fmla="*/ 50 h 102"/>
                <a:gd name="T18" fmla="*/ 48 w 97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02">
                  <a:moveTo>
                    <a:pt x="48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5" y="13"/>
                    <a:pt x="9" y="25"/>
                    <a:pt x="0" y="33"/>
                  </a:cubicBezTo>
                  <a:cubicBezTo>
                    <a:pt x="25" y="41"/>
                    <a:pt x="42" y="63"/>
                    <a:pt x="42" y="90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75" y="101"/>
                    <a:pt x="93" y="92"/>
                    <a:pt x="94" y="91"/>
                  </a:cubicBezTo>
                  <a:cubicBezTo>
                    <a:pt x="97" y="90"/>
                    <a:pt x="97" y="90"/>
                    <a:pt x="97" y="90"/>
                  </a:cubicBezTo>
                  <a:cubicBezTo>
                    <a:pt x="97" y="90"/>
                    <a:pt x="97" y="90"/>
                    <a:pt x="97" y="90"/>
                  </a:cubicBezTo>
                  <a:cubicBezTo>
                    <a:pt x="97" y="50"/>
                    <a:pt x="97" y="50"/>
                    <a:pt x="97" y="50"/>
                  </a:cubicBezTo>
                  <a:cubicBezTo>
                    <a:pt x="97" y="22"/>
                    <a:pt x="75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8" name="Freeform 12">
              <a:extLst>
                <a:ext uri="{FF2B5EF4-FFF2-40B4-BE49-F238E27FC236}">
                  <a16:creationId xmlns:a16="http://schemas.microsoft.com/office/drawing/2014/main" id="{1FB98FF0-D3F0-4D92-BCC0-553F36D4A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12" y="2084388"/>
              <a:ext cx="211138" cy="220662"/>
            </a:xfrm>
            <a:custGeom>
              <a:avLst/>
              <a:gdLst>
                <a:gd name="T0" fmla="*/ 47 w 97"/>
                <a:gd name="T1" fmla="*/ 0 h 102"/>
                <a:gd name="T2" fmla="*/ 15 w 97"/>
                <a:gd name="T3" fmla="*/ 0 h 102"/>
                <a:gd name="T4" fmla="*/ 0 w 97"/>
                <a:gd name="T5" fmla="*/ 33 h 102"/>
                <a:gd name="T6" fmla="*/ 42 w 97"/>
                <a:gd name="T7" fmla="*/ 90 h 102"/>
                <a:gd name="T8" fmla="*/ 42 w 97"/>
                <a:gd name="T9" fmla="*/ 102 h 102"/>
                <a:gd name="T10" fmla="*/ 94 w 97"/>
                <a:gd name="T11" fmla="*/ 91 h 102"/>
                <a:gd name="T12" fmla="*/ 97 w 97"/>
                <a:gd name="T13" fmla="*/ 90 h 102"/>
                <a:gd name="T14" fmla="*/ 97 w 97"/>
                <a:gd name="T15" fmla="*/ 90 h 102"/>
                <a:gd name="T16" fmla="*/ 97 w 97"/>
                <a:gd name="T17" fmla="*/ 50 h 102"/>
                <a:gd name="T18" fmla="*/ 47 w 97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02">
                  <a:moveTo>
                    <a:pt x="47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4" y="13"/>
                    <a:pt x="9" y="25"/>
                    <a:pt x="0" y="33"/>
                  </a:cubicBezTo>
                  <a:cubicBezTo>
                    <a:pt x="24" y="41"/>
                    <a:pt x="42" y="63"/>
                    <a:pt x="42" y="90"/>
                  </a:cubicBezTo>
                  <a:cubicBezTo>
                    <a:pt x="42" y="102"/>
                    <a:pt x="42" y="102"/>
                    <a:pt x="42" y="102"/>
                  </a:cubicBezTo>
                  <a:cubicBezTo>
                    <a:pt x="74" y="101"/>
                    <a:pt x="93" y="92"/>
                    <a:pt x="94" y="91"/>
                  </a:cubicBezTo>
                  <a:cubicBezTo>
                    <a:pt x="97" y="90"/>
                    <a:pt x="97" y="90"/>
                    <a:pt x="97" y="90"/>
                  </a:cubicBezTo>
                  <a:cubicBezTo>
                    <a:pt x="97" y="90"/>
                    <a:pt x="97" y="90"/>
                    <a:pt x="97" y="90"/>
                  </a:cubicBezTo>
                  <a:cubicBezTo>
                    <a:pt x="97" y="50"/>
                    <a:pt x="97" y="50"/>
                    <a:pt x="97" y="50"/>
                  </a:cubicBezTo>
                  <a:cubicBezTo>
                    <a:pt x="97" y="22"/>
                    <a:pt x="75" y="0"/>
                    <a:pt x="4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9" name="Freeform 13">
              <a:extLst>
                <a:ext uri="{FF2B5EF4-FFF2-40B4-BE49-F238E27FC236}">
                  <a16:creationId xmlns:a16="http://schemas.microsoft.com/office/drawing/2014/main" id="{F1C591F5-26ED-4195-B5CB-2F6119966411}"/>
                </a:ext>
              </a:extLst>
            </p:cNvPr>
            <p:cNvSpPr>
              <a:spLocks/>
            </p:cNvSpPr>
            <p:nvPr/>
          </p:nvSpPr>
          <p:spPr bwMode="auto">
            <a:xfrm>
              <a:off x="-450850" y="2168525"/>
              <a:ext cx="219075" cy="220662"/>
            </a:xfrm>
            <a:custGeom>
              <a:avLst/>
              <a:gdLst>
                <a:gd name="T0" fmla="*/ 101 w 101"/>
                <a:gd name="T1" fmla="*/ 33 h 102"/>
                <a:gd name="T2" fmla="*/ 86 w 101"/>
                <a:gd name="T3" fmla="*/ 0 h 102"/>
                <a:gd name="T4" fmla="*/ 83 w 101"/>
                <a:gd name="T5" fmla="*/ 0 h 102"/>
                <a:gd name="T6" fmla="*/ 50 w 101"/>
                <a:gd name="T7" fmla="*/ 0 h 102"/>
                <a:gd name="T8" fmla="*/ 0 w 101"/>
                <a:gd name="T9" fmla="*/ 50 h 102"/>
                <a:gd name="T10" fmla="*/ 0 w 101"/>
                <a:gd name="T11" fmla="*/ 90 h 102"/>
                <a:gd name="T12" fmla="*/ 1 w 101"/>
                <a:gd name="T13" fmla="*/ 90 h 102"/>
                <a:gd name="T14" fmla="*/ 3 w 101"/>
                <a:gd name="T15" fmla="*/ 91 h 102"/>
                <a:gd name="T16" fmla="*/ 59 w 101"/>
                <a:gd name="T17" fmla="*/ 102 h 102"/>
                <a:gd name="T18" fmla="*/ 59 w 101"/>
                <a:gd name="T19" fmla="*/ 90 h 102"/>
                <a:gd name="T20" fmla="*/ 101 w 101"/>
                <a:gd name="T21" fmla="*/ 3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02">
                  <a:moveTo>
                    <a:pt x="101" y="33"/>
                  </a:moveTo>
                  <a:cubicBezTo>
                    <a:pt x="92" y="25"/>
                    <a:pt x="87" y="13"/>
                    <a:pt x="86" y="0"/>
                  </a:cubicBezTo>
                  <a:cubicBezTo>
                    <a:pt x="85" y="0"/>
                    <a:pt x="84" y="0"/>
                    <a:pt x="83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3" y="0"/>
                    <a:pt x="0" y="22"/>
                    <a:pt x="0" y="5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24" y="98"/>
                    <a:pt x="43" y="101"/>
                    <a:pt x="59" y="102"/>
                  </a:cubicBezTo>
                  <a:cubicBezTo>
                    <a:pt x="59" y="90"/>
                    <a:pt x="59" y="90"/>
                    <a:pt x="59" y="90"/>
                  </a:cubicBezTo>
                  <a:cubicBezTo>
                    <a:pt x="59" y="63"/>
                    <a:pt x="77" y="41"/>
                    <a:pt x="10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0" name="Freeform 14">
              <a:extLst>
                <a:ext uri="{FF2B5EF4-FFF2-40B4-BE49-F238E27FC236}">
                  <a16:creationId xmlns:a16="http://schemas.microsoft.com/office/drawing/2014/main" id="{D294ED4D-0853-470C-93DB-B792E2DD7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-303213" y="2254250"/>
              <a:ext cx="285750" cy="220662"/>
            </a:xfrm>
            <a:custGeom>
              <a:avLst/>
              <a:gdLst>
                <a:gd name="T0" fmla="*/ 83 w 132"/>
                <a:gd name="T1" fmla="*/ 0 h 102"/>
                <a:gd name="T2" fmla="*/ 50 w 132"/>
                <a:gd name="T3" fmla="*/ 0 h 102"/>
                <a:gd name="T4" fmla="*/ 0 w 132"/>
                <a:gd name="T5" fmla="*/ 50 h 102"/>
                <a:gd name="T6" fmla="*/ 0 w 132"/>
                <a:gd name="T7" fmla="*/ 90 h 102"/>
                <a:gd name="T8" fmla="*/ 0 w 132"/>
                <a:gd name="T9" fmla="*/ 90 h 102"/>
                <a:gd name="T10" fmla="*/ 3 w 132"/>
                <a:gd name="T11" fmla="*/ 91 h 102"/>
                <a:gd name="T12" fmla="*/ 70 w 132"/>
                <a:gd name="T13" fmla="*/ 102 h 102"/>
                <a:gd name="T14" fmla="*/ 129 w 132"/>
                <a:gd name="T15" fmla="*/ 91 h 102"/>
                <a:gd name="T16" fmla="*/ 132 w 132"/>
                <a:gd name="T17" fmla="*/ 90 h 102"/>
                <a:gd name="T18" fmla="*/ 132 w 132"/>
                <a:gd name="T19" fmla="*/ 90 h 102"/>
                <a:gd name="T20" fmla="*/ 132 w 132"/>
                <a:gd name="T21" fmla="*/ 50 h 102"/>
                <a:gd name="T22" fmla="*/ 83 w 132"/>
                <a:gd name="T2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2" h="102">
                  <a:moveTo>
                    <a:pt x="83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23" y="0"/>
                    <a:pt x="0" y="22"/>
                    <a:pt x="0" y="5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29" y="99"/>
                    <a:pt x="52" y="102"/>
                    <a:pt x="70" y="102"/>
                  </a:cubicBezTo>
                  <a:cubicBezTo>
                    <a:pt x="107" y="102"/>
                    <a:pt x="128" y="92"/>
                    <a:pt x="129" y="91"/>
                  </a:cubicBezTo>
                  <a:cubicBezTo>
                    <a:pt x="132" y="90"/>
                    <a:pt x="132" y="90"/>
                    <a:pt x="132" y="90"/>
                  </a:cubicBezTo>
                  <a:cubicBezTo>
                    <a:pt x="132" y="90"/>
                    <a:pt x="132" y="90"/>
                    <a:pt x="132" y="90"/>
                  </a:cubicBezTo>
                  <a:cubicBezTo>
                    <a:pt x="132" y="50"/>
                    <a:pt x="132" y="50"/>
                    <a:pt x="132" y="50"/>
                  </a:cubicBezTo>
                  <a:cubicBezTo>
                    <a:pt x="132" y="22"/>
                    <a:pt x="110" y="0"/>
                    <a:pt x="8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1" name="Freeform 15">
              <a:extLst>
                <a:ext uri="{FF2B5EF4-FFF2-40B4-BE49-F238E27FC236}">
                  <a16:creationId xmlns:a16="http://schemas.microsoft.com/office/drawing/2014/main" id="{9F6F97C8-2984-49E3-A258-AD9DF3CF4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-531813" y="1912938"/>
              <a:ext cx="169863" cy="168275"/>
            </a:xfrm>
            <a:custGeom>
              <a:avLst/>
              <a:gdLst>
                <a:gd name="T0" fmla="*/ 39 w 78"/>
                <a:gd name="T1" fmla="*/ 78 h 78"/>
                <a:gd name="T2" fmla="*/ 55 w 78"/>
                <a:gd name="T3" fmla="*/ 74 h 78"/>
                <a:gd name="T4" fmla="*/ 78 w 78"/>
                <a:gd name="T5" fmla="*/ 39 h 78"/>
                <a:gd name="T6" fmla="*/ 39 w 78"/>
                <a:gd name="T7" fmla="*/ 0 h 78"/>
                <a:gd name="T8" fmla="*/ 0 w 78"/>
                <a:gd name="T9" fmla="*/ 39 h 78"/>
                <a:gd name="T10" fmla="*/ 39 w 78"/>
                <a:gd name="T1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78">
                  <a:moveTo>
                    <a:pt x="39" y="78"/>
                  </a:moveTo>
                  <a:cubicBezTo>
                    <a:pt x="45" y="78"/>
                    <a:pt x="50" y="76"/>
                    <a:pt x="55" y="74"/>
                  </a:cubicBezTo>
                  <a:cubicBezTo>
                    <a:pt x="57" y="59"/>
                    <a:pt x="65" y="46"/>
                    <a:pt x="78" y="39"/>
                  </a:cubicBezTo>
                  <a:cubicBezTo>
                    <a:pt x="77" y="17"/>
                    <a:pt x="60" y="0"/>
                    <a:pt x="39" y="0"/>
                  </a:cubicBezTo>
                  <a:cubicBezTo>
                    <a:pt x="18" y="0"/>
                    <a:pt x="0" y="18"/>
                    <a:pt x="0" y="39"/>
                  </a:cubicBezTo>
                  <a:cubicBezTo>
                    <a:pt x="0" y="60"/>
                    <a:pt x="18" y="78"/>
                    <a:pt x="39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2" name="Freeform 16">
              <a:extLst>
                <a:ext uri="{FF2B5EF4-FFF2-40B4-BE49-F238E27FC236}">
                  <a16:creationId xmlns:a16="http://schemas.microsoft.com/office/drawing/2014/main" id="{8517844E-7F29-4F87-9728-F634A0F7C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-590550" y="2085975"/>
              <a:ext cx="211138" cy="220662"/>
            </a:xfrm>
            <a:custGeom>
              <a:avLst/>
              <a:gdLst>
                <a:gd name="T0" fmla="*/ 97 w 97"/>
                <a:gd name="T1" fmla="*/ 34 h 102"/>
                <a:gd name="T2" fmla="*/ 82 w 97"/>
                <a:gd name="T3" fmla="*/ 0 h 102"/>
                <a:gd name="T4" fmla="*/ 50 w 97"/>
                <a:gd name="T5" fmla="*/ 0 h 102"/>
                <a:gd name="T6" fmla="*/ 0 w 97"/>
                <a:gd name="T7" fmla="*/ 50 h 102"/>
                <a:gd name="T8" fmla="*/ 0 w 97"/>
                <a:gd name="T9" fmla="*/ 90 h 102"/>
                <a:gd name="T10" fmla="*/ 0 w 97"/>
                <a:gd name="T11" fmla="*/ 90 h 102"/>
                <a:gd name="T12" fmla="*/ 3 w 97"/>
                <a:gd name="T13" fmla="*/ 91 h 102"/>
                <a:gd name="T14" fmla="*/ 55 w 97"/>
                <a:gd name="T15" fmla="*/ 102 h 102"/>
                <a:gd name="T16" fmla="*/ 55 w 97"/>
                <a:gd name="T17" fmla="*/ 90 h 102"/>
                <a:gd name="T18" fmla="*/ 97 w 97"/>
                <a:gd name="T19" fmla="*/ 3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102">
                  <a:moveTo>
                    <a:pt x="97" y="34"/>
                  </a:moveTo>
                  <a:cubicBezTo>
                    <a:pt x="88" y="25"/>
                    <a:pt x="83" y="13"/>
                    <a:pt x="82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2" y="0"/>
                    <a:pt x="0" y="23"/>
                    <a:pt x="0" y="5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4" y="92"/>
                    <a:pt x="23" y="101"/>
                    <a:pt x="55" y="102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63"/>
                    <a:pt x="73" y="41"/>
                    <a:pt x="97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3" name="Freeform 17">
              <a:extLst>
                <a:ext uri="{FF2B5EF4-FFF2-40B4-BE49-F238E27FC236}">
                  <a16:creationId xmlns:a16="http://schemas.microsoft.com/office/drawing/2014/main" id="{FCC7AFAA-0183-4C02-8C02-4A41837CF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-398463" y="1847850"/>
              <a:ext cx="147638" cy="142875"/>
            </a:xfrm>
            <a:custGeom>
              <a:avLst/>
              <a:gdLst>
                <a:gd name="T0" fmla="*/ 23 w 68"/>
                <a:gd name="T1" fmla="*/ 64 h 66"/>
                <a:gd name="T2" fmla="*/ 42 w 68"/>
                <a:gd name="T3" fmla="*/ 60 h 66"/>
                <a:gd name="T4" fmla="*/ 64 w 68"/>
                <a:gd name="T5" fmla="*/ 66 h 66"/>
                <a:gd name="T6" fmla="*/ 68 w 68"/>
                <a:gd name="T7" fmla="*/ 61 h 66"/>
                <a:gd name="T8" fmla="*/ 58 w 68"/>
                <a:gd name="T9" fmla="*/ 31 h 66"/>
                <a:gd name="T10" fmla="*/ 63 w 68"/>
                <a:gd name="T11" fmla="*/ 10 h 66"/>
                <a:gd name="T12" fmla="*/ 37 w 68"/>
                <a:gd name="T13" fmla="*/ 0 h 66"/>
                <a:gd name="T14" fmla="*/ 0 w 68"/>
                <a:gd name="T15" fmla="*/ 29 h 66"/>
                <a:gd name="T16" fmla="*/ 23 w 68"/>
                <a:gd name="T17" fmla="*/ 6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66">
                  <a:moveTo>
                    <a:pt x="23" y="64"/>
                  </a:moveTo>
                  <a:cubicBezTo>
                    <a:pt x="28" y="62"/>
                    <a:pt x="35" y="60"/>
                    <a:pt x="42" y="60"/>
                  </a:cubicBezTo>
                  <a:cubicBezTo>
                    <a:pt x="50" y="60"/>
                    <a:pt x="57" y="62"/>
                    <a:pt x="64" y="66"/>
                  </a:cubicBezTo>
                  <a:cubicBezTo>
                    <a:pt x="66" y="65"/>
                    <a:pt x="67" y="63"/>
                    <a:pt x="68" y="61"/>
                  </a:cubicBezTo>
                  <a:cubicBezTo>
                    <a:pt x="62" y="53"/>
                    <a:pt x="58" y="42"/>
                    <a:pt x="58" y="31"/>
                  </a:cubicBezTo>
                  <a:cubicBezTo>
                    <a:pt x="58" y="24"/>
                    <a:pt x="60" y="17"/>
                    <a:pt x="63" y="10"/>
                  </a:cubicBezTo>
                  <a:cubicBezTo>
                    <a:pt x="56" y="4"/>
                    <a:pt x="47" y="0"/>
                    <a:pt x="37" y="0"/>
                  </a:cubicBezTo>
                  <a:cubicBezTo>
                    <a:pt x="20" y="0"/>
                    <a:pt x="5" y="12"/>
                    <a:pt x="0" y="29"/>
                  </a:cubicBezTo>
                  <a:cubicBezTo>
                    <a:pt x="13" y="36"/>
                    <a:pt x="22" y="50"/>
                    <a:pt x="23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4" name="Freeform 18">
              <a:extLst>
                <a:ext uri="{FF2B5EF4-FFF2-40B4-BE49-F238E27FC236}">
                  <a16:creationId xmlns:a16="http://schemas.microsoft.com/office/drawing/2014/main" id="{C2F3F15B-99F2-4D51-9D96-D836D5826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-76200" y="1847850"/>
              <a:ext cx="147638" cy="141287"/>
            </a:xfrm>
            <a:custGeom>
              <a:avLst/>
              <a:gdLst>
                <a:gd name="T0" fmla="*/ 0 w 68"/>
                <a:gd name="T1" fmla="*/ 59 h 65"/>
                <a:gd name="T2" fmla="*/ 4 w 68"/>
                <a:gd name="T3" fmla="*/ 65 h 65"/>
                <a:gd name="T4" fmla="*/ 25 w 68"/>
                <a:gd name="T5" fmla="*/ 60 h 65"/>
                <a:gd name="T6" fmla="*/ 42 w 68"/>
                <a:gd name="T7" fmla="*/ 63 h 65"/>
                <a:gd name="T8" fmla="*/ 68 w 68"/>
                <a:gd name="T9" fmla="*/ 26 h 65"/>
                <a:gd name="T10" fmla="*/ 32 w 68"/>
                <a:gd name="T11" fmla="*/ 0 h 65"/>
                <a:gd name="T12" fmla="*/ 4 w 68"/>
                <a:gd name="T13" fmla="*/ 12 h 65"/>
                <a:gd name="T14" fmla="*/ 8 w 68"/>
                <a:gd name="T15" fmla="*/ 31 h 65"/>
                <a:gd name="T16" fmla="*/ 0 w 68"/>
                <a:gd name="T17" fmla="*/ 5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65">
                  <a:moveTo>
                    <a:pt x="0" y="59"/>
                  </a:moveTo>
                  <a:cubicBezTo>
                    <a:pt x="1" y="61"/>
                    <a:pt x="2" y="63"/>
                    <a:pt x="4" y="65"/>
                  </a:cubicBezTo>
                  <a:cubicBezTo>
                    <a:pt x="11" y="62"/>
                    <a:pt x="18" y="60"/>
                    <a:pt x="25" y="60"/>
                  </a:cubicBezTo>
                  <a:cubicBezTo>
                    <a:pt x="32" y="60"/>
                    <a:pt x="38" y="62"/>
                    <a:pt x="42" y="63"/>
                  </a:cubicBezTo>
                  <a:cubicBezTo>
                    <a:pt x="44" y="47"/>
                    <a:pt x="54" y="33"/>
                    <a:pt x="68" y="26"/>
                  </a:cubicBezTo>
                  <a:cubicBezTo>
                    <a:pt x="63" y="11"/>
                    <a:pt x="48" y="0"/>
                    <a:pt x="32" y="0"/>
                  </a:cubicBezTo>
                  <a:cubicBezTo>
                    <a:pt x="21" y="0"/>
                    <a:pt x="11" y="5"/>
                    <a:pt x="4" y="12"/>
                  </a:cubicBezTo>
                  <a:cubicBezTo>
                    <a:pt x="7" y="18"/>
                    <a:pt x="8" y="25"/>
                    <a:pt x="8" y="31"/>
                  </a:cubicBezTo>
                  <a:cubicBezTo>
                    <a:pt x="8" y="41"/>
                    <a:pt x="5" y="51"/>
                    <a:pt x="0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136" name="Freeform 14">
            <a:extLst>
              <a:ext uri="{FF2B5EF4-FFF2-40B4-BE49-F238E27FC236}">
                <a16:creationId xmlns:a16="http://schemas.microsoft.com/office/drawing/2014/main" id="{31D40AB0-4E5D-4CB3-9B88-138F948DA384}"/>
              </a:ext>
            </a:extLst>
          </p:cNvPr>
          <p:cNvSpPr>
            <a:spLocks noEditPoints="1"/>
          </p:cNvSpPr>
          <p:nvPr/>
        </p:nvSpPr>
        <p:spPr bwMode="auto">
          <a:xfrm>
            <a:off x="6631781" y="2007685"/>
            <a:ext cx="305021" cy="317025"/>
          </a:xfrm>
          <a:custGeom>
            <a:avLst/>
            <a:gdLst>
              <a:gd name="T0" fmla="*/ 1414 w 2286"/>
              <a:gd name="T1" fmla="*/ 2151 h 2382"/>
              <a:gd name="T2" fmla="*/ 1304 w 2286"/>
              <a:gd name="T3" fmla="*/ 2323 h 2382"/>
              <a:gd name="T4" fmla="*/ 1058 w 2286"/>
              <a:gd name="T5" fmla="*/ 2382 h 2382"/>
              <a:gd name="T6" fmla="*/ 965 w 2286"/>
              <a:gd name="T7" fmla="*/ 2260 h 2382"/>
              <a:gd name="T8" fmla="*/ 871 w 2286"/>
              <a:gd name="T9" fmla="*/ 2081 h 2382"/>
              <a:gd name="T10" fmla="*/ 1347 w 2286"/>
              <a:gd name="T11" fmla="*/ 2014 h 2382"/>
              <a:gd name="T12" fmla="*/ 1729 w 2286"/>
              <a:gd name="T13" fmla="*/ 1143 h 2382"/>
              <a:gd name="T14" fmla="*/ 1421 w 2286"/>
              <a:gd name="T15" fmla="*/ 1843 h 2382"/>
              <a:gd name="T16" fmla="*/ 961 w 2286"/>
              <a:gd name="T17" fmla="*/ 1924 h 2382"/>
              <a:gd name="T18" fmla="*/ 720 w 2286"/>
              <a:gd name="T19" fmla="*/ 1550 h 2382"/>
              <a:gd name="T20" fmla="*/ 1139 w 2286"/>
              <a:gd name="T21" fmla="*/ 557 h 2382"/>
              <a:gd name="T22" fmla="*/ 1209 w 2286"/>
              <a:gd name="T23" fmla="*/ 788 h 2382"/>
              <a:gd name="T24" fmla="*/ 720 w 2286"/>
              <a:gd name="T25" fmla="*/ 1145 h 2382"/>
              <a:gd name="T26" fmla="*/ 852 w 2286"/>
              <a:gd name="T27" fmla="*/ 1145 h 2382"/>
              <a:gd name="T28" fmla="*/ 1209 w 2286"/>
              <a:gd name="T29" fmla="*/ 788 h 2382"/>
              <a:gd name="T30" fmla="*/ 1209 w 2286"/>
              <a:gd name="T31" fmla="*/ 298 h 2382"/>
              <a:gd name="T32" fmla="*/ 1143 w 2286"/>
              <a:gd name="T33" fmla="*/ 0 h 2382"/>
              <a:gd name="T34" fmla="*/ 1077 w 2286"/>
              <a:gd name="T35" fmla="*/ 298 h 2382"/>
              <a:gd name="T36" fmla="*/ 364 w 2286"/>
              <a:gd name="T37" fmla="*/ 1143 h 2382"/>
              <a:gd name="T38" fmla="*/ 67 w 2286"/>
              <a:gd name="T39" fmla="*/ 1077 h 2382"/>
              <a:gd name="T40" fmla="*/ 67 w 2286"/>
              <a:gd name="T41" fmla="*/ 1209 h 2382"/>
              <a:gd name="T42" fmla="*/ 364 w 2286"/>
              <a:gd name="T43" fmla="*/ 1143 h 2382"/>
              <a:gd name="T44" fmla="*/ 1988 w 2286"/>
              <a:gd name="T45" fmla="*/ 1077 h 2382"/>
              <a:gd name="T46" fmla="*/ 1988 w 2286"/>
              <a:gd name="T47" fmla="*/ 1209 h 2382"/>
              <a:gd name="T48" fmla="*/ 2286 w 2286"/>
              <a:gd name="T49" fmla="*/ 1143 h 2382"/>
              <a:gd name="T50" fmla="*/ 499 w 2286"/>
              <a:gd name="T51" fmla="*/ 1694 h 2382"/>
              <a:gd name="T52" fmla="*/ 335 w 2286"/>
              <a:gd name="T53" fmla="*/ 1951 h 2382"/>
              <a:gd name="T54" fmla="*/ 428 w 2286"/>
              <a:gd name="T55" fmla="*/ 1951 h 2382"/>
              <a:gd name="T56" fmla="*/ 592 w 2286"/>
              <a:gd name="T57" fmla="*/ 1694 h 2382"/>
              <a:gd name="T58" fmla="*/ 1740 w 2286"/>
              <a:gd name="T59" fmla="*/ 612 h 2382"/>
              <a:gd name="T60" fmla="*/ 1951 w 2286"/>
              <a:gd name="T61" fmla="*/ 429 h 2382"/>
              <a:gd name="T62" fmla="*/ 1857 w 2286"/>
              <a:gd name="T63" fmla="*/ 335 h 2382"/>
              <a:gd name="T64" fmla="*/ 1693 w 2286"/>
              <a:gd name="T65" fmla="*/ 593 h 2382"/>
              <a:gd name="T66" fmla="*/ 499 w 2286"/>
              <a:gd name="T67" fmla="*/ 592 h 2382"/>
              <a:gd name="T68" fmla="*/ 592 w 2286"/>
              <a:gd name="T69" fmla="*/ 592 h 2382"/>
              <a:gd name="T70" fmla="*/ 428 w 2286"/>
              <a:gd name="T71" fmla="*/ 335 h 2382"/>
              <a:gd name="T72" fmla="*/ 335 w 2286"/>
              <a:gd name="T73" fmla="*/ 428 h 2382"/>
              <a:gd name="T74" fmla="*/ 1787 w 2286"/>
              <a:gd name="T75" fmla="*/ 1694 h 2382"/>
              <a:gd name="T76" fmla="*/ 1693 w 2286"/>
              <a:gd name="T77" fmla="*/ 1787 h 2382"/>
              <a:gd name="T78" fmla="*/ 1904 w 2286"/>
              <a:gd name="T79" fmla="*/ 1970 h 2382"/>
              <a:gd name="T80" fmla="*/ 1950 w 2286"/>
              <a:gd name="T81" fmla="*/ 1858 h 2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86" h="2382">
                <a:moveTo>
                  <a:pt x="1414" y="2081"/>
                </a:moveTo>
                <a:cubicBezTo>
                  <a:pt x="1414" y="2151"/>
                  <a:pt x="1414" y="2151"/>
                  <a:pt x="1414" y="2151"/>
                </a:cubicBezTo>
                <a:cubicBezTo>
                  <a:pt x="1414" y="2206"/>
                  <a:pt x="1374" y="2252"/>
                  <a:pt x="1321" y="2260"/>
                </a:cubicBezTo>
                <a:cubicBezTo>
                  <a:pt x="1304" y="2323"/>
                  <a:pt x="1304" y="2323"/>
                  <a:pt x="1304" y="2323"/>
                </a:cubicBezTo>
                <a:cubicBezTo>
                  <a:pt x="1294" y="2358"/>
                  <a:pt x="1264" y="2382"/>
                  <a:pt x="1228" y="2382"/>
                </a:cubicBezTo>
                <a:cubicBezTo>
                  <a:pt x="1058" y="2382"/>
                  <a:pt x="1058" y="2382"/>
                  <a:pt x="1058" y="2382"/>
                </a:cubicBezTo>
                <a:cubicBezTo>
                  <a:pt x="1022" y="2382"/>
                  <a:pt x="991" y="2358"/>
                  <a:pt x="982" y="2323"/>
                </a:cubicBezTo>
                <a:cubicBezTo>
                  <a:pt x="965" y="2260"/>
                  <a:pt x="965" y="2260"/>
                  <a:pt x="965" y="2260"/>
                </a:cubicBezTo>
                <a:cubicBezTo>
                  <a:pt x="912" y="2252"/>
                  <a:pt x="871" y="2206"/>
                  <a:pt x="871" y="2150"/>
                </a:cubicBezTo>
                <a:cubicBezTo>
                  <a:pt x="871" y="2081"/>
                  <a:pt x="871" y="2081"/>
                  <a:pt x="871" y="2081"/>
                </a:cubicBezTo>
                <a:cubicBezTo>
                  <a:pt x="871" y="2043"/>
                  <a:pt x="901" y="2014"/>
                  <a:pt x="938" y="2014"/>
                </a:cubicBezTo>
                <a:cubicBezTo>
                  <a:pt x="1347" y="2014"/>
                  <a:pt x="1347" y="2014"/>
                  <a:pt x="1347" y="2014"/>
                </a:cubicBezTo>
                <a:cubicBezTo>
                  <a:pt x="1385" y="2014"/>
                  <a:pt x="1414" y="2044"/>
                  <a:pt x="1414" y="2081"/>
                </a:cubicBezTo>
                <a:close/>
                <a:moveTo>
                  <a:pt x="1729" y="1143"/>
                </a:moveTo>
                <a:cubicBezTo>
                  <a:pt x="1729" y="1302"/>
                  <a:pt x="1667" y="1445"/>
                  <a:pt x="1565" y="1551"/>
                </a:cubicBezTo>
                <a:cubicBezTo>
                  <a:pt x="1487" y="1631"/>
                  <a:pt x="1437" y="1733"/>
                  <a:pt x="1421" y="1843"/>
                </a:cubicBezTo>
                <a:cubicBezTo>
                  <a:pt x="1413" y="1890"/>
                  <a:pt x="1373" y="1924"/>
                  <a:pt x="1325" y="1924"/>
                </a:cubicBezTo>
                <a:cubicBezTo>
                  <a:pt x="961" y="1924"/>
                  <a:pt x="961" y="1924"/>
                  <a:pt x="961" y="1924"/>
                </a:cubicBezTo>
                <a:cubicBezTo>
                  <a:pt x="913" y="1924"/>
                  <a:pt x="872" y="1890"/>
                  <a:pt x="865" y="1843"/>
                </a:cubicBezTo>
                <a:cubicBezTo>
                  <a:pt x="848" y="1734"/>
                  <a:pt x="798" y="1630"/>
                  <a:pt x="720" y="1550"/>
                </a:cubicBezTo>
                <a:cubicBezTo>
                  <a:pt x="620" y="1446"/>
                  <a:pt x="558" y="1305"/>
                  <a:pt x="557" y="1150"/>
                </a:cubicBezTo>
                <a:cubicBezTo>
                  <a:pt x="553" y="824"/>
                  <a:pt x="813" y="559"/>
                  <a:pt x="1139" y="557"/>
                </a:cubicBezTo>
                <a:cubicBezTo>
                  <a:pt x="1465" y="555"/>
                  <a:pt x="1729" y="818"/>
                  <a:pt x="1729" y="1143"/>
                </a:cubicBezTo>
                <a:close/>
                <a:moveTo>
                  <a:pt x="1209" y="788"/>
                </a:moveTo>
                <a:cubicBezTo>
                  <a:pt x="1209" y="752"/>
                  <a:pt x="1180" y="722"/>
                  <a:pt x="1143" y="722"/>
                </a:cubicBezTo>
                <a:cubicBezTo>
                  <a:pt x="910" y="722"/>
                  <a:pt x="720" y="912"/>
                  <a:pt x="720" y="1145"/>
                </a:cubicBezTo>
                <a:cubicBezTo>
                  <a:pt x="720" y="1182"/>
                  <a:pt x="749" y="1212"/>
                  <a:pt x="786" y="1212"/>
                </a:cubicBezTo>
                <a:cubicBezTo>
                  <a:pt x="822" y="1212"/>
                  <a:pt x="852" y="1182"/>
                  <a:pt x="852" y="1145"/>
                </a:cubicBezTo>
                <a:cubicBezTo>
                  <a:pt x="852" y="985"/>
                  <a:pt x="983" y="854"/>
                  <a:pt x="1143" y="854"/>
                </a:cubicBezTo>
                <a:cubicBezTo>
                  <a:pt x="1180" y="854"/>
                  <a:pt x="1209" y="825"/>
                  <a:pt x="1209" y="788"/>
                </a:cubicBezTo>
                <a:close/>
                <a:moveTo>
                  <a:pt x="1143" y="364"/>
                </a:moveTo>
                <a:cubicBezTo>
                  <a:pt x="1179" y="364"/>
                  <a:pt x="1209" y="335"/>
                  <a:pt x="1209" y="298"/>
                </a:cubicBezTo>
                <a:cubicBezTo>
                  <a:pt x="1209" y="67"/>
                  <a:pt x="1209" y="67"/>
                  <a:pt x="1209" y="67"/>
                </a:cubicBezTo>
                <a:cubicBezTo>
                  <a:pt x="1209" y="30"/>
                  <a:pt x="1180" y="0"/>
                  <a:pt x="1143" y="0"/>
                </a:cubicBezTo>
                <a:cubicBezTo>
                  <a:pt x="1106" y="0"/>
                  <a:pt x="1077" y="30"/>
                  <a:pt x="1077" y="67"/>
                </a:cubicBezTo>
                <a:cubicBezTo>
                  <a:pt x="1077" y="298"/>
                  <a:pt x="1077" y="298"/>
                  <a:pt x="1077" y="298"/>
                </a:cubicBezTo>
                <a:cubicBezTo>
                  <a:pt x="1077" y="335"/>
                  <a:pt x="1107" y="364"/>
                  <a:pt x="1143" y="364"/>
                </a:cubicBezTo>
                <a:close/>
                <a:moveTo>
                  <a:pt x="364" y="1143"/>
                </a:moveTo>
                <a:cubicBezTo>
                  <a:pt x="364" y="1107"/>
                  <a:pt x="335" y="1077"/>
                  <a:pt x="298" y="1077"/>
                </a:cubicBezTo>
                <a:cubicBezTo>
                  <a:pt x="67" y="1077"/>
                  <a:pt x="67" y="1077"/>
                  <a:pt x="67" y="1077"/>
                </a:cubicBezTo>
                <a:cubicBezTo>
                  <a:pt x="30" y="1077"/>
                  <a:pt x="0" y="1106"/>
                  <a:pt x="0" y="1143"/>
                </a:cubicBezTo>
                <a:cubicBezTo>
                  <a:pt x="0" y="1179"/>
                  <a:pt x="30" y="1209"/>
                  <a:pt x="67" y="1209"/>
                </a:cubicBezTo>
                <a:cubicBezTo>
                  <a:pt x="298" y="1209"/>
                  <a:pt x="298" y="1209"/>
                  <a:pt x="298" y="1209"/>
                </a:cubicBezTo>
                <a:cubicBezTo>
                  <a:pt x="335" y="1209"/>
                  <a:pt x="364" y="1180"/>
                  <a:pt x="364" y="1143"/>
                </a:cubicBezTo>
                <a:close/>
                <a:moveTo>
                  <a:pt x="2219" y="1077"/>
                </a:moveTo>
                <a:cubicBezTo>
                  <a:pt x="1988" y="1077"/>
                  <a:pt x="1988" y="1077"/>
                  <a:pt x="1988" y="1077"/>
                </a:cubicBezTo>
                <a:cubicBezTo>
                  <a:pt x="1951" y="1077"/>
                  <a:pt x="1922" y="1106"/>
                  <a:pt x="1922" y="1143"/>
                </a:cubicBezTo>
                <a:cubicBezTo>
                  <a:pt x="1922" y="1179"/>
                  <a:pt x="1951" y="1209"/>
                  <a:pt x="1988" y="1209"/>
                </a:cubicBezTo>
                <a:cubicBezTo>
                  <a:pt x="2219" y="1209"/>
                  <a:pt x="2219" y="1209"/>
                  <a:pt x="2219" y="1209"/>
                </a:cubicBezTo>
                <a:cubicBezTo>
                  <a:pt x="2256" y="1209"/>
                  <a:pt x="2286" y="1180"/>
                  <a:pt x="2286" y="1143"/>
                </a:cubicBezTo>
                <a:cubicBezTo>
                  <a:pt x="2286" y="1107"/>
                  <a:pt x="2256" y="1077"/>
                  <a:pt x="2219" y="1077"/>
                </a:cubicBezTo>
                <a:close/>
                <a:moveTo>
                  <a:pt x="499" y="1694"/>
                </a:moveTo>
                <a:cubicBezTo>
                  <a:pt x="335" y="1858"/>
                  <a:pt x="335" y="1858"/>
                  <a:pt x="335" y="1858"/>
                </a:cubicBezTo>
                <a:cubicBezTo>
                  <a:pt x="309" y="1884"/>
                  <a:pt x="309" y="1925"/>
                  <a:pt x="335" y="1951"/>
                </a:cubicBezTo>
                <a:cubicBezTo>
                  <a:pt x="348" y="1964"/>
                  <a:pt x="365" y="1970"/>
                  <a:pt x="382" y="1970"/>
                </a:cubicBezTo>
                <a:cubicBezTo>
                  <a:pt x="398" y="1970"/>
                  <a:pt x="415" y="1964"/>
                  <a:pt x="428" y="1951"/>
                </a:cubicBezTo>
                <a:cubicBezTo>
                  <a:pt x="592" y="1787"/>
                  <a:pt x="592" y="1787"/>
                  <a:pt x="592" y="1787"/>
                </a:cubicBezTo>
                <a:cubicBezTo>
                  <a:pt x="618" y="1761"/>
                  <a:pt x="618" y="1720"/>
                  <a:pt x="592" y="1694"/>
                </a:cubicBezTo>
                <a:cubicBezTo>
                  <a:pt x="567" y="1668"/>
                  <a:pt x="525" y="1668"/>
                  <a:pt x="499" y="1694"/>
                </a:cubicBezTo>
                <a:close/>
                <a:moveTo>
                  <a:pt x="1740" y="612"/>
                </a:moveTo>
                <a:cubicBezTo>
                  <a:pt x="1757" y="612"/>
                  <a:pt x="1774" y="606"/>
                  <a:pt x="1787" y="593"/>
                </a:cubicBezTo>
                <a:cubicBezTo>
                  <a:pt x="1951" y="429"/>
                  <a:pt x="1951" y="429"/>
                  <a:pt x="1951" y="429"/>
                </a:cubicBezTo>
                <a:cubicBezTo>
                  <a:pt x="1977" y="403"/>
                  <a:pt x="1977" y="361"/>
                  <a:pt x="1951" y="335"/>
                </a:cubicBezTo>
                <a:cubicBezTo>
                  <a:pt x="1925" y="309"/>
                  <a:pt x="1883" y="309"/>
                  <a:pt x="1857" y="335"/>
                </a:cubicBezTo>
                <a:cubicBezTo>
                  <a:pt x="1693" y="499"/>
                  <a:pt x="1693" y="499"/>
                  <a:pt x="1693" y="499"/>
                </a:cubicBezTo>
                <a:cubicBezTo>
                  <a:pt x="1667" y="525"/>
                  <a:pt x="1667" y="567"/>
                  <a:pt x="1693" y="593"/>
                </a:cubicBezTo>
                <a:cubicBezTo>
                  <a:pt x="1706" y="606"/>
                  <a:pt x="1723" y="612"/>
                  <a:pt x="1740" y="612"/>
                </a:cubicBezTo>
                <a:close/>
                <a:moveTo>
                  <a:pt x="499" y="592"/>
                </a:moveTo>
                <a:cubicBezTo>
                  <a:pt x="512" y="605"/>
                  <a:pt x="529" y="611"/>
                  <a:pt x="546" y="611"/>
                </a:cubicBezTo>
                <a:cubicBezTo>
                  <a:pt x="562" y="611"/>
                  <a:pt x="580" y="605"/>
                  <a:pt x="592" y="592"/>
                </a:cubicBezTo>
                <a:cubicBezTo>
                  <a:pt x="618" y="566"/>
                  <a:pt x="618" y="525"/>
                  <a:pt x="592" y="499"/>
                </a:cubicBezTo>
                <a:cubicBezTo>
                  <a:pt x="428" y="335"/>
                  <a:pt x="428" y="335"/>
                  <a:pt x="428" y="335"/>
                </a:cubicBezTo>
                <a:cubicBezTo>
                  <a:pt x="402" y="309"/>
                  <a:pt x="361" y="309"/>
                  <a:pt x="335" y="335"/>
                </a:cubicBezTo>
                <a:cubicBezTo>
                  <a:pt x="309" y="361"/>
                  <a:pt x="309" y="402"/>
                  <a:pt x="335" y="428"/>
                </a:cubicBezTo>
                <a:lnTo>
                  <a:pt x="499" y="592"/>
                </a:lnTo>
                <a:close/>
                <a:moveTo>
                  <a:pt x="1787" y="1694"/>
                </a:moveTo>
                <a:cubicBezTo>
                  <a:pt x="1761" y="1668"/>
                  <a:pt x="1719" y="1668"/>
                  <a:pt x="1693" y="1694"/>
                </a:cubicBezTo>
                <a:cubicBezTo>
                  <a:pt x="1667" y="1720"/>
                  <a:pt x="1667" y="1761"/>
                  <a:pt x="1693" y="1787"/>
                </a:cubicBezTo>
                <a:cubicBezTo>
                  <a:pt x="1857" y="1951"/>
                  <a:pt x="1857" y="1951"/>
                  <a:pt x="1857" y="1951"/>
                </a:cubicBezTo>
                <a:cubicBezTo>
                  <a:pt x="1870" y="1964"/>
                  <a:pt x="1887" y="1970"/>
                  <a:pt x="1904" y="1970"/>
                </a:cubicBezTo>
                <a:cubicBezTo>
                  <a:pt x="1921" y="1970"/>
                  <a:pt x="1938" y="1964"/>
                  <a:pt x="1950" y="1951"/>
                </a:cubicBezTo>
                <a:cubicBezTo>
                  <a:pt x="1976" y="1925"/>
                  <a:pt x="1976" y="1884"/>
                  <a:pt x="1950" y="1858"/>
                </a:cubicBezTo>
                <a:lnTo>
                  <a:pt x="1787" y="169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7" name="Freeform 50">
            <a:extLst>
              <a:ext uri="{FF2B5EF4-FFF2-40B4-BE49-F238E27FC236}">
                <a16:creationId xmlns:a16="http://schemas.microsoft.com/office/drawing/2014/main" id="{50AC3FEC-B4A7-453E-9C4A-939ACE5F139F}"/>
              </a:ext>
            </a:extLst>
          </p:cNvPr>
          <p:cNvSpPr>
            <a:spLocks/>
          </p:cNvSpPr>
          <p:nvPr/>
        </p:nvSpPr>
        <p:spPr bwMode="auto">
          <a:xfrm>
            <a:off x="6689367" y="3059120"/>
            <a:ext cx="189849" cy="337021"/>
          </a:xfrm>
          <a:custGeom>
            <a:avLst/>
            <a:gdLst>
              <a:gd name="T0" fmla="*/ 959 w 1337"/>
              <a:gd name="T1" fmla="*/ 1082 h 2382"/>
              <a:gd name="T2" fmla="*/ 668 w 1337"/>
              <a:gd name="T3" fmla="*/ 950 h 2382"/>
              <a:gd name="T4" fmla="*/ 508 w 1337"/>
              <a:gd name="T5" fmla="*/ 861 h 2382"/>
              <a:gd name="T6" fmla="*/ 543 w 1337"/>
              <a:gd name="T7" fmla="*/ 613 h 2382"/>
              <a:gd name="T8" fmla="*/ 640 w 1337"/>
              <a:gd name="T9" fmla="*/ 593 h 2382"/>
              <a:gd name="T10" fmla="*/ 1008 w 1337"/>
              <a:gd name="T11" fmla="*/ 666 h 2382"/>
              <a:gd name="T12" fmla="*/ 1105 w 1337"/>
              <a:gd name="T13" fmla="*/ 625 h 2382"/>
              <a:gd name="T14" fmla="*/ 1162 w 1337"/>
              <a:gd name="T15" fmla="*/ 431 h 2382"/>
              <a:gd name="T16" fmla="*/ 1118 w 1337"/>
              <a:gd name="T17" fmla="*/ 341 h 2382"/>
              <a:gd name="T18" fmla="*/ 886 w 1337"/>
              <a:gd name="T19" fmla="*/ 272 h 2382"/>
              <a:gd name="T20" fmla="*/ 781 w 1337"/>
              <a:gd name="T21" fmla="*/ 150 h 2382"/>
              <a:gd name="T22" fmla="*/ 631 w 1337"/>
              <a:gd name="T23" fmla="*/ 1 h 2382"/>
              <a:gd name="T24" fmla="*/ 566 w 1337"/>
              <a:gd name="T25" fmla="*/ 1 h 2382"/>
              <a:gd name="T26" fmla="*/ 482 w 1337"/>
              <a:gd name="T27" fmla="*/ 85 h 2382"/>
              <a:gd name="T28" fmla="*/ 482 w 1337"/>
              <a:gd name="T29" fmla="*/ 180 h 2382"/>
              <a:gd name="T30" fmla="*/ 391 w 1337"/>
              <a:gd name="T31" fmla="*/ 305 h 2382"/>
              <a:gd name="T32" fmla="*/ 27 w 1337"/>
              <a:gd name="T33" fmla="*/ 767 h 2382"/>
              <a:gd name="T34" fmla="*/ 295 w 1337"/>
              <a:gd name="T35" fmla="*/ 1220 h 2382"/>
              <a:gd name="T36" fmla="*/ 630 w 1337"/>
              <a:gd name="T37" fmla="*/ 1370 h 2382"/>
              <a:gd name="T38" fmla="*/ 752 w 1337"/>
              <a:gd name="T39" fmla="*/ 1442 h 2382"/>
              <a:gd name="T40" fmla="*/ 712 w 1337"/>
              <a:gd name="T41" fmla="*/ 1735 h 2382"/>
              <a:gd name="T42" fmla="*/ 497 w 1337"/>
              <a:gd name="T43" fmla="*/ 1763 h 2382"/>
              <a:gd name="T44" fmla="*/ 169 w 1337"/>
              <a:gd name="T45" fmla="*/ 1665 h 2382"/>
              <a:gd name="T46" fmla="*/ 71 w 1337"/>
              <a:gd name="T47" fmla="*/ 1708 h 2382"/>
              <a:gd name="T48" fmla="*/ 21 w 1337"/>
              <a:gd name="T49" fmla="*/ 1878 h 2382"/>
              <a:gd name="T50" fmla="*/ 81 w 1337"/>
              <a:gd name="T51" fmla="*/ 2009 h 2382"/>
              <a:gd name="T52" fmla="*/ 376 w 1337"/>
              <a:gd name="T53" fmla="*/ 2094 h 2382"/>
              <a:gd name="T54" fmla="*/ 460 w 1337"/>
              <a:gd name="T55" fmla="*/ 2193 h 2382"/>
              <a:gd name="T56" fmla="*/ 460 w 1337"/>
              <a:gd name="T57" fmla="*/ 2305 h 2382"/>
              <a:gd name="T58" fmla="*/ 532 w 1337"/>
              <a:gd name="T59" fmla="*/ 2381 h 2382"/>
              <a:gd name="T60" fmla="*/ 698 w 1337"/>
              <a:gd name="T61" fmla="*/ 2380 h 2382"/>
              <a:gd name="T62" fmla="*/ 766 w 1337"/>
              <a:gd name="T63" fmla="*/ 2309 h 2382"/>
              <a:gd name="T64" fmla="*/ 767 w 1337"/>
              <a:gd name="T65" fmla="*/ 2155 h 2382"/>
              <a:gd name="T66" fmla="*/ 837 w 1337"/>
              <a:gd name="T67" fmla="*/ 2063 h 2382"/>
              <a:gd name="T68" fmla="*/ 1127 w 1337"/>
              <a:gd name="T69" fmla="*/ 1877 h 2382"/>
              <a:gd name="T70" fmla="*/ 959 w 1337"/>
              <a:gd name="T71" fmla="*/ 1082 h 2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37" h="2382">
                <a:moveTo>
                  <a:pt x="959" y="1082"/>
                </a:moveTo>
                <a:cubicBezTo>
                  <a:pt x="866" y="1030"/>
                  <a:pt x="766" y="991"/>
                  <a:pt x="668" y="950"/>
                </a:cubicBezTo>
                <a:cubicBezTo>
                  <a:pt x="611" y="927"/>
                  <a:pt x="556" y="899"/>
                  <a:pt x="508" y="861"/>
                </a:cubicBezTo>
                <a:cubicBezTo>
                  <a:pt x="413" y="785"/>
                  <a:pt x="431" y="662"/>
                  <a:pt x="543" y="613"/>
                </a:cubicBezTo>
                <a:cubicBezTo>
                  <a:pt x="574" y="600"/>
                  <a:pt x="607" y="595"/>
                  <a:pt x="640" y="593"/>
                </a:cubicBezTo>
                <a:cubicBezTo>
                  <a:pt x="769" y="586"/>
                  <a:pt x="892" y="610"/>
                  <a:pt x="1008" y="666"/>
                </a:cubicBezTo>
                <a:cubicBezTo>
                  <a:pt x="1066" y="694"/>
                  <a:pt x="1086" y="685"/>
                  <a:pt x="1105" y="625"/>
                </a:cubicBezTo>
                <a:cubicBezTo>
                  <a:pt x="1126" y="561"/>
                  <a:pt x="1143" y="496"/>
                  <a:pt x="1162" y="431"/>
                </a:cubicBezTo>
                <a:cubicBezTo>
                  <a:pt x="1175" y="388"/>
                  <a:pt x="1159" y="360"/>
                  <a:pt x="1118" y="341"/>
                </a:cubicBezTo>
                <a:cubicBezTo>
                  <a:pt x="1044" y="309"/>
                  <a:pt x="967" y="285"/>
                  <a:pt x="886" y="272"/>
                </a:cubicBezTo>
                <a:cubicBezTo>
                  <a:pt x="781" y="256"/>
                  <a:pt x="781" y="255"/>
                  <a:pt x="781" y="150"/>
                </a:cubicBezTo>
                <a:cubicBezTo>
                  <a:pt x="780" y="1"/>
                  <a:pt x="780" y="1"/>
                  <a:pt x="631" y="1"/>
                </a:cubicBezTo>
                <a:cubicBezTo>
                  <a:pt x="609" y="1"/>
                  <a:pt x="587" y="0"/>
                  <a:pt x="566" y="1"/>
                </a:cubicBezTo>
                <a:cubicBezTo>
                  <a:pt x="496" y="3"/>
                  <a:pt x="484" y="15"/>
                  <a:pt x="482" y="85"/>
                </a:cubicBezTo>
                <a:cubicBezTo>
                  <a:pt x="481" y="117"/>
                  <a:pt x="482" y="148"/>
                  <a:pt x="482" y="180"/>
                </a:cubicBezTo>
                <a:cubicBezTo>
                  <a:pt x="481" y="274"/>
                  <a:pt x="481" y="272"/>
                  <a:pt x="391" y="305"/>
                </a:cubicBezTo>
                <a:cubicBezTo>
                  <a:pt x="175" y="383"/>
                  <a:pt x="41" y="531"/>
                  <a:pt x="27" y="767"/>
                </a:cubicBezTo>
                <a:cubicBezTo>
                  <a:pt x="14" y="976"/>
                  <a:pt x="123" y="1117"/>
                  <a:pt x="295" y="1220"/>
                </a:cubicBezTo>
                <a:cubicBezTo>
                  <a:pt x="400" y="1283"/>
                  <a:pt x="518" y="1321"/>
                  <a:pt x="630" y="1370"/>
                </a:cubicBezTo>
                <a:cubicBezTo>
                  <a:pt x="673" y="1389"/>
                  <a:pt x="715" y="1412"/>
                  <a:pt x="752" y="1442"/>
                </a:cubicBezTo>
                <a:cubicBezTo>
                  <a:pt x="859" y="1531"/>
                  <a:pt x="840" y="1679"/>
                  <a:pt x="712" y="1735"/>
                </a:cubicBezTo>
                <a:cubicBezTo>
                  <a:pt x="643" y="1765"/>
                  <a:pt x="571" y="1773"/>
                  <a:pt x="497" y="1763"/>
                </a:cubicBezTo>
                <a:cubicBezTo>
                  <a:pt x="382" y="1749"/>
                  <a:pt x="273" y="1719"/>
                  <a:pt x="169" y="1665"/>
                </a:cubicBezTo>
                <a:cubicBezTo>
                  <a:pt x="109" y="1634"/>
                  <a:pt x="91" y="1642"/>
                  <a:pt x="71" y="1708"/>
                </a:cubicBezTo>
                <a:cubicBezTo>
                  <a:pt x="53" y="1764"/>
                  <a:pt x="37" y="1821"/>
                  <a:pt x="21" y="1878"/>
                </a:cubicBezTo>
                <a:cubicBezTo>
                  <a:pt x="0" y="1955"/>
                  <a:pt x="8" y="1973"/>
                  <a:pt x="81" y="2009"/>
                </a:cubicBezTo>
                <a:cubicBezTo>
                  <a:pt x="175" y="2054"/>
                  <a:pt x="275" y="2077"/>
                  <a:pt x="376" y="2094"/>
                </a:cubicBezTo>
                <a:cubicBezTo>
                  <a:pt x="456" y="2106"/>
                  <a:pt x="459" y="2110"/>
                  <a:pt x="460" y="2193"/>
                </a:cubicBezTo>
                <a:cubicBezTo>
                  <a:pt x="460" y="2230"/>
                  <a:pt x="460" y="2268"/>
                  <a:pt x="460" y="2305"/>
                </a:cubicBezTo>
                <a:cubicBezTo>
                  <a:pt x="461" y="2352"/>
                  <a:pt x="484" y="2380"/>
                  <a:pt x="532" y="2381"/>
                </a:cubicBezTo>
                <a:cubicBezTo>
                  <a:pt x="587" y="2382"/>
                  <a:pt x="643" y="2382"/>
                  <a:pt x="698" y="2380"/>
                </a:cubicBezTo>
                <a:cubicBezTo>
                  <a:pt x="743" y="2379"/>
                  <a:pt x="766" y="2355"/>
                  <a:pt x="766" y="2309"/>
                </a:cubicBezTo>
                <a:cubicBezTo>
                  <a:pt x="766" y="2258"/>
                  <a:pt x="769" y="2206"/>
                  <a:pt x="767" y="2155"/>
                </a:cubicBezTo>
                <a:cubicBezTo>
                  <a:pt x="764" y="2103"/>
                  <a:pt x="787" y="2076"/>
                  <a:pt x="837" y="2063"/>
                </a:cubicBezTo>
                <a:cubicBezTo>
                  <a:pt x="953" y="2031"/>
                  <a:pt x="1051" y="1969"/>
                  <a:pt x="1127" y="1877"/>
                </a:cubicBezTo>
                <a:cubicBezTo>
                  <a:pt x="1337" y="1621"/>
                  <a:pt x="1257" y="1247"/>
                  <a:pt x="959" y="10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138" name="Group 161">
            <a:extLst>
              <a:ext uri="{FF2B5EF4-FFF2-40B4-BE49-F238E27FC236}">
                <a16:creationId xmlns:a16="http://schemas.microsoft.com/office/drawing/2014/main" id="{7B6BCD25-F3D0-4186-87F3-2D914C4BACBD}"/>
              </a:ext>
            </a:extLst>
          </p:cNvPr>
          <p:cNvGrpSpPr/>
          <p:nvPr/>
        </p:nvGrpSpPr>
        <p:grpSpPr>
          <a:xfrm>
            <a:off x="6657431" y="4177908"/>
            <a:ext cx="253721" cy="222310"/>
            <a:chOff x="-7354887" y="1846263"/>
            <a:chExt cx="5129212" cy="4494212"/>
          </a:xfrm>
          <a:solidFill>
            <a:schemeClr val="bg1"/>
          </a:solidFill>
        </p:grpSpPr>
        <p:sp>
          <p:nvSpPr>
            <p:cNvPr id="139" name="Rectangle 54">
              <a:extLst>
                <a:ext uri="{FF2B5EF4-FFF2-40B4-BE49-F238E27FC236}">
                  <a16:creationId xmlns:a16="http://schemas.microsoft.com/office/drawing/2014/main" id="{476F60D0-C005-4F97-9B78-F8484AA4E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240338" y="4243388"/>
              <a:ext cx="900112" cy="298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0" name="Freeform 55">
              <a:extLst>
                <a:ext uri="{FF2B5EF4-FFF2-40B4-BE49-F238E27FC236}">
                  <a16:creationId xmlns:a16="http://schemas.microsoft.com/office/drawing/2014/main" id="{B18D95DC-1A2B-4D13-BDDB-FF728791B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-7354887" y="2619375"/>
              <a:ext cx="5129212" cy="3721100"/>
            </a:xfrm>
            <a:custGeom>
              <a:avLst/>
              <a:gdLst>
                <a:gd name="T0" fmla="*/ 1932 w 2382"/>
                <a:gd name="T1" fmla="*/ 895 h 1732"/>
                <a:gd name="T2" fmla="*/ 1540 w 2382"/>
                <a:gd name="T3" fmla="*/ 895 h 1732"/>
                <a:gd name="T4" fmla="*/ 1540 w 2382"/>
                <a:gd name="T5" fmla="*/ 965 h 1732"/>
                <a:gd name="T6" fmla="*/ 1470 w 2382"/>
                <a:gd name="T7" fmla="*/ 1035 h 1732"/>
                <a:gd name="T8" fmla="*/ 912 w 2382"/>
                <a:gd name="T9" fmla="*/ 1035 h 1732"/>
                <a:gd name="T10" fmla="*/ 842 w 2382"/>
                <a:gd name="T11" fmla="*/ 965 h 1732"/>
                <a:gd name="T12" fmla="*/ 842 w 2382"/>
                <a:gd name="T13" fmla="*/ 895 h 1732"/>
                <a:gd name="T14" fmla="*/ 450 w 2382"/>
                <a:gd name="T15" fmla="*/ 895 h 1732"/>
                <a:gd name="T16" fmla="*/ 251 w 2382"/>
                <a:gd name="T17" fmla="*/ 752 h 1732"/>
                <a:gd name="T18" fmla="*/ 0 w 2382"/>
                <a:gd name="T19" fmla="*/ 0 h 1732"/>
                <a:gd name="T20" fmla="*/ 0 w 2382"/>
                <a:gd name="T21" fmla="*/ 1523 h 1732"/>
                <a:gd name="T22" fmla="*/ 210 w 2382"/>
                <a:gd name="T23" fmla="*/ 1732 h 1732"/>
                <a:gd name="T24" fmla="*/ 2172 w 2382"/>
                <a:gd name="T25" fmla="*/ 1732 h 1732"/>
                <a:gd name="T26" fmla="*/ 2382 w 2382"/>
                <a:gd name="T27" fmla="*/ 1523 h 1732"/>
                <a:gd name="T28" fmla="*/ 2382 w 2382"/>
                <a:gd name="T29" fmla="*/ 0 h 1732"/>
                <a:gd name="T30" fmla="*/ 2131 w 2382"/>
                <a:gd name="T31" fmla="*/ 752 h 1732"/>
                <a:gd name="T32" fmla="*/ 1932 w 2382"/>
                <a:gd name="T33" fmla="*/ 895 h 1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82" h="1732">
                  <a:moveTo>
                    <a:pt x="1932" y="895"/>
                  </a:moveTo>
                  <a:cubicBezTo>
                    <a:pt x="1540" y="895"/>
                    <a:pt x="1540" y="895"/>
                    <a:pt x="1540" y="895"/>
                  </a:cubicBezTo>
                  <a:cubicBezTo>
                    <a:pt x="1540" y="965"/>
                    <a:pt x="1540" y="965"/>
                    <a:pt x="1540" y="965"/>
                  </a:cubicBezTo>
                  <a:cubicBezTo>
                    <a:pt x="1540" y="1004"/>
                    <a:pt x="1509" y="1035"/>
                    <a:pt x="1470" y="1035"/>
                  </a:cubicBezTo>
                  <a:cubicBezTo>
                    <a:pt x="912" y="1035"/>
                    <a:pt x="912" y="1035"/>
                    <a:pt x="912" y="1035"/>
                  </a:cubicBezTo>
                  <a:cubicBezTo>
                    <a:pt x="873" y="1035"/>
                    <a:pt x="842" y="1004"/>
                    <a:pt x="842" y="965"/>
                  </a:cubicBezTo>
                  <a:cubicBezTo>
                    <a:pt x="842" y="895"/>
                    <a:pt x="842" y="895"/>
                    <a:pt x="842" y="895"/>
                  </a:cubicBezTo>
                  <a:cubicBezTo>
                    <a:pt x="450" y="895"/>
                    <a:pt x="450" y="895"/>
                    <a:pt x="450" y="895"/>
                  </a:cubicBezTo>
                  <a:cubicBezTo>
                    <a:pt x="360" y="895"/>
                    <a:pt x="280" y="838"/>
                    <a:pt x="251" y="75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23"/>
                    <a:pt x="0" y="1523"/>
                    <a:pt x="0" y="1523"/>
                  </a:cubicBezTo>
                  <a:cubicBezTo>
                    <a:pt x="0" y="1639"/>
                    <a:pt x="94" y="1732"/>
                    <a:pt x="210" y="1732"/>
                  </a:cubicBezTo>
                  <a:cubicBezTo>
                    <a:pt x="2172" y="1732"/>
                    <a:pt x="2172" y="1732"/>
                    <a:pt x="2172" y="1732"/>
                  </a:cubicBezTo>
                  <a:cubicBezTo>
                    <a:pt x="2288" y="1732"/>
                    <a:pt x="2382" y="1639"/>
                    <a:pt x="2382" y="1523"/>
                  </a:cubicBezTo>
                  <a:cubicBezTo>
                    <a:pt x="2382" y="0"/>
                    <a:pt x="2382" y="0"/>
                    <a:pt x="2382" y="0"/>
                  </a:cubicBezTo>
                  <a:cubicBezTo>
                    <a:pt x="2131" y="752"/>
                    <a:pt x="2131" y="752"/>
                    <a:pt x="2131" y="752"/>
                  </a:cubicBezTo>
                  <a:cubicBezTo>
                    <a:pt x="2102" y="838"/>
                    <a:pt x="2022" y="895"/>
                    <a:pt x="1932" y="8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1" name="Freeform 56">
              <a:extLst>
                <a:ext uri="{FF2B5EF4-FFF2-40B4-BE49-F238E27FC236}">
                  <a16:creationId xmlns:a16="http://schemas.microsoft.com/office/drawing/2014/main" id="{015EECAA-F244-4882-ABAB-582022CD6E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7097713" y="1846263"/>
              <a:ext cx="4613275" cy="2397125"/>
            </a:xfrm>
            <a:custGeom>
              <a:avLst/>
              <a:gdLst>
                <a:gd name="T0" fmla="*/ 1350 w 2142"/>
                <a:gd name="T1" fmla="*/ 0 h 1116"/>
                <a:gd name="T2" fmla="*/ 792 w 2142"/>
                <a:gd name="T3" fmla="*/ 0 h 1116"/>
                <a:gd name="T4" fmla="*/ 583 w 2142"/>
                <a:gd name="T5" fmla="*/ 209 h 1116"/>
                <a:gd name="T6" fmla="*/ 583 w 2142"/>
                <a:gd name="T7" fmla="*/ 279 h 1116"/>
                <a:gd name="T8" fmla="*/ 0 w 2142"/>
                <a:gd name="T9" fmla="*/ 279 h 1116"/>
                <a:gd name="T10" fmla="*/ 264 w 2142"/>
                <a:gd name="T11" fmla="*/ 1068 h 1116"/>
                <a:gd name="T12" fmla="*/ 330 w 2142"/>
                <a:gd name="T13" fmla="*/ 1116 h 1116"/>
                <a:gd name="T14" fmla="*/ 722 w 2142"/>
                <a:gd name="T15" fmla="*/ 1116 h 1116"/>
                <a:gd name="T16" fmla="*/ 722 w 2142"/>
                <a:gd name="T17" fmla="*/ 1046 h 1116"/>
                <a:gd name="T18" fmla="*/ 792 w 2142"/>
                <a:gd name="T19" fmla="*/ 976 h 1116"/>
                <a:gd name="T20" fmla="*/ 1350 w 2142"/>
                <a:gd name="T21" fmla="*/ 976 h 1116"/>
                <a:gd name="T22" fmla="*/ 1420 w 2142"/>
                <a:gd name="T23" fmla="*/ 1046 h 1116"/>
                <a:gd name="T24" fmla="*/ 1420 w 2142"/>
                <a:gd name="T25" fmla="*/ 1116 h 1116"/>
                <a:gd name="T26" fmla="*/ 1812 w 2142"/>
                <a:gd name="T27" fmla="*/ 1116 h 1116"/>
                <a:gd name="T28" fmla="*/ 1878 w 2142"/>
                <a:gd name="T29" fmla="*/ 1068 h 1116"/>
                <a:gd name="T30" fmla="*/ 2142 w 2142"/>
                <a:gd name="T31" fmla="*/ 279 h 1116"/>
                <a:gd name="T32" fmla="*/ 1559 w 2142"/>
                <a:gd name="T33" fmla="*/ 279 h 1116"/>
                <a:gd name="T34" fmla="*/ 1559 w 2142"/>
                <a:gd name="T35" fmla="*/ 209 h 1116"/>
                <a:gd name="T36" fmla="*/ 1350 w 2142"/>
                <a:gd name="T37" fmla="*/ 0 h 1116"/>
                <a:gd name="T38" fmla="*/ 722 w 2142"/>
                <a:gd name="T39" fmla="*/ 279 h 1116"/>
                <a:gd name="T40" fmla="*/ 722 w 2142"/>
                <a:gd name="T41" fmla="*/ 209 h 1116"/>
                <a:gd name="T42" fmla="*/ 792 w 2142"/>
                <a:gd name="T43" fmla="*/ 139 h 1116"/>
                <a:gd name="T44" fmla="*/ 1350 w 2142"/>
                <a:gd name="T45" fmla="*/ 139 h 1116"/>
                <a:gd name="T46" fmla="*/ 1420 w 2142"/>
                <a:gd name="T47" fmla="*/ 209 h 1116"/>
                <a:gd name="T48" fmla="*/ 1420 w 2142"/>
                <a:gd name="T49" fmla="*/ 279 h 1116"/>
                <a:gd name="T50" fmla="*/ 722 w 2142"/>
                <a:gd name="T51" fmla="*/ 279 h 1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42" h="1116">
                  <a:moveTo>
                    <a:pt x="1350" y="0"/>
                  </a:moveTo>
                  <a:cubicBezTo>
                    <a:pt x="792" y="0"/>
                    <a:pt x="792" y="0"/>
                    <a:pt x="792" y="0"/>
                  </a:cubicBezTo>
                  <a:cubicBezTo>
                    <a:pt x="677" y="0"/>
                    <a:pt x="583" y="93"/>
                    <a:pt x="583" y="209"/>
                  </a:cubicBezTo>
                  <a:cubicBezTo>
                    <a:pt x="583" y="279"/>
                    <a:pt x="583" y="279"/>
                    <a:pt x="583" y="279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264" y="1068"/>
                    <a:pt x="264" y="1068"/>
                    <a:pt x="264" y="1068"/>
                  </a:cubicBezTo>
                  <a:cubicBezTo>
                    <a:pt x="273" y="1097"/>
                    <a:pt x="300" y="1116"/>
                    <a:pt x="330" y="1116"/>
                  </a:cubicBezTo>
                  <a:cubicBezTo>
                    <a:pt x="722" y="1116"/>
                    <a:pt x="722" y="1116"/>
                    <a:pt x="722" y="1116"/>
                  </a:cubicBezTo>
                  <a:cubicBezTo>
                    <a:pt x="722" y="1046"/>
                    <a:pt x="722" y="1046"/>
                    <a:pt x="722" y="1046"/>
                  </a:cubicBezTo>
                  <a:cubicBezTo>
                    <a:pt x="722" y="1007"/>
                    <a:pt x="753" y="976"/>
                    <a:pt x="792" y="976"/>
                  </a:cubicBezTo>
                  <a:cubicBezTo>
                    <a:pt x="1350" y="976"/>
                    <a:pt x="1350" y="976"/>
                    <a:pt x="1350" y="976"/>
                  </a:cubicBezTo>
                  <a:cubicBezTo>
                    <a:pt x="1389" y="976"/>
                    <a:pt x="1420" y="1007"/>
                    <a:pt x="1420" y="1046"/>
                  </a:cubicBezTo>
                  <a:cubicBezTo>
                    <a:pt x="1420" y="1116"/>
                    <a:pt x="1420" y="1116"/>
                    <a:pt x="1420" y="1116"/>
                  </a:cubicBezTo>
                  <a:cubicBezTo>
                    <a:pt x="1812" y="1116"/>
                    <a:pt x="1812" y="1116"/>
                    <a:pt x="1812" y="1116"/>
                  </a:cubicBezTo>
                  <a:cubicBezTo>
                    <a:pt x="1842" y="1116"/>
                    <a:pt x="1869" y="1097"/>
                    <a:pt x="1878" y="1068"/>
                  </a:cubicBezTo>
                  <a:cubicBezTo>
                    <a:pt x="2142" y="279"/>
                    <a:pt x="2142" y="279"/>
                    <a:pt x="2142" y="279"/>
                  </a:cubicBezTo>
                  <a:cubicBezTo>
                    <a:pt x="1559" y="279"/>
                    <a:pt x="1559" y="279"/>
                    <a:pt x="1559" y="279"/>
                  </a:cubicBezTo>
                  <a:cubicBezTo>
                    <a:pt x="1559" y="209"/>
                    <a:pt x="1559" y="209"/>
                    <a:pt x="1559" y="209"/>
                  </a:cubicBezTo>
                  <a:cubicBezTo>
                    <a:pt x="1559" y="93"/>
                    <a:pt x="1465" y="0"/>
                    <a:pt x="1350" y="0"/>
                  </a:cubicBezTo>
                  <a:close/>
                  <a:moveTo>
                    <a:pt x="722" y="279"/>
                  </a:moveTo>
                  <a:cubicBezTo>
                    <a:pt x="722" y="209"/>
                    <a:pt x="722" y="209"/>
                    <a:pt x="722" y="209"/>
                  </a:cubicBezTo>
                  <a:cubicBezTo>
                    <a:pt x="722" y="170"/>
                    <a:pt x="753" y="139"/>
                    <a:pt x="792" y="139"/>
                  </a:cubicBezTo>
                  <a:cubicBezTo>
                    <a:pt x="1350" y="139"/>
                    <a:pt x="1350" y="139"/>
                    <a:pt x="1350" y="139"/>
                  </a:cubicBezTo>
                  <a:cubicBezTo>
                    <a:pt x="1389" y="139"/>
                    <a:pt x="1420" y="170"/>
                    <a:pt x="1420" y="209"/>
                  </a:cubicBezTo>
                  <a:cubicBezTo>
                    <a:pt x="1420" y="279"/>
                    <a:pt x="1420" y="279"/>
                    <a:pt x="1420" y="279"/>
                  </a:cubicBezTo>
                  <a:lnTo>
                    <a:pt x="722" y="2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142" name="Freeform 60">
            <a:extLst>
              <a:ext uri="{FF2B5EF4-FFF2-40B4-BE49-F238E27FC236}">
                <a16:creationId xmlns:a16="http://schemas.microsoft.com/office/drawing/2014/main" id="{4494C5BE-04F2-48A2-AFD2-CE28E101E9D5}"/>
              </a:ext>
            </a:extLst>
          </p:cNvPr>
          <p:cNvSpPr>
            <a:spLocks noEditPoints="1"/>
          </p:cNvSpPr>
          <p:nvPr/>
        </p:nvSpPr>
        <p:spPr bwMode="auto">
          <a:xfrm>
            <a:off x="6660508" y="5227133"/>
            <a:ext cx="247566" cy="246724"/>
          </a:xfrm>
          <a:custGeom>
            <a:avLst/>
            <a:gdLst>
              <a:gd name="T0" fmla="*/ 2376 w 2386"/>
              <a:gd name="T1" fmla="*/ 1061 h 2384"/>
              <a:gd name="T2" fmla="*/ 2300 w 2386"/>
              <a:gd name="T3" fmla="*/ 1002 h 2384"/>
              <a:gd name="T4" fmla="*/ 2053 w 2386"/>
              <a:gd name="T5" fmla="*/ 839 h 2384"/>
              <a:gd name="T6" fmla="*/ 2120 w 2386"/>
              <a:gd name="T7" fmla="*/ 545 h 2384"/>
              <a:gd name="T8" fmla="*/ 2127 w 2386"/>
              <a:gd name="T9" fmla="*/ 455 h 2384"/>
              <a:gd name="T10" fmla="*/ 1938 w 2386"/>
              <a:gd name="T11" fmla="*/ 264 h 2384"/>
              <a:gd name="T12" fmla="*/ 1848 w 2386"/>
              <a:gd name="T13" fmla="*/ 272 h 2384"/>
              <a:gd name="T14" fmla="*/ 1551 w 2386"/>
              <a:gd name="T15" fmla="*/ 338 h 2384"/>
              <a:gd name="T16" fmla="*/ 1390 w 2386"/>
              <a:gd name="T17" fmla="*/ 80 h 2384"/>
              <a:gd name="T18" fmla="*/ 1332 w 2386"/>
              <a:gd name="T19" fmla="*/ 10 h 2384"/>
              <a:gd name="T20" fmla="*/ 1064 w 2386"/>
              <a:gd name="T21" fmla="*/ 10 h 2384"/>
              <a:gd name="T22" fmla="*/ 1005 w 2386"/>
              <a:gd name="T23" fmla="*/ 78 h 2384"/>
              <a:gd name="T24" fmla="*/ 842 w 2386"/>
              <a:gd name="T25" fmla="*/ 332 h 2384"/>
              <a:gd name="T26" fmla="*/ 547 w 2386"/>
              <a:gd name="T27" fmla="*/ 265 h 2384"/>
              <a:gd name="T28" fmla="*/ 457 w 2386"/>
              <a:gd name="T29" fmla="*/ 257 h 2384"/>
              <a:gd name="T30" fmla="*/ 265 w 2386"/>
              <a:gd name="T31" fmla="*/ 448 h 2384"/>
              <a:gd name="T32" fmla="*/ 272 w 2386"/>
              <a:gd name="T33" fmla="*/ 538 h 2384"/>
              <a:gd name="T34" fmla="*/ 338 w 2386"/>
              <a:gd name="T35" fmla="*/ 835 h 2384"/>
              <a:gd name="T36" fmla="*/ 79 w 2386"/>
              <a:gd name="T37" fmla="*/ 996 h 2384"/>
              <a:gd name="T38" fmla="*/ 10 w 2386"/>
              <a:gd name="T39" fmla="*/ 1054 h 2384"/>
              <a:gd name="T40" fmla="*/ 10 w 2386"/>
              <a:gd name="T41" fmla="*/ 1325 h 2384"/>
              <a:gd name="T42" fmla="*/ 88 w 2386"/>
              <a:gd name="T43" fmla="*/ 1384 h 2384"/>
              <a:gd name="T44" fmla="*/ 333 w 2386"/>
              <a:gd name="T45" fmla="*/ 1547 h 2384"/>
              <a:gd name="T46" fmla="*/ 266 w 2386"/>
              <a:gd name="T47" fmla="*/ 1841 h 2384"/>
              <a:gd name="T48" fmla="*/ 259 w 2386"/>
              <a:gd name="T49" fmla="*/ 1931 h 2384"/>
              <a:gd name="T50" fmla="*/ 447 w 2386"/>
              <a:gd name="T51" fmla="*/ 2122 h 2384"/>
              <a:gd name="T52" fmla="*/ 538 w 2386"/>
              <a:gd name="T53" fmla="*/ 2114 h 2384"/>
              <a:gd name="T54" fmla="*/ 835 w 2386"/>
              <a:gd name="T55" fmla="*/ 2048 h 2384"/>
              <a:gd name="T56" fmla="*/ 996 w 2386"/>
              <a:gd name="T57" fmla="*/ 2306 h 2384"/>
              <a:gd name="T58" fmla="*/ 1054 w 2386"/>
              <a:gd name="T59" fmla="*/ 2376 h 2384"/>
              <a:gd name="T60" fmla="*/ 1192 w 2386"/>
              <a:gd name="T61" fmla="*/ 2384 h 2384"/>
              <a:gd name="T62" fmla="*/ 1322 w 2386"/>
              <a:gd name="T63" fmla="*/ 2376 h 2384"/>
              <a:gd name="T64" fmla="*/ 1381 w 2386"/>
              <a:gd name="T65" fmla="*/ 2308 h 2384"/>
              <a:gd name="T66" fmla="*/ 1544 w 2386"/>
              <a:gd name="T67" fmla="*/ 2054 h 2384"/>
              <a:gd name="T68" fmla="*/ 1839 w 2386"/>
              <a:gd name="T69" fmla="*/ 2121 h 2384"/>
              <a:gd name="T70" fmla="*/ 1929 w 2386"/>
              <a:gd name="T71" fmla="*/ 2129 h 2384"/>
              <a:gd name="T72" fmla="*/ 2121 w 2386"/>
              <a:gd name="T73" fmla="*/ 1938 h 2384"/>
              <a:gd name="T74" fmla="*/ 2114 w 2386"/>
              <a:gd name="T75" fmla="*/ 1848 h 2384"/>
              <a:gd name="T76" fmla="*/ 2048 w 2386"/>
              <a:gd name="T77" fmla="*/ 1551 h 2384"/>
              <a:gd name="T78" fmla="*/ 2291 w 2386"/>
              <a:gd name="T79" fmla="*/ 1390 h 2384"/>
              <a:gd name="T80" fmla="*/ 2306 w 2386"/>
              <a:gd name="T81" fmla="*/ 1390 h 2384"/>
              <a:gd name="T82" fmla="*/ 2376 w 2386"/>
              <a:gd name="T83" fmla="*/ 1332 h 2384"/>
              <a:gd name="T84" fmla="*/ 2376 w 2386"/>
              <a:gd name="T85" fmla="*/ 1061 h 2384"/>
              <a:gd name="T86" fmla="*/ 1195 w 2386"/>
              <a:gd name="T87" fmla="*/ 1593 h 2384"/>
              <a:gd name="T88" fmla="*/ 798 w 2386"/>
              <a:gd name="T89" fmla="*/ 1196 h 2384"/>
              <a:gd name="T90" fmla="*/ 1195 w 2386"/>
              <a:gd name="T91" fmla="*/ 798 h 2384"/>
              <a:gd name="T92" fmla="*/ 1592 w 2386"/>
              <a:gd name="T93" fmla="*/ 1196 h 2384"/>
              <a:gd name="T94" fmla="*/ 1195 w 2386"/>
              <a:gd name="T95" fmla="*/ 1593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386" h="2384">
                <a:moveTo>
                  <a:pt x="2376" y="1061"/>
                </a:moveTo>
                <a:cubicBezTo>
                  <a:pt x="2372" y="1027"/>
                  <a:pt x="2333" y="1002"/>
                  <a:pt x="2300" y="1002"/>
                </a:cubicBezTo>
                <a:cubicBezTo>
                  <a:pt x="2190" y="1002"/>
                  <a:pt x="2094" y="938"/>
                  <a:pt x="2053" y="839"/>
                </a:cubicBezTo>
                <a:cubicBezTo>
                  <a:pt x="2012" y="738"/>
                  <a:pt x="2038" y="619"/>
                  <a:pt x="2120" y="545"/>
                </a:cubicBezTo>
                <a:cubicBezTo>
                  <a:pt x="2145" y="521"/>
                  <a:pt x="2148" y="482"/>
                  <a:pt x="2127" y="455"/>
                </a:cubicBezTo>
                <a:cubicBezTo>
                  <a:pt x="2071" y="384"/>
                  <a:pt x="2008" y="320"/>
                  <a:pt x="1938" y="264"/>
                </a:cubicBezTo>
                <a:cubicBezTo>
                  <a:pt x="1911" y="243"/>
                  <a:pt x="1871" y="246"/>
                  <a:pt x="1848" y="272"/>
                </a:cubicBezTo>
                <a:cubicBezTo>
                  <a:pt x="1777" y="350"/>
                  <a:pt x="1649" y="379"/>
                  <a:pt x="1551" y="338"/>
                </a:cubicBezTo>
                <a:cubicBezTo>
                  <a:pt x="1448" y="295"/>
                  <a:pt x="1384" y="191"/>
                  <a:pt x="1390" y="80"/>
                </a:cubicBezTo>
                <a:cubicBezTo>
                  <a:pt x="1392" y="45"/>
                  <a:pt x="1366" y="14"/>
                  <a:pt x="1332" y="10"/>
                </a:cubicBezTo>
                <a:cubicBezTo>
                  <a:pt x="1243" y="0"/>
                  <a:pt x="1153" y="0"/>
                  <a:pt x="1064" y="10"/>
                </a:cubicBezTo>
                <a:cubicBezTo>
                  <a:pt x="1029" y="13"/>
                  <a:pt x="1004" y="43"/>
                  <a:pt x="1005" y="78"/>
                </a:cubicBezTo>
                <a:cubicBezTo>
                  <a:pt x="1009" y="188"/>
                  <a:pt x="943" y="290"/>
                  <a:pt x="842" y="332"/>
                </a:cubicBezTo>
                <a:cubicBezTo>
                  <a:pt x="744" y="372"/>
                  <a:pt x="618" y="343"/>
                  <a:pt x="547" y="265"/>
                </a:cubicBezTo>
                <a:cubicBezTo>
                  <a:pt x="524" y="239"/>
                  <a:pt x="484" y="236"/>
                  <a:pt x="457" y="257"/>
                </a:cubicBezTo>
                <a:cubicBezTo>
                  <a:pt x="386" y="313"/>
                  <a:pt x="321" y="377"/>
                  <a:pt x="265" y="448"/>
                </a:cubicBezTo>
                <a:cubicBezTo>
                  <a:pt x="243" y="475"/>
                  <a:pt x="246" y="515"/>
                  <a:pt x="272" y="538"/>
                </a:cubicBezTo>
                <a:cubicBezTo>
                  <a:pt x="355" y="613"/>
                  <a:pt x="381" y="732"/>
                  <a:pt x="338" y="835"/>
                </a:cubicBezTo>
                <a:cubicBezTo>
                  <a:pt x="297" y="933"/>
                  <a:pt x="196" y="996"/>
                  <a:pt x="79" y="996"/>
                </a:cubicBezTo>
                <a:cubicBezTo>
                  <a:pt x="41" y="995"/>
                  <a:pt x="15" y="1020"/>
                  <a:pt x="10" y="1054"/>
                </a:cubicBezTo>
                <a:cubicBezTo>
                  <a:pt x="0" y="1144"/>
                  <a:pt x="0" y="1235"/>
                  <a:pt x="10" y="1325"/>
                </a:cubicBezTo>
                <a:cubicBezTo>
                  <a:pt x="14" y="1359"/>
                  <a:pt x="54" y="1384"/>
                  <a:pt x="88" y="1384"/>
                </a:cubicBezTo>
                <a:cubicBezTo>
                  <a:pt x="192" y="1381"/>
                  <a:pt x="291" y="1445"/>
                  <a:pt x="333" y="1547"/>
                </a:cubicBezTo>
                <a:cubicBezTo>
                  <a:pt x="375" y="1648"/>
                  <a:pt x="348" y="1767"/>
                  <a:pt x="266" y="1841"/>
                </a:cubicBezTo>
                <a:cubicBezTo>
                  <a:pt x="241" y="1865"/>
                  <a:pt x="238" y="1904"/>
                  <a:pt x="259" y="1931"/>
                </a:cubicBezTo>
                <a:cubicBezTo>
                  <a:pt x="314" y="2001"/>
                  <a:pt x="378" y="2066"/>
                  <a:pt x="447" y="2122"/>
                </a:cubicBezTo>
                <a:cubicBezTo>
                  <a:pt x="475" y="2144"/>
                  <a:pt x="514" y="2140"/>
                  <a:pt x="538" y="2114"/>
                </a:cubicBezTo>
                <a:cubicBezTo>
                  <a:pt x="609" y="2036"/>
                  <a:pt x="737" y="2006"/>
                  <a:pt x="835" y="2048"/>
                </a:cubicBezTo>
                <a:cubicBezTo>
                  <a:pt x="938" y="2091"/>
                  <a:pt x="1002" y="2194"/>
                  <a:pt x="996" y="2306"/>
                </a:cubicBezTo>
                <a:cubicBezTo>
                  <a:pt x="994" y="2341"/>
                  <a:pt x="1020" y="2372"/>
                  <a:pt x="1054" y="2376"/>
                </a:cubicBezTo>
                <a:cubicBezTo>
                  <a:pt x="1100" y="2381"/>
                  <a:pt x="1146" y="2384"/>
                  <a:pt x="1192" y="2384"/>
                </a:cubicBezTo>
                <a:cubicBezTo>
                  <a:pt x="1235" y="2384"/>
                  <a:pt x="1279" y="2381"/>
                  <a:pt x="1322" y="2376"/>
                </a:cubicBezTo>
                <a:cubicBezTo>
                  <a:pt x="1357" y="2373"/>
                  <a:pt x="1382" y="2343"/>
                  <a:pt x="1381" y="2308"/>
                </a:cubicBezTo>
                <a:cubicBezTo>
                  <a:pt x="1377" y="2198"/>
                  <a:pt x="1443" y="2096"/>
                  <a:pt x="1544" y="2054"/>
                </a:cubicBezTo>
                <a:cubicBezTo>
                  <a:pt x="1642" y="2014"/>
                  <a:pt x="1768" y="2044"/>
                  <a:pt x="1839" y="2121"/>
                </a:cubicBezTo>
                <a:cubicBezTo>
                  <a:pt x="1862" y="2147"/>
                  <a:pt x="1901" y="2150"/>
                  <a:pt x="1929" y="2129"/>
                </a:cubicBezTo>
                <a:cubicBezTo>
                  <a:pt x="2000" y="2073"/>
                  <a:pt x="2065" y="2009"/>
                  <a:pt x="2121" y="1938"/>
                </a:cubicBezTo>
                <a:cubicBezTo>
                  <a:pt x="2143" y="1911"/>
                  <a:pt x="2140" y="1871"/>
                  <a:pt x="2114" y="1848"/>
                </a:cubicBezTo>
                <a:cubicBezTo>
                  <a:pt x="2031" y="1773"/>
                  <a:pt x="2005" y="1654"/>
                  <a:pt x="2048" y="1551"/>
                </a:cubicBezTo>
                <a:cubicBezTo>
                  <a:pt x="2088" y="1454"/>
                  <a:pt x="2186" y="1390"/>
                  <a:pt x="2291" y="1390"/>
                </a:cubicBezTo>
                <a:cubicBezTo>
                  <a:pt x="2306" y="1390"/>
                  <a:pt x="2306" y="1390"/>
                  <a:pt x="2306" y="1390"/>
                </a:cubicBezTo>
                <a:cubicBezTo>
                  <a:pt x="2340" y="1393"/>
                  <a:pt x="2371" y="1366"/>
                  <a:pt x="2376" y="1332"/>
                </a:cubicBezTo>
                <a:cubicBezTo>
                  <a:pt x="2386" y="1242"/>
                  <a:pt x="2386" y="1151"/>
                  <a:pt x="2376" y="1061"/>
                </a:cubicBezTo>
                <a:close/>
                <a:moveTo>
                  <a:pt x="1195" y="1593"/>
                </a:moveTo>
                <a:cubicBezTo>
                  <a:pt x="976" y="1593"/>
                  <a:pt x="798" y="1415"/>
                  <a:pt x="798" y="1196"/>
                </a:cubicBezTo>
                <a:cubicBezTo>
                  <a:pt x="798" y="977"/>
                  <a:pt x="976" y="798"/>
                  <a:pt x="1195" y="798"/>
                </a:cubicBezTo>
                <a:cubicBezTo>
                  <a:pt x="1414" y="798"/>
                  <a:pt x="1592" y="977"/>
                  <a:pt x="1592" y="1196"/>
                </a:cubicBezTo>
                <a:cubicBezTo>
                  <a:pt x="1592" y="1415"/>
                  <a:pt x="1414" y="1593"/>
                  <a:pt x="1195" y="159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68" name="Rectangle: Rounded Corners 69">
            <a:extLst>
              <a:ext uri="{FF2B5EF4-FFF2-40B4-BE49-F238E27FC236}">
                <a16:creationId xmlns:a16="http://schemas.microsoft.com/office/drawing/2014/main" id="{DF55011A-3C83-43A6-8E33-A04C49210414}"/>
              </a:ext>
            </a:extLst>
          </p:cNvPr>
          <p:cNvSpPr/>
          <p:nvPr/>
        </p:nvSpPr>
        <p:spPr>
          <a:xfrm>
            <a:off x="866773" y="244192"/>
            <a:ext cx="8039101" cy="418139"/>
          </a:xfrm>
          <a:prstGeom prst="roundRect">
            <a:avLst>
              <a:gd name="adj" fmla="val 5162"/>
            </a:avLst>
          </a:prstGeom>
          <a:solidFill>
            <a:schemeClr val="bg1">
              <a:alpha val="5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rgbClr val="4D4E53"/>
                </a:solidFill>
                <a:latin typeface="Open Sans" panose="020B0606030504020204"/>
                <a:cs typeface="Arial" panose="020B0604020202020204" pitchFamily="34" charset="0"/>
              </a:rPr>
              <a:t>РЕЗУЛЬТАТЫ</a:t>
            </a:r>
            <a:endParaRPr lang="en-US" sz="3200" dirty="0">
              <a:solidFill>
                <a:srgbClr val="4D4E53"/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F3DC938A-6932-4E6F-AB7A-B083CEFA9147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54B3322-5CA5-47F2-998A-DFDB88F69891}"/>
              </a:ext>
            </a:extLst>
          </p:cNvPr>
          <p:cNvGrpSpPr/>
          <p:nvPr/>
        </p:nvGrpSpPr>
        <p:grpSpPr>
          <a:xfrm>
            <a:off x="152717" y="2089352"/>
            <a:ext cx="670562" cy="274186"/>
            <a:chOff x="145051" y="1398431"/>
            <a:chExt cx="670562" cy="274186"/>
          </a:xfrm>
        </p:grpSpPr>
        <p:cxnSp>
          <p:nvCxnSpPr>
            <p:cNvPr id="64" name="Straight Arrow Connector 41">
              <a:extLst>
                <a:ext uri="{FF2B5EF4-FFF2-40B4-BE49-F238E27FC236}">
                  <a16:creationId xmlns:a16="http://schemas.microsoft.com/office/drawing/2014/main" id="{F0927BE6-55D9-44B8-94A4-41475322C867}"/>
                </a:ext>
              </a:extLst>
            </p:cNvPr>
            <p:cNvCxnSpPr>
              <a:cxnSpLocks/>
            </p:cNvCxnSpPr>
            <p:nvPr/>
          </p:nvCxnSpPr>
          <p:spPr>
            <a:xfrm>
              <a:off x="145051" y="1538825"/>
              <a:ext cx="504000" cy="0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ircle: Hollow 40">
              <a:extLst>
                <a:ext uri="{FF2B5EF4-FFF2-40B4-BE49-F238E27FC236}">
                  <a16:creationId xmlns:a16="http://schemas.microsoft.com/office/drawing/2014/main" id="{C6AE80FF-63E5-4BE2-A1D3-471173783FE6}"/>
                </a:ext>
              </a:extLst>
            </p:cNvPr>
            <p:cNvSpPr/>
            <p:nvPr/>
          </p:nvSpPr>
          <p:spPr>
            <a:xfrm>
              <a:off x="541427" y="1398431"/>
              <a:ext cx="274186" cy="274186"/>
            </a:xfrm>
            <a:prstGeom prst="donut">
              <a:avLst>
                <a:gd name="adj" fmla="val 31204"/>
              </a:avLst>
            </a:prstGeom>
            <a:solidFill>
              <a:srgbClr val="4D4E53"/>
            </a:solidFill>
            <a:ln>
              <a:noFill/>
            </a:ln>
            <a:effectLst>
              <a:outerShdw blurRad="25400" dist="38100" dir="120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3866FF24-07B7-46B5-96CD-8DBAD223AB80}"/>
              </a:ext>
            </a:extLst>
          </p:cNvPr>
          <p:cNvGrpSpPr/>
          <p:nvPr/>
        </p:nvGrpSpPr>
        <p:grpSpPr>
          <a:xfrm>
            <a:off x="152710" y="3090365"/>
            <a:ext cx="670562" cy="274186"/>
            <a:chOff x="145051" y="1398431"/>
            <a:chExt cx="670562" cy="274186"/>
          </a:xfrm>
        </p:grpSpPr>
        <p:cxnSp>
          <p:nvCxnSpPr>
            <p:cNvPr id="69" name="Straight Arrow Connector 41">
              <a:extLst>
                <a:ext uri="{FF2B5EF4-FFF2-40B4-BE49-F238E27FC236}">
                  <a16:creationId xmlns:a16="http://schemas.microsoft.com/office/drawing/2014/main" id="{CC65500B-0148-4B20-95A0-D5884DEAD9CC}"/>
                </a:ext>
              </a:extLst>
            </p:cNvPr>
            <p:cNvCxnSpPr>
              <a:cxnSpLocks/>
            </p:cNvCxnSpPr>
            <p:nvPr/>
          </p:nvCxnSpPr>
          <p:spPr>
            <a:xfrm>
              <a:off x="145051" y="1538825"/>
              <a:ext cx="504000" cy="0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Circle: Hollow 40">
              <a:extLst>
                <a:ext uri="{FF2B5EF4-FFF2-40B4-BE49-F238E27FC236}">
                  <a16:creationId xmlns:a16="http://schemas.microsoft.com/office/drawing/2014/main" id="{CDA0CA6C-4A4E-4BBC-8340-3E8F5CFFFA4B}"/>
                </a:ext>
              </a:extLst>
            </p:cNvPr>
            <p:cNvSpPr/>
            <p:nvPr/>
          </p:nvSpPr>
          <p:spPr>
            <a:xfrm>
              <a:off x="541427" y="1398431"/>
              <a:ext cx="274186" cy="274186"/>
            </a:xfrm>
            <a:prstGeom prst="donut">
              <a:avLst>
                <a:gd name="adj" fmla="val 31204"/>
              </a:avLst>
            </a:prstGeom>
            <a:solidFill>
              <a:srgbClr val="4D4E53"/>
            </a:solidFill>
            <a:ln>
              <a:noFill/>
            </a:ln>
            <a:effectLst>
              <a:outerShdw blurRad="25400" dist="38100" dir="120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Группа 70">
            <a:extLst>
              <a:ext uri="{FF2B5EF4-FFF2-40B4-BE49-F238E27FC236}">
                <a16:creationId xmlns:a16="http://schemas.microsoft.com/office/drawing/2014/main" id="{CEB45998-3C33-44AF-ABD6-BAF2E7AA63A8}"/>
              </a:ext>
            </a:extLst>
          </p:cNvPr>
          <p:cNvGrpSpPr/>
          <p:nvPr/>
        </p:nvGrpSpPr>
        <p:grpSpPr>
          <a:xfrm>
            <a:off x="152667" y="4110292"/>
            <a:ext cx="670562" cy="274186"/>
            <a:chOff x="145051" y="1398431"/>
            <a:chExt cx="670562" cy="274186"/>
          </a:xfrm>
        </p:grpSpPr>
        <p:cxnSp>
          <p:nvCxnSpPr>
            <p:cNvPr id="72" name="Straight Arrow Connector 41">
              <a:extLst>
                <a:ext uri="{FF2B5EF4-FFF2-40B4-BE49-F238E27FC236}">
                  <a16:creationId xmlns:a16="http://schemas.microsoft.com/office/drawing/2014/main" id="{47490F40-6606-4B4C-8653-687EE185A57A}"/>
                </a:ext>
              </a:extLst>
            </p:cNvPr>
            <p:cNvCxnSpPr>
              <a:cxnSpLocks/>
            </p:cNvCxnSpPr>
            <p:nvPr/>
          </p:nvCxnSpPr>
          <p:spPr>
            <a:xfrm>
              <a:off x="145051" y="1538825"/>
              <a:ext cx="504000" cy="0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Circle: Hollow 40">
              <a:extLst>
                <a:ext uri="{FF2B5EF4-FFF2-40B4-BE49-F238E27FC236}">
                  <a16:creationId xmlns:a16="http://schemas.microsoft.com/office/drawing/2014/main" id="{E0561853-E3B7-4940-894B-B065D491F06D}"/>
                </a:ext>
              </a:extLst>
            </p:cNvPr>
            <p:cNvSpPr/>
            <p:nvPr/>
          </p:nvSpPr>
          <p:spPr>
            <a:xfrm>
              <a:off x="541427" y="1398431"/>
              <a:ext cx="274186" cy="274186"/>
            </a:xfrm>
            <a:prstGeom prst="donut">
              <a:avLst>
                <a:gd name="adj" fmla="val 31204"/>
              </a:avLst>
            </a:prstGeom>
            <a:solidFill>
              <a:srgbClr val="4D4E53"/>
            </a:solidFill>
            <a:ln>
              <a:noFill/>
            </a:ln>
            <a:effectLst>
              <a:outerShdw blurRad="25400" dist="38100" dir="120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Группа 73">
            <a:extLst>
              <a:ext uri="{FF2B5EF4-FFF2-40B4-BE49-F238E27FC236}">
                <a16:creationId xmlns:a16="http://schemas.microsoft.com/office/drawing/2014/main" id="{B8504850-8616-4253-9550-1A9522ED3510}"/>
              </a:ext>
            </a:extLst>
          </p:cNvPr>
          <p:cNvGrpSpPr/>
          <p:nvPr/>
        </p:nvGrpSpPr>
        <p:grpSpPr>
          <a:xfrm>
            <a:off x="152667" y="5091922"/>
            <a:ext cx="670562" cy="274186"/>
            <a:chOff x="145051" y="1398431"/>
            <a:chExt cx="670562" cy="274186"/>
          </a:xfrm>
        </p:grpSpPr>
        <p:cxnSp>
          <p:nvCxnSpPr>
            <p:cNvPr id="75" name="Straight Arrow Connector 41">
              <a:extLst>
                <a:ext uri="{FF2B5EF4-FFF2-40B4-BE49-F238E27FC236}">
                  <a16:creationId xmlns:a16="http://schemas.microsoft.com/office/drawing/2014/main" id="{1FD2E5F8-2EBB-4042-AB25-D958D7019198}"/>
                </a:ext>
              </a:extLst>
            </p:cNvPr>
            <p:cNvCxnSpPr>
              <a:cxnSpLocks/>
            </p:cNvCxnSpPr>
            <p:nvPr/>
          </p:nvCxnSpPr>
          <p:spPr>
            <a:xfrm>
              <a:off x="145051" y="1538825"/>
              <a:ext cx="504000" cy="0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Circle: Hollow 40">
              <a:extLst>
                <a:ext uri="{FF2B5EF4-FFF2-40B4-BE49-F238E27FC236}">
                  <a16:creationId xmlns:a16="http://schemas.microsoft.com/office/drawing/2014/main" id="{D82EE52A-8CD0-4906-BD5F-2A23A0BFEE8D}"/>
                </a:ext>
              </a:extLst>
            </p:cNvPr>
            <p:cNvSpPr/>
            <p:nvPr/>
          </p:nvSpPr>
          <p:spPr>
            <a:xfrm>
              <a:off x="541427" y="1398431"/>
              <a:ext cx="274186" cy="274186"/>
            </a:xfrm>
            <a:prstGeom prst="donut">
              <a:avLst>
                <a:gd name="adj" fmla="val 31204"/>
              </a:avLst>
            </a:prstGeom>
            <a:solidFill>
              <a:srgbClr val="4D4E53"/>
            </a:solidFill>
            <a:ln>
              <a:noFill/>
            </a:ln>
            <a:effectLst>
              <a:outerShdw blurRad="25400" dist="38100" dir="120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Группа 76">
            <a:extLst>
              <a:ext uri="{FF2B5EF4-FFF2-40B4-BE49-F238E27FC236}">
                <a16:creationId xmlns:a16="http://schemas.microsoft.com/office/drawing/2014/main" id="{412170A5-1069-4D20-8B9B-F3A8E74F5771}"/>
              </a:ext>
            </a:extLst>
          </p:cNvPr>
          <p:cNvGrpSpPr/>
          <p:nvPr/>
        </p:nvGrpSpPr>
        <p:grpSpPr>
          <a:xfrm>
            <a:off x="6296500" y="2088767"/>
            <a:ext cx="670562" cy="274186"/>
            <a:chOff x="145051" y="1398431"/>
            <a:chExt cx="670562" cy="274186"/>
          </a:xfrm>
        </p:grpSpPr>
        <p:cxnSp>
          <p:nvCxnSpPr>
            <p:cNvPr id="78" name="Straight Arrow Connector 41">
              <a:extLst>
                <a:ext uri="{FF2B5EF4-FFF2-40B4-BE49-F238E27FC236}">
                  <a16:creationId xmlns:a16="http://schemas.microsoft.com/office/drawing/2014/main" id="{B7B5CF8A-A805-4885-BCB4-75BCD0F54ACE}"/>
                </a:ext>
              </a:extLst>
            </p:cNvPr>
            <p:cNvCxnSpPr>
              <a:cxnSpLocks/>
            </p:cNvCxnSpPr>
            <p:nvPr/>
          </p:nvCxnSpPr>
          <p:spPr>
            <a:xfrm>
              <a:off x="145051" y="1538825"/>
              <a:ext cx="504000" cy="0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Circle: Hollow 40">
              <a:extLst>
                <a:ext uri="{FF2B5EF4-FFF2-40B4-BE49-F238E27FC236}">
                  <a16:creationId xmlns:a16="http://schemas.microsoft.com/office/drawing/2014/main" id="{BC9ADDE9-698D-422D-937F-5B83620FAB74}"/>
                </a:ext>
              </a:extLst>
            </p:cNvPr>
            <p:cNvSpPr/>
            <p:nvPr/>
          </p:nvSpPr>
          <p:spPr>
            <a:xfrm>
              <a:off x="541427" y="1398431"/>
              <a:ext cx="274186" cy="274186"/>
            </a:xfrm>
            <a:prstGeom prst="donut">
              <a:avLst>
                <a:gd name="adj" fmla="val 31204"/>
              </a:avLst>
            </a:prstGeom>
            <a:solidFill>
              <a:srgbClr val="4D4E53"/>
            </a:solidFill>
            <a:ln>
              <a:noFill/>
            </a:ln>
            <a:effectLst>
              <a:outerShdw blurRad="25400" dist="38100" dir="120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Группа 79">
            <a:extLst>
              <a:ext uri="{FF2B5EF4-FFF2-40B4-BE49-F238E27FC236}">
                <a16:creationId xmlns:a16="http://schemas.microsoft.com/office/drawing/2014/main" id="{55B93E6B-5226-4044-855C-3DD9188B9C91}"/>
              </a:ext>
            </a:extLst>
          </p:cNvPr>
          <p:cNvGrpSpPr/>
          <p:nvPr/>
        </p:nvGrpSpPr>
        <p:grpSpPr>
          <a:xfrm>
            <a:off x="6296500" y="3090365"/>
            <a:ext cx="670562" cy="274186"/>
            <a:chOff x="145051" y="1398431"/>
            <a:chExt cx="670562" cy="274186"/>
          </a:xfrm>
        </p:grpSpPr>
        <p:cxnSp>
          <p:nvCxnSpPr>
            <p:cNvPr id="81" name="Straight Arrow Connector 41">
              <a:extLst>
                <a:ext uri="{FF2B5EF4-FFF2-40B4-BE49-F238E27FC236}">
                  <a16:creationId xmlns:a16="http://schemas.microsoft.com/office/drawing/2014/main" id="{B54C4178-C6CD-474B-A647-C6C8087A8687}"/>
                </a:ext>
              </a:extLst>
            </p:cNvPr>
            <p:cNvCxnSpPr>
              <a:cxnSpLocks/>
            </p:cNvCxnSpPr>
            <p:nvPr/>
          </p:nvCxnSpPr>
          <p:spPr>
            <a:xfrm>
              <a:off x="145051" y="1538825"/>
              <a:ext cx="504000" cy="0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Circle: Hollow 40">
              <a:extLst>
                <a:ext uri="{FF2B5EF4-FFF2-40B4-BE49-F238E27FC236}">
                  <a16:creationId xmlns:a16="http://schemas.microsoft.com/office/drawing/2014/main" id="{5F7401FF-2B0F-4243-93E0-DADF882D4606}"/>
                </a:ext>
              </a:extLst>
            </p:cNvPr>
            <p:cNvSpPr/>
            <p:nvPr/>
          </p:nvSpPr>
          <p:spPr>
            <a:xfrm>
              <a:off x="541427" y="1398431"/>
              <a:ext cx="274186" cy="274186"/>
            </a:xfrm>
            <a:prstGeom prst="donut">
              <a:avLst>
                <a:gd name="adj" fmla="val 31204"/>
              </a:avLst>
            </a:prstGeom>
            <a:solidFill>
              <a:srgbClr val="4D4E53"/>
            </a:solidFill>
            <a:ln>
              <a:noFill/>
            </a:ln>
            <a:effectLst>
              <a:outerShdw blurRad="25400" dist="38100" dir="120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Группа 99">
            <a:extLst>
              <a:ext uri="{FF2B5EF4-FFF2-40B4-BE49-F238E27FC236}">
                <a16:creationId xmlns:a16="http://schemas.microsoft.com/office/drawing/2014/main" id="{9B9C6294-D172-4CC5-BE0A-0B184B879346}"/>
              </a:ext>
            </a:extLst>
          </p:cNvPr>
          <p:cNvGrpSpPr/>
          <p:nvPr/>
        </p:nvGrpSpPr>
        <p:grpSpPr>
          <a:xfrm>
            <a:off x="6296500" y="4110292"/>
            <a:ext cx="670562" cy="274186"/>
            <a:chOff x="145051" y="1398431"/>
            <a:chExt cx="670562" cy="274186"/>
          </a:xfrm>
        </p:grpSpPr>
        <p:cxnSp>
          <p:nvCxnSpPr>
            <p:cNvPr id="144" name="Straight Arrow Connector 41">
              <a:extLst>
                <a:ext uri="{FF2B5EF4-FFF2-40B4-BE49-F238E27FC236}">
                  <a16:creationId xmlns:a16="http://schemas.microsoft.com/office/drawing/2014/main" id="{01D69423-655A-4597-B83A-4769B56DC614}"/>
                </a:ext>
              </a:extLst>
            </p:cNvPr>
            <p:cNvCxnSpPr>
              <a:cxnSpLocks/>
            </p:cNvCxnSpPr>
            <p:nvPr/>
          </p:nvCxnSpPr>
          <p:spPr>
            <a:xfrm>
              <a:off x="145051" y="1538825"/>
              <a:ext cx="504000" cy="0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Circle: Hollow 40">
              <a:extLst>
                <a:ext uri="{FF2B5EF4-FFF2-40B4-BE49-F238E27FC236}">
                  <a16:creationId xmlns:a16="http://schemas.microsoft.com/office/drawing/2014/main" id="{84A3FE0D-F3AD-4CAC-9E76-3386AC306F8D}"/>
                </a:ext>
              </a:extLst>
            </p:cNvPr>
            <p:cNvSpPr/>
            <p:nvPr/>
          </p:nvSpPr>
          <p:spPr>
            <a:xfrm>
              <a:off x="541427" y="1398431"/>
              <a:ext cx="274186" cy="274186"/>
            </a:xfrm>
            <a:prstGeom prst="donut">
              <a:avLst>
                <a:gd name="adj" fmla="val 31204"/>
              </a:avLst>
            </a:prstGeom>
            <a:solidFill>
              <a:srgbClr val="4D4E53"/>
            </a:solidFill>
            <a:ln>
              <a:noFill/>
            </a:ln>
            <a:effectLst>
              <a:outerShdw blurRad="25400" dist="38100" dir="120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  <p:grpSp>
        <p:nvGrpSpPr>
          <p:cNvPr id="146" name="Группа 145">
            <a:extLst>
              <a:ext uri="{FF2B5EF4-FFF2-40B4-BE49-F238E27FC236}">
                <a16:creationId xmlns:a16="http://schemas.microsoft.com/office/drawing/2014/main" id="{20ECC911-D6FD-46B1-B110-8E9E84BD62F9}"/>
              </a:ext>
            </a:extLst>
          </p:cNvPr>
          <p:cNvGrpSpPr/>
          <p:nvPr/>
        </p:nvGrpSpPr>
        <p:grpSpPr>
          <a:xfrm>
            <a:off x="6291324" y="5090040"/>
            <a:ext cx="670562" cy="274186"/>
            <a:chOff x="145051" y="1398431"/>
            <a:chExt cx="670562" cy="274186"/>
          </a:xfrm>
        </p:grpSpPr>
        <p:cxnSp>
          <p:nvCxnSpPr>
            <p:cNvPr id="147" name="Straight Arrow Connector 41">
              <a:extLst>
                <a:ext uri="{FF2B5EF4-FFF2-40B4-BE49-F238E27FC236}">
                  <a16:creationId xmlns:a16="http://schemas.microsoft.com/office/drawing/2014/main" id="{82270F00-B778-42D1-A715-C8EE6D2B7D49}"/>
                </a:ext>
              </a:extLst>
            </p:cNvPr>
            <p:cNvCxnSpPr>
              <a:cxnSpLocks/>
            </p:cNvCxnSpPr>
            <p:nvPr/>
          </p:nvCxnSpPr>
          <p:spPr>
            <a:xfrm>
              <a:off x="145051" y="1538825"/>
              <a:ext cx="504000" cy="0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Circle: Hollow 40">
              <a:extLst>
                <a:ext uri="{FF2B5EF4-FFF2-40B4-BE49-F238E27FC236}">
                  <a16:creationId xmlns:a16="http://schemas.microsoft.com/office/drawing/2014/main" id="{21CD855D-B1D3-46C4-9EF9-32A29E06DC74}"/>
                </a:ext>
              </a:extLst>
            </p:cNvPr>
            <p:cNvSpPr/>
            <p:nvPr/>
          </p:nvSpPr>
          <p:spPr>
            <a:xfrm>
              <a:off x="541427" y="1398431"/>
              <a:ext cx="274186" cy="274186"/>
            </a:xfrm>
            <a:prstGeom prst="donut">
              <a:avLst>
                <a:gd name="adj" fmla="val 31204"/>
              </a:avLst>
            </a:prstGeom>
            <a:solidFill>
              <a:srgbClr val="4D4E53"/>
            </a:solidFill>
            <a:ln>
              <a:noFill/>
            </a:ln>
            <a:effectLst>
              <a:outerShdw blurRad="25400" dist="38100" dir="120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9032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EF1C90DD-7A36-402E-B4CC-4D288E425270}"/>
              </a:ext>
            </a:extLst>
          </p:cNvPr>
          <p:cNvGrpSpPr/>
          <p:nvPr/>
        </p:nvGrpSpPr>
        <p:grpSpPr>
          <a:xfrm>
            <a:off x="145051" y="1335469"/>
            <a:ext cx="11436694" cy="961094"/>
            <a:chOff x="144468" y="1598006"/>
            <a:chExt cx="11436694" cy="961094"/>
          </a:xfrm>
        </p:grpSpPr>
        <p:grpSp>
          <p:nvGrpSpPr>
            <p:cNvPr id="36" name="Group 43">
              <a:extLst>
                <a:ext uri="{FF2B5EF4-FFF2-40B4-BE49-F238E27FC236}">
                  <a16:creationId xmlns:a16="http://schemas.microsoft.com/office/drawing/2014/main" id="{4F0A753E-D95D-4938-8FE9-AE8139CFA575}"/>
                </a:ext>
              </a:extLst>
            </p:cNvPr>
            <p:cNvGrpSpPr/>
            <p:nvPr/>
          </p:nvGrpSpPr>
          <p:grpSpPr>
            <a:xfrm>
              <a:off x="1155728" y="1598006"/>
              <a:ext cx="10425434" cy="961094"/>
              <a:chOff x="8054917" y="3728765"/>
              <a:chExt cx="2446176" cy="961094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3E6D8FB-56A4-400F-A59A-5D8B757DD88C}"/>
                  </a:ext>
                </a:extLst>
              </p:cNvPr>
              <p:cNvSpPr txBox="1"/>
              <p:nvPr/>
            </p:nvSpPr>
            <p:spPr>
              <a:xfrm>
                <a:off x="8054917" y="3728765"/>
                <a:ext cx="2446176" cy="40011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ru-RU" sz="2000" b="1" dirty="0">
                    <a:solidFill>
                      <a:srgbClr val="4D4E53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СОПРОВОЖДЕНИЕ И РАЗВИТИЕ</a:t>
                </a:r>
                <a:endParaRPr lang="en-IN" sz="2000" b="1" dirty="0">
                  <a:solidFill>
                    <a:srgbClr val="4D4E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41" name="Rectangle 48">
                <a:extLst>
                  <a:ext uri="{FF2B5EF4-FFF2-40B4-BE49-F238E27FC236}">
                    <a16:creationId xmlns:a16="http://schemas.microsoft.com/office/drawing/2014/main" id="{ED13C71A-1797-4C18-A32A-81B5FC23053E}"/>
                  </a:ext>
                </a:extLst>
              </p:cNvPr>
              <p:cNvSpPr/>
              <p:nvPr/>
            </p:nvSpPr>
            <p:spPr>
              <a:xfrm>
                <a:off x="8054917" y="4166639"/>
                <a:ext cx="2446176" cy="523220"/>
              </a:xfrm>
              <a:prstGeom prst="rect">
                <a:avLst/>
              </a:prstGeom>
            </p:spPr>
            <p:txBody>
              <a:bodyPr wrap="square" lIns="0" rIns="0" anchor="t">
                <a:spAutoFit/>
              </a:bodyPr>
              <a:lstStyle/>
              <a:p>
                <a:pPr algn="just"/>
                <a:r>
                  <a:rPr lang="ru-RU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Планируется сопровождение и дальнейшее развитие уже внедренной системы АСУ ФХД в соответствие с требованиями бизнеса</a:t>
                </a:r>
                <a:endParaRPr lang="en-I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37" name="Группа 36">
              <a:extLst>
                <a:ext uri="{FF2B5EF4-FFF2-40B4-BE49-F238E27FC236}">
                  <a16:creationId xmlns:a16="http://schemas.microsoft.com/office/drawing/2014/main" id="{4E07C4A1-A033-4D5D-89B0-DBDB251C8275}"/>
                </a:ext>
              </a:extLst>
            </p:cNvPr>
            <p:cNvGrpSpPr/>
            <p:nvPr/>
          </p:nvGrpSpPr>
          <p:grpSpPr>
            <a:xfrm>
              <a:off x="144468" y="1660968"/>
              <a:ext cx="670562" cy="274186"/>
              <a:chOff x="167638" y="1884083"/>
              <a:chExt cx="670562" cy="274186"/>
            </a:xfrm>
          </p:grpSpPr>
          <p:cxnSp>
            <p:nvCxnSpPr>
              <p:cNvPr id="38" name="Straight Arrow Connector 41">
                <a:extLst>
                  <a:ext uri="{FF2B5EF4-FFF2-40B4-BE49-F238E27FC236}">
                    <a16:creationId xmlns:a16="http://schemas.microsoft.com/office/drawing/2014/main" id="{25939483-3087-4F6E-B3F2-AF8D3C826A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7638" y="2024477"/>
                <a:ext cx="504000" cy="0"/>
              </a:xfrm>
              <a:prstGeom prst="straightConnector1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Circle: Hollow 40">
                <a:extLst>
                  <a:ext uri="{FF2B5EF4-FFF2-40B4-BE49-F238E27FC236}">
                    <a16:creationId xmlns:a16="http://schemas.microsoft.com/office/drawing/2014/main" id="{3D9C4338-E620-47A9-A967-5980629FA576}"/>
                  </a:ext>
                </a:extLst>
              </p:cNvPr>
              <p:cNvSpPr/>
              <p:nvPr/>
            </p:nvSpPr>
            <p:spPr>
              <a:xfrm>
                <a:off x="564014" y="1884083"/>
                <a:ext cx="274186" cy="274186"/>
              </a:xfrm>
              <a:prstGeom prst="donut">
                <a:avLst>
                  <a:gd name="adj" fmla="val 31204"/>
                </a:avLst>
              </a:prstGeom>
              <a:solidFill>
                <a:srgbClr val="4D4E53"/>
              </a:solidFill>
              <a:ln>
                <a:noFill/>
              </a:ln>
              <a:effectLst>
                <a:outerShdw blurRad="25400" dist="38100" dir="12000000" algn="tl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B335CD1B-64A2-496E-A0A0-78BA2851E6C8}"/>
              </a:ext>
            </a:extLst>
          </p:cNvPr>
          <p:cNvGrpSpPr/>
          <p:nvPr/>
        </p:nvGrpSpPr>
        <p:grpSpPr>
          <a:xfrm>
            <a:off x="144468" y="2499947"/>
            <a:ext cx="11436693" cy="899562"/>
            <a:chOff x="144468" y="2587811"/>
            <a:chExt cx="11436693" cy="899562"/>
          </a:xfrm>
        </p:grpSpPr>
        <p:grpSp>
          <p:nvGrpSpPr>
            <p:cNvPr id="43" name="Group 43">
              <a:extLst>
                <a:ext uri="{FF2B5EF4-FFF2-40B4-BE49-F238E27FC236}">
                  <a16:creationId xmlns:a16="http://schemas.microsoft.com/office/drawing/2014/main" id="{5E2A319E-4557-4096-B36B-6110E55BA70B}"/>
                </a:ext>
              </a:extLst>
            </p:cNvPr>
            <p:cNvGrpSpPr/>
            <p:nvPr/>
          </p:nvGrpSpPr>
          <p:grpSpPr>
            <a:xfrm>
              <a:off x="1155727" y="2587811"/>
              <a:ext cx="10425434" cy="899562"/>
              <a:chOff x="8054917" y="3728765"/>
              <a:chExt cx="2446176" cy="899562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92CC16F-D9C9-4034-B0DA-5FAA40CBB072}"/>
                  </a:ext>
                </a:extLst>
              </p:cNvPr>
              <p:cNvSpPr txBox="1"/>
              <p:nvPr/>
            </p:nvSpPr>
            <p:spPr>
              <a:xfrm>
                <a:off x="8054917" y="3728765"/>
                <a:ext cx="2446176" cy="40011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ru-RU" sz="2000" b="1" dirty="0">
                    <a:solidFill>
                      <a:srgbClr val="4D4E53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ТИРАЖИРОВАНИЕ</a:t>
                </a:r>
                <a:endParaRPr lang="en-IN" sz="2000" b="1" dirty="0">
                  <a:solidFill>
                    <a:srgbClr val="4D4E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48" name="Rectangle 48">
                <a:extLst>
                  <a:ext uri="{FF2B5EF4-FFF2-40B4-BE49-F238E27FC236}">
                    <a16:creationId xmlns:a16="http://schemas.microsoft.com/office/drawing/2014/main" id="{E42FC926-BAE3-4F54-B367-5BFF3BF51B3B}"/>
                  </a:ext>
                </a:extLst>
              </p:cNvPr>
              <p:cNvSpPr/>
              <p:nvPr/>
            </p:nvSpPr>
            <p:spPr>
              <a:xfrm>
                <a:off x="8054917" y="4320550"/>
                <a:ext cx="2446176" cy="307777"/>
              </a:xfrm>
              <a:prstGeom prst="rect">
                <a:avLst/>
              </a:prstGeom>
            </p:spPr>
            <p:txBody>
              <a:bodyPr wrap="square" lIns="0" rIns="0" anchor="t">
                <a:spAutoFit/>
              </a:bodyPr>
              <a:lstStyle/>
              <a:p>
                <a:pPr algn="just"/>
                <a:r>
                  <a:rPr 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&gt;20 </a:t>
                </a:r>
                <a:r>
                  <a:rPr lang="ru-RU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компаний в холдинге С7</a:t>
                </a:r>
                <a:endParaRPr lang="en-IN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44" name="Группа 43">
              <a:extLst>
                <a:ext uri="{FF2B5EF4-FFF2-40B4-BE49-F238E27FC236}">
                  <a16:creationId xmlns:a16="http://schemas.microsoft.com/office/drawing/2014/main" id="{9FDED91A-6639-4469-A962-E72E1A3785B9}"/>
                </a:ext>
              </a:extLst>
            </p:cNvPr>
            <p:cNvGrpSpPr/>
            <p:nvPr/>
          </p:nvGrpSpPr>
          <p:grpSpPr>
            <a:xfrm>
              <a:off x="144468" y="2650773"/>
              <a:ext cx="668906" cy="274186"/>
              <a:chOff x="169294" y="2895721"/>
              <a:chExt cx="668906" cy="274186"/>
            </a:xfrm>
          </p:grpSpPr>
          <p:cxnSp>
            <p:nvCxnSpPr>
              <p:cNvPr id="45" name="Straight Arrow Connector 41">
                <a:extLst>
                  <a:ext uri="{FF2B5EF4-FFF2-40B4-BE49-F238E27FC236}">
                    <a16:creationId xmlns:a16="http://schemas.microsoft.com/office/drawing/2014/main" id="{C02E9940-CA30-4544-B3FE-23308A2689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9294" y="3027965"/>
                <a:ext cx="504000" cy="0"/>
              </a:xfrm>
              <a:prstGeom prst="straightConnector1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Circle: Hollow 40">
                <a:extLst>
                  <a:ext uri="{FF2B5EF4-FFF2-40B4-BE49-F238E27FC236}">
                    <a16:creationId xmlns:a16="http://schemas.microsoft.com/office/drawing/2014/main" id="{11D4120B-FB2B-4FBE-85E2-484FA76D11C5}"/>
                  </a:ext>
                </a:extLst>
              </p:cNvPr>
              <p:cNvSpPr/>
              <p:nvPr/>
            </p:nvSpPr>
            <p:spPr>
              <a:xfrm>
                <a:off x="564014" y="2895721"/>
                <a:ext cx="274186" cy="274186"/>
              </a:xfrm>
              <a:prstGeom prst="donut">
                <a:avLst>
                  <a:gd name="adj" fmla="val 31204"/>
                </a:avLst>
              </a:prstGeom>
              <a:solidFill>
                <a:srgbClr val="4D4E53"/>
              </a:solidFill>
              <a:ln>
                <a:noFill/>
              </a:ln>
              <a:effectLst>
                <a:outerShdw blurRad="25400" dist="38100" dir="12000000" algn="tl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1" name="Rectangle: Rounded Corners 69">
            <a:extLst>
              <a:ext uri="{FF2B5EF4-FFF2-40B4-BE49-F238E27FC236}">
                <a16:creationId xmlns:a16="http://schemas.microsoft.com/office/drawing/2014/main" id="{15CA730D-4CA3-4010-828E-E98490D462F7}"/>
              </a:ext>
            </a:extLst>
          </p:cNvPr>
          <p:cNvSpPr/>
          <p:nvPr/>
        </p:nvSpPr>
        <p:spPr>
          <a:xfrm>
            <a:off x="866773" y="244192"/>
            <a:ext cx="8039101" cy="418139"/>
          </a:xfrm>
          <a:prstGeom prst="roundRect">
            <a:avLst>
              <a:gd name="adj" fmla="val 5162"/>
            </a:avLst>
          </a:prstGeom>
          <a:solidFill>
            <a:schemeClr val="bg1">
              <a:alpha val="5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rgbClr val="4D4E53"/>
                </a:solidFill>
                <a:latin typeface="Open Sans" panose="020B0606030504020204"/>
                <a:cs typeface="Arial" panose="020B0604020202020204" pitchFamily="34" charset="0"/>
              </a:rPr>
              <a:t>ПЕРСПЕКТИВЫ</a:t>
            </a:r>
            <a:endParaRPr lang="en-US" sz="3200" dirty="0">
              <a:solidFill>
                <a:srgbClr val="4D4E53"/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A0FF4A71-F8AF-4316-A7E5-DFB8B24A022E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78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69">
            <a:extLst>
              <a:ext uri="{FF2B5EF4-FFF2-40B4-BE49-F238E27FC236}">
                <a16:creationId xmlns:a16="http://schemas.microsoft.com/office/drawing/2014/main" id="{05381079-A71D-4AC4-BBE9-0CE3914A0039}"/>
              </a:ext>
            </a:extLst>
          </p:cNvPr>
          <p:cNvSpPr/>
          <p:nvPr/>
        </p:nvSpPr>
        <p:spPr>
          <a:xfrm>
            <a:off x="866773" y="244192"/>
            <a:ext cx="8039101" cy="418139"/>
          </a:xfrm>
          <a:prstGeom prst="roundRect">
            <a:avLst>
              <a:gd name="adj" fmla="val 5162"/>
            </a:avLst>
          </a:prstGeom>
          <a:solidFill>
            <a:schemeClr val="bg1">
              <a:alpha val="5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rgbClr val="4D4E53"/>
                </a:solidFill>
                <a:latin typeface="Open Sans" panose="020B0606030504020204"/>
                <a:cs typeface="Arial" panose="020B0604020202020204" pitchFamily="34" charset="0"/>
              </a:rPr>
              <a:t>ПРОЕКТНАЯ КОМАНДА</a:t>
            </a:r>
            <a:endParaRPr lang="en-US" sz="3200" dirty="0">
              <a:solidFill>
                <a:srgbClr val="4D4E53"/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1EFAE155-1473-4465-BDD6-BDA6720CB42F}"/>
              </a:ext>
            </a:extLst>
          </p:cNvPr>
          <p:cNvSpPr txBox="1"/>
          <p:nvPr/>
        </p:nvSpPr>
        <p:spPr>
          <a:xfrm>
            <a:off x="527904" y="1639136"/>
            <a:ext cx="3396374" cy="4764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2400" b="1" kern="0" dirty="0">
                <a:solidFill>
                  <a:srgbClr val="00A2E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«Аксиома-Софт»</a:t>
            </a:r>
            <a:endParaRPr lang="en-US" sz="2400" kern="0" dirty="0">
              <a:solidFill>
                <a:srgbClr val="00A2E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8527CE3A-70DD-493F-B56E-2D09B522D076}"/>
              </a:ext>
            </a:extLst>
          </p:cNvPr>
          <p:cNvSpPr txBox="1"/>
          <p:nvPr/>
        </p:nvSpPr>
        <p:spPr>
          <a:xfrm>
            <a:off x="9646122" y="3446766"/>
            <a:ext cx="2401738" cy="1973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1600" kern="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Признание ИТ-сообщества – лучшие проекты в различных номинациях, высокие места в рейтингах, участие в отраслевых и ИТ-мероприятиях</a:t>
            </a:r>
            <a:endParaRPr lang="en-US" sz="1600" kern="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981E80E7-9062-4881-A8A1-541AA7D8EDBA}"/>
              </a:ext>
            </a:extLst>
          </p:cNvPr>
          <p:cNvSpPr txBox="1"/>
          <p:nvPr/>
        </p:nvSpPr>
        <p:spPr>
          <a:xfrm>
            <a:off x="9645634" y="2980163"/>
            <a:ext cx="2401738" cy="41248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2000" b="1" kern="0" dirty="0">
                <a:solidFill>
                  <a:srgbClr val="4D4E5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Статус</a:t>
            </a:r>
            <a:endParaRPr lang="en-US" sz="2000" b="1" kern="0" dirty="0">
              <a:solidFill>
                <a:srgbClr val="4D4E5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2AE245C5-1F40-4685-932C-35FA4ECC08EE}"/>
              </a:ext>
            </a:extLst>
          </p:cNvPr>
          <p:cNvSpPr txBox="1"/>
          <p:nvPr/>
        </p:nvSpPr>
        <p:spPr>
          <a:xfrm>
            <a:off x="4488376" y="3446766"/>
            <a:ext cx="2401738" cy="1973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1600" kern="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Успешные внедрения информационных систем любой сложности, в том числе по автоматизации корпораций и крупных холдингов</a:t>
            </a:r>
            <a:endParaRPr lang="en-US" sz="1600" kern="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FFB49486-8AB2-4EF6-A251-554331108833}"/>
              </a:ext>
            </a:extLst>
          </p:cNvPr>
          <p:cNvSpPr txBox="1"/>
          <p:nvPr/>
        </p:nvSpPr>
        <p:spPr>
          <a:xfrm>
            <a:off x="4488376" y="2980163"/>
            <a:ext cx="2401738" cy="41248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2000" b="1" kern="0" dirty="0">
                <a:solidFill>
                  <a:srgbClr val="4D4E5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Опыт</a:t>
            </a:r>
            <a:endParaRPr lang="en-US" sz="2000" b="1" kern="0" dirty="0">
              <a:solidFill>
                <a:srgbClr val="4D4E5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C6CC0F66-2518-4BB4-A116-50300B3AE78F}"/>
              </a:ext>
            </a:extLst>
          </p:cNvPr>
          <p:cNvSpPr txBox="1"/>
          <p:nvPr/>
        </p:nvSpPr>
        <p:spPr>
          <a:xfrm>
            <a:off x="7066786" y="3446766"/>
            <a:ext cx="2401738" cy="223785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1600" kern="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Команда высококвалифицированных специалистов – бизнес-архитекторов, руководителей проектов, методистов, программистов, консультантов</a:t>
            </a:r>
            <a:endParaRPr lang="en-US" sz="1600" kern="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9D6D8B0B-07B9-423B-A361-C150D2026081}"/>
              </a:ext>
            </a:extLst>
          </p:cNvPr>
          <p:cNvSpPr txBox="1"/>
          <p:nvPr/>
        </p:nvSpPr>
        <p:spPr>
          <a:xfrm>
            <a:off x="7067224" y="2980163"/>
            <a:ext cx="2401738" cy="41248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2000" b="1" kern="0" dirty="0">
                <a:solidFill>
                  <a:srgbClr val="4D4E5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Команда</a:t>
            </a:r>
            <a:endParaRPr lang="en-US" sz="2000" b="1" kern="0" dirty="0">
              <a:solidFill>
                <a:srgbClr val="4D4E5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7886E53-3EA5-4E37-A44D-E2F08E345266}"/>
              </a:ext>
            </a:extLst>
          </p:cNvPr>
          <p:cNvSpPr txBox="1"/>
          <p:nvPr/>
        </p:nvSpPr>
        <p:spPr>
          <a:xfrm>
            <a:off x="1446116" y="2493503"/>
            <a:ext cx="2534729" cy="6127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1600" kern="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Внедрений и отзывов клиентов</a:t>
            </a:r>
            <a:endParaRPr lang="en-US" sz="1600" kern="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4D817A57-946F-4BB6-8F8C-B7CCB4824695}"/>
              </a:ext>
            </a:extLst>
          </p:cNvPr>
          <p:cNvSpPr txBox="1"/>
          <p:nvPr/>
        </p:nvSpPr>
        <p:spPr>
          <a:xfrm>
            <a:off x="1446116" y="3665958"/>
            <a:ext cx="2534724" cy="88364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1600" kern="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Сертификатов «1С:Эксперт, «1С:Специалист» и др.</a:t>
            </a:r>
            <a:endParaRPr lang="en-US" sz="1600" kern="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3" name="Oval 94">
            <a:extLst>
              <a:ext uri="{FF2B5EF4-FFF2-40B4-BE49-F238E27FC236}">
                <a16:creationId xmlns:a16="http://schemas.microsoft.com/office/drawing/2014/main" id="{D3C57807-64C5-47ED-9F5C-6225F558C93D}"/>
              </a:ext>
            </a:extLst>
          </p:cNvPr>
          <p:cNvSpPr>
            <a:spLocks noChangeAspect="1"/>
          </p:cNvSpPr>
          <p:nvPr/>
        </p:nvSpPr>
        <p:spPr>
          <a:xfrm>
            <a:off x="431797" y="2293738"/>
            <a:ext cx="925520" cy="925520"/>
          </a:xfrm>
          <a:prstGeom prst="ellipse">
            <a:avLst/>
          </a:prstGeom>
          <a:solidFill>
            <a:srgbClr val="00A2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&gt;</a:t>
            </a:r>
            <a:r>
              <a:rPr lang="ru-RU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4900</a:t>
            </a:r>
            <a:endParaRPr lang="en-IN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4" name="Oval 95">
            <a:extLst>
              <a:ext uri="{FF2B5EF4-FFF2-40B4-BE49-F238E27FC236}">
                <a16:creationId xmlns:a16="http://schemas.microsoft.com/office/drawing/2014/main" id="{D8D790C1-2C19-4ED3-9D4D-172A85A42BA1}"/>
              </a:ext>
            </a:extLst>
          </p:cNvPr>
          <p:cNvSpPr>
            <a:spLocks noChangeAspect="1"/>
          </p:cNvSpPr>
          <p:nvPr/>
        </p:nvSpPr>
        <p:spPr>
          <a:xfrm>
            <a:off x="431797" y="3645018"/>
            <a:ext cx="925520" cy="925520"/>
          </a:xfrm>
          <a:prstGeom prst="ellipse">
            <a:avLst/>
          </a:prstGeom>
          <a:solidFill>
            <a:srgbClr val="00A2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&gt;</a:t>
            </a:r>
            <a:r>
              <a:rPr lang="ru-RU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1300</a:t>
            </a:r>
            <a:endParaRPr lang="en-IN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5" name="Oval 96">
            <a:extLst>
              <a:ext uri="{FF2B5EF4-FFF2-40B4-BE49-F238E27FC236}">
                <a16:creationId xmlns:a16="http://schemas.microsoft.com/office/drawing/2014/main" id="{0D0FE490-D502-4B7E-AA4D-7B3FA3CCDA84}"/>
              </a:ext>
            </a:extLst>
          </p:cNvPr>
          <p:cNvSpPr>
            <a:spLocks noChangeAspect="1"/>
          </p:cNvSpPr>
          <p:nvPr/>
        </p:nvSpPr>
        <p:spPr>
          <a:xfrm>
            <a:off x="431797" y="4986138"/>
            <a:ext cx="925520" cy="925520"/>
          </a:xfrm>
          <a:prstGeom prst="ellipse">
            <a:avLst/>
          </a:prstGeom>
          <a:solidFill>
            <a:srgbClr val="00A2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&gt;</a:t>
            </a:r>
            <a:r>
              <a:rPr lang="ru-RU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</a:t>
            </a:r>
            <a:endParaRPr lang="en-IN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57" name="Straight Arrow Connector 23">
            <a:extLst>
              <a:ext uri="{FF2B5EF4-FFF2-40B4-BE49-F238E27FC236}">
                <a16:creationId xmlns:a16="http://schemas.microsoft.com/office/drawing/2014/main" id="{1D9F1D5F-64BC-4475-BECF-97156880E1EB}"/>
              </a:ext>
            </a:extLst>
          </p:cNvPr>
          <p:cNvCxnSpPr>
            <a:cxnSpLocks/>
          </p:cNvCxnSpPr>
          <p:nvPr/>
        </p:nvCxnSpPr>
        <p:spPr>
          <a:xfrm>
            <a:off x="4203486" y="1848615"/>
            <a:ext cx="0" cy="4060957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>
            <a:extLst>
              <a:ext uri="{FF2B5EF4-FFF2-40B4-BE49-F238E27FC236}">
                <a16:creationId xmlns:a16="http://schemas.microsoft.com/office/drawing/2014/main" id="{5719FD40-D63B-4DE4-BBC0-F97E77817F04}"/>
              </a:ext>
            </a:extLst>
          </p:cNvPr>
          <p:cNvSpPr txBox="1"/>
          <p:nvPr/>
        </p:nvSpPr>
        <p:spPr>
          <a:xfrm>
            <a:off x="1446116" y="5007078"/>
            <a:ext cx="2534723" cy="88364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1600" kern="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Отраслевых и специализированных решений</a:t>
            </a:r>
            <a:endParaRPr lang="en-US" sz="1600" kern="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61" name="Group 103">
            <a:extLst>
              <a:ext uri="{FF2B5EF4-FFF2-40B4-BE49-F238E27FC236}">
                <a16:creationId xmlns:a16="http://schemas.microsoft.com/office/drawing/2014/main" id="{8EAE294A-E025-4CD6-96A2-0CD696678303}"/>
              </a:ext>
            </a:extLst>
          </p:cNvPr>
          <p:cNvGrpSpPr>
            <a:grpSpLocks noChangeAspect="1"/>
          </p:cNvGrpSpPr>
          <p:nvPr/>
        </p:nvGrpSpPr>
        <p:grpSpPr>
          <a:xfrm>
            <a:off x="4482695" y="2021785"/>
            <a:ext cx="716400" cy="716400"/>
            <a:chOff x="2089150" y="3176588"/>
            <a:chExt cx="1092200" cy="1092200"/>
          </a:xfrm>
          <a:solidFill>
            <a:srgbClr val="00A2E4"/>
          </a:solidFill>
          <a:effectLst/>
        </p:grpSpPr>
        <p:sp>
          <p:nvSpPr>
            <p:cNvPr id="262" name="Freeform 32">
              <a:extLst>
                <a:ext uri="{FF2B5EF4-FFF2-40B4-BE49-F238E27FC236}">
                  <a16:creationId xmlns:a16="http://schemas.microsoft.com/office/drawing/2014/main" id="{C9A1E2B6-8515-49C2-A7E4-EE9C9A5BF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2700" y="3363913"/>
              <a:ext cx="276225" cy="555625"/>
            </a:xfrm>
            <a:custGeom>
              <a:avLst/>
              <a:gdLst>
                <a:gd name="T0" fmla="*/ 52 w 174"/>
                <a:gd name="T1" fmla="*/ 0 h 350"/>
                <a:gd name="T2" fmla="*/ 58 w 174"/>
                <a:gd name="T3" fmla="*/ 0 h 350"/>
                <a:gd name="T4" fmla="*/ 63 w 174"/>
                <a:gd name="T5" fmla="*/ 3 h 350"/>
                <a:gd name="T6" fmla="*/ 67 w 174"/>
                <a:gd name="T7" fmla="*/ 7 h 350"/>
                <a:gd name="T8" fmla="*/ 70 w 174"/>
                <a:gd name="T9" fmla="*/ 12 h 350"/>
                <a:gd name="T10" fmla="*/ 72 w 174"/>
                <a:gd name="T11" fmla="*/ 18 h 350"/>
                <a:gd name="T12" fmla="*/ 72 w 174"/>
                <a:gd name="T13" fmla="*/ 179 h 350"/>
                <a:gd name="T14" fmla="*/ 89 w 174"/>
                <a:gd name="T15" fmla="*/ 189 h 350"/>
                <a:gd name="T16" fmla="*/ 99 w 174"/>
                <a:gd name="T17" fmla="*/ 206 h 350"/>
                <a:gd name="T18" fmla="*/ 104 w 174"/>
                <a:gd name="T19" fmla="*/ 226 h 350"/>
                <a:gd name="T20" fmla="*/ 103 w 174"/>
                <a:gd name="T21" fmla="*/ 237 h 350"/>
                <a:gd name="T22" fmla="*/ 99 w 174"/>
                <a:gd name="T23" fmla="*/ 246 h 350"/>
                <a:gd name="T24" fmla="*/ 170 w 174"/>
                <a:gd name="T25" fmla="*/ 316 h 350"/>
                <a:gd name="T26" fmla="*/ 173 w 174"/>
                <a:gd name="T27" fmla="*/ 319 h 350"/>
                <a:gd name="T28" fmla="*/ 174 w 174"/>
                <a:gd name="T29" fmla="*/ 324 h 350"/>
                <a:gd name="T30" fmla="*/ 174 w 174"/>
                <a:gd name="T31" fmla="*/ 330 h 350"/>
                <a:gd name="T32" fmla="*/ 174 w 174"/>
                <a:gd name="T33" fmla="*/ 336 h 350"/>
                <a:gd name="T34" fmla="*/ 171 w 174"/>
                <a:gd name="T35" fmla="*/ 341 h 350"/>
                <a:gd name="T36" fmla="*/ 167 w 174"/>
                <a:gd name="T37" fmla="*/ 345 h 350"/>
                <a:gd name="T38" fmla="*/ 162 w 174"/>
                <a:gd name="T39" fmla="*/ 348 h 350"/>
                <a:gd name="T40" fmla="*/ 156 w 174"/>
                <a:gd name="T41" fmla="*/ 350 h 350"/>
                <a:gd name="T42" fmla="*/ 150 w 174"/>
                <a:gd name="T43" fmla="*/ 348 h 350"/>
                <a:gd name="T44" fmla="*/ 145 w 174"/>
                <a:gd name="T45" fmla="*/ 347 h 350"/>
                <a:gd name="T46" fmla="*/ 142 w 174"/>
                <a:gd name="T47" fmla="*/ 344 h 350"/>
                <a:gd name="T48" fmla="*/ 72 w 174"/>
                <a:gd name="T49" fmla="*/ 273 h 350"/>
                <a:gd name="T50" fmla="*/ 63 w 174"/>
                <a:gd name="T51" fmla="*/ 276 h 350"/>
                <a:gd name="T52" fmla="*/ 52 w 174"/>
                <a:gd name="T53" fmla="*/ 278 h 350"/>
                <a:gd name="T54" fmla="*/ 32 w 174"/>
                <a:gd name="T55" fmla="*/ 273 h 350"/>
                <a:gd name="T56" fmla="*/ 15 w 174"/>
                <a:gd name="T57" fmla="*/ 263 h 350"/>
                <a:gd name="T58" fmla="*/ 5 w 174"/>
                <a:gd name="T59" fmla="*/ 246 h 350"/>
                <a:gd name="T60" fmla="*/ 0 w 174"/>
                <a:gd name="T61" fmla="*/ 226 h 350"/>
                <a:gd name="T62" fmla="*/ 5 w 174"/>
                <a:gd name="T63" fmla="*/ 206 h 350"/>
                <a:gd name="T64" fmla="*/ 15 w 174"/>
                <a:gd name="T65" fmla="*/ 189 h 350"/>
                <a:gd name="T66" fmla="*/ 32 w 174"/>
                <a:gd name="T67" fmla="*/ 179 h 350"/>
                <a:gd name="T68" fmla="*/ 32 w 174"/>
                <a:gd name="T69" fmla="*/ 18 h 350"/>
                <a:gd name="T70" fmla="*/ 34 w 174"/>
                <a:gd name="T71" fmla="*/ 12 h 350"/>
                <a:gd name="T72" fmla="*/ 37 w 174"/>
                <a:gd name="T73" fmla="*/ 7 h 350"/>
                <a:gd name="T74" fmla="*/ 40 w 174"/>
                <a:gd name="T75" fmla="*/ 3 h 350"/>
                <a:gd name="T76" fmla="*/ 46 w 174"/>
                <a:gd name="T77" fmla="*/ 0 h 350"/>
                <a:gd name="T78" fmla="*/ 52 w 174"/>
                <a:gd name="T79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4" h="350">
                  <a:moveTo>
                    <a:pt x="52" y="0"/>
                  </a:moveTo>
                  <a:lnTo>
                    <a:pt x="58" y="0"/>
                  </a:lnTo>
                  <a:lnTo>
                    <a:pt x="63" y="3"/>
                  </a:lnTo>
                  <a:lnTo>
                    <a:pt x="67" y="7"/>
                  </a:lnTo>
                  <a:lnTo>
                    <a:pt x="70" y="12"/>
                  </a:lnTo>
                  <a:lnTo>
                    <a:pt x="72" y="18"/>
                  </a:lnTo>
                  <a:lnTo>
                    <a:pt x="72" y="179"/>
                  </a:lnTo>
                  <a:lnTo>
                    <a:pt x="89" y="189"/>
                  </a:lnTo>
                  <a:lnTo>
                    <a:pt x="99" y="206"/>
                  </a:lnTo>
                  <a:lnTo>
                    <a:pt x="104" y="226"/>
                  </a:lnTo>
                  <a:lnTo>
                    <a:pt x="103" y="237"/>
                  </a:lnTo>
                  <a:lnTo>
                    <a:pt x="99" y="246"/>
                  </a:lnTo>
                  <a:lnTo>
                    <a:pt x="170" y="316"/>
                  </a:lnTo>
                  <a:lnTo>
                    <a:pt x="173" y="319"/>
                  </a:lnTo>
                  <a:lnTo>
                    <a:pt x="174" y="324"/>
                  </a:lnTo>
                  <a:lnTo>
                    <a:pt x="174" y="330"/>
                  </a:lnTo>
                  <a:lnTo>
                    <a:pt x="174" y="336"/>
                  </a:lnTo>
                  <a:lnTo>
                    <a:pt x="171" y="341"/>
                  </a:lnTo>
                  <a:lnTo>
                    <a:pt x="167" y="345"/>
                  </a:lnTo>
                  <a:lnTo>
                    <a:pt x="162" y="348"/>
                  </a:lnTo>
                  <a:lnTo>
                    <a:pt x="156" y="350"/>
                  </a:lnTo>
                  <a:lnTo>
                    <a:pt x="150" y="348"/>
                  </a:lnTo>
                  <a:lnTo>
                    <a:pt x="145" y="347"/>
                  </a:lnTo>
                  <a:lnTo>
                    <a:pt x="142" y="344"/>
                  </a:lnTo>
                  <a:lnTo>
                    <a:pt x="72" y="273"/>
                  </a:lnTo>
                  <a:lnTo>
                    <a:pt x="63" y="276"/>
                  </a:lnTo>
                  <a:lnTo>
                    <a:pt x="52" y="278"/>
                  </a:lnTo>
                  <a:lnTo>
                    <a:pt x="32" y="273"/>
                  </a:lnTo>
                  <a:lnTo>
                    <a:pt x="15" y="263"/>
                  </a:lnTo>
                  <a:lnTo>
                    <a:pt x="5" y="246"/>
                  </a:lnTo>
                  <a:lnTo>
                    <a:pt x="0" y="226"/>
                  </a:lnTo>
                  <a:lnTo>
                    <a:pt x="5" y="206"/>
                  </a:lnTo>
                  <a:lnTo>
                    <a:pt x="15" y="189"/>
                  </a:lnTo>
                  <a:lnTo>
                    <a:pt x="32" y="179"/>
                  </a:lnTo>
                  <a:lnTo>
                    <a:pt x="32" y="18"/>
                  </a:lnTo>
                  <a:lnTo>
                    <a:pt x="34" y="12"/>
                  </a:lnTo>
                  <a:lnTo>
                    <a:pt x="37" y="7"/>
                  </a:lnTo>
                  <a:lnTo>
                    <a:pt x="40" y="3"/>
                  </a:lnTo>
                  <a:lnTo>
                    <a:pt x="46" y="0"/>
                  </a:lnTo>
                  <a:lnTo>
                    <a:pt x="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33">
              <a:extLst>
                <a:ext uri="{FF2B5EF4-FFF2-40B4-BE49-F238E27FC236}">
                  <a16:creationId xmlns:a16="http://schemas.microsoft.com/office/drawing/2014/main" id="{F806D14B-5000-4281-8A68-633267C13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8388" y="3548063"/>
              <a:ext cx="39688" cy="31750"/>
            </a:xfrm>
            <a:custGeom>
              <a:avLst/>
              <a:gdLst>
                <a:gd name="T0" fmla="*/ 7 w 25"/>
                <a:gd name="T1" fmla="*/ 0 h 20"/>
                <a:gd name="T2" fmla="*/ 10 w 25"/>
                <a:gd name="T3" fmla="*/ 0 h 20"/>
                <a:gd name="T4" fmla="*/ 22 w 25"/>
                <a:gd name="T5" fmla="*/ 8 h 20"/>
                <a:gd name="T6" fmla="*/ 23 w 25"/>
                <a:gd name="T7" fmla="*/ 9 h 20"/>
                <a:gd name="T8" fmla="*/ 25 w 25"/>
                <a:gd name="T9" fmla="*/ 12 h 20"/>
                <a:gd name="T10" fmla="*/ 23 w 25"/>
                <a:gd name="T11" fmla="*/ 15 h 20"/>
                <a:gd name="T12" fmla="*/ 22 w 25"/>
                <a:gd name="T13" fmla="*/ 18 h 20"/>
                <a:gd name="T14" fmla="*/ 19 w 25"/>
                <a:gd name="T15" fmla="*/ 20 h 20"/>
                <a:gd name="T16" fmla="*/ 14 w 25"/>
                <a:gd name="T17" fmla="*/ 18 h 20"/>
                <a:gd name="T18" fmla="*/ 4 w 25"/>
                <a:gd name="T19" fmla="*/ 12 h 20"/>
                <a:gd name="T20" fmla="*/ 2 w 25"/>
                <a:gd name="T21" fmla="*/ 9 h 20"/>
                <a:gd name="T22" fmla="*/ 0 w 25"/>
                <a:gd name="T23" fmla="*/ 6 h 20"/>
                <a:gd name="T24" fmla="*/ 2 w 25"/>
                <a:gd name="T25" fmla="*/ 3 h 20"/>
                <a:gd name="T26" fmla="*/ 4 w 25"/>
                <a:gd name="T27" fmla="*/ 0 h 20"/>
                <a:gd name="T28" fmla="*/ 7 w 25"/>
                <a:gd name="T2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" h="20">
                  <a:moveTo>
                    <a:pt x="7" y="0"/>
                  </a:moveTo>
                  <a:lnTo>
                    <a:pt x="10" y="0"/>
                  </a:lnTo>
                  <a:lnTo>
                    <a:pt x="22" y="8"/>
                  </a:lnTo>
                  <a:lnTo>
                    <a:pt x="23" y="9"/>
                  </a:lnTo>
                  <a:lnTo>
                    <a:pt x="25" y="12"/>
                  </a:lnTo>
                  <a:lnTo>
                    <a:pt x="23" y="15"/>
                  </a:lnTo>
                  <a:lnTo>
                    <a:pt x="22" y="18"/>
                  </a:lnTo>
                  <a:lnTo>
                    <a:pt x="19" y="20"/>
                  </a:lnTo>
                  <a:lnTo>
                    <a:pt x="14" y="18"/>
                  </a:lnTo>
                  <a:lnTo>
                    <a:pt x="4" y="12"/>
                  </a:lnTo>
                  <a:lnTo>
                    <a:pt x="2" y="9"/>
                  </a:lnTo>
                  <a:lnTo>
                    <a:pt x="0" y="6"/>
                  </a:lnTo>
                  <a:lnTo>
                    <a:pt x="2" y="3"/>
                  </a:lnTo>
                  <a:lnTo>
                    <a:pt x="4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34">
              <a:extLst>
                <a:ext uri="{FF2B5EF4-FFF2-40B4-BE49-F238E27FC236}">
                  <a16:creationId xmlns:a16="http://schemas.microsoft.com/office/drawing/2014/main" id="{48606038-CE8E-4ABC-AD17-8217468ED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0625" y="3425825"/>
              <a:ext cx="28575" cy="39688"/>
            </a:xfrm>
            <a:custGeom>
              <a:avLst/>
              <a:gdLst>
                <a:gd name="T0" fmla="*/ 6 w 18"/>
                <a:gd name="T1" fmla="*/ 0 h 25"/>
                <a:gd name="T2" fmla="*/ 9 w 18"/>
                <a:gd name="T3" fmla="*/ 2 h 25"/>
                <a:gd name="T4" fmla="*/ 12 w 18"/>
                <a:gd name="T5" fmla="*/ 3 h 25"/>
                <a:gd name="T6" fmla="*/ 18 w 18"/>
                <a:gd name="T7" fmla="*/ 16 h 25"/>
                <a:gd name="T8" fmla="*/ 18 w 18"/>
                <a:gd name="T9" fmla="*/ 19 h 25"/>
                <a:gd name="T10" fmla="*/ 18 w 18"/>
                <a:gd name="T11" fmla="*/ 22 h 25"/>
                <a:gd name="T12" fmla="*/ 15 w 18"/>
                <a:gd name="T13" fmla="*/ 23 h 25"/>
                <a:gd name="T14" fmla="*/ 12 w 18"/>
                <a:gd name="T15" fmla="*/ 25 h 25"/>
                <a:gd name="T16" fmla="*/ 9 w 18"/>
                <a:gd name="T17" fmla="*/ 23 h 25"/>
                <a:gd name="T18" fmla="*/ 8 w 18"/>
                <a:gd name="T19" fmla="*/ 22 h 25"/>
                <a:gd name="T20" fmla="*/ 0 w 18"/>
                <a:gd name="T21" fmla="*/ 11 h 25"/>
                <a:gd name="T22" fmla="*/ 0 w 18"/>
                <a:gd name="T23" fmla="*/ 7 h 25"/>
                <a:gd name="T24" fmla="*/ 0 w 18"/>
                <a:gd name="T25" fmla="*/ 3 h 25"/>
                <a:gd name="T26" fmla="*/ 3 w 18"/>
                <a:gd name="T27" fmla="*/ 2 h 25"/>
                <a:gd name="T28" fmla="*/ 6 w 18"/>
                <a:gd name="T2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25">
                  <a:moveTo>
                    <a:pt x="6" y="0"/>
                  </a:moveTo>
                  <a:lnTo>
                    <a:pt x="9" y="2"/>
                  </a:lnTo>
                  <a:lnTo>
                    <a:pt x="12" y="3"/>
                  </a:lnTo>
                  <a:lnTo>
                    <a:pt x="18" y="16"/>
                  </a:lnTo>
                  <a:lnTo>
                    <a:pt x="18" y="19"/>
                  </a:lnTo>
                  <a:lnTo>
                    <a:pt x="18" y="22"/>
                  </a:lnTo>
                  <a:lnTo>
                    <a:pt x="15" y="23"/>
                  </a:lnTo>
                  <a:lnTo>
                    <a:pt x="12" y="25"/>
                  </a:lnTo>
                  <a:lnTo>
                    <a:pt x="9" y="23"/>
                  </a:lnTo>
                  <a:lnTo>
                    <a:pt x="8" y="22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3"/>
                  </a:lnTo>
                  <a:lnTo>
                    <a:pt x="3" y="2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35">
              <a:extLst>
                <a:ext uri="{FF2B5EF4-FFF2-40B4-BE49-F238E27FC236}">
                  <a16:creationId xmlns:a16="http://schemas.microsoft.com/office/drawing/2014/main" id="{35F9F945-5C11-417A-9626-09B4D5822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425" y="3865563"/>
              <a:ext cx="39688" cy="31750"/>
            </a:xfrm>
            <a:custGeom>
              <a:avLst/>
              <a:gdLst>
                <a:gd name="T0" fmla="*/ 6 w 25"/>
                <a:gd name="T1" fmla="*/ 0 h 20"/>
                <a:gd name="T2" fmla="*/ 9 w 25"/>
                <a:gd name="T3" fmla="*/ 2 h 20"/>
                <a:gd name="T4" fmla="*/ 20 w 25"/>
                <a:gd name="T5" fmla="*/ 8 h 20"/>
                <a:gd name="T6" fmla="*/ 23 w 25"/>
                <a:gd name="T7" fmla="*/ 11 h 20"/>
                <a:gd name="T8" fmla="*/ 25 w 25"/>
                <a:gd name="T9" fmla="*/ 14 h 20"/>
                <a:gd name="T10" fmla="*/ 23 w 25"/>
                <a:gd name="T11" fmla="*/ 17 h 20"/>
                <a:gd name="T12" fmla="*/ 20 w 25"/>
                <a:gd name="T13" fmla="*/ 20 h 20"/>
                <a:gd name="T14" fmla="*/ 17 w 25"/>
                <a:gd name="T15" fmla="*/ 20 h 20"/>
                <a:gd name="T16" fmla="*/ 14 w 25"/>
                <a:gd name="T17" fmla="*/ 20 h 20"/>
                <a:gd name="T18" fmla="*/ 3 w 25"/>
                <a:gd name="T19" fmla="*/ 12 h 20"/>
                <a:gd name="T20" fmla="*/ 0 w 25"/>
                <a:gd name="T21" fmla="*/ 11 h 20"/>
                <a:gd name="T22" fmla="*/ 0 w 25"/>
                <a:gd name="T23" fmla="*/ 8 h 20"/>
                <a:gd name="T24" fmla="*/ 0 w 25"/>
                <a:gd name="T25" fmla="*/ 5 h 20"/>
                <a:gd name="T26" fmla="*/ 3 w 25"/>
                <a:gd name="T27" fmla="*/ 2 h 20"/>
                <a:gd name="T28" fmla="*/ 6 w 25"/>
                <a:gd name="T2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" h="20">
                  <a:moveTo>
                    <a:pt x="6" y="0"/>
                  </a:moveTo>
                  <a:lnTo>
                    <a:pt x="9" y="2"/>
                  </a:lnTo>
                  <a:lnTo>
                    <a:pt x="20" y="8"/>
                  </a:lnTo>
                  <a:lnTo>
                    <a:pt x="23" y="11"/>
                  </a:lnTo>
                  <a:lnTo>
                    <a:pt x="25" y="14"/>
                  </a:lnTo>
                  <a:lnTo>
                    <a:pt x="23" y="17"/>
                  </a:lnTo>
                  <a:lnTo>
                    <a:pt x="20" y="20"/>
                  </a:lnTo>
                  <a:lnTo>
                    <a:pt x="17" y="20"/>
                  </a:lnTo>
                  <a:lnTo>
                    <a:pt x="14" y="20"/>
                  </a:lnTo>
                  <a:lnTo>
                    <a:pt x="3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3" y="2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36">
              <a:extLst>
                <a:ext uri="{FF2B5EF4-FFF2-40B4-BE49-F238E27FC236}">
                  <a16:creationId xmlns:a16="http://schemas.microsoft.com/office/drawing/2014/main" id="{15D198FD-9D3F-4E5C-8472-82A22F145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5725" y="4021138"/>
              <a:ext cx="19050" cy="41275"/>
            </a:xfrm>
            <a:custGeom>
              <a:avLst/>
              <a:gdLst>
                <a:gd name="T0" fmla="*/ 6 w 12"/>
                <a:gd name="T1" fmla="*/ 0 h 26"/>
                <a:gd name="T2" fmla="*/ 9 w 12"/>
                <a:gd name="T3" fmla="*/ 2 h 26"/>
                <a:gd name="T4" fmla="*/ 11 w 12"/>
                <a:gd name="T5" fmla="*/ 3 h 26"/>
                <a:gd name="T6" fmla="*/ 12 w 12"/>
                <a:gd name="T7" fmla="*/ 6 h 26"/>
                <a:gd name="T8" fmla="*/ 12 w 12"/>
                <a:gd name="T9" fmla="*/ 20 h 26"/>
                <a:gd name="T10" fmla="*/ 11 w 12"/>
                <a:gd name="T11" fmla="*/ 23 h 26"/>
                <a:gd name="T12" fmla="*/ 9 w 12"/>
                <a:gd name="T13" fmla="*/ 25 h 26"/>
                <a:gd name="T14" fmla="*/ 6 w 12"/>
                <a:gd name="T15" fmla="*/ 26 h 26"/>
                <a:gd name="T16" fmla="*/ 3 w 12"/>
                <a:gd name="T17" fmla="*/ 25 h 26"/>
                <a:gd name="T18" fmla="*/ 0 w 12"/>
                <a:gd name="T19" fmla="*/ 23 h 26"/>
                <a:gd name="T20" fmla="*/ 0 w 12"/>
                <a:gd name="T21" fmla="*/ 20 h 26"/>
                <a:gd name="T22" fmla="*/ 0 w 12"/>
                <a:gd name="T23" fmla="*/ 6 h 26"/>
                <a:gd name="T24" fmla="*/ 0 w 12"/>
                <a:gd name="T25" fmla="*/ 3 h 26"/>
                <a:gd name="T26" fmla="*/ 3 w 12"/>
                <a:gd name="T27" fmla="*/ 2 h 26"/>
                <a:gd name="T28" fmla="*/ 6 w 12"/>
                <a:gd name="T2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26">
                  <a:moveTo>
                    <a:pt x="6" y="0"/>
                  </a:moveTo>
                  <a:lnTo>
                    <a:pt x="9" y="2"/>
                  </a:lnTo>
                  <a:lnTo>
                    <a:pt x="11" y="3"/>
                  </a:lnTo>
                  <a:lnTo>
                    <a:pt x="12" y="6"/>
                  </a:lnTo>
                  <a:lnTo>
                    <a:pt x="12" y="20"/>
                  </a:lnTo>
                  <a:lnTo>
                    <a:pt x="11" y="23"/>
                  </a:lnTo>
                  <a:lnTo>
                    <a:pt x="9" y="25"/>
                  </a:lnTo>
                  <a:lnTo>
                    <a:pt x="6" y="26"/>
                  </a:lnTo>
                  <a:lnTo>
                    <a:pt x="3" y="25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0" y="6"/>
                  </a:lnTo>
                  <a:lnTo>
                    <a:pt x="0" y="3"/>
                  </a:lnTo>
                  <a:lnTo>
                    <a:pt x="3" y="2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37">
              <a:extLst>
                <a:ext uri="{FF2B5EF4-FFF2-40B4-BE49-F238E27FC236}">
                  <a16:creationId xmlns:a16="http://schemas.microsoft.com/office/drawing/2014/main" id="{BC0D46EA-1E98-43A9-AFE1-17C5BF44E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3700" y="3713163"/>
              <a:ext cx="41275" cy="19050"/>
            </a:xfrm>
            <a:custGeom>
              <a:avLst/>
              <a:gdLst>
                <a:gd name="T0" fmla="*/ 6 w 26"/>
                <a:gd name="T1" fmla="*/ 0 h 12"/>
                <a:gd name="T2" fmla="*/ 20 w 26"/>
                <a:gd name="T3" fmla="*/ 0 h 12"/>
                <a:gd name="T4" fmla="*/ 23 w 26"/>
                <a:gd name="T5" fmla="*/ 0 h 12"/>
                <a:gd name="T6" fmla="*/ 25 w 26"/>
                <a:gd name="T7" fmla="*/ 3 h 12"/>
                <a:gd name="T8" fmla="*/ 26 w 26"/>
                <a:gd name="T9" fmla="*/ 6 h 12"/>
                <a:gd name="T10" fmla="*/ 25 w 26"/>
                <a:gd name="T11" fmla="*/ 9 h 12"/>
                <a:gd name="T12" fmla="*/ 23 w 26"/>
                <a:gd name="T13" fmla="*/ 12 h 12"/>
                <a:gd name="T14" fmla="*/ 20 w 26"/>
                <a:gd name="T15" fmla="*/ 12 h 12"/>
                <a:gd name="T16" fmla="*/ 6 w 26"/>
                <a:gd name="T17" fmla="*/ 12 h 12"/>
                <a:gd name="T18" fmla="*/ 3 w 26"/>
                <a:gd name="T19" fmla="*/ 12 h 12"/>
                <a:gd name="T20" fmla="*/ 0 w 26"/>
                <a:gd name="T21" fmla="*/ 9 h 12"/>
                <a:gd name="T22" fmla="*/ 0 w 26"/>
                <a:gd name="T23" fmla="*/ 6 h 12"/>
                <a:gd name="T24" fmla="*/ 0 w 26"/>
                <a:gd name="T25" fmla="*/ 3 h 12"/>
                <a:gd name="T26" fmla="*/ 3 w 26"/>
                <a:gd name="T27" fmla="*/ 0 h 12"/>
                <a:gd name="T28" fmla="*/ 6 w 26"/>
                <a:gd name="T2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12">
                  <a:moveTo>
                    <a:pt x="6" y="0"/>
                  </a:moveTo>
                  <a:lnTo>
                    <a:pt x="20" y="0"/>
                  </a:lnTo>
                  <a:lnTo>
                    <a:pt x="23" y="0"/>
                  </a:lnTo>
                  <a:lnTo>
                    <a:pt x="25" y="3"/>
                  </a:lnTo>
                  <a:lnTo>
                    <a:pt x="26" y="6"/>
                  </a:lnTo>
                  <a:lnTo>
                    <a:pt x="25" y="9"/>
                  </a:lnTo>
                  <a:lnTo>
                    <a:pt x="23" y="12"/>
                  </a:lnTo>
                  <a:lnTo>
                    <a:pt x="20" y="12"/>
                  </a:lnTo>
                  <a:lnTo>
                    <a:pt x="6" y="12"/>
                  </a:lnTo>
                  <a:lnTo>
                    <a:pt x="3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38">
              <a:extLst>
                <a:ext uri="{FF2B5EF4-FFF2-40B4-BE49-F238E27FC236}">
                  <a16:creationId xmlns:a16="http://schemas.microsoft.com/office/drawing/2014/main" id="{FBC03921-21B8-4E9D-ACF0-63E392CD8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425" y="3548063"/>
              <a:ext cx="39688" cy="31750"/>
            </a:xfrm>
            <a:custGeom>
              <a:avLst/>
              <a:gdLst>
                <a:gd name="T0" fmla="*/ 17 w 25"/>
                <a:gd name="T1" fmla="*/ 0 h 20"/>
                <a:gd name="T2" fmla="*/ 20 w 25"/>
                <a:gd name="T3" fmla="*/ 0 h 20"/>
                <a:gd name="T4" fmla="*/ 23 w 25"/>
                <a:gd name="T5" fmla="*/ 3 h 20"/>
                <a:gd name="T6" fmla="*/ 25 w 25"/>
                <a:gd name="T7" fmla="*/ 6 h 20"/>
                <a:gd name="T8" fmla="*/ 23 w 25"/>
                <a:gd name="T9" fmla="*/ 9 h 20"/>
                <a:gd name="T10" fmla="*/ 20 w 25"/>
                <a:gd name="T11" fmla="*/ 12 h 20"/>
                <a:gd name="T12" fmla="*/ 9 w 25"/>
                <a:gd name="T13" fmla="*/ 18 h 20"/>
                <a:gd name="T14" fmla="*/ 6 w 25"/>
                <a:gd name="T15" fmla="*/ 20 h 20"/>
                <a:gd name="T16" fmla="*/ 3 w 25"/>
                <a:gd name="T17" fmla="*/ 18 h 20"/>
                <a:gd name="T18" fmla="*/ 0 w 25"/>
                <a:gd name="T19" fmla="*/ 15 h 20"/>
                <a:gd name="T20" fmla="*/ 0 w 25"/>
                <a:gd name="T21" fmla="*/ 12 h 20"/>
                <a:gd name="T22" fmla="*/ 0 w 25"/>
                <a:gd name="T23" fmla="*/ 9 h 20"/>
                <a:gd name="T24" fmla="*/ 3 w 25"/>
                <a:gd name="T25" fmla="*/ 8 h 20"/>
                <a:gd name="T26" fmla="*/ 14 w 25"/>
                <a:gd name="T27" fmla="*/ 0 h 20"/>
                <a:gd name="T28" fmla="*/ 17 w 25"/>
                <a:gd name="T2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" h="20">
                  <a:moveTo>
                    <a:pt x="17" y="0"/>
                  </a:moveTo>
                  <a:lnTo>
                    <a:pt x="20" y="0"/>
                  </a:lnTo>
                  <a:lnTo>
                    <a:pt x="23" y="3"/>
                  </a:lnTo>
                  <a:lnTo>
                    <a:pt x="25" y="6"/>
                  </a:lnTo>
                  <a:lnTo>
                    <a:pt x="23" y="9"/>
                  </a:lnTo>
                  <a:lnTo>
                    <a:pt x="20" y="12"/>
                  </a:lnTo>
                  <a:lnTo>
                    <a:pt x="9" y="18"/>
                  </a:lnTo>
                  <a:lnTo>
                    <a:pt x="6" y="20"/>
                  </a:lnTo>
                  <a:lnTo>
                    <a:pt x="3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9"/>
                  </a:lnTo>
                  <a:lnTo>
                    <a:pt x="3" y="8"/>
                  </a:lnTo>
                  <a:lnTo>
                    <a:pt x="14" y="0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39">
              <a:extLst>
                <a:ext uri="{FF2B5EF4-FFF2-40B4-BE49-F238E27FC236}">
                  <a16:creationId xmlns:a16="http://schemas.microsoft.com/office/drawing/2014/main" id="{E13715D6-BF6A-4F3D-AE43-A12954337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125" y="3979863"/>
              <a:ext cx="31750" cy="39688"/>
            </a:xfrm>
            <a:custGeom>
              <a:avLst/>
              <a:gdLst>
                <a:gd name="T0" fmla="*/ 6 w 20"/>
                <a:gd name="T1" fmla="*/ 0 h 25"/>
                <a:gd name="T2" fmla="*/ 11 w 20"/>
                <a:gd name="T3" fmla="*/ 2 h 25"/>
                <a:gd name="T4" fmla="*/ 12 w 20"/>
                <a:gd name="T5" fmla="*/ 3 h 25"/>
                <a:gd name="T6" fmla="*/ 19 w 20"/>
                <a:gd name="T7" fmla="*/ 14 h 25"/>
                <a:gd name="T8" fmla="*/ 20 w 20"/>
                <a:gd name="T9" fmla="*/ 18 h 25"/>
                <a:gd name="T10" fmla="*/ 19 w 20"/>
                <a:gd name="T11" fmla="*/ 22 h 25"/>
                <a:gd name="T12" fmla="*/ 17 w 20"/>
                <a:gd name="T13" fmla="*/ 23 h 25"/>
                <a:gd name="T14" fmla="*/ 14 w 20"/>
                <a:gd name="T15" fmla="*/ 25 h 25"/>
                <a:gd name="T16" fmla="*/ 11 w 20"/>
                <a:gd name="T17" fmla="*/ 23 h 25"/>
                <a:gd name="T18" fmla="*/ 8 w 20"/>
                <a:gd name="T19" fmla="*/ 22 h 25"/>
                <a:gd name="T20" fmla="*/ 2 w 20"/>
                <a:gd name="T21" fmla="*/ 9 h 25"/>
                <a:gd name="T22" fmla="*/ 0 w 20"/>
                <a:gd name="T23" fmla="*/ 6 h 25"/>
                <a:gd name="T24" fmla="*/ 2 w 20"/>
                <a:gd name="T25" fmla="*/ 3 h 25"/>
                <a:gd name="T26" fmla="*/ 3 w 20"/>
                <a:gd name="T27" fmla="*/ 2 h 25"/>
                <a:gd name="T28" fmla="*/ 6 w 20"/>
                <a:gd name="T2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25">
                  <a:moveTo>
                    <a:pt x="6" y="0"/>
                  </a:moveTo>
                  <a:lnTo>
                    <a:pt x="11" y="2"/>
                  </a:lnTo>
                  <a:lnTo>
                    <a:pt x="12" y="3"/>
                  </a:lnTo>
                  <a:lnTo>
                    <a:pt x="19" y="14"/>
                  </a:lnTo>
                  <a:lnTo>
                    <a:pt x="20" y="18"/>
                  </a:lnTo>
                  <a:lnTo>
                    <a:pt x="19" y="22"/>
                  </a:lnTo>
                  <a:lnTo>
                    <a:pt x="17" y="23"/>
                  </a:lnTo>
                  <a:lnTo>
                    <a:pt x="14" y="25"/>
                  </a:lnTo>
                  <a:lnTo>
                    <a:pt x="11" y="23"/>
                  </a:lnTo>
                  <a:lnTo>
                    <a:pt x="8" y="22"/>
                  </a:lnTo>
                  <a:lnTo>
                    <a:pt x="2" y="9"/>
                  </a:lnTo>
                  <a:lnTo>
                    <a:pt x="0" y="6"/>
                  </a:lnTo>
                  <a:lnTo>
                    <a:pt x="2" y="3"/>
                  </a:lnTo>
                  <a:lnTo>
                    <a:pt x="3" y="2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40">
              <a:extLst>
                <a:ext uri="{FF2B5EF4-FFF2-40B4-BE49-F238E27FC236}">
                  <a16:creationId xmlns:a16="http://schemas.microsoft.com/office/drawing/2014/main" id="{2A731BE8-1BD3-4AF3-8CEB-EA9F7FEA7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5525" y="3713163"/>
              <a:ext cx="41275" cy="19050"/>
            </a:xfrm>
            <a:custGeom>
              <a:avLst/>
              <a:gdLst>
                <a:gd name="T0" fmla="*/ 6 w 26"/>
                <a:gd name="T1" fmla="*/ 0 h 12"/>
                <a:gd name="T2" fmla="*/ 20 w 26"/>
                <a:gd name="T3" fmla="*/ 0 h 12"/>
                <a:gd name="T4" fmla="*/ 23 w 26"/>
                <a:gd name="T5" fmla="*/ 0 h 12"/>
                <a:gd name="T6" fmla="*/ 24 w 26"/>
                <a:gd name="T7" fmla="*/ 3 h 12"/>
                <a:gd name="T8" fmla="*/ 26 w 26"/>
                <a:gd name="T9" fmla="*/ 6 h 12"/>
                <a:gd name="T10" fmla="*/ 24 w 26"/>
                <a:gd name="T11" fmla="*/ 9 h 12"/>
                <a:gd name="T12" fmla="*/ 23 w 26"/>
                <a:gd name="T13" fmla="*/ 12 h 12"/>
                <a:gd name="T14" fmla="*/ 20 w 26"/>
                <a:gd name="T15" fmla="*/ 12 h 12"/>
                <a:gd name="T16" fmla="*/ 6 w 26"/>
                <a:gd name="T17" fmla="*/ 12 h 12"/>
                <a:gd name="T18" fmla="*/ 3 w 26"/>
                <a:gd name="T19" fmla="*/ 12 h 12"/>
                <a:gd name="T20" fmla="*/ 0 w 26"/>
                <a:gd name="T21" fmla="*/ 9 h 12"/>
                <a:gd name="T22" fmla="*/ 0 w 26"/>
                <a:gd name="T23" fmla="*/ 6 h 12"/>
                <a:gd name="T24" fmla="*/ 0 w 26"/>
                <a:gd name="T25" fmla="*/ 3 h 12"/>
                <a:gd name="T26" fmla="*/ 3 w 26"/>
                <a:gd name="T27" fmla="*/ 0 h 12"/>
                <a:gd name="T28" fmla="*/ 6 w 26"/>
                <a:gd name="T2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12">
                  <a:moveTo>
                    <a:pt x="6" y="0"/>
                  </a:moveTo>
                  <a:lnTo>
                    <a:pt x="20" y="0"/>
                  </a:lnTo>
                  <a:lnTo>
                    <a:pt x="23" y="0"/>
                  </a:lnTo>
                  <a:lnTo>
                    <a:pt x="24" y="3"/>
                  </a:lnTo>
                  <a:lnTo>
                    <a:pt x="26" y="6"/>
                  </a:lnTo>
                  <a:lnTo>
                    <a:pt x="24" y="9"/>
                  </a:lnTo>
                  <a:lnTo>
                    <a:pt x="23" y="12"/>
                  </a:lnTo>
                  <a:lnTo>
                    <a:pt x="20" y="12"/>
                  </a:lnTo>
                  <a:lnTo>
                    <a:pt x="6" y="12"/>
                  </a:lnTo>
                  <a:lnTo>
                    <a:pt x="3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41">
              <a:extLst>
                <a:ext uri="{FF2B5EF4-FFF2-40B4-BE49-F238E27FC236}">
                  <a16:creationId xmlns:a16="http://schemas.microsoft.com/office/drawing/2014/main" id="{DB7B6DE2-F134-4D6E-B8AB-3AD4A4A76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125" y="3425825"/>
              <a:ext cx="31750" cy="39688"/>
            </a:xfrm>
            <a:custGeom>
              <a:avLst/>
              <a:gdLst>
                <a:gd name="T0" fmla="*/ 14 w 20"/>
                <a:gd name="T1" fmla="*/ 0 h 25"/>
                <a:gd name="T2" fmla="*/ 17 w 20"/>
                <a:gd name="T3" fmla="*/ 2 h 25"/>
                <a:gd name="T4" fmla="*/ 19 w 20"/>
                <a:gd name="T5" fmla="*/ 3 h 25"/>
                <a:gd name="T6" fmla="*/ 20 w 20"/>
                <a:gd name="T7" fmla="*/ 7 h 25"/>
                <a:gd name="T8" fmla="*/ 19 w 20"/>
                <a:gd name="T9" fmla="*/ 11 h 25"/>
                <a:gd name="T10" fmla="*/ 12 w 20"/>
                <a:gd name="T11" fmla="*/ 22 h 25"/>
                <a:gd name="T12" fmla="*/ 11 w 20"/>
                <a:gd name="T13" fmla="*/ 23 h 25"/>
                <a:gd name="T14" fmla="*/ 6 w 20"/>
                <a:gd name="T15" fmla="*/ 25 h 25"/>
                <a:gd name="T16" fmla="*/ 3 w 20"/>
                <a:gd name="T17" fmla="*/ 23 h 25"/>
                <a:gd name="T18" fmla="*/ 2 w 20"/>
                <a:gd name="T19" fmla="*/ 22 h 25"/>
                <a:gd name="T20" fmla="*/ 0 w 20"/>
                <a:gd name="T21" fmla="*/ 19 h 25"/>
                <a:gd name="T22" fmla="*/ 2 w 20"/>
                <a:gd name="T23" fmla="*/ 16 h 25"/>
                <a:gd name="T24" fmla="*/ 8 w 20"/>
                <a:gd name="T25" fmla="*/ 3 h 25"/>
                <a:gd name="T26" fmla="*/ 11 w 20"/>
                <a:gd name="T27" fmla="*/ 2 h 25"/>
                <a:gd name="T28" fmla="*/ 14 w 20"/>
                <a:gd name="T2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25">
                  <a:moveTo>
                    <a:pt x="14" y="0"/>
                  </a:moveTo>
                  <a:lnTo>
                    <a:pt x="17" y="2"/>
                  </a:lnTo>
                  <a:lnTo>
                    <a:pt x="19" y="3"/>
                  </a:lnTo>
                  <a:lnTo>
                    <a:pt x="20" y="7"/>
                  </a:lnTo>
                  <a:lnTo>
                    <a:pt x="19" y="11"/>
                  </a:lnTo>
                  <a:lnTo>
                    <a:pt x="12" y="22"/>
                  </a:lnTo>
                  <a:lnTo>
                    <a:pt x="11" y="23"/>
                  </a:lnTo>
                  <a:lnTo>
                    <a:pt x="6" y="25"/>
                  </a:lnTo>
                  <a:lnTo>
                    <a:pt x="3" y="23"/>
                  </a:lnTo>
                  <a:lnTo>
                    <a:pt x="2" y="22"/>
                  </a:lnTo>
                  <a:lnTo>
                    <a:pt x="0" y="19"/>
                  </a:lnTo>
                  <a:lnTo>
                    <a:pt x="2" y="16"/>
                  </a:lnTo>
                  <a:lnTo>
                    <a:pt x="8" y="3"/>
                  </a:lnTo>
                  <a:lnTo>
                    <a:pt x="11" y="2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42">
              <a:extLst>
                <a:ext uri="{FF2B5EF4-FFF2-40B4-BE49-F238E27FC236}">
                  <a16:creationId xmlns:a16="http://schemas.microsoft.com/office/drawing/2014/main" id="{B9727B61-A07B-4D38-A233-A225215C6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8388" y="3865563"/>
              <a:ext cx="39688" cy="31750"/>
            </a:xfrm>
            <a:custGeom>
              <a:avLst/>
              <a:gdLst>
                <a:gd name="T0" fmla="*/ 19 w 25"/>
                <a:gd name="T1" fmla="*/ 0 h 20"/>
                <a:gd name="T2" fmla="*/ 22 w 25"/>
                <a:gd name="T3" fmla="*/ 2 h 20"/>
                <a:gd name="T4" fmla="*/ 23 w 25"/>
                <a:gd name="T5" fmla="*/ 5 h 20"/>
                <a:gd name="T6" fmla="*/ 25 w 25"/>
                <a:gd name="T7" fmla="*/ 8 h 20"/>
                <a:gd name="T8" fmla="*/ 23 w 25"/>
                <a:gd name="T9" fmla="*/ 11 h 20"/>
                <a:gd name="T10" fmla="*/ 22 w 25"/>
                <a:gd name="T11" fmla="*/ 12 h 20"/>
                <a:gd name="T12" fmla="*/ 10 w 25"/>
                <a:gd name="T13" fmla="*/ 20 h 20"/>
                <a:gd name="T14" fmla="*/ 7 w 25"/>
                <a:gd name="T15" fmla="*/ 20 h 20"/>
                <a:gd name="T16" fmla="*/ 4 w 25"/>
                <a:gd name="T17" fmla="*/ 20 h 20"/>
                <a:gd name="T18" fmla="*/ 2 w 25"/>
                <a:gd name="T19" fmla="*/ 17 h 20"/>
                <a:gd name="T20" fmla="*/ 0 w 25"/>
                <a:gd name="T21" fmla="*/ 14 h 20"/>
                <a:gd name="T22" fmla="*/ 2 w 25"/>
                <a:gd name="T23" fmla="*/ 11 h 20"/>
                <a:gd name="T24" fmla="*/ 4 w 25"/>
                <a:gd name="T25" fmla="*/ 8 h 20"/>
                <a:gd name="T26" fmla="*/ 14 w 25"/>
                <a:gd name="T27" fmla="*/ 2 h 20"/>
                <a:gd name="T28" fmla="*/ 19 w 25"/>
                <a:gd name="T2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" h="20">
                  <a:moveTo>
                    <a:pt x="19" y="0"/>
                  </a:moveTo>
                  <a:lnTo>
                    <a:pt x="22" y="2"/>
                  </a:lnTo>
                  <a:lnTo>
                    <a:pt x="23" y="5"/>
                  </a:lnTo>
                  <a:lnTo>
                    <a:pt x="25" y="8"/>
                  </a:lnTo>
                  <a:lnTo>
                    <a:pt x="23" y="11"/>
                  </a:lnTo>
                  <a:lnTo>
                    <a:pt x="22" y="12"/>
                  </a:lnTo>
                  <a:lnTo>
                    <a:pt x="10" y="20"/>
                  </a:lnTo>
                  <a:lnTo>
                    <a:pt x="7" y="20"/>
                  </a:lnTo>
                  <a:lnTo>
                    <a:pt x="4" y="20"/>
                  </a:lnTo>
                  <a:lnTo>
                    <a:pt x="2" y="17"/>
                  </a:lnTo>
                  <a:lnTo>
                    <a:pt x="0" y="14"/>
                  </a:lnTo>
                  <a:lnTo>
                    <a:pt x="2" y="11"/>
                  </a:lnTo>
                  <a:lnTo>
                    <a:pt x="4" y="8"/>
                  </a:lnTo>
                  <a:lnTo>
                    <a:pt x="14" y="2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43">
              <a:extLst>
                <a:ext uri="{FF2B5EF4-FFF2-40B4-BE49-F238E27FC236}">
                  <a16:creationId xmlns:a16="http://schemas.microsoft.com/office/drawing/2014/main" id="{18541F69-7C74-4E03-BDF3-EA15C7E17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0625" y="3979863"/>
              <a:ext cx="28575" cy="39688"/>
            </a:xfrm>
            <a:custGeom>
              <a:avLst/>
              <a:gdLst>
                <a:gd name="T0" fmla="*/ 12 w 18"/>
                <a:gd name="T1" fmla="*/ 0 h 25"/>
                <a:gd name="T2" fmla="*/ 15 w 18"/>
                <a:gd name="T3" fmla="*/ 2 h 25"/>
                <a:gd name="T4" fmla="*/ 18 w 18"/>
                <a:gd name="T5" fmla="*/ 3 h 25"/>
                <a:gd name="T6" fmla="*/ 18 w 18"/>
                <a:gd name="T7" fmla="*/ 6 h 25"/>
                <a:gd name="T8" fmla="*/ 18 w 18"/>
                <a:gd name="T9" fmla="*/ 9 h 25"/>
                <a:gd name="T10" fmla="*/ 12 w 18"/>
                <a:gd name="T11" fmla="*/ 22 h 25"/>
                <a:gd name="T12" fmla="*/ 9 w 18"/>
                <a:gd name="T13" fmla="*/ 23 h 25"/>
                <a:gd name="T14" fmla="*/ 6 w 18"/>
                <a:gd name="T15" fmla="*/ 25 h 25"/>
                <a:gd name="T16" fmla="*/ 3 w 18"/>
                <a:gd name="T17" fmla="*/ 23 h 25"/>
                <a:gd name="T18" fmla="*/ 0 w 18"/>
                <a:gd name="T19" fmla="*/ 22 h 25"/>
                <a:gd name="T20" fmla="*/ 0 w 18"/>
                <a:gd name="T21" fmla="*/ 18 h 25"/>
                <a:gd name="T22" fmla="*/ 0 w 18"/>
                <a:gd name="T23" fmla="*/ 14 h 25"/>
                <a:gd name="T24" fmla="*/ 8 w 18"/>
                <a:gd name="T25" fmla="*/ 3 h 25"/>
                <a:gd name="T26" fmla="*/ 9 w 18"/>
                <a:gd name="T27" fmla="*/ 2 h 25"/>
                <a:gd name="T28" fmla="*/ 12 w 18"/>
                <a:gd name="T2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25">
                  <a:moveTo>
                    <a:pt x="12" y="0"/>
                  </a:moveTo>
                  <a:lnTo>
                    <a:pt x="15" y="2"/>
                  </a:lnTo>
                  <a:lnTo>
                    <a:pt x="18" y="3"/>
                  </a:lnTo>
                  <a:lnTo>
                    <a:pt x="18" y="6"/>
                  </a:lnTo>
                  <a:lnTo>
                    <a:pt x="18" y="9"/>
                  </a:lnTo>
                  <a:lnTo>
                    <a:pt x="12" y="22"/>
                  </a:lnTo>
                  <a:lnTo>
                    <a:pt x="9" y="23"/>
                  </a:lnTo>
                  <a:lnTo>
                    <a:pt x="6" y="25"/>
                  </a:lnTo>
                  <a:lnTo>
                    <a:pt x="3" y="23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8" y="3"/>
                  </a:lnTo>
                  <a:lnTo>
                    <a:pt x="9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44">
              <a:extLst>
                <a:ext uri="{FF2B5EF4-FFF2-40B4-BE49-F238E27FC236}">
                  <a16:creationId xmlns:a16="http://schemas.microsoft.com/office/drawing/2014/main" id="{1C1864C5-564B-45F0-9334-A45F046FCC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9150" y="3176588"/>
              <a:ext cx="1092200" cy="1092200"/>
            </a:xfrm>
            <a:custGeom>
              <a:avLst/>
              <a:gdLst>
                <a:gd name="T0" fmla="*/ 292 w 688"/>
                <a:gd name="T1" fmla="*/ 30 h 688"/>
                <a:gd name="T2" fmla="*/ 197 w 688"/>
                <a:gd name="T3" fmla="*/ 61 h 688"/>
                <a:gd name="T4" fmla="*/ 119 w 688"/>
                <a:gd name="T5" fmla="*/ 119 h 688"/>
                <a:gd name="T6" fmla="*/ 61 w 688"/>
                <a:gd name="T7" fmla="*/ 197 h 688"/>
                <a:gd name="T8" fmla="*/ 31 w 688"/>
                <a:gd name="T9" fmla="*/ 292 h 688"/>
                <a:gd name="T10" fmla="*/ 31 w 688"/>
                <a:gd name="T11" fmla="*/ 396 h 688"/>
                <a:gd name="T12" fmla="*/ 61 w 688"/>
                <a:gd name="T13" fmla="*/ 491 h 688"/>
                <a:gd name="T14" fmla="*/ 119 w 688"/>
                <a:gd name="T15" fmla="*/ 569 h 688"/>
                <a:gd name="T16" fmla="*/ 197 w 688"/>
                <a:gd name="T17" fmla="*/ 627 h 688"/>
                <a:gd name="T18" fmla="*/ 292 w 688"/>
                <a:gd name="T19" fmla="*/ 658 h 688"/>
                <a:gd name="T20" fmla="*/ 396 w 688"/>
                <a:gd name="T21" fmla="*/ 658 h 688"/>
                <a:gd name="T22" fmla="*/ 489 w 688"/>
                <a:gd name="T23" fmla="*/ 627 h 688"/>
                <a:gd name="T24" fmla="*/ 569 w 688"/>
                <a:gd name="T25" fmla="*/ 569 h 688"/>
                <a:gd name="T26" fmla="*/ 625 w 688"/>
                <a:gd name="T27" fmla="*/ 491 h 688"/>
                <a:gd name="T28" fmla="*/ 658 w 688"/>
                <a:gd name="T29" fmla="*/ 396 h 688"/>
                <a:gd name="T30" fmla="*/ 658 w 688"/>
                <a:gd name="T31" fmla="*/ 292 h 688"/>
                <a:gd name="T32" fmla="*/ 625 w 688"/>
                <a:gd name="T33" fmla="*/ 197 h 688"/>
                <a:gd name="T34" fmla="*/ 569 w 688"/>
                <a:gd name="T35" fmla="*/ 119 h 688"/>
                <a:gd name="T36" fmla="*/ 489 w 688"/>
                <a:gd name="T37" fmla="*/ 61 h 688"/>
                <a:gd name="T38" fmla="*/ 396 w 688"/>
                <a:gd name="T39" fmla="*/ 30 h 688"/>
                <a:gd name="T40" fmla="*/ 344 w 688"/>
                <a:gd name="T41" fmla="*/ 0 h 688"/>
                <a:gd name="T42" fmla="*/ 453 w 688"/>
                <a:gd name="T43" fmla="*/ 18 h 688"/>
                <a:gd name="T44" fmla="*/ 547 w 688"/>
                <a:gd name="T45" fmla="*/ 67 h 688"/>
                <a:gd name="T46" fmla="*/ 621 w 688"/>
                <a:gd name="T47" fmla="*/ 141 h 688"/>
                <a:gd name="T48" fmla="*/ 670 w 688"/>
                <a:gd name="T49" fmla="*/ 235 h 688"/>
                <a:gd name="T50" fmla="*/ 688 w 688"/>
                <a:gd name="T51" fmla="*/ 344 h 688"/>
                <a:gd name="T52" fmla="*/ 670 w 688"/>
                <a:gd name="T53" fmla="*/ 453 h 688"/>
                <a:gd name="T54" fmla="*/ 621 w 688"/>
                <a:gd name="T55" fmla="*/ 547 h 688"/>
                <a:gd name="T56" fmla="*/ 547 w 688"/>
                <a:gd name="T57" fmla="*/ 621 h 688"/>
                <a:gd name="T58" fmla="*/ 453 w 688"/>
                <a:gd name="T59" fmla="*/ 670 h 688"/>
                <a:gd name="T60" fmla="*/ 344 w 688"/>
                <a:gd name="T61" fmla="*/ 688 h 688"/>
                <a:gd name="T62" fmla="*/ 235 w 688"/>
                <a:gd name="T63" fmla="*/ 670 h 688"/>
                <a:gd name="T64" fmla="*/ 141 w 688"/>
                <a:gd name="T65" fmla="*/ 621 h 688"/>
                <a:gd name="T66" fmla="*/ 66 w 688"/>
                <a:gd name="T67" fmla="*/ 547 h 688"/>
                <a:gd name="T68" fmla="*/ 17 w 688"/>
                <a:gd name="T69" fmla="*/ 453 h 688"/>
                <a:gd name="T70" fmla="*/ 0 w 688"/>
                <a:gd name="T71" fmla="*/ 344 h 688"/>
                <a:gd name="T72" fmla="*/ 17 w 688"/>
                <a:gd name="T73" fmla="*/ 235 h 688"/>
                <a:gd name="T74" fmla="*/ 66 w 688"/>
                <a:gd name="T75" fmla="*/ 141 h 688"/>
                <a:gd name="T76" fmla="*/ 141 w 688"/>
                <a:gd name="T77" fmla="*/ 67 h 688"/>
                <a:gd name="T78" fmla="*/ 235 w 688"/>
                <a:gd name="T79" fmla="*/ 18 h 688"/>
                <a:gd name="T80" fmla="*/ 344 w 688"/>
                <a:gd name="T81" fmla="*/ 0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8" h="688">
                  <a:moveTo>
                    <a:pt x="344" y="26"/>
                  </a:moveTo>
                  <a:lnTo>
                    <a:pt x="292" y="30"/>
                  </a:lnTo>
                  <a:lnTo>
                    <a:pt x="243" y="43"/>
                  </a:lnTo>
                  <a:lnTo>
                    <a:pt x="197" y="61"/>
                  </a:lnTo>
                  <a:lnTo>
                    <a:pt x="156" y="87"/>
                  </a:lnTo>
                  <a:lnTo>
                    <a:pt x="119" y="119"/>
                  </a:lnTo>
                  <a:lnTo>
                    <a:pt x="87" y="156"/>
                  </a:lnTo>
                  <a:lnTo>
                    <a:pt x="61" y="197"/>
                  </a:lnTo>
                  <a:lnTo>
                    <a:pt x="43" y="243"/>
                  </a:lnTo>
                  <a:lnTo>
                    <a:pt x="31" y="292"/>
                  </a:lnTo>
                  <a:lnTo>
                    <a:pt x="26" y="344"/>
                  </a:lnTo>
                  <a:lnTo>
                    <a:pt x="31" y="396"/>
                  </a:lnTo>
                  <a:lnTo>
                    <a:pt x="43" y="445"/>
                  </a:lnTo>
                  <a:lnTo>
                    <a:pt x="61" y="491"/>
                  </a:lnTo>
                  <a:lnTo>
                    <a:pt x="87" y="532"/>
                  </a:lnTo>
                  <a:lnTo>
                    <a:pt x="119" y="569"/>
                  </a:lnTo>
                  <a:lnTo>
                    <a:pt x="156" y="601"/>
                  </a:lnTo>
                  <a:lnTo>
                    <a:pt x="197" y="627"/>
                  </a:lnTo>
                  <a:lnTo>
                    <a:pt x="243" y="645"/>
                  </a:lnTo>
                  <a:lnTo>
                    <a:pt x="292" y="658"/>
                  </a:lnTo>
                  <a:lnTo>
                    <a:pt x="344" y="662"/>
                  </a:lnTo>
                  <a:lnTo>
                    <a:pt x="396" y="658"/>
                  </a:lnTo>
                  <a:lnTo>
                    <a:pt x="445" y="645"/>
                  </a:lnTo>
                  <a:lnTo>
                    <a:pt x="489" y="627"/>
                  </a:lnTo>
                  <a:lnTo>
                    <a:pt x="532" y="601"/>
                  </a:lnTo>
                  <a:lnTo>
                    <a:pt x="569" y="569"/>
                  </a:lnTo>
                  <a:lnTo>
                    <a:pt x="601" y="532"/>
                  </a:lnTo>
                  <a:lnTo>
                    <a:pt x="625" y="491"/>
                  </a:lnTo>
                  <a:lnTo>
                    <a:pt x="645" y="445"/>
                  </a:lnTo>
                  <a:lnTo>
                    <a:pt x="658" y="396"/>
                  </a:lnTo>
                  <a:lnTo>
                    <a:pt x="662" y="344"/>
                  </a:lnTo>
                  <a:lnTo>
                    <a:pt x="658" y="292"/>
                  </a:lnTo>
                  <a:lnTo>
                    <a:pt x="645" y="243"/>
                  </a:lnTo>
                  <a:lnTo>
                    <a:pt x="625" y="197"/>
                  </a:lnTo>
                  <a:lnTo>
                    <a:pt x="601" y="156"/>
                  </a:lnTo>
                  <a:lnTo>
                    <a:pt x="569" y="119"/>
                  </a:lnTo>
                  <a:lnTo>
                    <a:pt x="532" y="87"/>
                  </a:lnTo>
                  <a:lnTo>
                    <a:pt x="489" y="61"/>
                  </a:lnTo>
                  <a:lnTo>
                    <a:pt x="445" y="43"/>
                  </a:lnTo>
                  <a:lnTo>
                    <a:pt x="396" y="30"/>
                  </a:lnTo>
                  <a:lnTo>
                    <a:pt x="344" y="26"/>
                  </a:lnTo>
                  <a:close/>
                  <a:moveTo>
                    <a:pt x="344" y="0"/>
                  </a:moveTo>
                  <a:lnTo>
                    <a:pt x="399" y="4"/>
                  </a:lnTo>
                  <a:lnTo>
                    <a:pt x="453" y="18"/>
                  </a:lnTo>
                  <a:lnTo>
                    <a:pt x="502" y="38"/>
                  </a:lnTo>
                  <a:lnTo>
                    <a:pt x="547" y="67"/>
                  </a:lnTo>
                  <a:lnTo>
                    <a:pt x="587" y="101"/>
                  </a:lnTo>
                  <a:lnTo>
                    <a:pt x="621" y="141"/>
                  </a:lnTo>
                  <a:lnTo>
                    <a:pt x="650" y="186"/>
                  </a:lnTo>
                  <a:lnTo>
                    <a:pt x="670" y="235"/>
                  </a:lnTo>
                  <a:lnTo>
                    <a:pt x="684" y="289"/>
                  </a:lnTo>
                  <a:lnTo>
                    <a:pt x="688" y="344"/>
                  </a:lnTo>
                  <a:lnTo>
                    <a:pt x="684" y="399"/>
                  </a:lnTo>
                  <a:lnTo>
                    <a:pt x="670" y="453"/>
                  </a:lnTo>
                  <a:lnTo>
                    <a:pt x="650" y="502"/>
                  </a:lnTo>
                  <a:lnTo>
                    <a:pt x="621" y="547"/>
                  </a:lnTo>
                  <a:lnTo>
                    <a:pt x="587" y="587"/>
                  </a:lnTo>
                  <a:lnTo>
                    <a:pt x="547" y="621"/>
                  </a:lnTo>
                  <a:lnTo>
                    <a:pt x="502" y="650"/>
                  </a:lnTo>
                  <a:lnTo>
                    <a:pt x="453" y="670"/>
                  </a:lnTo>
                  <a:lnTo>
                    <a:pt x="399" y="684"/>
                  </a:lnTo>
                  <a:lnTo>
                    <a:pt x="344" y="688"/>
                  </a:lnTo>
                  <a:lnTo>
                    <a:pt x="287" y="684"/>
                  </a:lnTo>
                  <a:lnTo>
                    <a:pt x="235" y="670"/>
                  </a:lnTo>
                  <a:lnTo>
                    <a:pt x="185" y="650"/>
                  </a:lnTo>
                  <a:lnTo>
                    <a:pt x="141" y="621"/>
                  </a:lnTo>
                  <a:lnTo>
                    <a:pt x="101" y="587"/>
                  </a:lnTo>
                  <a:lnTo>
                    <a:pt x="66" y="547"/>
                  </a:lnTo>
                  <a:lnTo>
                    <a:pt x="38" y="502"/>
                  </a:lnTo>
                  <a:lnTo>
                    <a:pt x="17" y="453"/>
                  </a:lnTo>
                  <a:lnTo>
                    <a:pt x="5" y="399"/>
                  </a:lnTo>
                  <a:lnTo>
                    <a:pt x="0" y="344"/>
                  </a:lnTo>
                  <a:lnTo>
                    <a:pt x="5" y="289"/>
                  </a:lnTo>
                  <a:lnTo>
                    <a:pt x="17" y="235"/>
                  </a:lnTo>
                  <a:lnTo>
                    <a:pt x="38" y="186"/>
                  </a:lnTo>
                  <a:lnTo>
                    <a:pt x="66" y="141"/>
                  </a:lnTo>
                  <a:lnTo>
                    <a:pt x="101" y="101"/>
                  </a:lnTo>
                  <a:lnTo>
                    <a:pt x="141" y="67"/>
                  </a:lnTo>
                  <a:lnTo>
                    <a:pt x="185" y="38"/>
                  </a:lnTo>
                  <a:lnTo>
                    <a:pt x="235" y="18"/>
                  </a:lnTo>
                  <a:lnTo>
                    <a:pt x="287" y="4"/>
                  </a:lnTo>
                  <a:lnTo>
                    <a:pt x="3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45">
              <a:extLst>
                <a:ext uri="{FF2B5EF4-FFF2-40B4-BE49-F238E27FC236}">
                  <a16:creationId xmlns:a16="http://schemas.microsoft.com/office/drawing/2014/main" id="{9273B962-9E40-45F4-966D-EEA8D826C9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90750" y="3281363"/>
              <a:ext cx="885825" cy="882650"/>
            </a:xfrm>
            <a:custGeom>
              <a:avLst/>
              <a:gdLst>
                <a:gd name="T0" fmla="*/ 233 w 558"/>
                <a:gd name="T1" fmla="*/ 16 h 556"/>
                <a:gd name="T2" fmla="*/ 145 w 558"/>
                <a:gd name="T3" fmla="*/ 49 h 556"/>
                <a:gd name="T4" fmla="*/ 77 w 558"/>
                <a:gd name="T5" fmla="*/ 107 h 556"/>
                <a:gd name="T6" fmla="*/ 31 w 558"/>
                <a:gd name="T7" fmla="*/ 185 h 556"/>
                <a:gd name="T8" fmla="*/ 14 w 558"/>
                <a:gd name="T9" fmla="*/ 278 h 556"/>
                <a:gd name="T10" fmla="*/ 31 w 558"/>
                <a:gd name="T11" fmla="*/ 371 h 556"/>
                <a:gd name="T12" fmla="*/ 77 w 558"/>
                <a:gd name="T13" fmla="*/ 449 h 556"/>
                <a:gd name="T14" fmla="*/ 145 w 558"/>
                <a:gd name="T15" fmla="*/ 507 h 556"/>
                <a:gd name="T16" fmla="*/ 233 w 558"/>
                <a:gd name="T17" fmla="*/ 540 h 556"/>
                <a:gd name="T18" fmla="*/ 327 w 558"/>
                <a:gd name="T19" fmla="*/ 540 h 556"/>
                <a:gd name="T20" fmla="*/ 415 w 558"/>
                <a:gd name="T21" fmla="*/ 507 h 556"/>
                <a:gd name="T22" fmla="*/ 483 w 558"/>
                <a:gd name="T23" fmla="*/ 449 h 556"/>
                <a:gd name="T24" fmla="*/ 529 w 558"/>
                <a:gd name="T25" fmla="*/ 371 h 556"/>
                <a:gd name="T26" fmla="*/ 546 w 558"/>
                <a:gd name="T27" fmla="*/ 278 h 556"/>
                <a:gd name="T28" fmla="*/ 529 w 558"/>
                <a:gd name="T29" fmla="*/ 185 h 556"/>
                <a:gd name="T30" fmla="*/ 483 w 558"/>
                <a:gd name="T31" fmla="*/ 107 h 556"/>
                <a:gd name="T32" fmla="*/ 415 w 558"/>
                <a:gd name="T33" fmla="*/ 49 h 556"/>
                <a:gd name="T34" fmla="*/ 327 w 558"/>
                <a:gd name="T35" fmla="*/ 16 h 556"/>
                <a:gd name="T36" fmla="*/ 280 w 558"/>
                <a:gd name="T37" fmla="*/ 0 h 556"/>
                <a:gd name="T38" fmla="*/ 376 w 558"/>
                <a:gd name="T39" fmla="*/ 16 h 556"/>
                <a:gd name="T40" fmla="*/ 459 w 558"/>
                <a:gd name="T41" fmla="*/ 65 h 556"/>
                <a:gd name="T42" fmla="*/ 520 w 558"/>
                <a:gd name="T43" fmla="*/ 137 h 556"/>
                <a:gd name="T44" fmla="*/ 554 w 558"/>
                <a:gd name="T45" fmla="*/ 228 h 556"/>
                <a:gd name="T46" fmla="*/ 554 w 558"/>
                <a:gd name="T47" fmla="*/ 328 h 556"/>
                <a:gd name="T48" fmla="*/ 520 w 558"/>
                <a:gd name="T49" fmla="*/ 419 h 556"/>
                <a:gd name="T50" fmla="*/ 459 w 558"/>
                <a:gd name="T51" fmla="*/ 491 h 556"/>
                <a:gd name="T52" fmla="*/ 376 w 558"/>
                <a:gd name="T53" fmla="*/ 540 h 556"/>
                <a:gd name="T54" fmla="*/ 280 w 558"/>
                <a:gd name="T55" fmla="*/ 556 h 556"/>
                <a:gd name="T56" fmla="*/ 182 w 558"/>
                <a:gd name="T57" fmla="*/ 540 h 556"/>
                <a:gd name="T58" fmla="*/ 100 w 558"/>
                <a:gd name="T59" fmla="*/ 491 h 556"/>
                <a:gd name="T60" fmla="*/ 38 w 558"/>
                <a:gd name="T61" fmla="*/ 419 h 556"/>
                <a:gd name="T62" fmla="*/ 5 w 558"/>
                <a:gd name="T63" fmla="*/ 328 h 556"/>
                <a:gd name="T64" fmla="*/ 5 w 558"/>
                <a:gd name="T65" fmla="*/ 228 h 556"/>
                <a:gd name="T66" fmla="*/ 38 w 558"/>
                <a:gd name="T67" fmla="*/ 137 h 556"/>
                <a:gd name="T68" fmla="*/ 100 w 558"/>
                <a:gd name="T69" fmla="*/ 65 h 556"/>
                <a:gd name="T70" fmla="*/ 182 w 558"/>
                <a:gd name="T71" fmla="*/ 16 h 556"/>
                <a:gd name="T72" fmla="*/ 280 w 558"/>
                <a:gd name="T73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8" h="556">
                  <a:moveTo>
                    <a:pt x="280" y="12"/>
                  </a:moveTo>
                  <a:lnTo>
                    <a:pt x="233" y="16"/>
                  </a:lnTo>
                  <a:lnTo>
                    <a:pt x="187" y="29"/>
                  </a:lnTo>
                  <a:lnTo>
                    <a:pt x="145" y="49"/>
                  </a:lnTo>
                  <a:lnTo>
                    <a:pt x="109" y="75"/>
                  </a:lnTo>
                  <a:lnTo>
                    <a:pt x="77" y="107"/>
                  </a:lnTo>
                  <a:lnTo>
                    <a:pt x="51" y="143"/>
                  </a:lnTo>
                  <a:lnTo>
                    <a:pt x="31" y="185"/>
                  </a:lnTo>
                  <a:lnTo>
                    <a:pt x="19" y="231"/>
                  </a:lnTo>
                  <a:lnTo>
                    <a:pt x="14" y="278"/>
                  </a:lnTo>
                  <a:lnTo>
                    <a:pt x="19" y="325"/>
                  </a:lnTo>
                  <a:lnTo>
                    <a:pt x="31" y="371"/>
                  </a:lnTo>
                  <a:lnTo>
                    <a:pt x="51" y="413"/>
                  </a:lnTo>
                  <a:lnTo>
                    <a:pt x="77" y="449"/>
                  </a:lnTo>
                  <a:lnTo>
                    <a:pt x="109" y="481"/>
                  </a:lnTo>
                  <a:lnTo>
                    <a:pt x="145" y="507"/>
                  </a:lnTo>
                  <a:lnTo>
                    <a:pt x="187" y="527"/>
                  </a:lnTo>
                  <a:lnTo>
                    <a:pt x="233" y="540"/>
                  </a:lnTo>
                  <a:lnTo>
                    <a:pt x="280" y="544"/>
                  </a:lnTo>
                  <a:lnTo>
                    <a:pt x="327" y="540"/>
                  </a:lnTo>
                  <a:lnTo>
                    <a:pt x="372" y="527"/>
                  </a:lnTo>
                  <a:lnTo>
                    <a:pt x="415" y="507"/>
                  </a:lnTo>
                  <a:lnTo>
                    <a:pt x="451" y="481"/>
                  </a:lnTo>
                  <a:lnTo>
                    <a:pt x="483" y="449"/>
                  </a:lnTo>
                  <a:lnTo>
                    <a:pt x="509" y="413"/>
                  </a:lnTo>
                  <a:lnTo>
                    <a:pt x="529" y="371"/>
                  </a:lnTo>
                  <a:lnTo>
                    <a:pt x="542" y="325"/>
                  </a:lnTo>
                  <a:lnTo>
                    <a:pt x="546" y="278"/>
                  </a:lnTo>
                  <a:lnTo>
                    <a:pt x="542" y="231"/>
                  </a:lnTo>
                  <a:lnTo>
                    <a:pt x="529" y="185"/>
                  </a:lnTo>
                  <a:lnTo>
                    <a:pt x="509" y="143"/>
                  </a:lnTo>
                  <a:lnTo>
                    <a:pt x="483" y="107"/>
                  </a:lnTo>
                  <a:lnTo>
                    <a:pt x="451" y="75"/>
                  </a:lnTo>
                  <a:lnTo>
                    <a:pt x="415" y="49"/>
                  </a:lnTo>
                  <a:lnTo>
                    <a:pt x="372" y="29"/>
                  </a:lnTo>
                  <a:lnTo>
                    <a:pt x="327" y="16"/>
                  </a:lnTo>
                  <a:lnTo>
                    <a:pt x="280" y="12"/>
                  </a:lnTo>
                  <a:close/>
                  <a:moveTo>
                    <a:pt x="280" y="0"/>
                  </a:moveTo>
                  <a:lnTo>
                    <a:pt x="331" y="4"/>
                  </a:lnTo>
                  <a:lnTo>
                    <a:pt x="376" y="16"/>
                  </a:lnTo>
                  <a:lnTo>
                    <a:pt x="421" y="38"/>
                  </a:lnTo>
                  <a:lnTo>
                    <a:pt x="459" y="65"/>
                  </a:lnTo>
                  <a:lnTo>
                    <a:pt x="493" y="98"/>
                  </a:lnTo>
                  <a:lnTo>
                    <a:pt x="520" y="137"/>
                  </a:lnTo>
                  <a:lnTo>
                    <a:pt x="542" y="180"/>
                  </a:lnTo>
                  <a:lnTo>
                    <a:pt x="554" y="228"/>
                  </a:lnTo>
                  <a:lnTo>
                    <a:pt x="558" y="278"/>
                  </a:lnTo>
                  <a:lnTo>
                    <a:pt x="554" y="328"/>
                  </a:lnTo>
                  <a:lnTo>
                    <a:pt x="542" y="376"/>
                  </a:lnTo>
                  <a:lnTo>
                    <a:pt x="520" y="419"/>
                  </a:lnTo>
                  <a:lnTo>
                    <a:pt x="493" y="458"/>
                  </a:lnTo>
                  <a:lnTo>
                    <a:pt x="459" y="491"/>
                  </a:lnTo>
                  <a:lnTo>
                    <a:pt x="421" y="518"/>
                  </a:lnTo>
                  <a:lnTo>
                    <a:pt x="376" y="540"/>
                  </a:lnTo>
                  <a:lnTo>
                    <a:pt x="331" y="552"/>
                  </a:lnTo>
                  <a:lnTo>
                    <a:pt x="280" y="556"/>
                  </a:lnTo>
                  <a:lnTo>
                    <a:pt x="230" y="552"/>
                  </a:lnTo>
                  <a:lnTo>
                    <a:pt x="182" y="540"/>
                  </a:lnTo>
                  <a:lnTo>
                    <a:pt x="139" y="518"/>
                  </a:lnTo>
                  <a:lnTo>
                    <a:pt x="100" y="491"/>
                  </a:lnTo>
                  <a:lnTo>
                    <a:pt x="66" y="458"/>
                  </a:lnTo>
                  <a:lnTo>
                    <a:pt x="38" y="419"/>
                  </a:lnTo>
                  <a:lnTo>
                    <a:pt x="19" y="376"/>
                  </a:lnTo>
                  <a:lnTo>
                    <a:pt x="5" y="328"/>
                  </a:lnTo>
                  <a:lnTo>
                    <a:pt x="0" y="278"/>
                  </a:lnTo>
                  <a:lnTo>
                    <a:pt x="5" y="228"/>
                  </a:lnTo>
                  <a:lnTo>
                    <a:pt x="19" y="180"/>
                  </a:lnTo>
                  <a:lnTo>
                    <a:pt x="38" y="137"/>
                  </a:lnTo>
                  <a:lnTo>
                    <a:pt x="66" y="98"/>
                  </a:lnTo>
                  <a:lnTo>
                    <a:pt x="100" y="65"/>
                  </a:lnTo>
                  <a:lnTo>
                    <a:pt x="139" y="38"/>
                  </a:lnTo>
                  <a:lnTo>
                    <a:pt x="182" y="16"/>
                  </a:lnTo>
                  <a:lnTo>
                    <a:pt x="230" y="4"/>
                  </a:lnTo>
                  <a:lnTo>
                    <a:pt x="2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" name="Freeform 36">
            <a:extLst>
              <a:ext uri="{FF2B5EF4-FFF2-40B4-BE49-F238E27FC236}">
                <a16:creationId xmlns:a16="http://schemas.microsoft.com/office/drawing/2014/main" id="{03F33FEA-B7A9-4D70-A93C-89E946D33A6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644975" y="2013295"/>
            <a:ext cx="684000" cy="704013"/>
          </a:xfrm>
          <a:custGeom>
            <a:avLst/>
            <a:gdLst>
              <a:gd name="T0" fmla="*/ 346 w 5947"/>
              <a:gd name="T1" fmla="*/ 3458 h 6120"/>
              <a:gd name="T2" fmla="*/ 532 w 5947"/>
              <a:gd name="T3" fmla="*/ 5726 h 6120"/>
              <a:gd name="T4" fmla="*/ 1494 w 5947"/>
              <a:gd name="T5" fmla="*/ 5580 h 6120"/>
              <a:gd name="T6" fmla="*/ 1356 w 5947"/>
              <a:gd name="T7" fmla="*/ 3275 h 6120"/>
              <a:gd name="T8" fmla="*/ 3213 w 5947"/>
              <a:gd name="T9" fmla="*/ 548 h 6120"/>
              <a:gd name="T10" fmla="*/ 3206 w 5947"/>
              <a:gd name="T11" fmla="*/ 835 h 6120"/>
              <a:gd name="T12" fmla="*/ 3024 w 5947"/>
              <a:gd name="T13" fmla="*/ 1289 h 6120"/>
              <a:gd name="T14" fmla="*/ 2677 w 5947"/>
              <a:gd name="T15" fmla="*/ 2013 h 6120"/>
              <a:gd name="T16" fmla="*/ 2236 w 5947"/>
              <a:gd name="T17" fmla="*/ 2687 h 6120"/>
              <a:gd name="T18" fmla="*/ 1866 w 5947"/>
              <a:gd name="T19" fmla="*/ 3166 h 6120"/>
              <a:gd name="T20" fmla="*/ 1842 w 5947"/>
              <a:gd name="T21" fmla="*/ 5595 h 6120"/>
              <a:gd name="T22" fmla="*/ 2112 w 5947"/>
              <a:gd name="T23" fmla="*/ 5685 h 6120"/>
              <a:gd name="T24" fmla="*/ 2795 w 5947"/>
              <a:gd name="T25" fmla="*/ 5740 h 6120"/>
              <a:gd name="T26" fmla="*/ 3645 w 5947"/>
              <a:gd name="T27" fmla="*/ 5757 h 6120"/>
              <a:gd name="T28" fmla="*/ 4577 w 5947"/>
              <a:gd name="T29" fmla="*/ 5729 h 6120"/>
              <a:gd name="T30" fmla="*/ 5143 w 5947"/>
              <a:gd name="T31" fmla="*/ 5403 h 6120"/>
              <a:gd name="T32" fmla="*/ 5182 w 5947"/>
              <a:gd name="T33" fmla="*/ 5093 h 6120"/>
              <a:gd name="T34" fmla="*/ 5236 w 5947"/>
              <a:gd name="T35" fmla="*/ 4877 h 6120"/>
              <a:gd name="T36" fmla="*/ 5472 w 5947"/>
              <a:gd name="T37" fmla="*/ 4389 h 6120"/>
              <a:gd name="T38" fmla="*/ 5402 w 5947"/>
              <a:gd name="T39" fmla="*/ 4186 h 6120"/>
              <a:gd name="T40" fmla="*/ 5579 w 5947"/>
              <a:gd name="T41" fmla="*/ 3804 h 6120"/>
              <a:gd name="T42" fmla="*/ 5519 w 5947"/>
              <a:gd name="T43" fmla="*/ 3439 h 6120"/>
              <a:gd name="T44" fmla="*/ 5402 w 5947"/>
              <a:gd name="T45" fmla="*/ 3262 h 6120"/>
              <a:gd name="T46" fmla="*/ 5478 w 5947"/>
              <a:gd name="T47" fmla="*/ 3031 h 6120"/>
              <a:gd name="T48" fmla="*/ 5385 w 5947"/>
              <a:gd name="T49" fmla="*/ 2678 h 6120"/>
              <a:gd name="T50" fmla="*/ 4855 w 5947"/>
              <a:gd name="T51" fmla="*/ 2523 h 6120"/>
              <a:gd name="T52" fmla="*/ 4185 w 5947"/>
              <a:gd name="T53" fmla="*/ 2566 h 6120"/>
              <a:gd name="T54" fmla="*/ 3729 w 5947"/>
              <a:gd name="T55" fmla="*/ 2657 h 6120"/>
              <a:gd name="T56" fmla="*/ 3446 w 5947"/>
              <a:gd name="T57" fmla="*/ 2477 h 6120"/>
              <a:gd name="T58" fmla="*/ 3459 w 5947"/>
              <a:gd name="T59" fmla="*/ 1903 h 6120"/>
              <a:gd name="T60" fmla="*/ 3688 w 5947"/>
              <a:gd name="T61" fmla="*/ 1023 h 6120"/>
              <a:gd name="T62" fmla="*/ 3569 w 5947"/>
              <a:gd name="T63" fmla="*/ 473 h 6120"/>
              <a:gd name="T64" fmla="*/ 3267 w 5947"/>
              <a:gd name="T65" fmla="*/ 345 h 6120"/>
              <a:gd name="T66" fmla="*/ 3489 w 5947"/>
              <a:gd name="T67" fmla="*/ 40 h 6120"/>
              <a:gd name="T68" fmla="*/ 3932 w 5947"/>
              <a:gd name="T69" fmla="*/ 390 h 6120"/>
              <a:gd name="T70" fmla="*/ 4017 w 5947"/>
              <a:gd name="T71" fmla="*/ 1173 h 6120"/>
              <a:gd name="T72" fmla="*/ 3798 w 5947"/>
              <a:gd name="T73" fmla="*/ 1981 h 6120"/>
              <a:gd name="T74" fmla="*/ 3759 w 5947"/>
              <a:gd name="T75" fmla="*/ 2302 h 6120"/>
              <a:gd name="T76" fmla="*/ 4101 w 5947"/>
              <a:gd name="T77" fmla="*/ 2235 h 6120"/>
              <a:gd name="T78" fmla="*/ 4730 w 5947"/>
              <a:gd name="T79" fmla="*/ 2177 h 6120"/>
              <a:gd name="T80" fmla="*/ 5552 w 5947"/>
              <a:gd name="T81" fmla="*/ 2372 h 6120"/>
              <a:gd name="T82" fmla="*/ 5837 w 5947"/>
              <a:gd name="T83" fmla="*/ 2868 h 6120"/>
              <a:gd name="T84" fmla="*/ 5843 w 5947"/>
              <a:gd name="T85" fmla="*/ 3307 h 6120"/>
              <a:gd name="T86" fmla="*/ 5908 w 5947"/>
              <a:gd name="T87" fmla="*/ 3914 h 6120"/>
              <a:gd name="T88" fmla="*/ 5822 w 5947"/>
              <a:gd name="T89" fmla="*/ 4474 h 6120"/>
              <a:gd name="T90" fmla="*/ 5601 w 5947"/>
              <a:gd name="T91" fmla="*/ 5012 h 6120"/>
              <a:gd name="T92" fmla="*/ 5443 w 5947"/>
              <a:gd name="T93" fmla="*/ 5573 h 6120"/>
              <a:gd name="T94" fmla="*/ 4870 w 5947"/>
              <a:gd name="T95" fmla="*/ 6007 h 6120"/>
              <a:gd name="T96" fmla="*/ 3919 w 5947"/>
              <a:gd name="T97" fmla="*/ 6118 h 6120"/>
              <a:gd name="T98" fmla="*/ 2860 w 5947"/>
              <a:gd name="T99" fmla="*/ 6090 h 6120"/>
              <a:gd name="T100" fmla="*/ 2104 w 5947"/>
              <a:gd name="T101" fmla="*/ 6031 h 6120"/>
              <a:gd name="T102" fmla="*/ 1507 w 5947"/>
              <a:gd name="T103" fmla="*/ 6035 h 6120"/>
              <a:gd name="T104" fmla="*/ 243 w 5947"/>
              <a:gd name="T105" fmla="*/ 5986 h 6120"/>
              <a:gd name="T106" fmla="*/ 0 w 5947"/>
              <a:gd name="T107" fmla="*/ 3458 h 6120"/>
              <a:gd name="T108" fmla="*/ 309 w 5947"/>
              <a:gd name="T109" fmla="*/ 2976 h 6120"/>
              <a:gd name="T110" fmla="*/ 1567 w 5947"/>
              <a:gd name="T111" fmla="*/ 2991 h 6120"/>
              <a:gd name="T112" fmla="*/ 1836 w 5947"/>
              <a:gd name="T113" fmla="*/ 2596 h 6120"/>
              <a:gd name="T114" fmla="*/ 2328 w 5947"/>
              <a:gd name="T115" fmla="*/ 1933 h 6120"/>
              <a:gd name="T116" fmla="*/ 2744 w 5947"/>
              <a:gd name="T117" fmla="*/ 1062 h 6120"/>
              <a:gd name="T118" fmla="*/ 2869 w 5947"/>
              <a:gd name="T119" fmla="*/ 520 h 6120"/>
              <a:gd name="T120" fmla="*/ 3027 w 5947"/>
              <a:gd name="T121" fmla="*/ 73 h 6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947" h="6120">
                <a:moveTo>
                  <a:pt x="532" y="3270"/>
                </a:moveTo>
                <a:lnTo>
                  <a:pt x="489" y="3275"/>
                </a:lnTo>
                <a:lnTo>
                  <a:pt x="450" y="3288"/>
                </a:lnTo>
                <a:lnTo>
                  <a:pt x="417" y="3311"/>
                </a:lnTo>
                <a:lnTo>
                  <a:pt x="387" y="3341"/>
                </a:lnTo>
                <a:lnTo>
                  <a:pt x="364" y="3374"/>
                </a:lnTo>
                <a:lnTo>
                  <a:pt x="350" y="3415"/>
                </a:lnTo>
                <a:lnTo>
                  <a:pt x="346" y="3458"/>
                </a:lnTo>
                <a:lnTo>
                  <a:pt x="346" y="5539"/>
                </a:lnTo>
                <a:lnTo>
                  <a:pt x="350" y="5580"/>
                </a:lnTo>
                <a:lnTo>
                  <a:pt x="364" y="5621"/>
                </a:lnTo>
                <a:lnTo>
                  <a:pt x="387" y="5655"/>
                </a:lnTo>
                <a:lnTo>
                  <a:pt x="415" y="5685"/>
                </a:lnTo>
                <a:lnTo>
                  <a:pt x="450" y="5707"/>
                </a:lnTo>
                <a:lnTo>
                  <a:pt x="489" y="5720"/>
                </a:lnTo>
                <a:lnTo>
                  <a:pt x="532" y="5726"/>
                </a:lnTo>
                <a:lnTo>
                  <a:pt x="532" y="5724"/>
                </a:lnTo>
                <a:lnTo>
                  <a:pt x="1313" y="5724"/>
                </a:lnTo>
                <a:lnTo>
                  <a:pt x="1354" y="5720"/>
                </a:lnTo>
                <a:lnTo>
                  <a:pt x="1395" y="5705"/>
                </a:lnTo>
                <a:lnTo>
                  <a:pt x="1429" y="5683"/>
                </a:lnTo>
                <a:lnTo>
                  <a:pt x="1459" y="5655"/>
                </a:lnTo>
                <a:lnTo>
                  <a:pt x="1481" y="5619"/>
                </a:lnTo>
                <a:lnTo>
                  <a:pt x="1494" y="5580"/>
                </a:lnTo>
                <a:lnTo>
                  <a:pt x="1500" y="5537"/>
                </a:lnTo>
                <a:lnTo>
                  <a:pt x="1500" y="3458"/>
                </a:lnTo>
                <a:lnTo>
                  <a:pt x="1494" y="3415"/>
                </a:lnTo>
                <a:lnTo>
                  <a:pt x="1481" y="3376"/>
                </a:lnTo>
                <a:lnTo>
                  <a:pt x="1459" y="3341"/>
                </a:lnTo>
                <a:lnTo>
                  <a:pt x="1429" y="3313"/>
                </a:lnTo>
                <a:lnTo>
                  <a:pt x="1395" y="3290"/>
                </a:lnTo>
                <a:lnTo>
                  <a:pt x="1356" y="3275"/>
                </a:lnTo>
                <a:lnTo>
                  <a:pt x="1313" y="3270"/>
                </a:lnTo>
                <a:lnTo>
                  <a:pt x="532" y="3270"/>
                </a:lnTo>
                <a:close/>
                <a:moveTo>
                  <a:pt x="3243" y="343"/>
                </a:moveTo>
                <a:lnTo>
                  <a:pt x="3232" y="369"/>
                </a:lnTo>
                <a:lnTo>
                  <a:pt x="3225" y="403"/>
                </a:lnTo>
                <a:lnTo>
                  <a:pt x="3219" y="445"/>
                </a:lnTo>
                <a:lnTo>
                  <a:pt x="3215" y="494"/>
                </a:lnTo>
                <a:lnTo>
                  <a:pt x="3213" y="548"/>
                </a:lnTo>
                <a:lnTo>
                  <a:pt x="3215" y="604"/>
                </a:lnTo>
                <a:lnTo>
                  <a:pt x="3219" y="660"/>
                </a:lnTo>
                <a:lnTo>
                  <a:pt x="3226" y="714"/>
                </a:lnTo>
                <a:lnTo>
                  <a:pt x="3228" y="743"/>
                </a:lnTo>
                <a:lnTo>
                  <a:pt x="3226" y="773"/>
                </a:lnTo>
                <a:lnTo>
                  <a:pt x="3219" y="799"/>
                </a:lnTo>
                <a:lnTo>
                  <a:pt x="3215" y="812"/>
                </a:lnTo>
                <a:lnTo>
                  <a:pt x="3206" y="835"/>
                </a:lnTo>
                <a:lnTo>
                  <a:pt x="3195" y="864"/>
                </a:lnTo>
                <a:lnTo>
                  <a:pt x="3180" y="905"/>
                </a:lnTo>
                <a:lnTo>
                  <a:pt x="3161" y="952"/>
                </a:lnTo>
                <a:lnTo>
                  <a:pt x="3139" y="1008"/>
                </a:lnTo>
                <a:lnTo>
                  <a:pt x="3115" y="1069"/>
                </a:lnTo>
                <a:lnTo>
                  <a:pt x="3087" y="1138"/>
                </a:lnTo>
                <a:lnTo>
                  <a:pt x="3057" y="1211"/>
                </a:lnTo>
                <a:lnTo>
                  <a:pt x="3024" y="1289"/>
                </a:lnTo>
                <a:lnTo>
                  <a:pt x="2988" y="1371"/>
                </a:lnTo>
                <a:lnTo>
                  <a:pt x="2949" y="1456"/>
                </a:lnTo>
                <a:lnTo>
                  <a:pt x="2910" y="1546"/>
                </a:lnTo>
                <a:lnTo>
                  <a:pt x="2867" y="1637"/>
                </a:lnTo>
                <a:lnTo>
                  <a:pt x="2823" y="1730"/>
                </a:lnTo>
                <a:lnTo>
                  <a:pt x="2776" y="1825"/>
                </a:lnTo>
                <a:lnTo>
                  <a:pt x="2728" y="1920"/>
                </a:lnTo>
                <a:lnTo>
                  <a:pt x="2677" y="2013"/>
                </a:lnTo>
                <a:lnTo>
                  <a:pt x="2627" y="2106"/>
                </a:lnTo>
                <a:lnTo>
                  <a:pt x="2573" y="2199"/>
                </a:lnTo>
                <a:lnTo>
                  <a:pt x="2519" y="2289"/>
                </a:lnTo>
                <a:lnTo>
                  <a:pt x="2465" y="2376"/>
                </a:lnTo>
                <a:lnTo>
                  <a:pt x="2410" y="2460"/>
                </a:lnTo>
                <a:lnTo>
                  <a:pt x="2352" y="2540"/>
                </a:lnTo>
                <a:lnTo>
                  <a:pt x="2294" y="2616"/>
                </a:lnTo>
                <a:lnTo>
                  <a:pt x="2236" y="2687"/>
                </a:lnTo>
                <a:lnTo>
                  <a:pt x="2177" y="2750"/>
                </a:lnTo>
                <a:lnTo>
                  <a:pt x="2117" y="2808"/>
                </a:lnTo>
                <a:lnTo>
                  <a:pt x="2058" y="2860"/>
                </a:lnTo>
                <a:lnTo>
                  <a:pt x="2006" y="2922"/>
                </a:lnTo>
                <a:lnTo>
                  <a:pt x="1961" y="2985"/>
                </a:lnTo>
                <a:lnTo>
                  <a:pt x="1924" y="3046"/>
                </a:lnTo>
                <a:lnTo>
                  <a:pt x="1892" y="3108"/>
                </a:lnTo>
                <a:lnTo>
                  <a:pt x="1866" y="3166"/>
                </a:lnTo>
                <a:lnTo>
                  <a:pt x="1846" y="3216"/>
                </a:lnTo>
                <a:lnTo>
                  <a:pt x="1831" y="3262"/>
                </a:lnTo>
                <a:lnTo>
                  <a:pt x="1820" y="3298"/>
                </a:lnTo>
                <a:lnTo>
                  <a:pt x="1835" y="3350"/>
                </a:lnTo>
                <a:lnTo>
                  <a:pt x="1842" y="3402"/>
                </a:lnTo>
                <a:lnTo>
                  <a:pt x="1846" y="3458"/>
                </a:lnTo>
                <a:lnTo>
                  <a:pt x="1846" y="5539"/>
                </a:lnTo>
                <a:lnTo>
                  <a:pt x="1842" y="5595"/>
                </a:lnTo>
                <a:lnTo>
                  <a:pt x="1833" y="5651"/>
                </a:lnTo>
                <a:lnTo>
                  <a:pt x="1963" y="5666"/>
                </a:lnTo>
                <a:lnTo>
                  <a:pt x="1965" y="5666"/>
                </a:lnTo>
                <a:lnTo>
                  <a:pt x="1970" y="5668"/>
                </a:lnTo>
                <a:lnTo>
                  <a:pt x="1991" y="5670"/>
                </a:lnTo>
                <a:lnTo>
                  <a:pt x="2021" y="5673"/>
                </a:lnTo>
                <a:lnTo>
                  <a:pt x="2062" y="5679"/>
                </a:lnTo>
                <a:lnTo>
                  <a:pt x="2112" y="5685"/>
                </a:lnTo>
                <a:lnTo>
                  <a:pt x="2171" y="5690"/>
                </a:lnTo>
                <a:lnTo>
                  <a:pt x="2240" y="5698"/>
                </a:lnTo>
                <a:lnTo>
                  <a:pt x="2316" y="5705"/>
                </a:lnTo>
                <a:lnTo>
                  <a:pt x="2400" y="5713"/>
                </a:lnTo>
                <a:lnTo>
                  <a:pt x="2490" y="5720"/>
                </a:lnTo>
                <a:lnTo>
                  <a:pt x="2586" y="5727"/>
                </a:lnTo>
                <a:lnTo>
                  <a:pt x="2689" y="5733"/>
                </a:lnTo>
                <a:lnTo>
                  <a:pt x="2795" y="5740"/>
                </a:lnTo>
                <a:lnTo>
                  <a:pt x="2906" y="5746"/>
                </a:lnTo>
                <a:lnTo>
                  <a:pt x="3022" y="5752"/>
                </a:lnTo>
                <a:lnTo>
                  <a:pt x="3139" y="5755"/>
                </a:lnTo>
                <a:lnTo>
                  <a:pt x="3260" y="5757"/>
                </a:lnTo>
                <a:lnTo>
                  <a:pt x="3381" y="5759"/>
                </a:lnTo>
                <a:lnTo>
                  <a:pt x="3504" y="5759"/>
                </a:lnTo>
                <a:lnTo>
                  <a:pt x="3627" y="5757"/>
                </a:lnTo>
                <a:lnTo>
                  <a:pt x="3645" y="5757"/>
                </a:lnTo>
                <a:lnTo>
                  <a:pt x="3787" y="5766"/>
                </a:lnTo>
                <a:lnTo>
                  <a:pt x="3921" y="5774"/>
                </a:lnTo>
                <a:lnTo>
                  <a:pt x="4049" y="5776"/>
                </a:lnTo>
                <a:lnTo>
                  <a:pt x="4170" y="5774"/>
                </a:lnTo>
                <a:lnTo>
                  <a:pt x="4283" y="5768"/>
                </a:lnTo>
                <a:lnTo>
                  <a:pt x="4388" y="5759"/>
                </a:lnTo>
                <a:lnTo>
                  <a:pt x="4486" y="5746"/>
                </a:lnTo>
                <a:lnTo>
                  <a:pt x="4577" y="5729"/>
                </a:lnTo>
                <a:lnTo>
                  <a:pt x="4682" y="5703"/>
                </a:lnTo>
                <a:lnTo>
                  <a:pt x="4777" y="5673"/>
                </a:lnTo>
                <a:lnTo>
                  <a:pt x="4860" y="5640"/>
                </a:lnTo>
                <a:lnTo>
                  <a:pt x="4937" y="5601"/>
                </a:lnTo>
                <a:lnTo>
                  <a:pt x="5004" y="5558"/>
                </a:lnTo>
                <a:lnTo>
                  <a:pt x="5059" y="5511"/>
                </a:lnTo>
                <a:lnTo>
                  <a:pt x="5106" y="5459"/>
                </a:lnTo>
                <a:lnTo>
                  <a:pt x="5143" y="5403"/>
                </a:lnTo>
                <a:lnTo>
                  <a:pt x="5165" y="5357"/>
                </a:lnTo>
                <a:lnTo>
                  <a:pt x="5180" y="5308"/>
                </a:lnTo>
                <a:lnTo>
                  <a:pt x="5190" y="5262"/>
                </a:lnTo>
                <a:lnTo>
                  <a:pt x="5193" y="5219"/>
                </a:lnTo>
                <a:lnTo>
                  <a:pt x="5193" y="5180"/>
                </a:lnTo>
                <a:lnTo>
                  <a:pt x="5191" y="5145"/>
                </a:lnTo>
                <a:lnTo>
                  <a:pt x="5188" y="5115"/>
                </a:lnTo>
                <a:lnTo>
                  <a:pt x="5182" y="5093"/>
                </a:lnTo>
                <a:lnTo>
                  <a:pt x="5178" y="5079"/>
                </a:lnTo>
                <a:lnTo>
                  <a:pt x="5178" y="5074"/>
                </a:lnTo>
                <a:lnTo>
                  <a:pt x="5169" y="5039"/>
                </a:lnTo>
                <a:lnTo>
                  <a:pt x="5167" y="5001"/>
                </a:lnTo>
                <a:lnTo>
                  <a:pt x="5175" y="4966"/>
                </a:lnTo>
                <a:lnTo>
                  <a:pt x="5190" y="4932"/>
                </a:lnTo>
                <a:lnTo>
                  <a:pt x="5210" y="4903"/>
                </a:lnTo>
                <a:lnTo>
                  <a:pt x="5236" y="4877"/>
                </a:lnTo>
                <a:lnTo>
                  <a:pt x="5303" y="4821"/>
                </a:lnTo>
                <a:lnTo>
                  <a:pt x="5359" y="4763"/>
                </a:lnTo>
                <a:lnTo>
                  <a:pt x="5405" y="4702"/>
                </a:lnTo>
                <a:lnTo>
                  <a:pt x="5439" y="4638"/>
                </a:lnTo>
                <a:lnTo>
                  <a:pt x="5463" y="4573"/>
                </a:lnTo>
                <a:lnTo>
                  <a:pt x="5474" y="4504"/>
                </a:lnTo>
                <a:lnTo>
                  <a:pt x="5476" y="4433"/>
                </a:lnTo>
                <a:lnTo>
                  <a:pt x="5472" y="4389"/>
                </a:lnTo>
                <a:lnTo>
                  <a:pt x="5465" y="4350"/>
                </a:lnTo>
                <a:lnTo>
                  <a:pt x="5456" y="4312"/>
                </a:lnTo>
                <a:lnTo>
                  <a:pt x="5445" y="4281"/>
                </a:lnTo>
                <a:lnTo>
                  <a:pt x="5435" y="4257"/>
                </a:lnTo>
                <a:lnTo>
                  <a:pt x="5426" y="4236"/>
                </a:lnTo>
                <a:lnTo>
                  <a:pt x="5420" y="4225"/>
                </a:lnTo>
                <a:lnTo>
                  <a:pt x="5418" y="4219"/>
                </a:lnTo>
                <a:lnTo>
                  <a:pt x="5402" y="4186"/>
                </a:lnTo>
                <a:lnTo>
                  <a:pt x="5394" y="4149"/>
                </a:lnTo>
                <a:lnTo>
                  <a:pt x="5394" y="4111"/>
                </a:lnTo>
                <a:lnTo>
                  <a:pt x="5402" y="4076"/>
                </a:lnTo>
                <a:lnTo>
                  <a:pt x="5418" y="4042"/>
                </a:lnTo>
                <a:lnTo>
                  <a:pt x="5441" y="4011"/>
                </a:lnTo>
                <a:lnTo>
                  <a:pt x="5500" y="3942"/>
                </a:lnTo>
                <a:lnTo>
                  <a:pt x="5547" y="3873"/>
                </a:lnTo>
                <a:lnTo>
                  <a:pt x="5579" y="3804"/>
                </a:lnTo>
                <a:lnTo>
                  <a:pt x="5597" y="3735"/>
                </a:lnTo>
                <a:lnTo>
                  <a:pt x="5601" y="3666"/>
                </a:lnTo>
                <a:lnTo>
                  <a:pt x="5597" y="3620"/>
                </a:lnTo>
                <a:lnTo>
                  <a:pt x="5586" y="3577"/>
                </a:lnTo>
                <a:lnTo>
                  <a:pt x="5573" y="3538"/>
                </a:lnTo>
                <a:lnTo>
                  <a:pt x="5556" y="3501"/>
                </a:lnTo>
                <a:lnTo>
                  <a:pt x="5538" y="3469"/>
                </a:lnTo>
                <a:lnTo>
                  <a:pt x="5519" y="3439"/>
                </a:lnTo>
                <a:lnTo>
                  <a:pt x="5500" y="3415"/>
                </a:lnTo>
                <a:lnTo>
                  <a:pt x="5484" y="3395"/>
                </a:lnTo>
                <a:lnTo>
                  <a:pt x="5471" y="3380"/>
                </a:lnTo>
                <a:lnTo>
                  <a:pt x="5463" y="3370"/>
                </a:lnTo>
                <a:lnTo>
                  <a:pt x="5459" y="3368"/>
                </a:lnTo>
                <a:lnTo>
                  <a:pt x="5432" y="3337"/>
                </a:lnTo>
                <a:lnTo>
                  <a:pt x="5413" y="3300"/>
                </a:lnTo>
                <a:lnTo>
                  <a:pt x="5402" y="3262"/>
                </a:lnTo>
                <a:lnTo>
                  <a:pt x="5402" y="3221"/>
                </a:lnTo>
                <a:lnTo>
                  <a:pt x="5409" y="3182"/>
                </a:lnTo>
                <a:lnTo>
                  <a:pt x="5428" y="3145"/>
                </a:lnTo>
                <a:lnTo>
                  <a:pt x="5433" y="3136"/>
                </a:lnTo>
                <a:lnTo>
                  <a:pt x="5443" y="3117"/>
                </a:lnTo>
                <a:lnTo>
                  <a:pt x="5454" y="3095"/>
                </a:lnTo>
                <a:lnTo>
                  <a:pt x="5467" y="3063"/>
                </a:lnTo>
                <a:lnTo>
                  <a:pt x="5478" y="3031"/>
                </a:lnTo>
                <a:lnTo>
                  <a:pt x="5487" y="2992"/>
                </a:lnTo>
                <a:lnTo>
                  <a:pt x="5493" y="2951"/>
                </a:lnTo>
                <a:lnTo>
                  <a:pt x="5495" y="2907"/>
                </a:lnTo>
                <a:lnTo>
                  <a:pt x="5489" y="2862"/>
                </a:lnTo>
                <a:lnTo>
                  <a:pt x="5478" y="2816"/>
                </a:lnTo>
                <a:lnTo>
                  <a:pt x="5458" y="2769"/>
                </a:lnTo>
                <a:lnTo>
                  <a:pt x="5426" y="2722"/>
                </a:lnTo>
                <a:lnTo>
                  <a:pt x="5385" y="2678"/>
                </a:lnTo>
                <a:lnTo>
                  <a:pt x="5340" y="2642"/>
                </a:lnTo>
                <a:lnTo>
                  <a:pt x="5288" y="2613"/>
                </a:lnTo>
                <a:lnTo>
                  <a:pt x="5229" y="2588"/>
                </a:lnTo>
                <a:lnTo>
                  <a:pt x="5162" y="2568"/>
                </a:lnTo>
                <a:lnTo>
                  <a:pt x="5091" y="2551"/>
                </a:lnTo>
                <a:lnTo>
                  <a:pt x="5017" y="2538"/>
                </a:lnTo>
                <a:lnTo>
                  <a:pt x="4937" y="2529"/>
                </a:lnTo>
                <a:lnTo>
                  <a:pt x="4855" y="2523"/>
                </a:lnTo>
                <a:lnTo>
                  <a:pt x="4771" y="2519"/>
                </a:lnTo>
                <a:lnTo>
                  <a:pt x="4683" y="2519"/>
                </a:lnTo>
                <a:lnTo>
                  <a:pt x="4598" y="2523"/>
                </a:lnTo>
                <a:lnTo>
                  <a:pt x="4512" y="2527"/>
                </a:lnTo>
                <a:lnTo>
                  <a:pt x="4427" y="2534"/>
                </a:lnTo>
                <a:lnTo>
                  <a:pt x="4343" y="2544"/>
                </a:lnTo>
                <a:lnTo>
                  <a:pt x="4263" y="2555"/>
                </a:lnTo>
                <a:lnTo>
                  <a:pt x="4185" y="2566"/>
                </a:lnTo>
                <a:lnTo>
                  <a:pt x="4112" y="2579"/>
                </a:lnTo>
                <a:lnTo>
                  <a:pt x="4043" y="2594"/>
                </a:lnTo>
                <a:lnTo>
                  <a:pt x="4036" y="2596"/>
                </a:lnTo>
                <a:lnTo>
                  <a:pt x="4027" y="2598"/>
                </a:lnTo>
                <a:lnTo>
                  <a:pt x="3919" y="2616"/>
                </a:lnTo>
                <a:lnTo>
                  <a:pt x="3805" y="2642"/>
                </a:lnTo>
                <a:lnTo>
                  <a:pt x="3768" y="2652"/>
                </a:lnTo>
                <a:lnTo>
                  <a:pt x="3729" y="2657"/>
                </a:lnTo>
                <a:lnTo>
                  <a:pt x="3688" y="2659"/>
                </a:lnTo>
                <a:lnTo>
                  <a:pt x="3645" y="2654"/>
                </a:lnTo>
                <a:lnTo>
                  <a:pt x="3604" y="2641"/>
                </a:lnTo>
                <a:lnTo>
                  <a:pt x="3563" y="2620"/>
                </a:lnTo>
                <a:lnTo>
                  <a:pt x="3526" y="2592"/>
                </a:lnTo>
                <a:lnTo>
                  <a:pt x="3494" y="2559"/>
                </a:lnTo>
                <a:lnTo>
                  <a:pt x="3468" y="2521"/>
                </a:lnTo>
                <a:lnTo>
                  <a:pt x="3446" y="2477"/>
                </a:lnTo>
                <a:lnTo>
                  <a:pt x="3429" y="2428"/>
                </a:lnTo>
                <a:lnTo>
                  <a:pt x="3418" y="2372"/>
                </a:lnTo>
                <a:lnTo>
                  <a:pt x="3413" y="2311"/>
                </a:lnTo>
                <a:lnTo>
                  <a:pt x="3411" y="2244"/>
                </a:lnTo>
                <a:lnTo>
                  <a:pt x="3416" y="2169"/>
                </a:lnTo>
                <a:lnTo>
                  <a:pt x="3426" y="2088"/>
                </a:lnTo>
                <a:lnTo>
                  <a:pt x="3439" y="2000"/>
                </a:lnTo>
                <a:lnTo>
                  <a:pt x="3459" y="1903"/>
                </a:lnTo>
                <a:lnTo>
                  <a:pt x="3483" y="1801"/>
                </a:lnTo>
                <a:lnTo>
                  <a:pt x="3513" y="1691"/>
                </a:lnTo>
                <a:lnTo>
                  <a:pt x="3548" y="1572"/>
                </a:lnTo>
                <a:lnTo>
                  <a:pt x="3589" y="1447"/>
                </a:lnTo>
                <a:lnTo>
                  <a:pt x="3623" y="1332"/>
                </a:lnTo>
                <a:lnTo>
                  <a:pt x="3653" y="1224"/>
                </a:lnTo>
                <a:lnTo>
                  <a:pt x="3673" y="1121"/>
                </a:lnTo>
                <a:lnTo>
                  <a:pt x="3688" y="1023"/>
                </a:lnTo>
                <a:lnTo>
                  <a:pt x="3697" y="931"/>
                </a:lnTo>
                <a:lnTo>
                  <a:pt x="3697" y="846"/>
                </a:lnTo>
                <a:lnTo>
                  <a:pt x="3692" y="768"/>
                </a:lnTo>
                <a:lnTo>
                  <a:pt x="3680" y="695"/>
                </a:lnTo>
                <a:lnTo>
                  <a:pt x="3662" y="628"/>
                </a:lnTo>
                <a:lnTo>
                  <a:pt x="3636" y="568"/>
                </a:lnTo>
                <a:lnTo>
                  <a:pt x="3604" y="516"/>
                </a:lnTo>
                <a:lnTo>
                  <a:pt x="3569" y="473"/>
                </a:lnTo>
                <a:lnTo>
                  <a:pt x="3532" y="440"/>
                </a:lnTo>
                <a:lnTo>
                  <a:pt x="3491" y="412"/>
                </a:lnTo>
                <a:lnTo>
                  <a:pt x="3450" y="390"/>
                </a:lnTo>
                <a:lnTo>
                  <a:pt x="3407" y="373"/>
                </a:lnTo>
                <a:lnTo>
                  <a:pt x="3368" y="360"/>
                </a:lnTo>
                <a:lnTo>
                  <a:pt x="3331" y="352"/>
                </a:lnTo>
                <a:lnTo>
                  <a:pt x="3295" y="347"/>
                </a:lnTo>
                <a:lnTo>
                  <a:pt x="3267" y="345"/>
                </a:lnTo>
                <a:lnTo>
                  <a:pt x="3243" y="343"/>
                </a:lnTo>
                <a:close/>
                <a:moveTo>
                  <a:pt x="3234" y="0"/>
                </a:moveTo>
                <a:lnTo>
                  <a:pt x="3262" y="0"/>
                </a:lnTo>
                <a:lnTo>
                  <a:pt x="3295" y="2"/>
                </a:lnTo>
                <a:lnTo>
                  <a:pt x="3336" y="6"/>
                </a:lnTo>
                <a:lnTo>
                  <a:pt x="3383" y="13"/>
                </a:lnTo>
                <a:lnTo>
                  <a:pt x="3435" y="25"/>
                </a:lnTo>
                <a:lnTo>
                  <a:pt x="3489" y="40"/>
                </a:lnTo>
                <a:lnTo>
                  <a:pt x="3546" y="58"/>
                </a:lnTo>
                <a:lnTo>
                  <a:pt x="3604" y="84"/>
                </a:lnTo>
                <a:lnTo>
                  <a:pt x="3664" y="116"/>
                </a:lnTo>
                <a:lnTo>
                  <a:pt x="3723" y="153"/>
                </a:lnTo>
                <a:lnTo>
                  <a:pt x="3779" y="200"/>
                </a:lnTo>
                <a:lnTo>
                  <a:pt x="3835" y="254"/>
                </a:lnTo>
                <a:lnTo>
                  <a:pt x="3885" y="317"/>
                </a:lnTo>
                <a:lnTo>
                  <a:pt x="3932" y="390"/>
                </a:lnTo>
                <a:lnTo>
                  <a:pt x="3971" y="468"/>
                </a:lnTo>
                <a:lnTo>
                  <a:pt x="4001" y="552"/>
                </a:lnTo>
                <a:lnTo>
                  <a:pt x="4023" y="641"/>
                </a:lnTo>
                <a:lnTo>
                  <a:pt x="4038" y="736"/>
                </a:lnTo>
                <a:lnTo>
                  <a:pt x="4045" y="836"/>
                </a:lnTo>
                <a:lnTo>
                  <a:pt x="4043" y="944"/>
                </a:lnTo>
                <a:lnTo>
                  <a:pt x="4034" y="1056"/>
                </a:lnTo>
                <a:lnTo>
                  <a:pt x="4017" y="1173"/>
                </a:lnTo>
                <a:lnTo>
                  <a:pt x="3993" y="1296"/>
                </a:lnTo>
                <a:lnTo>
                  <a:pt x="3960" y="1425"/>
                </a:lnTo>
                <a:lnTo>
                  <a:pt x="3919" y="1557"/>
                </a:lnTo>
                <a:lnTo>
                  <a:pt x="3887" y="1659"/>
                </a:lnTo>
                <a:lnTo>
                  <a:pt x="3859" y="1752"/>
                </a:lnTo>
                <a:lnTo>
                  <a:pt x="3835" y="1836"/>
                </a:lnTo>
                <a:lnTo>
                  <a:pt x="3814" y="1913"/>
                </a:lnTo>
                <a:lnTo>
                  <a:pt x="3798" y="1981"/>
                </a:lnTo>
                <a:lnTo>
                  <a:pt x="3785" y="2043"/>
                </a:lnTo>
                <a:lnTo>
                  <a:pt x="3775" y="2097"/>
                </a:lnTo>
                <a:lnTo>
                  <a:pt x="3768" y="2145"/>
                </a:lnTo>
                <a:lnTo>
                  <a:pt x="3762" y="2188"/>
                </a:lnTo>
                <a:lnTo>
                  <a:pt x="3760" y="2223"/>
                </a:lnTo>
                <a:lnTo>
                  <a:pt x="3759" y="2255"/>
                </a:lnTo>
                <a:lnTo>
                  <a:pt x="3759" y="2281"/>
                </a:lnTo>
                <a:lnTo>
                  <a:pt x="3759" y="2302"/>
                </a:lnTo>
                <a:lnTo>
                  <a:pt x="3861" y="2279"/>
                </a:lnTo>
                <a:lnTo>
                  <a:pt x="3960" y="2261"/>
                </a:lnTo>
                <a:lnTo>
                  <a:pt x="3961" y="2261"/>
                </a:lnTo>
                <a:lnTo>
                  <a:pt x="3969" y="2259"/>
                </a:lnTo>
                <a:lnTo>
                  <a:pt x="3988" y="2255"/>
                </a:lnTo>
                <a:lnTo>
                  <a:pt x="4017" y="2250"/>
                </a:lnTo>
                <a:lnTo>
                  <a:pt x="4054" y="2242"/>
                </a:lnTo>
                <a:lnTo>
                  <a:pt x="4101" y="2235"/>
                </a:lnTo>
                <a:lnTo>
                  <a:pt x="4153" y="2225"/>
                </a:lnTo>
                <a:lnTo>
                  <a:pt x="4215" y="2216"/>
                </a:lnTo>
                <a:lnTo>
                  <a:pt x="4280" y="2207"/>
                </a:lnTo>
                <a:lnTo>
                  <a:pt x="4352" y="2199"/>
                </a:lnTo>
                <a:lnTo>
                  <a:pt x="4429" y="2192"/>
                </a:lnTo>
                <a:lnTo>
                  <a:pt x="4507" y="2184"/>
                </a:lnTo>
                <a:lnTo>
                  <a:pt x="4590" y="2181"/>
                </a:lnTo>
                <a:lnTo>
                  <a:pt x="4730" y="2177"/>
                </a:lnTo>
                <a:lnTo>
                  <a:pt x="4862" y="2179"/>
                </a:lnTo>
                <a:lnTo>
                  <a:pt x="4985" y="2188"/>
                </a:lnTo>
                <a:lnTo>
                  <a:pt x="5100" y="2203"/>
                </a:lnTo>
                <a:lnTo>
                  <a:pt x="5206" y="2225"/>
                </a:lnTo>
                <a:lnTo>
                  <a:pt x="5305" y="2253"/>
                </a:lnTo>
                <a:lnTo>
                  <a:pt x="5396" y="2287"/>
                </a:lnTo>
                <a:lnTo>
                  <a:pt x="5478" y="2326"/>
                </a:lnTo>
                <a:lnTo>
                  <a:pt x="5552" y="2372"/>
                </a:lnTo>
                <a:lnTo>
                  <a:pt x="5618" y="2426"/>
                </a:lnTo>
                <a:lnTo>
                  <a:pt x="5677" y="2486"/>
                </a:lnTo>
                <a:lnTo>
                  <a:pt x="5726" y="2547"/>
                </a:lnTo>
                <a:lnTo>
                  <a:pt x="5763" y="2611"/>
                </a:lnTo>
                <a:lnTo>
                  <a:pt x="5794" y="2674"/>
                </a:lnTo>
                <a:lnTo>
                  <a:pt x="5815" y="2739"/>
                </a:lnTo>
                <a:lnTo>
                  <a:pt x="5830" y="2804"/>
                </a:lnTo>
                <a:lnTo>
                  <a:pt x="5837" y="2868"/>
                </a:lnTo>
                <a:lnTo>
                  <a:pt x="5839" y="2931"/>
                </a:lnTo>
                <a:lnTo>
                  <a:pt x="5835" y="2992"/>
                </a:lnTo>
                <a:lnTo>
                  <a:pt x="5826" y="3052"/>
                </a:lnTo>
                <a:lnTo>
                  <a:pt x="5813" y="3110"/>
                </a:lnTo>
                <a:lnTo>
                  <a:pt x="5798" y="3164"/>
                </a:lnTo>
                <a:lnTo>
                  <a:pt x="5779" y="3212"/>
                </a:lnTo>
                <a:lnTo>
                  <a:pt x="5811" y="3257"/>
                </a:lnTo>
                <a:lnTo>
                  <a:pt x="5843" y="3307"/>
                </a:lnTo>
                <a:lnTo>
                  <a:pt x="5873" y="3365"/>
                </a:lnTo>
                <a:lnTo>
                  <a:pt x="5900" y="3428"/>
                </a:lnTo>
                <a:lnTo>
                  <a:pt x="5923" y="3497"/>
                </a:lnTo>
                <a:lnTo>
                  <a:pt x="5938" y="3573"/>
                </a:lnTo>
                <a:lnTo>
                  <a:pt x="5947" y="3653"/>
                </a:lnTo>
                <a:lnTo>
                  <a:pt x="5945" y="3741"/>
                </a:lnTo>
                <a:lnTo>
                  <a:pt x="5932" y="3828"/>
                </a:lnTo>
                <a:lnTo>
                  <a:pt x="5908" y="3914"/>
                </a:lnTo>
                <a:lnTo>
                  <a:pt x="5873" y="3998"/>
                </a:lnTo>
                <a:lnTo>
                  <a:pt x="5826" y="4080"/>
                </a:lnTo>
                <a:lnTo>
                  <a:pt x="5768" y="4162"/>
                </a:lnTo>
                <a:lnTo>
                  <a:pt x="5787" y="4214"/>
                </a:lnTo>
                <a:lnTo>
                  <a:pt x="5802" y="4275"/>
                </a:lnTo>
                <a:lnTo>
                  <a:pt x="5815" y="4344"/>
                </a:lnTo>
                <a:lnTo>
                  <a:pt x="5820" y="4419"/>
                </a:lnTo>
                <a:lnTo>
                  <a:pt x="5822" y="4474"/>
                </a:lnTo>
                <a:lnTo>
                  <a:pt x="5819" y="4534"/>
                </a:lnTo>
                <a:lnTo>
                  <a:pt x="5811" y="4597"/>
                </a:lnTo>
                <a:lnTo>
                  <a:pt x="5796" y="4664"/>
                </a:lnTo>
                <a:lnTo>
                  <a:pt x="5774" y="4731"/>
                </a:lnTo>
                <a:lnTo>
                  <a:pt x="5746" y="4802"/>
                </a:lnTo>
                <a:lnTo>
                  <a:pt x="5707" y="4871"/>
                </a:lnTo>
                <a:lnTo>
                  <a:pt x="5659" y="4942"/>
                </a:lnTo>
                <a:lnTo>
                  <a:pt x="5601" y="5012"/>
                </a:lnTo>
                <a:lnTo>
                  <a:pt x="5530" y="5083"/>
                </a:lnTo>
                <a:lnTo>
                  <a:pt x="5536" y="5137"/>
                </a:lnTo>
                <a:lnTo>
                  <a:pt x="5539" y="5199"/>
                </a:lnTo>
                <a:lnTo>
                  <a:pt x="5536" y="5266"/>
                </a:lnTo>
                <a:lnTo>
                  <a:pt x="5526" y="5338"/>
                </a:lnTo>
                <a:lnTo>
                  <a:pt x="5510" y="5415"/>
                </a:lnTo>
                <a:lnTo>
                  <a:pt x="5482" y="5493"/>
                </a:lnTo>
                <a:lnTo>
                  <a:pt x="5443" y="5573"/>
                </a:lnTo>
                <a:lnTo>
                  <a:pt x="5400" y="5644"/>
                </a:lnTo>
                <a:lnTo>
                  <a:pt x="5346" y="5711"/>
                </a:lnTo>
                <a:lnTo>
                  <a:pt x="5286" y="5772"/>
                </a:lnTo>
                <a:lnTo>
                  <a:pt x="5218" y="5828"/>
                </a:lnTo>
                <a:lnTo>
                  <a:pt x="5143" y="5880"/>
                </a:lnTo>
                <a:lnTo>
                  <a:pt x="5059" y="5928"/>
                </a:lnTo>
                <a:lnTo>
                  <a:pt x="4968" y="5969"/>
                </a:lnTo>
                <a:lnTo>
                  <a:pt x="4870" y="6007"/>
                </a:lnTo>
                <a:lnTo>
                  <a:pt x="4763" y="6040"/>
                </a:lnTo>
                <a:lnTo>
                  <a:pt x="4650" y="6068"/>
                </a:lnTo>
                <a:lnTo>
                  <a:pt x="4546" y="6087"/>
                </a:lnTo>
                <a:lnTo>
                  <a:pt x="4434" y="6102"/>
                </a:lnTo>
                <a:lnTo>
                  <a:pt x="4315" y="6113"/>
                </a:lnTo>
                <a:lnTo>
                  <a:pt x="4188" y="6118"/>
                </a:lnTo>
                <a:lnTo>
                  <a:pt x="4054" y="6120"/>
                </a:lnTo>
                <a:lnTo>
                  <a:pt x="3919" y="6118"/>
                </a:lnTo>
                <a:lnTo>
                  <a:pt x="3775" y="6113"/>
                </a:lnTo>
                <a:lnTo>
                  <a:pt x="3627" y="6103"/>
                </a:lnTo>
                <a:lnTo>
                  <a:pt x="3493" y="6105"/>
                </a:lnTo>
                <a:lnTo>
                  <a:pt x="3362" y="6105"/>
                </a:lnTo>
                <a:lnTo>
                  <a:pt x="3232" y="6103"/>
                </a:lnTo>
                <a:lnTo>
                  <a:pt x="3105" y="6100"/>
                </a:lnTo>
                <a:lnTo>
                  <a:pt x="2981" y="6096"/>
                </a:lnTo>
                <a:lnTo>
                  <a:pt x="2860" y="6090"/>
                </a:lnTo>
                <a:lnTo>
                  <a:pt x="2743" y="6083"/>
                </a:lnTo>
                <a:lnTo>
                  <a:pt x="2631" y="6076"/>
                </a:lnTo>
                <a:lnTo>
                  <a:pt x="2525" y="6068"/>
                </a:lnTo>
                <a:lnTo>
                  <a:pt x="2426" y="6061"/>
                </a:lnTo>
                <a:lnTo>
                  <a:pt x="2333" y="6053"/>
                </a:lnTo>
                <a:lnTo>
                  <a:pt x="2248" y="6046"/>
                </a:lnTo>
                <a:lnTo>
                  <a:pt x="2171" y="6038"/>
                </a:lnTo>
                <a:lnTo>
                  <a:pt x="2104" y="6031"/>
                </a:lnTo>
                <a:lnTo>
                  <a:pt x="2045" y="6025"/>
                </a:lnTo>
                <a:lnTo>
                  <a:pt x="1996" y="6020"/>
                </a:lnTo>
                <a:lnTo>
                  <a:pt x="1959" y="6014"/>
                </a:lnTo>
                <a:lnTo>
                  <a:pt x="1933" y="6012"/>
                </a:lnTo>
                <a:lnTo>
                  <a:pt x="1920" y="6010"/>
                </a:lnTo>
                <a:lnTo>
                  <a:pt x="1621" y="5973"/>
                </a:lnTo>
                <a:lnTo>
                  <a:pt x="1565" y="6007"/>
                </a:lnTo>
                <a:lnTo>
                  <a:pt x="1507" y="6035"/>
                </a:lnTo>
                <a:lnTo>
                  <a:pt x="1446" y="6055"/>
                </a:lnTo>
                <a:lnTo>
                  <a:pt x="1380" y="6066"/>
                </a:lnTo>
                <a:lnTo>
                  <a:pt x="1313" y="6072"/>
                </a:lnTo>
                <a:lnTo>
                  <a:pt x="532" y="6072"/>
                </a:lnTo>
                <a:lnTo>
                  <a:pt x="454" y="6066"/>
                </a:lnTo>
                <a:lnTo>
                  <a:pt x="379" y="6049"/>
                </a:lnTo>
                <a:lnTo>
                  <a:pt x="309" y="6022"/>
                </a:lnTo>
                <a:lnTo>
                  <a:pt x="243" y="5986"/>
                </a:lnTo>
                <a:lnTo>
                  <a:pt x="184" y="5942"/>
                </a:lnTo>
                <a:lnTo>
                  <a:pt x="132" y="5888"/>
                </a:lnTo>
                <a:lnTo>
                  <a:pt x="85" y="5828"/>
                </a:lnTo>
                <a:lnTo>
                  <a:pt x="50" y="5763"/>
                </a:lnTo>
                <a:lnTo>
                  <a:pt x="22" y="5692"/>
                </a:lnTo>
                <a:lnTo>
                  <a:pt x="5" y="5618"/>
                </a:lnTo>
                <a:lnTo>
                  <a:pt x="0" y="5539"/>
                </a:lnTo>
                <a:lnTo>
                  <a:pt x="0" y="3458"/>
                </a:lnTo>
                <a:lnTo>
                  <a:pt x="5" y="3380"/>
                </a:lnTo>
                <a:lnTo>
                  <a:pt x="22" y="3305"/>
                </a:lnTo>
                <a:lnTo>
                  <a:pt x="50" y="3234"/>
                </a:lnTo>
                <a:lnTo>
                  <a:pt x="85" y="3169"/>
                </a:lnTo>
                <a:lnTo>
                  <a:pt x="130" y="3110"/>
                </a:lnTo>
                <a:lnTo>
                  <a:pt x="182" y="3058"/>
                </a:lnTo>
                <a:lnTo>
                  <a:pt x="242" y="3013"/>
                </a:lnTo>
                <a:lnTo>
                  <a:pt x="309" y="2976"/>
                </a:lnTo>
                <a:lnTo>
                  <a:pt x="379" y="2950"/>
                </a:lnTo>
                <a:lnTo>
                  <a:pt x="454" y="2933"/>
                </a:lnTo>
                <a:lnTo>
                  <a:pt x="532" y="2925"/>
                </a:lnTo>
                <a:lnTo>
                  <a:pt x="1313" y="2925"/>
                </a:lnTo>
                <a:lnTo>
                  <a:pt x="1380" y="2931"/>
                </a:lnTo>
                <a:lnTo>
                  <a:pt x="1446" y="2942"/>
                </a:lnTo>
                <a:lnTo>
                  <a:pt x="1507" y="2963"/>
                </a:lnTo>
                <a:lnTo>
                  <a:pt x="1567" y="2991"/>
                </a:lnTo>
                <a:lnTo>
                  <a:pt x="1602" y="2918"/>
                </a:lnTo>
                <a:lnTo>
                  <a:pt x="1643" y="2843"/>
                </a:lnTo>
                <a:lnTo>
                  <a:pt x="1693" y="2765"/>
                </a:lnTo>
                <a:lnTo>
                  <a:pt x="1751" y="2689"/>
                </a:lnTo>
                <a:lnTo>
                  <a:pt x="1816" y="2614"/>
                </a:lnTo>
                <a:lnTo>
                  <a:pt x="1823" y="2607"/>
                </a:lnTo>
                <a:lnTo>
                  <a:pt x="1831" y="2601"/>
                </a:lnTo>
                <a:lnTo>
                  <a:pt x="1836" y="2596"/>
                </a:lnTo>
                <a:lnTo>
                  <a:pt x="1898" y="2544"/>
                </a:lnTo>
                <a:lnTo>
                  <a:pt x="1959" y="2480"/>
                </a:lnTo>
                <a:lnTo>
                  <a:pt x="2021" y="2408"/>
                </a:lnTo>
                <a:lnTo>
                  <a:pt x="2084" y="2326"/>
                </a:lnTo>
                <a:lnTo>
                  <a:pt x="2145" y="2236"/>
                </a:lnTo>
                <a:lnTo>
                  <a:pt x="2207" y="2142"/>
                </a:lnTo>
                <a:lnTo>
                  <a:pt x="2268" y="2039"/>
                </a:lnTo>
                <a:lnTo>
                  <a:pt x="2328" y="1933"/>
                </a:lnTo>
                <a:lnTo>
                  <a:pt x="2387" y="1825"/>
                </a:lnTo>
                <a:lnTo>
                  <a:pt x="2445" y="1713"/>
                </a:lnTo>
                <a:lnTo>
                  <a:pt x="2501" y="1602"/>
                </a:lnTo>
                <a:lnTo>
                  <a:pt x="2555" y="1490"/>
                </a:lnTo>
                <a:lnTo>
                  <a:pt x="2607" y="1378"/>
                </a:lnTo>
                <a:lnTo>
                  <a:pt x="2655" y="1268"/>
                </a:lnTo>
                <a:lnTo>
                  <a:pt x="2702" y="1164"/>
                </a:lnTo>
                <a:lnTo>
                  <a:pt x="2744" y="1062"/>
                </a:lnTo>
                <a:lnTo>
                  <a:pt x="2785" y="967"/>
                </a:lnTo>
                <a:lnTo>
                  <a:pt x="2821" y="877"/>
                </a:lnTo>
                <a:lnTo>
                  <a:pt x="2852" y="795"/>
                </a:lnTo>
                <a:lnTo>
                  <a:pt x="2880" y="723"/>
                </a:lnTo>
                <a:lnTo>
                  <a:pt x="2875" y="682"/>
                </a:lnTo>
                <a:lnTo>
                  <a:pt x="2871" y="632"/>
                </a:lnTo>
                <a:lnTo>
                  <a:pt x="2869" y="578"/>
                </a:lnTo>
                <a:lnTo>
                  <a:pt x="2869" y="520"/>
                </a:lnTo>
                <a:lnTo>
                  <a:pt x="2871" y="458"/>
                </a:lnTo>
                <a:lnTo>
                  <a:pt x="2877" y="395"/>
                </a:lnTo>
                <a:lnTo>
                  <a:pt x="2888" y="334"/>
                </a:lnTo>
                <a:lnTo>
                  <a:pt x="2903" y="272"/>
                </a:lnTo>
                <a:lnTo>
                  <a:pt x="2925" y="215"/>
                </a:lnTo>
                <a:lnTo>
                  <a:pt x="2953" y="161"/>
                </a:lnTo>
                <a:lnTo>
                  <a:pt x="2988" y="112"/>
                </a:lnTo>
                <a:lnTo>
                  <a:pt x="3027" y="73"/>
                </a:lnTo>
                <a:lnTo>
                  <a:pt x="3074" y="41"/>
                </a:lnTo>
                <a:lnTo>
                  <a:pt x="3124" y="19"/>
                </a:lnTo>
                <a:lnTo>
                  <a:pt x="3178" y="4"/>
                </a:lnTo>
                <a:lnTo>
                  <a:pt x="3234" y="0"/>
                </a:lnTo>
                <a:close/>
              </a:path>
            </a:pathLst>
          </a:custGeom>
          <a:solidFill>
            <a:srgbClr val="00A2E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schemeClr val="accent1"/>
              </a:solidFill>
            </a:endParaRPr>
          </a:p>
        </p:txBody>
      </p:sp>
      <p:sp>
        <p:nvSpPr>
          <p:cNvPr id="281" name="Freeform 5">
            <a:extLst>
              <a:ext uri="{FF2B5EF4-FFF2-40B4-BE49-F238E27FC236}">
                <a16:creationId xmlns:a16="http://schemas.microsoft.com/office/drawing/2014/main" id="{16FD5B82-FF7C-44CD-AF02-4E4026AF945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024315" y="2127984"/>
            <a:ext cx="795440" cy="504000"/>
          </a:xfrm>
          <a:custGeom>
            <a:avLst/>
            <a:gdLst>
              <a:gd name="T0" fmla="*/ 5481 w 6000"/>
              <a:gd name="T1" fmla="*/ 1116 h 3810"/>
              <a:gd name="T2" fmla="*/ 4111 w 6000"/>
              <a:gd name="T3" fmla="*/ 1116 h 3810"/>
              <a:gd name="T4" fmla="*/ 3998 w 6000"/>
              <a:gd name="T5" fmla="*/ 1914 h 3810"/>
              <a:gd name="T6" fmla="*/ 3862 w 6000"/>
              <a:gd name="T7" fmla="*/ 868 h 3810"/>
              <a:gd name="T8" fmla="*/ 2126 w 6000"/>
              <a:gd name="T9" fmla="*/ 868 h 3810"/>
              <a:gd name="T10" fmla="*/ 1996 w 6000"/>
              <a:gd name="T11" fmla="*/ 1910 h 3810"/>
              <a:gd name="T12" fmla="*/ 1888 w 6000"/>
              <a:gd name="T13" fmla="*/ 1117 h 3810"/>
              <a:gd name="T14" fmla="*/ 518 w 6000"/>
              <a:gd name="T15" fmla="*/ 1117 h 3810"/>
              <a:gd name="T16" fmla="*/ 0 w 6000"/>
              <a:gd name="T17" fmla="*/ 2814 h 3810"/>
              <a:gd name="T18" fmla="*/ 5 w 6000"/>
              <a:gd name="T19" fmla="*/ 2897 h 3810"/>
              <a:gd name="T20" fmla="*/ 1444 w 6000"/>
              <a:gd name="T21" fmla="*/ 3098 h 3810"/>
              <a:gd name="T22" fmla="*/ 2075 w 6000"/>
              <a:gd name="T23" fmla="*/ 3810 h 3810"/>
              <a:gd name="T24" fmla="*/ 4547 w 6000"/>
              <a:gd name="T25" fmla="*/ 3178 h 3810"/>
              <a:gd name="T26" fmla="*/ 4534 w 6000"/>
              <a:gd name="T27" fmla="*/ 2897 h 3810"/>
              <a:gd name="T28" fmla="*/ 6000 w 6000"/>
              <a:gd name="T29" fmla="*/ 2892 h 3810"/>
              <a:gd name="T30" fmla="*/ 5189 w 6000"/>
              <a:gd name="T31" fmla="*/ 1676 h 3810"/>
              <a:gd name="T32" fmla="*/ 4796 w 6000"/>
              <a:gd name="T33" fmla="*/ 620 h 3810"/>
              <a:gd name="T34" fmla="*/ 4806 w 6000"/>
              <a:gd name="T35" fmla="*/ 1610 h 3810"/>
              <a:gd name="T36" fmla="*/ 4787 w 6000"/>
              <a:gd name="T37" fmla="*/ 1610 h 3810"/>
              <a:gd name="T38" fmla="*/ 2314 w 6000"/>
              <a:gd name="T39" fmla="*/ 868 h 3810"/>
              <a:gd name="T40" fmla="*/ 3670 w 6000"/>
              <a:gd name="T41" fmla="*/ 868 h 3810"/>
              <a:gd name="T42" fmla="*/ 2992 w 6000"/>
              <a:gd name="T43" fmla="*/ 1545 h 3810"/>
              <a:gd name="T44" fmla="*/ 2314 w 6000"/>
              <a:gd name="T45" fmla="*/ 868 h 3810"/>
              <a:gd name="T46" fmla="*/ 1199 w 6000"/>
              <a:gd name="T47" fmla="*/ 620 h 3810"/>
              <a:gd name="T48" fmla="*/ 1209 w 6000"/>
              <a:gd name="T49" fmla="*/ 1610 h 3810"/>
              <a:gd name="T50" fmla="*/ 1190 w 6000"/>
              <a:gd name="T51" fmla="*/ 1610 h 3810"/>
              <a:gd name="T52" fmla="*/ 1490 w 6000"/>
              <a:gd name="T53" fmla="*/ 2706 h 3810"/>
              <a:gd name="T54" fmla="*/ 1192 w 6000"/>
              <a:gd name="T55" fmla="*/ 1800 h 3810"/>
              <a:gd name="T56" fmla="*/ 1206 w 6000"/>
              <a:gd name="T57" fmla="*/ 1800 h 3810"/>
              <a:gd name="T58" fmla="*/ 1490 w 6000"/>
              <a:gd name="T59" fmla="*/ 2706 h 3810"/>
              <a:gd name="T60" fmla="*/ 3913 w 6000"/>
              <a:gd name="T61" fmla="*/ 3620 h 3810"/>
              <a:gd name="T62" fmla="*/ 1631 w 6000"/>
              <a:gd name="T63" fmla="*/ 3178 h 3810"/>
              <a:gd name="T64" fmla="*/ 2953 w 6000"/>
              <a:gd name="T65" fmla="*/ 1736 h 3810"/>
              <a:gd name="T66" fmla="*/ 3033 w 6000"/>
              <a:gd name="T67" fmla="*/ 1736 h 3810"/>
              <a:gd name="T68" fmla="*/ 4355 w 6000"/>
              <a:gd name="T69" fmla="*/ 3178 h 3810"/>
              <a:gd name="T70" fmla="*/ 4136 w 6000"/>
              <a:gd name="T71" fmla="*/ 2046 h 3810"/>
              <a:gd name="T72" fmla="*/ 4796 w 6000"/>
              <a:gd name="T73" fmla="*/ 1800 h 3810"/>
              <a:gd name="T74" fmla="*/ 5803 w 6000"/>
              <a:gd name="T75" fmla="*/ 2706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000" h="3810">
                <a:moveTo>
                  <a:pt x="5189" y="1676"/>
                </a:moveTo>
                <a:cubicBezTo>
                  <a:pt x="5365" y="1553"/>
                  <a:pt x="5481" y="1348"/>
                  <a:pt x="5481" y="1116"/>
                </a:cubicBezTo>
                <a:cubicBezTo>
                  <a:pt x="5481" y="737"/>
                  <a:pt x="5175" y="431"/>
                  <a:pt x="4796" y="431"/>
                </a:cubicBezTo>
                <a:cubicBezTo>
                  <a:pt x="4417" y="431"/>
                  <a:pt x="4111" y="737"/>
                  <a:pt x="4111" y="1116"/>
                </a:cubicBezTo>
                <a:cubicBezTo>
                  <a:pt x="4111" y="1348"/>
                  <a:pt x="4226" y="1553"/>
                  <a:pt x="4403" y="1676"/>
                </a:cubicBezTo>
                <a:cubicBezTo>
                  <a:pt x="4252" y="1729"/>
                  <a:pt x="4115" y="1809"/>
                  <a:pt x="3998" y="1914"/>
                </a:cubicBezTo>
                <a:cubicBezTo>
                  <a:pt x="3838" y="1777"/>
                  <a:pt x="3649" y="1673"/>
                  <a:pt x="3443" y="1611"/>
                </a:cubicBezTo>
                <a:cubicBezTo>
                  <a:pt x="3693" y="1459"/>
                  <a:pt x="3862" y="1183"/>
                  <a:pt x="3862" y="868"/>
                </a:cubicBezTo>
                <a:cubicBezTo>
                  <a:pt x="3862" y="388"/>
                  <a:pt x="3474" y="0"/>
                  <a:pt x="2994" y="0"/>
                </a:cubicBezTo>
                <a:cubicBezTo>
                  <a:pt x="2514" y="0"/>
                  <a:pt x="2126" y="390"/>
                  <a:pt x="2126" y="868"/>
                </a:cubicBezTo>
                <a:cubicBezTo>
                  <a:pt x="2126" y="1183"/>
                  <a:pt x="2294" y="1459"/>
                  <a:pt x="2545" y="1611"/>
                </a:cubicBezTo>
                <a:cubicBezTo>
                  <a:pt x="2341" y="1673"/>
                  <a:pt x="2155" y="1776"/>
                  <a:pt x="1996" y="1910"/>
                </a:cubicBezTo>
                <a:cubicBezTo>
                  <a:pt x="1879" y="1808"/>
                  <a:pt x="1744" y="1729"/>
                  <a:pt x="1596" y="1678"/>
                </a:cubicBezTo>
                <a:cubicBezTo>
                  <a:pt x="1771" y="1554"/>
                  <a:pt x="1888" y="1349"/>
                  <a:pt x="1888" y="1117"/>
                </a:cubicBezTo>
                <a:cubicBezTo>
                  <a:pt x="1888" y="739"/>
                  <a:pt x="1581" y="432"/>
                  <a:pt x="1203" y="432"/>
                </a:cubicBezTo>
                <a:cubicBezTo>
                  <a:pt x="824" y="432"/>
                  <a:pt x="518" y="739"/>
                  <a:pt x="518" y="1117"/>
                </a:cubicBezTo>
                <a:cubicBezTo>
                  <a:pt x="518" y="1349"/>
                  <a:pt x="633" y="1554"/>
                  <a:pt x="810" y="1678"/>
                </a:cubicBezTo>
                <a:cubicBezTo>
                  <a:pt x="338" y="1840"/>
                  <a:pt x="0" y="2288"/>
                  <a:pt x="0" y="2814"/>
                </a:cubicBezTo>
                <a:cubicBezTo>
                  <a:pt x="0" y="2892"/>
                  <a:pt x="0" y="2892"/>
                  <a:pt x="0" y="2892"/>
                </a:cubicBezTo>
                <a:cubicBezTo>
                  <a:pt x="0" y="2895"/>
                  <a:pt x="2" y="2897"/>
                  <a:pt x="5" y="2897"/>
                </a:cubicBezTo>
                <a:cubicBezTo>
                  <a:pt x="1457" y="2897"/>
                  <a:pt x="1457" y="2897"/>
                  <a:pt x="1457" y="2897"/>
                </a:cubicBezTo>
                <a:cubicBezTo>
                  <a:pt x="1448" y="2962"/>
                  <a:pt x="1444" y="3030"/>
                  <a:pt x="1444" y="3098"/>
                </a:cubicBezTo>
                <a:cubicBezTo>
                  <a:pt x="1444" y="3178"/>
                  <a:pt x="1444" y="3178"/>
                  <a:pt x="1444" y="3178"/>
                </a:cubicBezTo>
                <a:cubicBezTo>
                  <a:pt x="1444" y="3527"/>
                  <a:pt x="1726" y="3810"/>
                  <a:pt x="2075" y="3810"/>
                </a:cubicBezTo>
                <a:cubicBezTo>
                  <a:pt x="3915" y="3810"/>
                  <a:pt x="3915" y="3810"/>
                  <a:pt x="3915" y="3810"/>
                </a:cubicBezTo>
                <a:cubicBezTo>
                  <a:pt x="4264" y="3810"/>
                  <a:pt x="4547" y="3527"/>
                  <a:pt x="4547" y="3178"/>
                </a:cubicBezTo>
                <a:cubicBezTo>
                  <a:pt x="4547" y="3098"/>
                  <a:pt x="4547" y="3098"/>
                  <a:pt x="4547" y="3098"/>
                </a:cubicBezTo>
                <a:cubicBezTo>
                  <a:pt x="4547" y="3030"/>
                  <a:pt x="4542" y="2962"/>
                  <a:pt x="4534" y="2897"/>
                </a:cubicBezTo>
                <a:cubicBezTo>
                  <a:pt x="5995" y="2897"/>
                  <a:pt x="5995" y="2897"/>
                  <a:pt x="5995" y="2897"/>
                </a:cubicBezTo>
                <a:cubicBezTo>
                  <a:pt x="5998" y="2897"/>
                  <a:pt x="6000" y="2895"/>
                  <a:pt x="6000" y="2892"/>
                </a:cubicBezTo>
                <a:cubicBezTo>
                  <a:pt x="6000" y="2814"/>
                  <a:pt x="6000" y="2814"/>
                  <a:pt x="6000" y="2814"/>
                </a:cubicBezTo>
                <a:cubicBezTo>
                  <a:pt x="5998" y="2287"/>
                  <a:pt x="5660" y="1839"/>
                  <a:pt x="5189" y="1676"/>
                </a:cubicBezTo>
                <a:close/>
                <a:moveTo>
                  <a:pt x="4301" y="1115"/>
                </a:moveTo>
                <a:cubicBezTo>
                  <a:pt x="4301" y="842"/>
                  <a:pt x="4523" y="620"/>
                  <a:pt x="4796" y="620"/>
                </a:cubicBezTo>
                <a:cubicBezTo>
                  <a:pt x="5069" y="620"/>
                  <a:pt x="5291" y="842"/>
                  <a:pt x="5291" y="1115"/>
                </a:cubicBezTo>
                <a:cubicBezTo>
                  <a:pt x="5291" y="1384"/>
                  <a:pt x="5074" y="1604"/>
                  <a:pt x="4806" y="1610"/>
                </a:cubicBezTo>
                <a:cubicBezTo>
                  <a:pt x="4802" y="1610"/>
                  <a:pt x="4800" y="1610"/>
                  <a:pt x="4796" y="1610"/>
                </a:cubicBezTo>
                <a:cubicBezTo>
                  <a:pt x="4793" y="1610"/>
                  <a:pt x="4790" y="1610"/>
                  <a:pt x="4787" y="1610"/>
                </a:cubicBezTo>
                <a:cubicBezTo>
                  <a:pt x="4517" y="1605"/>
                  <a:pt x="4301" y="1386"/>
                  <a:pt x="4301" y="1115"/>
                </a:cubicBezTo>
                <a:close/>
                <a:moveTo>
                  <a:pt x="2314" y="868"/>
                </a:moveTo>
                <a:cubicBezTo>
                  <a:pt x="2314" y="494"/>
                  <a:pt x="2618" y="190"/>
                  <a:pt x="2992" y="190"/>
                </a:cubicBezTo>
                <a:cubicBezTo>
                  <a:pt x="3366" y="190"/>
                  <a:pt x="3670" y="494"/>
                  <a:pt x="3670" y="868"/>
                </a:cubicBezTo>
                <a:cubicBezTo>
                  <a:pt x="3670" y="1229"/>
                  <a:pt x="3386" y="1525"/>
                  <a:pt x="3031" y="1545"/>
                </a:cubicBezTo>
                <a:cubicBezTo>
                  <a:pt x="3018" y="1545"/>
                  <a:pt x="3005" y="1545"/>
                  <a:pt x="2992" y="1545"/>
                </a:cubicBezTo>
                <a:cubicBezTo>
                  <a:pt x="2979" y="1545"/>
                  <a:pt x="2966" y="1545"/>
                  <a:pt x="2953" y="1545"/>
                </a:cubicBezTo>
                <a:cubicBezTo>
                  <a:pt x="2598" y="1525"/>
                  <a:pt x="2314" y="1229"/>
                  <a:pt x="2314" y="868"/>
                </a:cubicBezTo>
                <a:close/>
                <a:moveTo>
                  <a:pt x="704" y="1115"/>
                </a:moveTo>
                <a:cubicBezTo>
                  <a:pt x="704" y="842"/>
                  <a:pt x="926" y="620"/>
                  <a:pt x="1199" y="620"/>
                </a:cubicBezTo>
                <a:cubicBezTo>
                  <a:pt x="1472" y="620"/>
                  <a:pt x="1694" y="842"/>
                  <a:pt x="1694" y="1115"/>
                </a:cubicBezTo>
                <a:cubicBezTo>
                  <a:pt x="1694" y="1384"/>
                  <a:pt x="1477" y="1604"/>
                  <a:pt x="1209" y="1610"/>
                </a:cubicBezTo>
                <a:cubicBezTo>
                  <a:pt x="1205" y="1610"/>
                  <a:pt x="1203" y="1610"/>
                  <a:pt x="1199" y="1610"/>
                </a:cubicBezTo>
                <a:cubicBezTo>
                  <a:pt x="1195" y="1610"/>
                  <a:pt x="1193" y="1610"/>
                  <a:pt x="1190" y="1610"/>
                </a:cubicBezTo>
                <a:cubicBezTo>
                  <a:pt x="921" y="1605"/>
                  <a:pt x="704" y="1386"/>
                  <a:pt x="704" y="1115"/>
                </a:cubicBezTo>
                <a:close/>
                <a:moveTo>
                  <a:pt x="1490" y="2706"/>
                </a:moveTo>
                <a:cubicBezTo>
                  <a:pt x="192" y="2706"/>
                  <a:pt x="192" y="2706"/>
                  <a:pt x="192" y="2706"/>
                </a:cubicBezTo>
                <a:cubicBezTo>
                  <a:pt x="246" y="2200"/>
                  <a:pt x="673" y="1803"/>
                  <a:pt x="1192" y="1800"/>
                </a:cubicBezTo>
                <a:cubicBezTo>
                  <a:pt x="1194" y="1800"/>
                  <a:pt x="1197" y="1800"/>
                  <a:pt x="1199" y="1800"/>
                </a:cubicBezTo>
                <a:cubicBezTo>
                  <a:pt x="1201" y="1800"/>
                  <a:pt x="1204" y="1800"/>
                  <a:pt x="1206" y="1800"/>
                </a:cubicBezTo>
                <a:cubicBezTo>
                  <a:pt x="1453" y="1801"/>
                  <a:pt x="1679" y="1893"/>
                  <a:pt x="1853" y="2041"/>
                </a:cubicBezTo>
                <a:cubicBezTo>
                  <a:pt x="1682" y="2226"/>
                  <a:pt x="1555" y="2454"/>
                  <a:pt x="1490" y="2706"/>
                </a:cubicBezTo>
                <a:close/>
                <a:moveTo>
                  <a:pt x="4355" y="3178"/>
                </a:moveTo>
                <a:cubicBezTo>
                  <a:pt x="4355" y="3422"/>
                  <a:pt x="4156" y="3620"/>
                  <a:pt x="3913" y="3620"/>
                </a:cubicBezTo>
                <a:cubicBezTo>
                  <a:pt x="2073" y="3620"/>
                  <a:pt x="2073" y="3620"/>
                  <a:pt x="2073" y="3620"/>
                </a:cubicBezTo>
                <a:cubicBezTo>
                  <a:pt x="1829" y="3620"/>
                  <a:pt x="1631" y="3422"/>
                  <a:pt x="1631" y="3178"/>
                </a:cubicBezTo>
                <a:cubicBezTo>
                  <a:pt x="1631" y="3098"/>
                  <a:pt x="1631" y="3098"/>
                  <a:pt x="1631" y="3098"/>
                </a:cubicBezTo>
                <a:cubicBezTo>
                  <a:pt x="1631" y="2360"/>
                  <a:pt x="2220" y="1757"/>
                  <a:pt x="2953" y="1736"/>
                </a:cubicBezTo>
                <a:cubicBezTo>
                  <a:pt x="2966" y="1737"/>
                  <a:pt x="2980" y="1737"/>
                  <a:pt x="2993" y="1737"/>
                </a:cubicBezTo>
                <a:cubicBezTo>
                  <a:pt x="3006" y="1737"/>
                  <a:pt x="3020" y="1737"/>
                  <a:pt x="3033" y="1736"/>
                </a:cubicBezTo>
                <a:cubicBezTo>
                  <a:pt x="3766" y="1757"/>
                  <a:pt x="4355" y="2360"/>
                  <a:pt x="4355" y="3098"/>
                </a:cubicBezTo>
                <a:lnTo>
                  <a:pt x="4355" y="3178"/>
                </a:lnTo>
                <a:close/>
                <a:moveTo>
                  <a:pt x="4496" y="2706"/>
                </a:moveTo>
                <a:cubicBezTo>
                  <a:pt x="4431" y="2455"/>
                  <a:pt x="4306" y="2231"/>
                  <a:pt x="4136" y="2046"/>
                </a:cubicBezTo>
                <a:cubicBezTo>
                  <a:pt x="4312" y="1894"/>
                  <a:pt x="4540" y="1802"/>
                  <a:pt x="4789" y="1800"/>
                </a:cubicBezTo>
                <a:cubicBezTo>
                  <a:pt x="4791" y="1800"/>
                  <a:pt x="4794" y="1800"/>
                  <a:pt x="4796" y="1800"/>
                </a:cubicBezTo>
                <a:cubicBezTo>
                  <a:pt x="4799" y="1800"/>
                  <a:pt x="4801" y="1800"/>
                  <a:pt x="4803" y="1800"/>
                </a:cubicBezTo>
                <a:cubicBezTo>
                  <a:pt x="5322" y="1803"/>
                  <a:pt x="5750" y="2200"/>
                  <a:pt x="5803" y="2706"/>
                </a:cubicBezTo>
                <a:lnTo>
                  <a:pt x="4496" y="2706"/>
                </a:lnTo>
                <a:close/>
              </a:path>
            </a:pathLst>
          </a:custGeom>
          <a:solidFill>
            <a:srgbClr val="00A2E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3488342D-775A-4F65-B8EA-B30AE4A431CA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687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69">
            <a:extLst>
              <a:ext uri="{FF2B5EF4-FFF2-40B4-BE49-F238E27FC236}">
                <a16:creationId xmlns:a16="http://schemas.microsoft.com/office/drawing/2014/main" id="{05381079-A71D-4AC4-BBE9-0CE3914A0039}"/>
              </a:ext>
            </a:extLst>
          </p:cNvPr>
          <p:cNvSpPr/>
          <p:nvPr/>
        </p:nvSpPr>
        <p:spPr>
          <a:xfrm>
            <a:off x="866773" y="244192"/>
            <a:ext cx="8039101" cy="418139"/>
          </a:xfrm>
          <a:prstGeom prst="roundRect">
            <a:avLst>
              <a:gd name="adj" fmla="val 5162"/>
            </a:avLst>
          </a:prstGeom>
          <a:solidFill>
            <a:schemeClr val="bg1">
              <a:alpha val="5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rgbClr val="4D4E53"/>
                </a:solidFill>
                <a:latin typeface="Open Sans" panose="020B0606030504020204"/>
                <a:cs typeface="Arial" panose="020B0604020202020204" pitchFamily="34" charset="0"/>
              </a:rPr>
              <a:t>ПРОЕКТНАЯ КОМАНДА</a:t>
            </a:r>
            <a:endParaRPr lang="en-US" sz="3200" dirty="0">
              <a:solidFill>
                <a:srgbClr val="4D4E53"/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1EFAE155-1473-4465-BDD6-BDA6720CB42F}"/>
              </a:ext>
            </a:extLst>
          </p:cNvPr>
          <p:cNvSpPr txBox="1"/>
          <p:nvPr/>
        </p:nvSpPr>
        <p:spPr>
          <a:xfrm>
            <a:off x="527904" y="1639136"/>
            <a:ext cx="3396374" cy="47647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2400" b="1" kern="0" dirty="0">
                <a:solidFill>
                  <a:srgbClr val="00A2E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</a:t>
            </a:r>
            <a:r>
              <a:rPr lang="en-US" sz="2400" b="1" kern="0" dirty="0">
                <a:solidFill>
                  <a:srgbClr val="00A2E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S7</a:t>
            </a:r>
            <a:r>
              <a:rPr lang="ru-RU" sz="2400" b="1" kern="0" dirty="0">
                <a:solidFill>
                  <a:srgbClr val="00A2E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»</a:t>
            </a:r>
            <a:endParaRPr lang="en-US" sz="2400" kern="0" dirty="0">
              <a:solidFill>
                <a:srgbClr val="00A2E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8527CE3A-70DD-493F-B56E-2D09B522D076}"/>
              </a:ext>
            </a:extLst>
          </p:cNvPr>
          <p:cNvSpPr txBox="1"/>
          <p:nvPr/>
        </p:nvSpPr>
        <p:spPr>
          <a:xfrm>
            <a:off x="9646122" y="3446766"/>
            <a:ext cx="2401738" cy="143186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1600" kern="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Обмен опытом внедрения 1С:</a:t>
            </a:r>
            <a:r>
              <a:rPr lang="ru-RU" sz="1600" kern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УХ с крупными </a:t>
            </a:r>
            <a:r>
              <a:rPr lang="ru-RU" sz="1600" kern="0" dirty="0" err="1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ритэйл</a:t>
            </a:r>
            <a:r>
              <a:rPr lang="ru-RU" sz="1600" kern="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компаниями, компаниями отрасли </a:t>
            </a:r>
            <a:endParaRPr lang="en-US" sz="1600" kern="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981E80E7-9062-4881-A8A1-541AA7D8EDBA}"/>
              </a:ext>
            </a:extLst>
          </p:cNvPr>
          <p:cNvSpPr txBox="1"/>
          <p:nvPr/>
        </p:nvSpPr>
        <p:spPr>
          <a:xfrm>
            <a:off x="9645634" y="2980163"/>
            <a:ext cx="2401738" cy="41248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2000" b="1" kern="0" dirty="0">
                <a:solidFill>
                  <a:srgbClr val="4D4E5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Статус</a:t>
            </a:r>
            <a:endParaRPr lang="en-US" sz="2000" b="1" kern="0" dirty="0">
              <a:solidFill>
                <a:srgbClr val="4D4E5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2AE245C5-1F40-4685-932C-35FA4ECC08EE}"/>
              </a:ext>
            </a:extLst>
          </p:cNvPr>
          <p:cNvSpPr txBox="1"/>
          <p:nvPr/>
        </p:nvSpPr>
        <p:spPr>
          <a:xfrm>
            <a:off x="4488376" y="3446766"/>
            <a:ext cx="2401738" cy="278608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1600" kern="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Обширные знания специфики деятельности, квалифицированная методологическая поддержка,  интеграция в ИТ-ландшафт группы и дальнейшее заимствование опыта развития системы</a:t>
            </a:r>
            <a:endParaRPr lang="en-US" sz="1600" kern="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FFB49486-8AB2-4EF6-A251-554331108833}"/>
              </a:ext>
            </a:extLst>
          </p:cNvPr>
          <p:cNvSpPr txBox="1"/>
          <p:nvPr/>
        </p:nvSpPr>
        <p:spPr>
          <a:xfrm>
            <a:off x="4488376" y="2980163"/>
            <a:ext cx="2401738" cy="41248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2000" b="1" kern="0" dirty="0">
                <a:solidFill>
                  <a:srgbClr val="4D4E5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Компетенции</a:t>
            </a:r>
            <a:endParaRPr lang="en-US" sz="2000" b="1" kern="0" dirty="0">
              <a:solidFill>
                <a:srgbClr val="4D4E5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C6CC0F66-2518-4BB4-A116-50300B3AE78F}"/>
              </a:ext>
            </a:extLst>
          </p:cNvPr>
          <p:cNvSpPr txBox="1"/>
          <p:nvPr/>
        </p:nvSpPr>
        <p:spPr>
          <a:xfrm>
            <a:off x="7066786" y="3446766"/>
            <a:ext cx="2401738" cy="332777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1600" kern="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Команда высококвалифицированных специалистов – бизнес заказчиков, руководителей проекта, методологов, бухгалтеров, экономистов, специалистов по МСФО, финансистов, ИТ-специалистов</a:t>
            </a:r>
            <a:endParaRPr lang="en-US" sz="1600" kern="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9D6D8B0B-07B9-423B-A361-C150D2026081}"/>
              </a:ext>
            </a:extLst>
          </p:cNvPr>
          <p:cNvSpPr txBox="1"/>
          <p:nvPr/>
        </p:nvSpPr>
        <p:spPr>
          <a:xfrm>
            <a:off x="7067224" y="2980163"/>
            <a:ext cx="2401738" cy="41248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2000" b="1" kern="0" dirty="0">
                <a:solidFill>
                  <a:srgbClr val="4D4E5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Команда</a:t>
            </a:r>
            <a:endParaRPr lang="en-US" sz="2000" b="1" kern="0" dirty="0">
              <a:solidFill>
                <a:srgbClr val="4D4E5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97886E53-3EA5-4E37-A44D-E2F08E345266}"/>
              </a:ext>
            </a:extLst>
          </p:cNvPr>
          <p:cNvSpPr txBox="1"/>
          <p:nvPr/>
        </p:nvSpPr>
        <p:spPr>
          <a:xfrm>
            <a:off x="1446116" y="2493503"/>
            <a:ext cx="2534729" cy="61933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1600" kern="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Уникальные компетенции</a:t>
            </a:r>
            <a:endParaRPr lang="en-US" sz="1600" kern="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4D817A57-946F-4BB6-8F8C-B7CCB4824695}"/>
              </a:ext>
            </a:extLst>
          </p:cNvPr>
          <p:cNvSpPr txBox="1"/>
          <p:nvPr/>
        </p:nvSpPr>
        <p:spPr>
          <a:xfrm>
            <a:off x="1446116" y="3665958"/>
            <a:ext cx="2534724" cy="116102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1600" kern="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Техническое сопровождение, интеграции и развитие</a:t>
            </a:r>
            <a:endParaRPr lang="en-US" sz="1600" kern="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57" name="Straight Arrow Connector 23">
            <a:extLst>
              <a:ext uri="{FF2B5EF4-FFF2-40B4-BE49-F238E27FC236}">
                <a16:creationId xmlns:a16="http://schemas.microsoft.com/office/drawing/2014/main" id="{1D9F1D5F-64BC-4475-BECF-97156880E1EB}"/>
              </a:ext>
            </a:extLst>
          </p:cNvPr>
          <p:cNvCxnSpPr>
            <a:cxnSpLocks/>
          </p:cNvCxnSpPr>
          <p:nvPr/>
        </p:nvCxnSpPr>
        <p:spPr>
          <a:xfrm>
            <a:off x="4203486" y="1848615"/>
            <a:ext cx="0" cy="4060957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>
            <a:extLst>
              <a:ext uri="{FF2B5EF4-FFF2-40B4-BE49-F238E27FC236}">
                <a16:creationId xmlns:a16="http://schemas.microsoft.com/office/drawing/2014/main" id="{5719FD40-D63B-4DE4-BBC0-F97E77817F04}"/>
              </a:ext>
            </a:extLst>
          </p:cNvPr>
          <p:cNvSpPr txBox="1"/>
          <p:nvPr/>
        </p:nvSpPr>
        <p:spPr>
          <a:xfrm>
            <a:off x="1446116" y="5007078"/>
            <a:ext cx="2534723" cy="61933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ru-RU" sz="1600" kern="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Методология, опыт и  практика</a:t>
            </a:r>
            <a:endParaRPr lang="en-US" sz="1600" kern="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61" name="Group 103">
            <a:extLst>
              <a:ext uri="{FF2B5EF4-FFF2-40B4-BE49-F238E27FC236}">
                <a16:creationId xmlns:a16="http://schemas.microsoft.com/office/drawing/2014/main" id="{8EAE294A-E025-4CD6-96A2-0CD696678303}"/>
              </a:ext>
            </a:extLst>
          </p:cNvPr>
          <p:cNvGrpSpPr>
            <a:grpSpLocks noChangeAspect="1"/>
          </p:cNvGrpSpPr>
          <p:nvPr/>
        </p:nvGrpSpPr>
        <p:grpSpPr>
          <a:xfrm>
            <a:off x="4482695" y="2021785"/>
            <a:ext cx="716400" cy="716400"/>
            <a:chOff x="2089150" y="3176588"/>
            <a:chExt cx="1092200" cy="1092200"/>
          </a:xfrm>
          <a:solidFill>
            <a:srgbClr val="00A2E4"/>
          </a:solidFill>
          <a:effectLst/>
        </p:grpSpPr>
        <p:sp>
          <p:nvSpPr>
            <p:cNvPr id="262" name="Freeform 32">
              <a:extLst>
                <a:ext uri="{FF2B5EF4-FFF2-40B4-BE49-F238E27FC236}">
                  <a16:creationId xmlns:a16="http://schemas.microsoft.com/office/drawing/2014/main" id="{C9A1E2B6-8515-49C2-A7E4-EE9C9A5BF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2700" y="3363913"/>
              <a:ext cx="276225" cy="555625"/>
            </a:xfrm>
            <a:custGeom>
              <a:avLst/>
              <a:gdLst>
                <a:gd name="T0" fmla="*/ 52 w 174"/>
                <a:gd name="T1" fmla="*/ 0 h 350"/>
                <a:gd name="T2" fmla="*/ 58 w 174"/>
                <a:gd name="T3" fmla="*/ 0 h 350"/>
                <a:gd name="T4" fmla="*/ 63 w 174"/>
                <a:gd name="T5" fmla="*/ 3 h 350"/>
                <a:gd name="T6" fmla="*/ 67 w 174"/>
                <a:gd name="T7" fmla="*/ 7 h 350"/>
                <a:gd name="T8" fmla="*/ 70 w 174"/>
                <a:gd name="T9" fmla="*/ 12 h 350"/>
                <a:gd name="T10" fmla="*/ 72 w 174"/>
                <a:gd name="T11" fmla="*/ 18 h 350"/>
                <a:gd name="T12" fmla="*/ 72 w 174"/>
                <a:gd name="T13" fmla="*/ 179 h 350"/>
                <a:gd name="T14" fmla="*/ 89 w 174"/>
                <a:gd name="T15" fmla="*/ 189 h 350"/>
                <a:gd name="T16" fmla="*/ 99 w 174"/>
                <a:gd name="T17" fmla="*/ 206 h 350"/>
                <a:gd name="T18" fmla="*/ 104 w 174"/>
                <a:gd name="T19" fmla="*/ 226 h 350"/>
                <a:gd name="T20" fmla="*/ 103 w 174"/>
                <a:gd name="T21" fmla="*/ 237 h 350"/>
                <a:gd name="T22" fmla="*/ 99 w 174"/>
                <a:gd name="T23" fmla="*/ 246 h 350"/>
                <a:gd name="T24" fmla="*/ 170 w 174"/>
                <a:gd name="T25" fmla="*/ 316 h 350"/>
                <a:gd name="T26" fmla="*/ 173 w 174"/>
                <a:gd name="T27" fmla="*/ 319 h 350"/>
                <a:gd name="T28" fmla="*/ 174 w 174"/>
                <a:gd name="T29" fmla="*/ 324 h 350"/>
                <a:gd name="T30" fmla="*/ 174 w 174"/>
                <a:gd name="T31" fmla="*/ 330 h 350"/>
                <a:gd name="T32" fmla="*/ 174 w 174"/>
                <a:gd name="T33" fmla="*/ 336 h 350"/>
                <a:gd name="T34" fmla="*/ 171 w 174"/>
                <a:gd name="T35" fmla="*/ 341 h 350"/>
                <a:gd name="T36" fmla="*/ 167 w 174"/>
                <a:gd name="T37" fmla="*/ 345 h 350"/>
                <a:gd name="T38" fmla="*/ 162 w 174"/>
                <a:gd name="T39" fmla="*/ 348 h 350"/>
                <a:gd name="T40" fmla="*/ 156 w 174"/>
                <a:gd name="T41" fmla="*/ 350 h 350"/>
                <a:gd name="T42" fmla="*/ 150 w 174"/>
                <a:gd name="T43" fmla="*/ 348 h 350"/>
                <a:gd name="T44" fmla="*/ 145 w 174"/>
                <a:gd name="T45" fmla="*/ 347 h 350"/>
                <a:gd name="T46" fmla="*/ 142 w 174"/>
                <a:gd name="T47" fmla="*/ 344 h 350"/>
                <a:gd name="T48" fmla="*/ 72 w 174"/>
                <a:gd name="T49" fmla="*/ 273 h 350"/>
                <a:gd name="T50" fmla="*/ 63 w 174"/>
                <a:gd name="T51" fmla="*/ 276 h 350"/>
                <a:gd name="T52" fmla="*/ 52 w 174"/>
                <a:gd name="T53" fmla="*/ 278 h 350"/>
                <a:gd name="T54" fmla="*/ 32 w 174"/>
                <a:gd name="T55" fmla="*/ 273 h 350"/>
                <a:gd name="T56" fmla="*/ 15 w 174"/>
                <a:gd name="T57" fmla="*/ 263 h 350"/>
                <a:gd name="T58" fmla="*/ 5 w 174"/>
                <a:gd name="T59" fmla="*/ 246 h 350"/>
                <a:gd name="T60" fmla="*/ 0 w 174"/>
                <a:gd name="T61" fmla="*/ 226 h 350"/>
                <a:gd name="T62" fmla="*/ 5 w 174"/>
                <a:gd name="T63" fmla="*/ 206 h 350"/>
                <a:gd name="T64" fmla="*/ 15 w 174"/>
                <a:gd name="T65" fmla="*/ 189 h 350"/>
                <a:gd name="T66" fmla="*/ 32 w 174"/>
                <a:gd name="T67" fmla="*/ 179 h 350"/>
                <a:gd name="T68" fmla="*/ 32 w 174"/>
                <a:gd name="T69" fmla="*/ 18 h 350"/>
                <a:gd name="T70" fmla="*/ 34 w 174"/>
                <a:gd name="T71" fmla="*/ 12 h 350"/>
                <a:gd name="T72" fmla="*/ 37 w 174"/>
                <a:gd name="T73" fmla="*/ 7 h 350"/>
                <a:gd name="T74" fmla="*/ 40 w 174"/>
                <a:gd name="T75" fmla="*/ 3 h 350"/>
                <a:gd name="T76" fmla="*/ 46 w 174"/>
                <a:gd name="T77" fmla="*/ 0 h 350"/>
                <a:gd name="T78" fmla="*/ 52 w 174"/>
                <a:gd name="T79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4" h="350">
                  <a:moveTo>
                    <a:pt x="52" y="0"/>
                  </a:moveTo>
                  <a:lnTo>
                    <a:pt x="58" y="0"/>
                  </a:lnTo>
                  <a:lnTo>
                    <a:pt x="63" y="3"/>
                  </a:lnTo>
                  <a:lnTo>
                    <a:pt x="67" y="7"/>
                  </a:lnTo>
                  <a:lnTo>
                    <a:pt x="70" y="12"/>
                  </a:lnTo>
                  <a:lnTo>
                    <a:pt x="72" y="18"/>
                  </a:lnTo>
                  <a:lnTo>
                    <a:pt x="72" y="179"/>
                  </a:lnTo>
                  <a:lnTo>
                    <a:pt x="89" y="189"/>
                  </a:lnTo>
                  <a:lnTo>
                    <a:pt x="99" y="206"/>
                  </a:lnTo>
                  <a:lnTo>
                    <a:pt x="104" y="226"/>
                  </a:lnTo>
                  <a:lnTo>
                    <a:pt x="103" y="237"/>
                  </a:lnTo>
                  <a:lnTo>
                    <a:pt x="99" y="246"/>
                  </a:lnTo>
                  <a:lnTo>
                    <a:pt x="170" y="316"/>
                  </a:lnTo>
                  <a:lnTo>
                    <a:pt x="173" y="319"/>
                  </a:lnTo>
                  <a:lnTo>
                    <a:pt x="174" y="324"/>
                  </a:lnTo>
                  <a:lnTo>
                    <a:pt x="174" y="330"/>
                  </a:lnTo>
                  <a:lnTo>
                    <a:pt x="174" y="336"/>
                  </a:lnTo>
                  <a:lnTo>
                    <a:pt x="171" y="341"/>
                  </a:lnTo>
                  <a:lnTo>
                    <a:pt x="167" y="345"/>
                  </a:lnTo>
                  <a:lnTo>
                    <a:pt x="162" y="348"/>
                  </a:lnTo>
                  <a:lnTo>
                    <a:pt x="156" y="350"/>
                  </a:lnTo>
                  <a:lnTo>
                    <a:pt x="150" y="348"/>
                  </a:lnTo>
                  <a:lnTo>
                    <a:pt x="145" y="347"/>
                  </a:lnTo>
                  <a:lnTo>
                    <a:pt x="142" y="344"/>
                  </a:lnTo>
                  <a:lnTo>
                    <a:pt x="72" y="273"/>
                  </a:lnTo>
                  <a:lnTo>
                    <a:pt x="63" y="276"/>
                  </a:lnTo>
                  <a:lnTo>
                    <a:pt x="52" y="278"/>
                  </a:lnTo>
                  <a:lnTo>
                    <a:pt x="32" y="273"/>
                  </a:lnTo>
                  <a:lnTo>
                    <a:pt x="15" y="263"/>
                  </a:lnTo>
                  <a:lnTo>
                    <a:pt x="5" y="246"/>
                  </a:lnTo>
                  <a:lnTo>
                    <a:pt x="0" y="226"/>
                  </a:lnTo>
                  <a:lnTo>
                    <a:pt x="5" y="206"/>
                  </a:lnTo>
                  <a:lnTo>
                    <a:pt x="15" y="189"/>
                  </a:lnTo>
                  <a:lnTo>
                    <a:pt x="32" y="179"/>
                  </a:lnTo>
                  <a:lnTo>
                    <a:pt x="32" y="18"/>
                  </a:lnTo>
                  <a:lnTo>
                    <a:pt x="34" y="12"/>
                  </a:lnTo>
                  <a:lnTo>
                    <a:pt x="37" y="7"/>
                  </a:lnTo>
                  <a:lnTo>
                    <a:pt x="40" y="3"/>
                  </a:lnTo>
                  <a:lnTo>
                    <a:pt x="46" y="0"/>
                  </a:lnTo>
                  <a:lnTo>
                    <a:pt x="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33">
              <a:extLst>
                <a:ext uri="{FF2B5EF4-FFF2-40B4-BE49-F238E27FC236}">
                  <a16:creationId xmlns:a16="http://schemas.microsoft.com/office/drawing/2014/main" id="{F806D14B-5000-4281-8A68-633267C13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8388" y="3548063"/>
              <a:ext cx="39688" cy="31750"/>
            </a:xfrm>
            <a:custGeom>
              <a:avLst/>
              <a:gdLst>
                <a:gd name="T0" fmla="*/ 7 w 25"/>
                <a:gd name="T1" fmla="*/ 0 h 20"/>
                <a:gd name="T2" fmla="*/ 10 w 25"/>
                <a:gd name="T3" fmla="*/ 0 h 20"/>
                <a:gd name="T4" fmla="*/ 22 w 25"/>
                <a:gd name="T5" fmla="*/ 8 h 20"/>
                <a:gd name="T6" fmla="*/ 23 w 25"/>
                <a:gd name="T7" fmla="*/ 9 h 20"/>
                <a:gd name="T8" fmla="*/ 25 w 25"/>
                <a:gd name="T9" fmla="*/ 12 h 20"/>
                <a:gd name="T10" fmla="*/ 23 w 25"/>
                <a:gd name="T11" fmla="*/ 15 h 20"/>
                <a:gd name="T12" fmla="*/ 22 w 25"/>
                <a:gd name="T13" fmla="*/ 18 h 20"/>
                <a:gd name="T14" fmla="*/ 19 w 25"/>
                <a:gd name="T15" fmla="*/ 20 h 20"/>
                <a:gd name="T16" fmla="*/ 14 w 25"/>
                <a:gd name="T17" fmla="*/ 18 h 20"/>
                <a:gd name="T18" fmla="*/ 4 w 25"/>
                <a:gd name="T19" fmla="*/ 12 h 20"/>
                <a:gd name="T20" fmla="*/ 2 w 25"/>
                <a:gd name="T21" fmla="*/ 9 h 20"/>
                <a:gd name="T22" fmla="*/ 0 w 25"/>
                <a:gd name="T23" fmla="*/ 6 h 20"/>
                <a:gd name="T24" fmla="*/ 2 w 25"/>
                <a:gd name="T25" fmla="*/ 3 h 20"/>
                <a:gd name="T26" fmla="*/ 4 w 25"/>
                <a:gd name="T27" fmla="*/ 0 h 20"/>
                <a:gd name="T28" fmla="*/ 7 w 25"/>
                <a:gd name="T2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" h="20">
                  <a:moveTo>
                    <a:pt x="7" y="0"/>
                  </a:moveTo>
                  <a:lnTo>
                    <a:pt x="10" y="0"/>
                  </a:lnTo>
                  <a:lnTo>
                    <a:pt x="22" y="8"/>
                  </a:lnTo>
                  <a:lnTo>
                    <a:pt x="23" y="9"/>
                  </a:lnTo>
                  <a:lnTo>
                    <a:pt x="25" y="12"/>
                  </a:lnTo>
                  <a:lnTo>
                    <a:pt x="23" y="15"/>
                  </a:lnTo>
                  <a:lnTo>
                    <a:pt x="22" y="18"/>
                  </a:lnTo>
                  <a:lnTo>
                    <a:pt x="19" y="20"/>
                  </a:lnTo>
                  <a:lnTo>
                    <a:pt x="14" y="18"/>
                  </a:lnTo>
                  <a:lnTo>
                    <a:pt x="4" y="12"/>
                  </a:lnTo>
                  <a:lnTo>
                    <a:pt x="2" y="9"/>
                  </a:lnTo>
                  <a:lnTo>
                    <a:pt x="0" y="6"/>
                  </a:lnTo>
                  <a:lnTo>
                    <a:pt x="2" y="3"/>
                  </a:lnTo>
                  <a:lnTo>
                    <a:pt x="4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34">
              <a:extLst>
                <a:ext uri="{FF2B5EF4-FFF2-40B4-BE49-F238E27FC236}">
                  <a16:creationId xmlns:a16="http://schemas.microsoft.com/office/drawing/2014/main" id="{48606038-CE8E-4ABC-AD17-8217468ED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0625" y="3425825"/>
              <a:ext cx="28575" cy="39688"/>
            </a:xfrm>
            <a:custGeom>
              <a:avLst/>
              <a:gdLst>
                <a:gd name="T0" fmla="*/ 6 w 18"/>
                <a:gd name="T1" fmla="*/ 0 h 25"/>
                <a:gd name="T2" fmla="*/ 9 w 18"/>
                <a:gd name="T3" fmla="*/ 2 h 25"/>
                <a:gd name="T4" fmla="*/ 12 w 18"/>
                <a:gd name="T5" fmla="*/ 3 h 25"/>
                <a:gd name="T6" fmla="*/ 18 w 18"/>
                <a:gd name="T7" fmla="*/ 16 h 25"/>
                <a:gd name="T8" fmla="*/ 18 w 18"/>
                <a:gd name="T9" fmla="*/ 19 h 25"/>
                <a:gd name="T10" fmla="*/ 18 w 18"/>
                <a:gd name="T11" fmla="*/ 22 h 25"/>
                <a:gd name="T12" fmla="*/ 15 w 18"/>
                <a:gd name="T13" fmla="*/ 23 h 25"/>
                <a:gd name="T14" fmla="*/ 12 w 18"/>
                <a:gd name="T15" fmla="*/ 25 h 25"/>
                <a:gd name="T16" fmla="*/ 9 w 18"/>
                <a:gd name="T17" fmla="*/ 23 h 25"/>
                <a:gd name="T18" fmla="*/ 8 w 18"/>
                <a:gd name="T19" fmla="*/ 22 h 25"/>
                <a:gd name="T20" fmla="*/ 0 w 18"/>
                <a:gd name="T21" fmla="*/ 11 h 25"/>
                <a:gd name="T22" fmla="*/ 0 w 18"/>
                <a:gd name="T23" fmla="*/ 7 h 25"/>
                <a:gd name="T24" fmla="*/ 0 w 18"/>
                <a:gd name="T25" fmla="*/ 3 h 25"/>
                <a:gd name="T26" fmla="*/ 3 w 18"/>
                <a:gd name="T27" fmla="*/ 2 h 25"/>
                <a:gd name="T28" fmla="*/ 6 w 18"/>
                <a:gd name="T2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25">
                  <a:moveTo>
                    <a:pt x="6" y="0"/>
                  </a:moveTo>
                  <a:lnTo>
                    <a:pt x="9" y="2"/>
                  </a:lnTo>
                  <a:lnTo>
                    <a:pt x="12" y="3"/>
                  </a:lnTo>
                  <a:lnTo>
                    <a:pt x="18" y="16"/>
                  </a:lnTo>
                  <a:lnTo>
                    <a:pt x="18" y="19"/>
                  </a:lnTo>
                  <a:lnTo>
                    <a:pt x="18" y="22"/>
                  </a:lnTo>
                  <a:lnTo>
                    <a:pt x="15" y="23"/>
                  </a:lnTo>
                  <a:lnTo>
                    <a:pt x="12" y="25"/>
                  </a:lnTo>
                  <a:lnTo>
                    <a:pt x="9" y="23"/>
                  </a:lnTo>
                  <a:lnTo>
                    <a:pt x="8" y="22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3"/>
                  </a:lnTo>
                  <a:lnTo>
                    <a:pt x="3" y="2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35">
              <a:extLst>
                <a:ext uri="{FF2B5EF4-FFF2-40B4-BE49-F238E27FC236}">
                  <a16:creationId xmlns:a16="http://schemas.microsoft.com/office/drawing/2014/main" id="{35F9F945-5C11-417A-9626-09B4D5822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425" y="3865563"/>
              <a:ext cx="39688" cy="31750"/>
            </a:xfrm>
            <a:custGeom>
              <a:avLst/>
              <a:gdLst>
                <a:gd name="T0" fmla="*/ 6 w 25"/>
                <a:gd name="T1" fmla="*/ 0 h 20"/>
                <a:gd name="T2" fmla="*/ 9 w 25"/>
                <a:gd name="T3" fmla="*/ 2 h 20"/>
                <a:gd name="T4" fmla="*/ 20 w 25"/>
                <a:gd name="T5" fmla="*/ 8 h 20"/>
                <a:gd name="T6" fmla="*/ 23 w 25"/>
                <a:gd name="T7" fmla="*/ 11 h 20"/>
                <a:gd name="T8" fmla="*/ 25 w 25"/>
                <a:gd name="T9" fmla="*/ 14 h 20"/>
                <a:gd name="T10" fmla="*/ 23 w 25"/>
                <a:gd name="T11" fmla="*/ 17 h 20"/>
                <a:gd name="T12" fmla="*/ 20 w 25"/>
                <a:gd name="T13" fmla="*/ 20 h 20"/>
                <a:gd name="T14" fmla="*/ 17 w 25"/>
                <a:gd name="T15" fmla="*/ 20 h 20"/>
                <a:gd name="T16" fmla="*/ 14 w 25"/>
                <a:gd name="T17" fmla="*/ 20 h 20"/>
                <a:gd name="T18" fmla="*/ 3 w 25"/>
                <a:gd name="T19" fmla="*/ 12 h 20"/>
                <a:gd name="T20" fmla="*/ 0 w 25"/>
                <a:gd name="T21" fmla="*/ 11 h 20"/>
                <a:gd name="T22" fmla="*/ 0 w 25"/>
                <a:gd name="T23" fmla="*/ 8 h 20"/>
                <a:gd name="T24" fmla="*/ 0 w 25"/>
                <a:gd name="T25" fmla="*/ 5 h 20"/>
                <a:gd name="T26" fmla="*/ 3 w 25"/>
                <a:gd name="T27" fmla="*/ 2 h 20"/>
                <a:gd name="T28" fmla="*/ 6 w 25"/>
                <a:gd name="T2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" h="20">
                  <a:moveTo>
                    <a:pt x="6" y="0"/>
                  </a:moveTo>
                  <a:lnTo>
                    <a:pt x="9" y="2"/>
                  </a:lnTo>
                  <a:lnTo>
                    <a:pt x="20" y="8"/>
                  </a:lnTo>
                  <a:lnTo>
                    <a:pt x="23" y="11"/>
                  </a:lnTo>
                  <a:lnTo>
                    <a:pt x="25" y="14"/>
                  </a:lnTo>
                  <a:lnTo>
                    <a:pt x="23" y="17"/>
                  </a:lnTo>
                  <a:lnTo>
                    <a:pt x="20" y="20"/>
                  </a:lnTo>
                  <a:lnTo>
                    <a:pt x="17" y="20"/>
                  </a:lnTo>
                  <a:lnTo>
                    <a:pt x="14" y="20"/>
                  </a:lnTo>
                  <a:lnTo>
                    <a:pt x="3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3" y="2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36">
              <a:extLst>
                <a:ext uri="{FF2B5EF4-FFF2-40B4-BE49-F238E27FC236}">
                  <a16:creationId xmlns:a16="http://schemas.microsoft.com/office/drawing/2014/main" id="{15D198FD-9D3F-4E5C-8472-82A22F145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5725" y="4021138"/>
              <a:ext cx="19050" cy="41275"/>
            </a:xfrm>
            <a:custGeom>
              <a:avLst/>
              <a:gdLst>
                <a:gd name="T0" fmla="*/ 6 w 12"/>
                <a:gd name="T1" fmla="*/ 0 h 26"/>
                <a:gd name="T2" fmla="*/ 9 w 12"/>
                <a:gd name="T3" fmla="*/ 2 h 26"/>
                <a:gd name="T4" fmla="*/ 11 w 12"/>
                <a:gd name="T5" fmla="*/ 3 h 26"/>
                <a:gd name="T6" fmla="*/ 12 w 12"/>
                <a:gd name="T7" fmla="*/ 6 h 26"/>
                <a:gd name="T8" fmla="*/ 12 w 12"/>
                <a:gd name="T9" fmla="*/ 20 h 26"/>
                <a:gd name="T10" fmla="*/ 11 w 12"/>
                <a:gd name="T11" fmla="*/ 23 h 26"/>
                <a:gd name="T12" fmla="*/ 9 w 12"/>
                <a:gd name="T13" fmla="*/ 25 h 26"/>
                <a:gd name="T14" fmla="*/ 6 w 12"/>
                <a:gd name="T15" fmla="*/ 26 h 26"/>
                <a:gd name="T16" fmla="*/ 3 w 12"/>
                <a:gd name="T17" fmla="*/ 25 h 26"/>
                <a:gd name="T18" fmla="*/ 0 w 12"/>
                <a:gd name="T19" fmla="*/ 23 h 26"/>
                <a:gd name="T20" fmla="*/ 0 w 12"/>
                <a:gd name="T21" fmla="*/ 20 h 26"/>
                <a:gd name="T22" fmla="*/ 0 w 12"/>
                <a:gd name="T23" fmla="*/ 6 h 26"/>
                <a:gd name="T24" fmla="*/ 0 w 12"/>
                <a:gd name="T25" fmla="*/ 3 h 26"/>
                <a:gd name="T26" fmla="*/ 3 w 12"/>
                <a:gd name="T27" fmla="*/ 2 h 26"/>
                <a:gd name="T28" fmla="*/ 6 w 12"/>
                <a:gd name="T2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26">
                  <a:moveTo>
                    <a:pt x="6" y="0"/>
                  </a:moveTo>
                  <a:lnTo>
                    <a:pt x="9" y="2"/>
                  </a:lnTo>
                  <a:lnTo>
                    <a:pt x="11" y="3"/>
                  </a:lnTo>
                  <a:lnTo>
                    <a:pt x="12" y="6"/>
                  </a:lnTo>
                  <a:lnTo>
                    <a:pt x="12" y="20"/>
                  </a:lnTo>
                  <a:lnTo>
                    <a:pt x="11" y="23"/>
                  </a:lnTo>
                  <a:lnTo>
                    <a:pt x="9" y="25"/>
                  </a:lnTo>
                  <a:lnTo>
                    <a:pt x="6" y="26"/>
                  </a:lnTo>
                  <a:lnTo>
                    <a:pt x="3" y="25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0" y="6"/>
                  </a:lnTo>
                  <a:lnTo>
                    <a:pt x="0" y="3"/>
                  </a:lnTo>
                  <a:lnTo>
                    <a:pt x="3" y="2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37">
              <a:extLst>
                <a:ext uri="{FF2B5EF4-FFF2-40B4-BE49-F238E27FC236}">
                  <a16:creationId xmlns:a16="http://schemas.microsoft.com/office/drawing/2014/main" id="{BC0D46EA-1E98-43A9-AFE1-17C5BF44E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3700" y="3713163"/>
              <a:ext cx="41275" cy="19050"/>
            </a:xfrm>
            <a:custGeom>
              <a:avLst/>
              <a:gdLst>
                <a:gd name="T0" fmla="*/ 6 w 26"/>
                <a:gd name="T1" fmla="*/ 0 h 12"/>
                <a:gd name="T2" fmla="*/ 20 w 26"/>
                <a:gd name="T3" fmla="*/ 0 h 12"/>
                <a:gd name="T4" fmla="*/ 23 w 26"/>
                <a:gd name="T5" fmla="*/ 0 h 12"/>
                <a:gd name="T6" fmla="*/ 25 w 26"/>
                <a:gd name="T7" fmla="*/ 3 h 12"/>
                <a:gd name="T8" fmla="*/ 26 w 26"/>
                <a:gd name="T9" fmla="*/ 6 h 12"/>
                <a:gd name="T10" fmla="*/ 25 w 26"/>
                <a:gd name="T11" fmla="*/ 9 h 12"/>
                <a:gd name="T12" fmla="*/ 23 w 26"/>
                <a:gd name="T13" fmla="*/ 12 h 12"/>
                <a:gd name="T14" fmla="*/ 20 w 26"/>
                <a:gd name="T15" fmla="*/ 12 h 12"/>
                <a:gd name="T16" fmla="*/ 6 w 26"/>
                <a:gd name="T17" fmla="*/ 12 h 12"/>
                <a:gd name="T18" fmla="*/ 3 w 26"/>
                <a:gd name="T19" fmla="*/ 12 h 12"/>
                <a:gd name="T20" fmla="*/ 0 w 26"/>
                <a:gd name="T21" fmla="*/ 9 h 12"/>
                <a:gd name="T22" fmla="*/ 0 w 26"/>
                <a:gd name="T23" fmla="*/ 6 h 12"/>
                <a:gd name="T24" fmla="*/ 0 w 26"/>
                <a:gd name="T25" fmla="*/ 3 h 12"/>
                <a:gd name="T26" fmla="*/ 3 w 26"/>
                <a:gd name="T27" fmla="*/ 0 h 12"/>
                <a:gd name="T28" fmla="*/ 6 w 26"/>
                <a:gd name="T2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12">
                  <a:moveTo>
                    <a:pt x="6" y="0"/>
                  </a:moveTo>
                  <a:lnTo>
                    <a:pt x="20" y="0"/>
                  </a:lnTo>
                  <a:lnTo>
                    <a:pt x="23" y="0"/>
                  </a:lnTo>
                  <a:lnTo>
                    <a:pt x="25" y="3"/>
                  </a:lnTo>
                  <a:lnTo>
                    <a:pt x="26" y="6"/>
                  </a:lnTo>
                  <a:lnTo>
                    <a:pt x="25" y="9"/>
                  </a:lnTo>
                  <a:lnTo>
                    <a:pt x="23" y="12"/>
                  </a:lnTo>
                  <a:lnTo>
                    <a:pt x="20" y="12"/>
                  </a:lnTo>
                  <a:lnTo>
                    <a:pt x="6" y="12"/>
                  </a:lnTo>
                  <a:lnTo>
                    <a:pt x="3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38">
              <a:extLst>
                <a:ext uri="{FF2B5EF4-FFF2-40B4-BE49-F238E27FC236}">
                  <a16:creationId xmlns:a16="http://schemas.microsoft.com/office/drawing/2014/main" id="{FBC03921-21B8-4E9D-ACF0-63E392CD8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425" y="3548063"/>
              <a:ext cx="39688" cy="31750"/>
            </a:xfrm>
            <a:custGeom>
              <a:avLst/>
              <a:gdLst>
                <a:gd name="T0" fmla="*/ 17 w 25"/>
                <a:gd name="T1" fmla="*/ 0 h 20"/>
                <a:gd name="T2" fmla="*/ 20 w 25"/>
                <a:gd name="T3" fmla="*/ 0 h 20"/>
                <a:gd name="T4" fmla="*/ 23 w 25"/>
                <a:gd name="T5" fmla="*/ 3 h 20"/>
                <a:gd name="T6" fmla="*/ 25 w 25"/>
                <a:gd name="T7" fmla="*/ 6 h 20"/>
                <a:gd name="T8" fmla="*/ 23 w 25"/>
                <a:gd name="T9" fmla="*/ 9 h 20"/>
                <a:gd name="T10" fmla="*/ 20 w 25"/>
                <a:gd name="T11" fmla="*/ 12 h 20"/>
                <a:gd name="T12" fmla="*/ 9 w 25"/>
                <a:gd name="T13" fmla="*/ 18 h 20"/>
                <a:gd name="T14" fmla="*/ 6 w 25"/>
                <a:gd name="T15" fmla="*/ 20 h 20"/>
                <a:gd name="T16" fmla="*/ 3 w 25"/>
                <a:gd name="T17" fmla="*/ 18 h 20"/>
                <a:gd name="T18" fmla="*/ 0 w 25"/>
                <a:gd name="T19" fmla="*/ 15 h 20"/>
                <a:gd name="T20" fmla="*/ 0 w 25"/>
                <a:gd name="T21" fmla="*/ 12 h 20"/>
                <a:gd name="T22" fmla="*/ 0 w 25"/>
                <a:gd name="T23" fmla="*/ 9 h 20"/>
                <a:gd name="T24" fmla="*/ 3 w 25"/>
                <a:gd name="T25" fmla="*/ 8 h 20"/>
                <a:gd name="T26" fmla="*/ 14 w 25"/>
                <a:gd name="T27" fmla="*/ 0 h 20"/>
                <a:gd name="T28" fmla="*/ 17 w 25"/>
                <a:gd name="T2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" h="20">
                  <a:moveTo>
                    <a:pt x="17" y="0"/>
                  </a:moveTo>
                  <a:lnTo>
                    <a:pt x="20" y="0"/>
                  </a:lnTo>
                  <a:lnTo>
                    <a:pt x="23" y="3"/>
                  </a:lnTo>
                  <a:lnTo>
                    <a:pt x="25" y="6"/>
                  </a:lnTo>
                  <a:lnTo>
                    <a:pt x="23" y="9"/>
                  </a:lnTo>
                  <a:lnTo>
                    <a:pt x="20" y="12"/>
                  </a:lnTo>
                  <a:lnTo>
                    <a:pt x="9" y="18"/>
                  </a:lnTo>
                  <a:lnTo>
                    <a:pt x="6" y="20"/>
                  </a:lnTo>
                  <a:lnTo>
                    <a:pt x="3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9"/>
                  </a:lnTo>
                  <a:lnTo>
                    <a:pt x="3" y="8"/>
                  </a:lnTo>
                  <a:lnTo>
                    <a:pt x="14" y="0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39">
              <a:extLst>
                <a:ext uri="{FF2B5EF4-FFF2-40B4-BE49-F238E27FC236}">
                  <a16:creationId xmlns:a16="http://schemas.microsoft.com/office/drawing/2014/main" id="{E13715D6-BF6A-4F3D-AE43-A12954337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125" y="3979863"/>
              <a:ext cx="31750" cy="39688"/>
            </a:xfrm>
            <a:custGeom>
              <a:avLst/>
              <a:gdLst>
                <a:gd name="T0" fmla="*/ 6 w 20"/>
                <a:gd name="T1" fmla="*/ 0 h 25"/>
                <a:gd name="T2" fmla="*/ 11 w 20"/>
                <a:gd name="T3" fmla="*/ 2 h 25"/>
                <a:gd name="T4" fmla="*/ 12 w 20"/>
                <a:gd name="T5" fmla="*/ 3 h 25"/>
                <a:gd name="T6" fmla="*/ 19 w 20"/>
                <a:gd name="T7" fmla="*/ 14 h 25"/>
                <a:gd name="T8" fmla="*/ 20 w 20"/>
                <a:gd name="T9" fmla="*/ 18 h 25"/>
                <a:gd name="T10" fmla="*/ 19 w 20"/>
                <a:gd name="T11" fmla="*/ 22 h 25"/>
                <a:gd name="T12" fmla="*/ 17 w 20"/>
                <a:gd name="T13" fmla="*/ 23 h 25"/>
                <a:gd name="T14" fmla="*/ 14 w 20"/>
                <a:gd name="T15" fmla="*/ 25 h 25"/>
                <a:gd name="T16" fmla="*/ 11 w 20"/>
                <a:gd name="T17" fmla="*/ 23 h 25"/>
                <a:gd name="T18" fmla="*/ 8 w 20"/>
                <a:gd name="T19" fmla="*/ 22 h 25"/>
                <a:gd name="T20" fmla="*/ 2 w 20"/>
                <a:gd name="T21" fmla="*/ 9 h 25"/>
                <a:gd name="T22" fmla="*/ 0 w 20"/>
                <a:gd name="T23" fmla="*/ 6 h 25"/>
                <a:gd name="T24" fmla="*/ 2 w 20"/>
                <a:gd name="T25" fmla="*/ 3 h 25"/>
                <a:gd name="T26" fmla="*/ 3 w 20"/>
                <a:gd name="T27" fmla="*/ 2 h 25"/>
                <a:gd name="T28" fmla="*/ 6 w 20"/>
                <a:gd name="T2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25">
                  <a:moveTo>
                    <a:pt x="6" y="0"/>
                  </a:moveTo>
                  <a:lnTo>
                    <a:pt x="11" y="2"/>
                  </a:lnTo>
                  <a:lnTo>
                    <a:pt x="12" y="3"/>
                  </a:lnTo>
                  <a:lnTo>
                    <a:pt x="19" y="14"/>
                  </a:lnTo>
                  <a:lnTo>
                    <a:pt x="20" y="18"/>
                  </a:lnTo>
                  <a:lnTo>
                    <a:pt x="19" y="22"/>
                  </a:lnTo>
                  <a:lnTo>
                    <a:pt x="17" y="23"/>
                  </a:lnTo>
                  <a:lnTo>
                    <a:pt x="14" y="25"/>
                  </a:lnTo>
                  <a:lnTo>
                    <a:pt x="11" y="23"/>
                  </a:lnTo>
                  <a:lnTo>
                    <a:pt x="8" y="22"/>
                  </a:lnTo>
                  <a:lnTo>
                    <a:pt x="2" y="9"/>
                  </a:lnTo>
                  <a:lnTo>
                    <a:pt x="0" y="6"/>
                  </a:lnTo>
                  <a:lnTo>
                    <a:pt x="2" y="3"/>
                  </a:lnTo>
                  <a:lnTo>
                    <a:pt x="3" y="2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40">
              <a:extLst>
                <a:ext uri="{FF2B5EF4-FFF2-40B4-BE49-F238E27FC236}">
                  <a16:creationId xmlns:a16="http://schemas.microsoft.com/office/drawing/2014/main" id="{2A731BE8-1BD3-4AF3-8CEB-EA9F7FEA7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5525" y="3713163"/>
              <a:ext cx="41275" cy="19050"/>
            </a:xfrm>
            <a:custGeom>
              <a:avLst/>
              <a:gdLst>
                <a:gd name="T0" fmla="*/ 6 w 26"/>
                <a:gd name="T1" fmla="*/ 0 h 12"/>
                <a:gd name="T2" fmla="*/ 20 w 26"/>
                <a:gd name="T3" fmla="*/ 0 h 12"/>
                <a:gd name="T4" fmla="*/ 23 w 26"/>
                <a:gd name="T5" fmla="*/ 0 h 12"/>
                <a:gd name="T6" fmla="*/ 24 w 26"/>
                <a:gd name="T7" fmla="*/ 3 h 12"/>
                <a:gd name="T8" fmla="*/ 26 w 26"/>
                <a:gd name="T9" fmla="*/ 6 h 12"/>
                <a:gd name="T10" fmla="*/ 24 w 26"/>
                <a:gd name="T11" fmla="*/ 9 h 12"/>
                <a:gd name="T12" fmla="*/ 23 w 26"/>
                <a:gd name="T13" fmla="*/ 12 h 12"/>
                <a:gd name="T14" fmla="*/ 20 w 26"/>
                <a:gd name="T15" fmla="*/ 12 h 12"/>
                <a:gd name="T16" fmla="*/ 6 w 26"/>
                <a:gd name="T17" fmla="*/ 12 h 12"/>
                <a:gd name="T18" fmla="*/ 3 w 26"/>
                <a:gd name="T19" fmla="*/ 12 h 12"/>
                <a:gd name="T20" fmla="*/ 0 w 26"/>
                <a:gd name="T21" fmla="*/ 9 h 12"/>
                <a:gd name="T22" fmla="*/ 0 w 26"/>
                <a:gd name="T23" fmla="*/ 6 h 12"/>
                <a:gd name="T24" fmla="*/ 0 w 26"/>
                <a:gd name="T25" fmla="*/ 3 h 12"/>
                <a:gd name="T26" fmla="*/ 3 w 26"/>
                <a:gd name="T27" fmla="*/ 0 h 12"/>
                <a:gd name="T28" fmla="*/ 6 w 26"/>
                <a:gd name="T2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12">
                  <a:moveTo>
                    <a:pt x="6" y="0"/>
                  </a:moveTo>
                  <a:lnTo>
                    <a:pt x="20" y="0"/>
                  </a:lnTo>
                  <a:lnTo>
                    <a:pt x="23" y="0"/>
                  </a:lnTo>
                  <a:lnTo>
                    <a:pt x="24" y="3"/>
                  </a:lnTo>
                  <a:lnTo>
                    <a:pt x="26" y="6"/>
                  </a:lnTo>
                  <a:lnTo>
                    <a:pt x="24" y="9"/>
                  </a:lnTo>
                  <a:lnTo>
                    <a:pt x="23" y="12"/>
                  </a:lnTo>
                  <a:lnTo>
                    <a:pt x="20" y="12"/>
                  </a:lnTo>
                  <a:lnTo>
                    <a:pt x="6" y="12"/>
                  </a:lnTo>
                  <a:lnTo>
                    <a:pt x="3" y="12"/>
                  </a:lnTo>
                  <a:lnTo>
                    <a:pt x="0" y="9"/>
                  </a:lnTo>
                  <a:lnTo>
                    <a:pt x="0" y="6"/>
                  </a:lnTo>
                  <a:lnTo>
                    <a:pt x="0" y="3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41">
              <a:extLst>
                <a:ext uri="{FF2B5EF4-FFF2-40B4-BE49-F238E27FC236}">
                  <a16:creationId xmlns:a16="http://schemas.microsoft.com/office/drawing/2014/main" id="{DB7B6DE2-F134-4D6E-B8AB-3AD4A4A76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125" y="3425825"/>
              <a:ext cx="31750" cy="39688"/>
            </a:xfrm>
            <a:custGeom>
              <a:avLst/>
              <a:gdLst>
                <a:gd name="T0" fmla="*/ 14 w 20"/>
                <a:gd name="T1" fmla="*/ 0 h 25"/>
                <a:gd name="T2" fmla="*/ 17 w 20"/>
                <a:gd name="T3" fmla="*/ 2 h 25"/>
                <a:gd name="T4" fmla="*/ 19 w 20"/>
                <a:gd name="T5" fmla="*/ 3 h 25"/>
                <a:gd name="T6" fmla="*/ 20 w 20"/>
                <a:gd name="T7" fmla="*/ 7 h 25"/>
                <a:gd name="T8" fmla="*/ 19 w 20"/>
                <a:gd name="T9" fmla="*/ 11 h 25"/>
                <a:gd name="T10" fmla="*/ 12 w 20"/>
                <a:gd name="T11" fmla="*/ 22 h 25"/>
                <a:gd name="T12" fmla="*/ 11 w 20"/>
                <a:gd name="T13" fmla="*/ 23 h 25"/>
                <a:gd name="T14" fmla="*/ 6 w 20"/>
                <a:gd name="T15" fmla="*/ 25 h 25"/>
                <a:gd name="T16" fmla="*/ 3 w 20"/>
                <a:gd name="T17" fmla="*/ 23 h 25"/>
                <a:gd name="T18" fmla="*/ 2 w 20"/>
                <a:gd name="T19" fmla="*/ 22 h 25"/>
                <a:gd name="T20" fmla="*/ 0 w 20"/>
                <a:gd name="T21" fmla="*/ 19 h 25"/>
                <a:gd name="T22" fmla="*/ 2 w 20"/>
                <a:gd name="T23" fmla="*/ 16 h 25"/>
                <a:gd name="T24" fmla="*/ 8 w 20"/>
                <a:gd name="T25" fmla="*/ 3 h 25"/>
                <a:gd name="T26" fmla="*/ 11 w 20"/>
                <a:gd name="T27" fmla="*/ 2 h 25"/>
                <a:gd name="T28" fmla="*/ 14 w 20"/>
                <a:gd name="T2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25">
                  <a:moveTo>
                    <a:pt x="14" y="0"/>
                  </a:moveTo>
                  <a:lnTo>
                    <a:pt x="17" y="2"/>
                  </a:lnTo>
                  <a:lnTo>
                    <a:pt x="19" y="3"/>
                  </a:lnTo>
                  <a:lnTo>
                    <a:pt x="20" y="7"/>
                  </a:lnTo>
                  <a:lnTo>
                    <a:pt x="19" y="11"/>
                  </a:lnTo>
                  <a:lnTo>
                    <a:pt x="12" y="22"/>
                  </a:lnTo>
                  <a:lnTo>
                    <a:pt x="11" y="23"/>
                  </a:lnTo>
                  <a:lnTo>
                    <a:pt x="6" y="25"/>
                  </a:lnTo>
                  <a:lnTo>
                    <a:pt x="3" y="23"/>
                  </a:lnTo>
                  <a:lnTo>
                    <a:pt x="2" y="22"/>
                  </a:lnTo>
                  <a:lnTo>
                    <a:pt x="0" y="19"/>
                  </a:lnTo>
                  <a:lnTo>
                    <a:pt x="2" y="16"/>
                  </a:lnTo>
                  <a:lnTo>
                    <a:pt x="8" y="3"/>
                  </a:lnTo>
                  <a:lnTo>
                    <a:pt x="11" y="2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42">
              <a:extLst>
                <a:ext uri="{FF2B5EF4-FFF2-40B4-BE49-F238E27FC236}">
                  <a16:creationId xmlns:a16="http://schemas.microsoft.com/office/drawing/2014/main" id="{B9727B61-A07B-4D38-A233-A225215C6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8388" y="3865563"/>
              <a:ext cx="39688" cy="31750"/>
            </a:xfrm>
            <a:custGeom>
              <a:avLst/>
              <a:gdLst>
                <a:gd name="T0" fmla="*/ 19 w 25"/>
                <a:gd name="T1" fmla="*/ 0 h 20"/>
                <a:gd name="T2" fmla="*/ 22 w 25"/>
                <a:gd name="T3" fmla="*/ 2 h 20"/>
                <a:gd name="T4" fmla="*/ 23 w 25"/>
                <a:gd name="T5" fmla="*/ 5 h 20"/>
                <a:gd name="T6" fmla="*/ 25 w 25"/>
                <a:gd name="T7" fmla="*/ 8 h 20"/>
                <a:gd name="T8" fmla="*/ 23 w 25"/>
                <a:gd name="T9" fmla="*/ 11 h 20"/>
                <a:gd name="T10" fmla="*/ 22 w 25"/>
                <a:gd name="T11" fmla="*/ 12 h 20"/>
                <a:gd name="T12" fmla="*/ 10 w 25"/>
                <a:gd name="T13" fmla="*/ 20 h 20"/>
                <a:gd name="T14" fmla="*/ 7 w 25"/>
                <a:gd name="T15" fmla="*/ 20 h 20"/>
                <a:gd name="T16" fmla="*/ 4 w 25"/>
                <a:gd name="T17" fmla="*/ 20 h 20"/>
                <a:gd name="T18" fmla="*/ 2 w 25"/>
                <a:gd name="T19" fmla="*/ 17 h 20"/>
                <a:gd name="T20" fmla="*/ 0 w 25"/>
                <a:gd name="T21" fmla="*/ 14 h 20"/>
                <a:gd name="T22" fmla="*/ 2 w 25"/>
                <a:gd name="T23" fmla="*/ 11 h 20"/>
                <a:gd name="T24" fmla="*/ 4 w 25"/>
                <a:gd name="T25" fmla="*/ 8 h 20"/>
                <a:gd name="T26" fmla="*/ 14 w 25"/>
                <a:gd name="T27" fmla="*/ 2 h 20"/>
                <a:gd name="T28" fmla="*/ 19 w 25"/>
                <a:gd name="T2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" h="20">
                  <a:moveTo>
                    <a:pt x="19" y="0"/>
                  </a:moveTo>
                  <a:lnTo>
                    <a:pt x="22" y="2"/>
                  </a:lnTo>
                  <a:lnTo>
                    <a:pt x="23" y="5"/>
                  </a:lnTo>
                  <a:lnTo>
                    <a:pt x="25" y="8"/>
                  </a:lnTo>
                  <a:lnTo>
                    <a:pt x="23" y="11"/>
                  </a:lnTo>
                  <a:lnTo>
                    <a:pt x="22" y="12"/>
                  </a:lnTo>
                  <a:lnTo>
                    <a:pt x="10" y="20"/>
                  </a:lnTo>
                  <a:lnTo>
                    <a:pt x="7" y="20"/>
                  </a:lnTo>
                  <a:lnTo>
                    <a:pt x="4" y="20"/>
                  </a:lnTo>
                  <a:lnTo>
                    <a:pt x="2" y="17"/>
                  </a:lnTo>
                  <a:lnTo>
                    <a:pt x="0" y="14"/>
                  </a:lnTo>
                  <a:lnTo>
                    <a:pt x="2" y="11"/>
                  </a:lnTo>
                  <a:lnTo>
                    <a:pt x="4" y="8"/>
                  </a:lnTo>
                  <a:lnTo>
                    <a:pt x="14" y="2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43">
              <a:extLst>
                <a:ext uri="{FF2B5EF4-FFF2-40B4-BE49-F238E27FC236}">
                  <a16:creationId xmlns:a16="http://schemas.microsoft.com/office/drawing/2014/main" id="{18541F69-7C74-4E03-BDF3-EA15C7E17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0625" y="3979863"/>
              <a:ext cx="28575" cy="39688"/>
            </a:xfrm>
            <a:custGeom>
              <a:avLst/>
              <a:gdLst>
                <a:gd name="T0" fmla="*/ 12 w 18"/>
                <a:gd name="T1" fmla="*/ 0 h 25"/>
                <a:gd name="T2" fmla="*/ 15 w 18"/>
                <a:gd name="T3" fmla="*/ 2 h 25"/>
                <a:gd name="T4" fmla="*/ 18 w 18"/>
                <a:gd name="T5" fmla="*/ 3 h 25"/>
                <a:gd name="T6" fmla="*/ 18 w 18"/>
                <a:gd name="T7" fmla="*/ 6 h 25"/>
                <a:gd name="T8" fmla="*/ 18 w 18"/>
                <a:gd name="T9" fmla="*/ 9 h 25"/>
                <a:gd name="T10" fmla="*/ 12 w 18"/>
                <a:gd name="T11" fmla="*/ 22 h 25"/>
                <a:gd name="T12" fmla="*/ 9 w 18"/>
                <a:gd name="T13" fmla="*/ 23 h 25"/>
                <a:gd name="T14" fmla="*/ 6 w 18"/>
                <a:gd name="T15" fmla="*/ 25 h 25"/>
                <a:gd name="T16" fmla="*/ 3 w 18"/>
                <a:gd name="T17" fmla="*/ 23 h 25"/>
                <a:gd name="T18" fmla="*/ 0 w 18"/>
                <a:gd name="T19" fmla="*/ 22 h 25"/>
                <a:gd name="T20" fmla="*/ 0 w 18"/>
                <a:gd name="T21" fmla="*/ 18 h 25"/>
                <a:gd name="T22" fmla="*/ 0 w 18"/>
                <a:gd name="T23" fmla="*/ 14 h 25"/>
                <a:gd name="T24" fmla="*/ 8 w 18"/>
                <a:gd name="T25" fmla="*/ 3 h 25"/>
                <a:gd name="T26" fmla="*/ 9 w 18"/>
                <a:gd name="T27" fmla="*/ 2 h 25"/>
                <a:gd name="T28" fmla="*/ 12 w 18"/>
                <a:gd name="T2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25">
                  <a:moveTo>
                    <a:pt x="12" y="0"/>
                  </a:moveTo>
                  <a:lnTo>
                    <a:pt x="15" y="2"/>
                  </a:lnTo>
                  <a:lnTo>
                    <a:pt x="18" y="3"/>
                  </a:lnTo>
                  <a:lnTo>
                    <a:pt x="18" y="6"/>
                  </a:lnTo>
                  <a:lnTo>
                    <a:pt x="18" y="9"/>
                  </a:lnTo>
                  <a:lnTo>
                    <a:pt x="12" y="22"/>
                  </a:lnTo>
                  <a:lnTo>
                    <a:pt x="9" y="23"/>
                  </a:lnTo>
                  <a:lnTo>
                    <a:pt x="6" y="25"/>
                  </a:lnTo>
                  <a:lnTo>
                    <a:pt x="3" y="23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8" y="3"/>
                  </a:lnTo>
                  <a:lnTo>
                    <a:pt x="9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44">
              <a:extLst>
                <a:ext uri="{FF2B5EF4-FFF2-40B4-BE49-F238E27FC236}">
                  <a16:creationId xmlns:a16="http://schemas.microsoft.com/office/drawing/2014/main" id="{1C1864C5-564B-45F0-9334-A45F046FCC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9150" y="3176588"/>
              <a:ext cx="1092200" cy="1092200"/>
            </a:xfrm>
            <a:custGeom>
              <a:avLst/>
              <a:gdLst>
                <a:gd name="T0" fmla="*/ 292 w 688"/>
                <a:gd name="T1" fmla="*/ 30 h 688"/>
                <a:gd name="T2" fmla="*/ 197 w 688"/>
                <a:gd name="T3" fmla="*/ 61 h 688"/>
                <a:gd name="T4" fmla="*/ 119 w 688"/>
                <a:gd name="T5" fmla="*/ 119 h 688"/>
                <a:gd name="T6" fmla="*/ 61 w 688"/>
                <a:gd name="T7" fmla="*/ 197 h 688"/>
                <a:gd name="T8" fmla="*/ 31 w 688"/>
                <a:gd name="T9" fmla="*/ 292 h 688"/>
                <a:gd name="T10" fmla="*/ 31 w 688"/>
                <a:gd name="T11" fmla="*/ 396 h 688"/>
                <a:gd name="T12" fmla="*/ 61 w 688"/>
                <a:gd name="T13" fmla="*/ 491 h 688"/>
                <a:gd name="T14" fmla="*/ 119 w 688"/>
                <a:gd name="T15" fmla="*/ 569 h 688"/>
                <a:gd name="T16" fmla="*/ 197 w 688"/>
                <a:gd name="T17" fmla="*/ 627 h 688"/>
                <a:gd name="T18" fmla="*/ 292 w 688"/>
                <a:gd name="T19" fmla="*/ 658 h 688"/>
                <a:gd name="T20" fmla="*/ 396 w 688"/>
                <a:gd name="T21" fmla="*/ 658 h 688"/>
                <a:gd name="T22" fmla="*/ 489 w 688"/>
                <a:gd name="T23" fmla="*/ 627 h 688"/>
                <a:gd name="T24" fmla="*/ 569 w 688"/>
                <a:gd name="T25" fmla="*/ 569 h 688"/>
                <a:gd name="T26" fmla="*/ 625 w 688"/>
                <a:gd name="T27" fmla="*/ 491 h 688"/>
                <a:gd name="T28" fmla="*/ 658 w 688"/>
                <a:gd name="T29" fmla="*/ 396 h 688"/>
                <a:gd name="T30" fmla="*/ 658 w 688"/>
                <a:gd name="T31" fmla="*/ 292 h 688"/>
                <a:gd name="T32" fmla="*/ 625 w 688"/>
                <a:gd name="T33" fmla="*/ 197 h 688"/>
                <a:gd name="T34" fmla="*/ 569 w 688"/>
                <a:gd name="T35" fmla="*/ 119 h 688"/>
                <a:gd name="T36" fmla="*/ 489 w 688"/>
                <a:gd name="T37" fmla="*/ 61 h 688"/>
                <a:gd name="T38" fmla="*/ 396 w 688"/>
                <a:gd name="T39" fmla="*/ 30 h 688"/>
                <a:gd name="T40" fmla="*/ 344 w 688"/>
                <a:gd name="T41" fmla="*/ 0 h 688"/>
                <a:gd name="T42" fmla="*/ 453 w 688"/>
                <a:gd name="T43" fmla="*/ 18 h 688"/>
                <a:gd name="T44" fmla="*/ 547 w 688"/>
                <a:gd name="T45" fmla="*/ 67 h 688"/>
                <a:gd name="T46" fmla="*/ 621 w 688"/>
                <a:gd name="T47" fmla="*/ 141 h 688"/>
                <a:gd name="T48" fmla="*/ 670 w 688"/>
                <a:gd name="T49" fmla="*/ 235 h 688"/>
                <a:gd name="T50" fmla="*/ 688 w 688"/>
                <a:gd name="T51" fmla="*/ 344 h 688"/>
                <a:gd name="T52" fmla="*/ 670 w 688"/>
                <a:gd name="T53" fmla="*/ 453 h 688"/>
                <a:gd name="T54" fmla="*/ 621 w 688"/>
                <a:gd name="T55" fmla="*/ 547 h 688"/>
                <a:gd name="T56" fmla="*/ 547 w 688"/>
                <a:gd name="T57" fmla="*/ 621 h 688"/>
                <a:gd name="T58" fmla="*/ 453 w 688"/>
                <a:gd name="T59" fmla="*/ 670 h 688"/>
                <a:gd name="T60" fmla="*/ 344 w 688"/>
                <a:gd name="T61" fmla="*/ 688 h 688"/>
                <a:gd name="T62" fmla="*/ 235 w 688"/>
                <a:gd name="T63" fmla="*/ 670 h 688"/>
                <a:gd name="T64" fmla="*/ 141 w 688"/>
                <a:gd name="T65" fmla="*/ 621 h 688"/>
                <a:gd name="T66" fmla="*/ 66 w 688"/>
                <a:gd name="T67" fmla="*/ 547 h 688"/>
                <a:gd name="T68" fmla="*/ 17 w 688"/>
                <a:gd name="T69" fmla="*/ 453 h 688"/>
                <a:gd name="T70" fmla="*/ 0 w 688"/>
                <a:gd name="T71" fmla="*/ 344 h 688"/>
                <a:gd name="T72" fmla="*/ 17 w 688"/>
                <a:gd name="T73" fmla="*/ 235 h 688"/>
                <a:gd name="T74" fmla="*/ 66 w 688"/>
                <a:gd name="T75" fmla="*/ 141 h 688"/>
                <a:gd name="T76" fmla="*/ 141 w 688"/>
                <a:gd name="T77" fmla="*/ 67 h 688"/>
                <a:gd name="T78" fmla="*/ 235 w 688"/>
                <a:gd name="T79" fmla="*/ 18 h 688"/>
                <a:gd name="T80" fmla="*/ 344 w 688"/>
                <a:gd name="T81" fmla="*/ 0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8" h="688">
                  <a:moveTo>
                    <a:pt x="344" y="26"/>
                  </a:moveTo>
                  <a:lnTo>
                    <a:pt x="292" y="30"/>
                  </a:lnTo>
                  <a:lnTo>
                    <a:pt x="243" y="43"/>
                  </a:lnTo>
                  <a:lnTo>
                    <a:pt x="197" y="61"/>
                  </a:lnTo>
                  <a:lnTo>
                    <a:pt x="156" y="87"/>
                  </a:lnTo>
                  <a:lnTo>
                    <a:pt x="119" y="119"/>
                  </a:lnTo>
                  <a:lnTo>
                    <a:pt x="87" y="156"/>
                  </a:lnTo>
                  <a:lnTo>
                    <a:pt x="61" y="197"/>
                  </a:lnTo>
                  <a:lnTo>
                    <a:pt x="43" y="243"/>
                  </a:lnTo>
                  <a:lnTo>
                    <a:pt x="31" y="292"/>
                  </a:lnTo>
                  <a:lnTo>
                    <a:pt x="26" y="344"/>
                  </a:lnTo>
                  <a:lnTo>
                    <a:pt x="31" y="396"/>
                  </a:lnTo>
                  <a:lnTo>
                    <a:pt x="43" y="445"/>
                  </a:lnTo>
                  <a:lnTo>
                    <a:pt x="61" y="491"/>
                  </a:lnTo>
                  <a:lnTo>
                    <a:pt x="87" y="532"/>
                  </a:lnTo>
                  <a:lnTo>
                    <a:pt x="119" y="569"/>
                  </a:lnTo>
                  <a:lnTo>
                    <a:pt x="156" y="601"/>
                  </a:lnTo>
                  <a:lnTo>
                    <a:pt x="197" y="627"/>
                  </a:lnTo>
                  <a:lnTo>
                    <a:pt x="243" y="645"/>
                  </a:lnTo>
                  <a:lnTo>
                    <a:pt x="292" y="658"/>
                  </a:lnTo>
                  <a:lnTo>
                    <a:pt x="344" y="662"/>
                  </a:lnTo>
                  <a:lnTo>
                    <a:pt x="396" y="658"/>
                  </a:lnTo>
                  <a:lnTo>
                    <a:pt x="445" y="645"/>
                  </a:lnTo>
                  <a:lnTo>
                    <a:pt x="489" y="627"/>
                  </a:lnTo>
                  <a:lnTo>
                    <a:pt x="532" y="601"/>
                  </a:lnTo>
                  <a:lnTo>
                    <a:pt x="569" y="569"/>
                  </a:lnTo>
                  <a:lnTo>
                    <a:pt x="601" y="532"/>
                  </a:lnTo>
                  <a:lnTo>
                    <a:pt x="625" y="491"/>
                  </a:lnTo>
                  <a:lnTo>
                    <a:pt x="645" y="445"/>
                  </a:lnTo>
                  <a:lnTo>
                    <a:pt x="658" y="396"/>
                  </a:lnTo>
                  <a:lnTo>
                    <a:pt x="662" y="344"/>
                  </a:lnTo>
                  <a:lnTo>
                    <a:pt x="658" y="292"/>
                  </a:lnTo>
                  <a:lnTo>
                    <a:pt x="645" y="243"/>
                  </a:lnTo>
                  <a:lnTo>
                    <a:pt x="625" y="197"/>
                  </a:lnTo>
                  <a:lnTo>
                    <a:pt x="601" y="156"/>
                  </a:lnTo>
                  <a:lnTo>
                    <a:pt x="569" y="119"/>
                  </a:lnTo>
                  <a:lnTo>
                    <a:pt x="532" y="87"/>
                  </a:lnTo>
                  <a:lnTo>
                    <a:pt x="489" y="61"/>
                  </a:lnTo>
                  <a:lnTo>
                    <a:pt x="445" y="43"/>
                  </a:lnTo>
                  <a:lnTo>
                    <a:pt x="396" y="30"/>
                  </a:lnTo>
                  <a:lnTo>
                    <a:pt x="344" y="26"/>
                  </a:lnTo>
                  <a:close/>
                  <a:moveTo>
                    <a:pt x="344" y="0"/>
                  </a:moveTo>
                  <a:lnTo>
                    <a:pt x="399" y="4"/>
                  </a:lnTo>
                  <a:lnTo>
                    <a:pt x="453" y="18"/>
                  </a:lnTo>
                  <a:lnTo>
                    <a:pt x="502" y="38"/>
                  </a:lnTo>
                  <a:lnTo>
                    <a:pt x="547" y="67"/>
                  </a:lnTo>
                  <a:lnTo>
                    <a:pt x="587" y="101"/>
                  </a:lnTo>
                  <a:lnTo>
                    <a:pt x="621" y="141"/>
                  </a:lnTo>
                  <a:lnTo>
                    <a:pt x="650" y="186"/>
                  </a:lnTo>
                  <a:lnTo>
                    <a:pt x="670" y="235"/>
                  </a:lnTo>
                  <a:lnTo>
                    <a:pt x="684" y="289"/>
                  </a:lnTo>
                  <a:lnTo>
                    <a:pt x="688" y="344"/>
                  </a:lnTo>
                  <a:lnTo>
                    <a:pt x="684" y="399"/>
                  </a:lnTo>
                  <a:lnTo>
                    <a:pt x="670" y="453"/>
                  </a:lnTo>
                  <a:lnTo>
                    <a:pt x="650" y="502"/>
                  </a:lnTo>
                  <a:lnTo>
                    <a:pt x="621" y="547"/>
                  </a:lnTo>
                  <a:lnTo>
                    <a:pt x="587" y="587"/>
                  </a:lnTo>
                  <a:lnTo>
                    <a:pt x="547" y="621"/>
                  </a:lnTo>
                  <a:lnTo>
                    <a:pt x="502" y="650"/>
                  </a:lnTo>
                  <a:lnTo>
                    <a:pt x="453" y="670"/>
                  </a:lnTo>
                  <a:lnTo>
                    <a:pt x="399" y="684"/>
                  </a:lnTo>
                  <a:lnTo>
                    <a:pt x="344" y="688"/>
                  </a:lnTo>
                  <a:lnTo>
                    <a:pt x="287" y="684"/>
                  </a:lnTo>
                  <a:lnTo>
                    <a:pt x="235" y="670"/>
                  </a:lnTo>
                  <a:lnTo>
                    <a:pt x="185" y="650"/>
                  </a:lnTo>
                  <a:lnTo>
                    <a:pt x="141" y="621"/>
                  </a:lnTo>
                  <a:lnTo>
                    <a:pt x="101" y="587"/>
                  </a:lnTo>
                  <a:lnTo>
                    <a:pt x="66" y="547"/>
                  </a:lnTo>
                  <a:lnTo>
                    <a:pt x="38" y="502"/>
                  </a:lnTo>
                  <a:lnTo>
                    <a:pt x="17" y="453"/>
                  </a:lnTo>
                  <a:lnTo>
                    <a:pt x="5" y="399"/>
                  </a:lnTo>
                  <a:lnTo>
                    <a:pt x="0" y="344"/>
                  </a:lnTo>
                  <a:lnTo>
                    <a:pt x="5" y="289"/>
                  </a:lnTo>
                  <a:lnTo>
                    <a:pt x="17" y="235"/>
                  </a:lnTo>
                  <a:lnTo>
                    <a:pt x="38" y="186"/>
                  </a:lnTo>
                  <a:lnTo>
                    <a:pt x="66" y="141"/>
                  </a:lnTo>
                  <a:lnTo>
                    <a:pt x="101" y="101"/>
                  </a:lnTo>
                  <a:lnTo>
                    <a:pt x="141" y="67"/>
                  </a:lnTo>
                  <a:lnTo>
                    <a:pt x="185" y="38"/>
                  </a:lnTo>
                  <a:lnTo>
                    <a:pt x="235" y="18"/>
                  </a:lnTo>
                  <a:lnTo>
                    <a:pt x="287" y="4"/>
                  </a:lnTo>
                  <a:lnTo>
                    <a:pt x="3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45">
              <a:extLst>
                <a:ext uri="{FF2B5EF4-FFF2-40B4-BE49-F238E27FC236}">
                  <a16:creationId xmlns:a16="http://schemas.microsoft.com/office/drawing/2014/main" id="{9273B962-9E40-45F4-966D-EEA8D826C9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90750" y="3281363"/>
              <a:ext cx="885825" cy="882650"/>
            </a:xfrm>
            <a:custGeom>
              <a:avLst/>
              <a:gdLst>
                <a:gd name="T0" fmla="*/ 233 w 558"/>
                <a:gd name="T1" fmla="*/ 16 h 556"/>
                <a:gd name="T2" fmla="*/ 145 w 558"/>
                <a:gd name="T3" fmla="*/ 49 h 556"/>
                <a:gd name="T4" fmla="*/ 77 w 558"/>
                <a:gd name="T5" fmla="*/ 107 h 556"/>
                <a:gd name="T6" fmla="*/ 31 w 558"/>
                <a:gd name="T7" fmla="*/ 185 h 556"/>
                <a:gd name="T8" fmla="*/ 14 w 558"/>
                <a:gd name="T9" fmla="*/ 278 h 556"/>
                <a:gd name="T10" fmla="*/ 31 w 558"/>
                <a:gd name="T11" fmla="*/ 371 h 556"/>
                <a:gd name="T12" fmla="*/ 77 w 558"/>
                <a:gd name="T13" fmla="*/ 449 h 556"/>
                <a:gd name="T14" fmla="*/ 145 w 558"/>
                <a:gd name="T15" fmla="*/ 507 h 556"/>
                <a:gd name="T16" fmla="*/ 233 w 558"/>
                <a:gd name="T17" fmla="*/ 540 h 556"/>
                <a:gd name="T18" fmla="*/ 327 w 558"/>
                <a:gd name="T19" fmla="*/ 540 h 556"/>
                <a:gd name="T20" fmla="*/ 415 w 558"/>
                <a:gd name="T21" fmla="*/ 507 h 556"/>
                <a:gd name="T22" fmla="*/ 483 w 558"/>
                <a:gd name="T23" fmla="*/ 449 h 556"/>
                <a:gd name="T24" fmla="*/ 529 w 558"/>
                <a:gd name="T25" fmla="*/ 371 h 556"/>
                <a:gd name="T26" fmla="*/ 546 w 558"/>
                <a:gd name="T27" fmla="*/ 278 h 556"/>
                <a:gd name="T28" fmla="*/ 529 w 558"/>
                <a:gd name="T29" fmla="*/ 185 h 556"/>
                <a:gd name="T30" fmla="*/ 483 w 558"/>
                <a:gd name="T31" fmla="*/ 107 h 556"/>
                <a:gd name="T32" fmla="*/ 415 w 558"/>
                <a:gd name="T33" fmla="*/ 49 h 556"/>
                <a:gd name="T34" fmla="*/ 327 w 558"/>
                <a:gd name="T35" fmla="*/ 16 h 556"/>
                <a:gd name="T36" fmla="*/ 280 w 558"/>
                <a:gd name="T37" fmla="*/ 0 h 556"/>
                <a:gd name="T38" fmla="*/ 376 w 558"/>
                <a:gd name="T39" fmla="*/ 16 h 556"/>
                <a:gd name="T40" fmla="*/ 459 w 558"/>
                <a:gd name="T41" fmla="*/ 65 h 556"/>
                <a:gd name="T42" fmla="*/ 520 w 558"/>
                <a:gd name="T43" fmla="*/ 137 h 556"/>
                <a:gd name="T44" fmla="*/ 554 w 558"/>
                <a:gd name="T45" fmla="*/ 228 h 556"/>
                <a:gd name="T46" fmla="*/ 554 w 558"/>
                <a:gd name="T47" fmla="*/ 328 h 556"/>
                <a:gd name="T48" fmla="*/ 520 w 558"/>
                <a:gd name="T49" fmla="*/ 419 h 556"/>
                <a:gd name="T50" fmla="*/ 459 w 558"/>
                <a:gd name="T51" fmla="*/ 491 h 556"/>
                <a:gd name="T52" fmla="*/ 376 w 558"/>
                <a:gd name="T53" fmla="*/ 540 h 556"/>
                <a:gd name="T54" fmla="*/ 280 w 558"/>
                <a:gd name="T55" fmla="*/ 556 h 556"/>
                <a:gd name="T56" fmla="*/ 182 w 558"/>
                <a:gd name="T57" fmla="*/ 540 h 556"/>
                <a:gd name="T58" fmla="*/ 100 w 558"/>
                <a:gd name="T59" fmla="*/ 491 h 556"/>
                <a:gd name="T60" fmla="*/ 38 w 558"/>
                <a:gd name="T61" fmla="*/ 419 h 556"/>
                <a:gd name="T62" fmla="*/ 5 w 558"/>
                <a:gd name="T63" fmla="*/ 328 h 556"/>
                <a:gd name="T64" fmla="*/ 5 w 558"/>
                <a:gd name="T65" fmla="*/ 228 h 556"/>
                <a:gd name="T66" fmla="*/ 38 w 558"/>
                <a:gd name="T67" fmla="*/ 137 h 556"/>
                <a:gd name="T68" fmla="*/ 100 w 558"/>
                <a:gd name="T69" fmla="*/ 65 h 556"/>
                <a:gd name="T70" fmla="*/ 182 w 558"/>
                <a:gd name="T71" fmla="*/ 16 h 556"/>
                <a:gd name="T72" fmla="*/ 280 w 558"/>
                <a:gd name="T73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8" h="556">
                  <a:moveTo>
                    <a:pt x="280" y="12"/>
                  </a:moveTo>
                  <a:lnTo>
                    <a:pt x="233" y="16"/>
                  </a:lnTo>
                  <a:lnTo>
                    <a:pt x="187" y="29"/>
                  </a:lnTo>
                  <a:lnTo>
                    <a:pt x="145" y="49"/>
                  </a:lnTo>
                  <a:lnTo>
                    <a:pt x="109" y="75"/>
                  </a:lnTo>
                  <a:lnTo>
                    <a:pt x="77" y="107"/>
                  </a:lnTo>
                  <a:lnTo>
                    <a:pt x="51" y="143"/>
                  </a:lnTo>
                  <a:lnTo>
                    <a:pt x="31" y="185"/>
                  </a:lnTo>
                  <a:lnTo>
                    <a:pt x="19" y="231"/>
                  </a:lnTo>
                  <a:lnTo>
                    <a:pt x="14" y="278"/>
                  </a:lnTo>
                  <a:lnTo>
                    <a:pt x="19" y="325"/>
                  </a:lnTo>
                  <a:lnTo>
                    <a:pt x="31" y="371"/>
                  </a:lnTo>
                  <a:lnTo>
                    <a:pt x="51" y="413"/>
                  </a:lnTo>
                  <a:lnTo>
                    <a:pt x="77" y="449"/>
                  </a:lnTo>
                  <a:lnTo>
                    <a:pt x="109" y="481"/>
                  </a:lnTo>
                  <a:lnTo>
                    <a:pt x="145" y="507"/>
                  </a:lnTo>
                  <a:lnTo>
                    <a:pt x="187" y="527"/>
                  </a:lnTo>
                  <a:lnTo>
                    <a:pt x="233" y="540"/>
                  </a:lnTo>
                  <a:lnTo>
                    <a:pt x="280" y="544"/>
                  </a:lnTo>
                  <a:lnTo>
                    <a:pt x="327" y="540"/>
                  </a:lnTo>
                  <a:lnTo>
                    <a:pt x="372" y="527"/>
                  </a:lnTo>
                  <a:lnTo>
                    <a:pt x="415" y="507"/>
                  </a:lnTo>
                  <a:lnTo>
                    <a:pt x="451" y="481"/>
                  </a:lnTo>
                  <a:lnTo>
                    <a:pt x="483" y="449"/>
                  </a:lnTo>
                  <a:lnTo>
                    <a:pt x="509" y="413"/>
                  </a:lnTo>
                  <a:lnTo>
                    <a:pt x="529" y="371"/>
                  </a:lnTo>
                  <a:lnTo>
                    <a:pt x="542" y="325"/>
                  </a:lnTo>
                  <a:lnTo>
                    <a:pt x="546" y="278"/>
                  </a:lnTo>
                  <a:lnTo>
                    <a:pt x="542" y="231"/>
                  </a:lnTo>
                  <a:lnTo>
                    <a:pt x="529" y="185"/>
                  </a:lnTo>
                  <a:lnTo>
                    <a:pt x="509" y="143"/>
                  </a:lnTo>
                  <a:lnTo>
                    <a:pt x="483" y="107"/>
                  </a:lnTo>
                  <a:lnTo>
                    <a:pt x="451" y="75"/>
                  </a:lnTo>
                  <a:lnTo>
                    <a:pt x="415" y="49"/>
                  </a:lnTo>
                  <a:lnTo>
                    <a:pt x="372" y="29"/>
                  </a:lnTo>
                  <a:lnTo>
                    <a:pt x="327" y="16"/>
                  </a:lnTo>
                  <a:lnTo>
                    <a:pt x="280" y="12"/>
                  </a:lnTo>
                  <a:close/>
                  <a:moveTo>
                    <a:pt x="280" y="0"/>
                  </a:moveTo>
                  <a:lnTo>
                    <a:pt x="331" y="4"/>
                  </a:lnTo>
                  <a:lnTo>
                    <a:pt x="376" y="16"/>
                  </a:lnTo>
                  <a:lnTo>
                    <a:pt x="421" y="38"/>
                  </a:lnTo>
                  <a:lnTo>
                    <a:pt x="459" y="65"/>
                  </a:lnTo>
                  <a:lnTo>
                    <a:pt x="493" y="98"/>
                  </a:lnTo>
                  <a:lnTo>
                    <a:pt x="520" y="137"/>
                  </a:lnTo>
                  <a:lnTo>
                    <a:pt x="542" y="180"/>
                  </a:lnTo>
                  <a:lnTo>
                    <a:pt x="554" y="228"/>
                  </a:lnTo>
                  <a:lnTo>
                    <a:pt x="558" y="278"/>
                  </a:lnTo>
                  <a:lnTo>
                    <a:pt x="554" y="328"/>
                  </a:lnTo>
                  <a:lnTo>
                    <a:pt x="542" y="376"/>
                  </a:lnTo>
                  <a:lnTo>
                    <a:pt x="520" y="419"/>
                  </a:lnTo>
                  <a:lnTo>
                    <a:pt x="493" y="458"/>
                  </a:lnTo>
                  <a:lnTo>
                    <a:pt x="459" y="491"/>
                  </a:lnTo>
                  <a:lnTo>
                    <a:pt x="421" y="518"/>
                  </a:lnTo>
                  <a:lnTo>
                    <a:pt x="376" y="540"/>
                  </a:lnTo>
                  <a:lnTo>
                    <a:pt x="331" y="552"/>
                  </a:lnTo>
                  <a:lnTo>
                    <a:pt x="280" y="556"/>
                  </a:lnTo>
                  <a:lnTo>
                    <a:pt x="230" y="552"/>
                  </a:lnTo>
                  <a:lnTo>
                    <a:pt x="182" y="540"/>
                  </a:lnTo>
                  <a:lnTo>
                    <a:pt x="139" y="518"/>
                  </a:lnTo>
                  <a:lnTo>
                    <a:pt x="100" y="491"/>
                  </a:lnTo>
                  <a:lnTo>
                    <a:pt x="66" y="458"/>
                  </a:lnTo>
                  <a:lnTo>
                    <a:pt x="38" y="419"/>
                  </a:lnTo>
                  <a:lnTo>
                    <a:pt x="19" y="376"/>
                  </a:lnTo>
                  <a:lnTo>
                    <a:pt x="5" y="328"/>
                  </a:lnTo>
                  <a:lnTo>
                    <a:pt x="0" y="278"/>
                  </a:lnTo>
                  <a:lnTo>
                    <a:pt x="5" y="228"/>
                  </a:lnTo>
                  <a:lnTo>
                    <a:pt x="19" y="180"/>
                  </a:lnTo>
                  <a:lnTo>
                    <a:pt x="38" y="137"/>
                  </a:lnTo>
                  <a:lnTo>
                    <a:pt x="66" y="98"/>
                  </a:lnTo>
                  <a:lnTo>
                    <a:pt x="100" y="65"/>
                  </a:lnTo>
                  <a:lnTo>
                    <a:pt x="139" y="38"/>
                  </a:lnTo>
                  <a:lnTo>
                    <a:pt x="182" y="16"/>
                  </a:lnTo>
                  <a:lnTo>
                    <a:pt x="230" y="4"/>
                  </a:lnTo>
                  <a:lnTo>
                    <a:pt x="2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" name="Freeform 36">
            <a:extLst>
              <a:ext uri="{FF2B5EF4-FFF2-40B4-BE49-F238E27FC236}">
                <a16:creationId xmlns:a16="http://schemas.microsoft.com/office/drawing/2014/main" id="{03F33FEA-B7A9-4D70-A93C-89E946D33A6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644975" y="2013295"/>
            <a:ext cx="684000" cy="704013"/>
          </a:xfrm>
          <a:custGeom>
            <a:avLst/>
            <a:gdLst>
              <a:gd name="T0" fmla="*/ 346 w 5947"/>
              <a:gd name="T1" fmla="*/ 3458 h 6120"/>
              <a:gd name="T2" fmla="*/ 532 w 5947"/>
              <a:gd name="T3" fmla="*/ 5726 h 6120"/>
              <a:gd name="T4" fmla="*/ 1494 w 5947"/>
              <a:gd name="T5" fmla="*/ 5580 h 6120"/>
              <a:gd name="T6" fmla="*/ 1356 w 5947"/>
              <a:gd name="T7" fmla="*/ 3275 h 6120"/>
              <a:gd name="T8" fmla="*/ 3213 w 5947"/>
              <a:gd name="T9" fmla="*/ 548 h 6120"/>
              <a:gd name="T10" fmla="*/ 3206 w 5947"/>
              <a:gd name="T11" fmla="*/ 835 h 6120"/>
              <a:gd name="T12" fmla="*/ 3024 w 5947"/>
              <a:gd name="T13" fmla="*/ 1289 h 6120"/>
              <a:gd name="T14" fmla="*/ 2677 w 5947"/>
              <a:gd name="T15" fmla="*/ 2013 h 6120"/>
              <a:gd name="T16" fmla="*/ 2236 w 5947"/>
              <a:gd name="T17" fmla="*/ 2687 h 6120"/>
              <a:gd name="T18" fmla="*/ 1866 w 5947"/>
              <a:gd name="T19" fmla="*/ 3166 h 6120"/>
              <a:gd name="T20" fmla="*/ 1842 w 5947"/>
              <a:gd name="T21" fmla="*/ 5595 h 6120"/>
              <a:gd name="T22" fmla="*/ 2112 w 5947"/>
              <a:gd name="T23" fmla="*/ 5685 h 6120"/>
              <a:gd name="T24" fmla="*/ 2795 w 5947"/>
              <a:gd name="T25" fmla="*/ 5740 h 6120"/>
              <a:gd name="T26" fmla="*/ 3645 w 5947"/>
              <a:gd name="T27" fmla="*/ 5757 h 6120"/>
              <a:gd name="T28" fmla="*/ 4577 w 5947"/>
              <a:gd name="T29" fmla="*/ 5729 h 6120"/>
              <a:gd name="T30" fmla="*/ 5143 w 5947"/>
              <a:gd name="T31" fmla="*/ 5403 h 6120"/>
              <a:gd name="T32" fmla="*/ 5182 w 5947"/>
              <a:gd name="T33" fmla="*/ 5093 h 6120"/>
              <a:gd name="T34" fmla="*/ 5236 w 5947"/>
              <a:gd name="T35" fmla="*/ 4877 h 6120"/>
              <a:gd name="T36" fmla="*/ 5472 w 5947"/>
              <a:gd name="T37" fmla="*/ 4389 h 6120"/>
              <a:gd name="T38" fmla="*/ 5402 w 5947"/>
              <a:gd name="T39" fmla="*/ 4186 h 6120"/>
              <a:gd name="T40" fmla="*/ 5579 w 5947"/>
              <a:gd name="T41" fmla="*/ 3804 h 6120"/>
              <a:gd name="T42" fmla="*/ 5519 w 5947"/>
              <a:gd name="T43" fmla="*/ 3439 h 6120"/>
              <a:gd name="T44" fmla="*/ 5402 w 5947"/>
              <a:gd name="T45" fmla="*/ 3262 h 6120"/>
              <a:gd name="T46" fmla="*/ 5478 w 5947"/>
              <a:gd name="T47" fmla="*/ 3031 h 6120"/>
              <a:gd name="T48" fmla="*/ 5385 w 5947"/>
              <a:gd name="T49" fmla="*/ 2678 h 6120"/>
              <a:gd name="T50" fmla="*/ 4855 w 5947"/>
              <a:gd name="T51" fmla="*/ 2523 h 6120"/>
              <a:gd name="T52" fmla="*/ 4185 w 5947"/>
              <a:gd name="T53" fmla="*/ 2566 h 6120"/>
              <a:gd name="T54" fmla="*/ 3729 w 5947"/>
              <a:gd name="T55" fmla="*/ 2657 h 6120"/>
              <a:gd name="T56" fmla="*/ 3446 w 5947"/>
              <a:gd name="T57" fmla="*/ 2477 h 6120"/>
              <a:gd name="T58" fmla="*/ 3459 w 5947"/>
              <a:gd name="T59" fmla="*/ 1903 h 6120"/>
              <a:gd name="T60" fmla="*/ 3688 w 5947"/>
              <a:gd name="T61" fmla="*/ 1023 h 6120"/>
              <a:gd name="T62" fmla="*/ 3569 w 5947"/>
              <a:gd name="T63" fmla="*/ 473 h 6120"/>
              <a:gd name="T64" fmla="*/ 3267 w 5947"/>
              <a:gd name="T65" fmla="*/ 345 h 6120"/>
              <a:gd name="T66" fmla="*/ 3489 w 5947"/>
              <a:gd name="T67" fmla="*/ 40 h 6120"/>
              <a:gd name="T68" fmla="*/ 3932 w 5947"/>
              <a:gd name="T69" fmla="*/ 390 h 6120"/>
              <a:gd name="T70" fmla="*/ 4017 w 5947"/>
              <a:gd name="T71" fmla="*/ 1173 h 6120"/>
              <a:gd name="T72" fmla="*/ 3798 w 5947"/>
              <a:gd name="T73" fmla="*/ 1981 h 6120"/>
              <a:gd name="T74" fmla="*/ 3759 w 5947"/>
              <a:gd name="T75" fmla="*/ 2302 h 6120"/>
              <a:gd name="T76" fmla="*/ 4101 w 5947"/>
              <a:gd name="T77" fmla="*/ 2235 h 6120"/>
              <a:gd name="T78" fmla="*/ 4730 w 5947"/>
              <a:gd name="T79" fmla="*/ 2177 h 6120"/>
              <a:gd name="T80" fmla="*/ 5552 w 5947"/>
              <a:gd name="T81" fmla="*/ 2372 h 6120"/>
              <a:gd name="T82" fmla="*/ 5837 w 5947"/>
              <a:gd name="T83" fmla="*/ 2868 h 6120"/>
              <a:gd name="T84" fmla="*/ 5843 w 5947"/>
              <a:gd name="T85" fmla="*/ 3307 h 6120"/>
              <a:gd name="T86" fmla="*/ 5908 w 5947"/>
              <a:gd name="T87" fmla="*/ 3914 h 6120"/>
              <a:gd name="T88" fmla="*/ 5822 w 5947"/>
              <a:gd name="T89" fmla="*/ 4474 h 6120"/>
              <a:gd name="T90" fmla="*/ 5601 w 5947"/>
              <a:gd name="T91" fmla="*/ 5012 h 6120"/>
              <a:gd name="T92" fmla="*/ 5443 w 5947"/>
              <a:gd name="T93" fmla="*/ 5573 h 6120"/>
              <a:gd name="T94" fmla="*/ 4870 w 5947"/>
              <a:gd name="T95" fmla="*/ 6007 h 6120"/>
              <a:gd name="T96" fmla="*/ 3919 w 5947"/>
              <a:gd name="T97" fmla="*/ 6118 h 6120"/>
              <a:gd name="T98" fmla="*/ 2860 w 5947"/>
              <a:gd name="T99" fmla="*/ 6090 h 6120"/>
              <a:gd name="T100" fmla="*/ 2104 w 5947"/>
              <a:gd name="T101" fmla="*/ 6031 h 6120"/>
              <a:gd name="T102" fmla="*/ 1507 w 5947"/>
              <a:gd name="T103" fmla="*/ 6035 h 6120"/>
              <a:gd name="T104" fmla="*/ 243 w 5947"/>
              <a:gd name="T105" fmla="*/ 5986 h 6120"/>
              <a:gd name="T106" fmla="*/ 0 w 5947"/>
              <a:gd name="T107" fmla="*/ 3458 h 6120"/>
              <a:gd name="T108" fmla="*/ 309 w 5947"/>
              <a:gd name="T109" fmla="*/ 2976 h 6120"/>
              <a:gd name="T110" fmla="*/ 1567 w 5947"/>
              <a:gd name="T111" fmla="*/ 2991 h 6120"/>
              <a:gd name="T112" fmla="*/ 1836 w 5947"/>
              <a:gd name="T113" fmla="*/ 2596 h 6120"/>
              <a:gd name="T114" fmla="*/ 2328 w 5947"/>
              <a:gd name="T115" fmla="*/ 1933 h 6120"/>
              <a:gd name="T116" fmla="*/ 2744 w 5947"/>
              <a:gd name="T117" fmla="*/ 1062 h 6120"/>
              <a:gd name="T118" fmla="*/ 2869 w 5947"/>
              <a:gd name="T119" fmla="*/ 520 h 6120"/>
              <a:gd name="T120" fmla="*/ 3027 w 5947"/>
              <a:gd name="T121" fmla="*/ 73 h 6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947" h="6120">
                <a:moveTo>
                  <a:pt x="532" y="3270"/>
                </a:moveTo>
                <a:lnTo>
                  <a:pt x="489" y="3275"/>
                </a:lnTo>
                <a:lnTo>
                  <a:pt x="450" y="3288"/>
                </a:lnTo>
                <a:lnTo>
                  <a:pt x="417" y="3311"/>
                </a:lnTo>
                <a:lnTo>
                  <a:pt x="387" y="3341"/>
                </a:lnTo>
                <a:lnTo>
                  <a:pt x="364" y="3374"/>
                </a:lnTo>
                <a:lnTo>
                  <a:pt x="350" y="3415"/>
                </a:lnTo>
                <a:lnTo>
                  <a:pt x="346" y="3458"/>
                </a:lnTo>
                <a:lnTo>
                  <a:pt x="346" y="5539"/>
                </a:lnTo>
                <a:lnTo>
                  <a:pt x="350" y="5580"/>
                </a:lnTo>
                <a:lnTo>
                  <a:pt x="364" y="5621"/>
                </a:lnTo>
                <a:lnTo>
                  <a:pt x="387" y="5655"/>
                </a:lnTo>
                <a:lnTo>
                  <a:pt x="415" y="5685"/>
                </a:lnTo>
                <a:lnTo>
                  <a:pt x="450" y="5707"/>
                </a:lnTo>
                <a:lnTo>
                  <a:pt x="489" y="5720"/>
                </a:lnTo>
                <a:lnTo>
                  <a:pt x="532" y="5726"/>
                </a:lnTo>
                <a:lnTo>
                  <a:pt x="532" y="5724"/>
                </a:lnTo>
                <a:lnTo>
                  <a:pt x="1313" y="5724"/>
                </a:lnTo>
                <a:lnTo>
                  <a:pt x="1354" y="5720"/>
                </a:lnTo>
                <a:lnTo>
                  <a:pt x="1395" y="5705"/>
                </a:lnTo>
                <a:lnTo>
                  <a:pt x="1429" y="5683"/>
                </a:lnTo>
                <a:lnTo>
                  <a:pt x="1459" y="5655"/>
                </a:lnTo>
                <a:lnTo>
                  <a:pt x="1481" y="5619"/>
                </a:lnTo>
                <a:lnTo>
                  <a:pt x="1494" y="5580"/>
                </a:lnTo>
                <a:lnTo>
                  <a:pt x="1500" y="5537"/>
                </a:lnTo>
                <a:lnTo>
                  <a:pt x="1500" y="3458"/>
                </a:lnTo>
                <a:lnTo>
                  <a:pt x="1494" y="3415"/>
                </a:lnTo>
                <a:lnTo>
                  <a:pt x="1481" y="3376"/>
                </a:lnTo>
                <a:lnTo>
                  <a:pt x="1459" y="3341"/>
                </a:lnTo>
                <a:lnTo>
                  <a:pt x="1429" y="3313"/>
                </a:lnTo>
                <a:lnTo>
                  <a:pt x="1395" y="3290"/>
                </a:lnTo>
                <a:lnTo>
                  <a:pt x="1356" y="3275"/>
                </a:lnTo>
                <a:lnTo>
                  <a:pt x="1313" y="3270"/>
                </a:lnTo>
                <a:lnTo>
                  <a:pt x="532" y="3270"/>
                </a:lnTo>
                <a:close/>
                <a:moveTo>
                  <a:pt x="3243" y="343"/>
                </a:moveTo>
                <a:lnTo>
                  <a:pt x="3232" y="369"/>
                </a:lnTo>
                <a:lnTo>
                  <a:pt x="3225" y="403"/>
                </a:lnTo>
                <a:lnTo>
                  <a:pt x="3219" y="445"/>
                </a:lnTo>
                <a:lnTo>
                  <a:pt x="3215" y="494"/>
                </a:lnTo>
                <a:lnTo>
                  <a:pt x="3213" y="548"/>
                </a:lnTo>
                <a:lnTo>
                  <a:pt x="3215" y="604"/>
                </a:lnTo>
                <a:lnTo>
                  <a:pt x="3219" y="660"/>
                </a:lnTo>
                <a:lnTo>
                  <a:pt x="3226" y="714"/>
                </a:lnTo>
                <a:lnTo>
                  <a:pt x="3228" y="743"/>
                </a:lnTo>
                <a:lnTo>
                  <a:pt x="3226" y="773"/>
                </a:lnTo>
                <a:lnTo>
                  <a:pt x="3219" y="799"/>
                </a:lnTo>
                <a:lnTo>
                  <a:pt x="3215" y="812"/>
                </a:lnTo>
                <a:lnTo>
                  <a:pt x="3206" y="835"/>
                </a:lnTo>
                <a:lnTo>
                  <a:pt x="3195" y="864"/>
                </a:lnTo>
                <a:lnTo>
                  <a:pt x="3180" y="905"/>
                </a:lnTo>
                <a:lnTo>
                  <a:pt x="3161" y="952"/>
                </a:lnTo>
                <a:lnTo>
                  <a:pt x="3139" y="1008"/>
                </a:lnTo>
                <a:lnTo>
                  <a:pt x="3115" y="1069"/>
                </a:lnTo>
                <a:lnTo>
                  <a:pt x="3087" y="1138"/>
                </a:lnTo>
                <a:lnTo>
                  <a:pt x="3057" y="1211"/>
                </a:lnTo>
                <a:lnTo>
                  <a:pt x="3024" y="1289"/>
                </a:lnTo>
                <a:lnTo>
                  <a:pt x="2988" y="1371"/>
                </a:lnTo>
                <a:lnTo>
                  <a:pt x="2949" y="1456"/>
                </a:lnTo>
                <a:lnTo>
                  <a:pt x="2910" y="1546"/>
                </a:lnTo>
                <a:lnTo>
                  <a:pt x="2867" y="1637"/>
                </a:lnTo>
                <a:lnTo>
                  <a:pt x="2823" y="1730"/>
                </a:lnTo>
                <a:lnTo>
                  <a:pt x="2776" y="1825"/>
                </a:lnTo>
                <a:lnTo>
                  <a:pt x="2728" y="1920"/>
                </a:lnTo>
                <a:lnTo>
                  <a:pt x="2677" y="2013"/>
                </a:lnTo>
                <a:lnTo>
                  <a:pt x="2627" y="2106"/>
                </a:lnTo>
                <a:lnTo>
                  <a:pt x="2573" y="2199"/>
                </a:lnTo>
                <a:lnTo>
                  <a:pt x="2519" y="2289"/>
                </a:lnTo>
                <a:lnTo>
                  <a:pt x="2465" y="2376"/>
                </a:lnTo>
                <a:lnTo>
                  <a:pt x="2410" y="2460"/>
                </a:lnTo>
                <a:lnTo>
                  <a:pt x="2352" y="2540"/>
                </a:lnTo>
                <a:lnTo>
                  <a:pt x="2294" y="2616"/>
                </a:lnTo>
                <a:lnTo>
                  <a:pt x="2236" y="2687"/>
                </a:lnTo>
                <a:lnTo>
                  <a:pt x="2177" y="2750"/>
                </a:lnTo>
                <a:lnTo>
                  <a:pt x="2117" y="2808"/>
                </a:lnTo>
                <a:lnTo>
                  <a:pt x="2058" y="2860"/>
                </a:lnTo>
                <a:lnTo>
                  <a:pt x="2006" y="2922"/>
                </a:lnTo>
                <a:lnTo>
                  <a:pt x="1961" y="2985"/>
                </a:lnTo>
                <a:lnTo>
                  <a:pt x="1924" y="3046"/>
                </a:lnTo>
                <a:lnTo>
                  <a:pt x="1892" y="3108"/>
                </a:lnTo>
                <a:lnTo>
                  <a:pt x="1866" y="3166"/>
                </a:lnTo>
                <a:lnTo>
                  <a:pt x="1846" y="3216"/>
                </a:lnTo>
                <a:lnTo>
                  <a:pt x="1831" y="3262"/>
                </a:lnTo>
                <a:lnTo>
                  <a:pt x="1820" y="3298"/>
                </a:lnTo>
                <a:lnTo>
                  <a:pt x="1835" y="3350"/>
                </a:lnTo>
                <a:lnTo>
                  <a:pt x="1842" y="3402"/>
                </a:lnTo>
                <a:lnTo>
                  <a:pt x="1846" y="3458"/>
                </a:lnTo>
                <a:lnTo>
                  <a:pt x="1846" y="5539"/>
                </a:lnTo>
                <a:lnTo>
                  <a:pt x="1842" y="5595"/>
                </a:lnTo>
                <a:lnTo>
                  <a:pt x="1833" y="5651"/>
                </a:lnTo>
                <a:lnTo>
                  <a:pt x="1963" y="5666"/>
                </a:lnTo>
                <a:lnTo>
                  <a:pt x="1965" y="5666"/>
                </a:lnTo>
                <a:lnTo>
                  <a:pt x="1970" y="5668"/>
                </a:lnTo>
                <a:lnTo>
                  <a:pt x="1991" y="5670"/>
                </a:lnTo>
                <a:lnTo>
                  <a:pt x="2021" y="5673"/>
                </a:lnTo>
                <a:lnTo>
                  <a:pt x="2062" y="5679"/>
                </a:lnTo>
                <a:lnTo>
                  <a:pt x="2112" y="5685"/>
                </a:lnTo>
                <a:lnTo>
                  <a:pt x="2171" y="5690"/>
                </a:lnTo>
                <a:lnTo>
                  <a:pt x="2240" y="5698"/>
                </a:lnTo>
                <a:lnTo>
                  <a:pt x="2316" y="5705"/>
                </a:lnTo>
                <a:lnTo>
                  <a:pt x="2400" y="5713"/>
                </a:lnTo>
                <a:lnTo>
                  <a:pt x="2490" y="5720"/>
                </a:lnTo>
                <a:lnTo>
                  <a:pt x="2586" y="5727"/>
                </a:lnTo>
                <a:lnTo>
                  <a:pt x="2689" y="5733"/>
                </a:lnTo>
                <a:lnTo>
                  <a:pt x="2795" y="5740"/>
                </a:lnTo>
                <a:lnTo>
                  <a:pt x="2906" y="5746"/>
                </a:lnTo>
                <a:lnTo>
                  <a:pt x="3022" y="5752"/>
                </a:lnTo>
                <a:lnTo>
                  <a:pt x="3139" y="5755"/>
                </a:lnTo>
                <a:lnTo>
                  <a:pt x="3260" y="5757"/>
                </a:lnTo>
                <a:lnTo>
                  <a:pt x="3381" y="5759"/>
                </a:lnTo>
                <a:lnTo>
                  <a:pt x="3504" y="5759"/>
                </a:lnTo>
                <a:lnTo>
                  <a:pt x="3627" y="5757"/>
                </a:lnTo>
                <a:lnTo>
                  <a:pt x="3645" y="5757"/>
                </a:lnTo>
                <a:lnTo>
                  <a:pt x="3787" y="5766"/>
                </a:lnTo>
                <a:lnTo>
                  <a:pt x="3921" y="5774"/>
                </a:lnTo>
                <a:lnTo>
                  <a:pt x="4049" y="5776"/>
                </a:lnTo>
                <a:lnTo>
                  <a:pt x="4170" y="5774"/>
                </a:lnTo>
                <a:lnTo>
                  <a:pt x="4283" y="5768"/>
                </a:lnTo>
                <a:lnTo>
                  <a:pt x="4388" y="5759"/>
                </a:lnTo>
                <a:lnTo>
                  <a:pt x="4486" y="5746"/>
                </a:lnTo>
                <a:lnTo>
                  <a:pt x="4577" y="5729"/>
                </a:lnTo>
                <a:lnTo>
                  <a:pt x="4682" y="5703"/>
                </a:lnTo>
                <a:lnTo>
                  <a:pt x="4777" y="5673"/>
                </a:lnTo>
                <a:lnTo>
                  <a:pt x="4860" y="5640"/>
                </a:lnTo>
                <a:lnTo>
                  <a:pt x="4937" y="5601"/>
                </a:lnTo>
                <a:lnTo>
                  <a:pt x="5004" y="5558"/>
                </a:lnTo>
                <a:lnTo>
                  <a:pt x="5059" y="5511"/>
                </a:lnTo>
                <a:lnTo>
                  <a:pt x="5106" y="5459"/>
                </a:lnTo>
                <a:lnTo>
                  <a:pt x="5143" y="5403"/>
                </a:lnTo>
                <a:lnTo>
                  <a:pt x="5165" y="5357"/>
                </a:lnTo>
                <a:lnTo>
                  <a:pt x="5180" y="5308"/>
                </a:lnTo>
                <a:lnTo>
                  <a:pt x="5190" y="5262"/>
                </a:lnTo>
                <a:lnTo>
                  <a:pt x="5193" y="5219"/>
                </a:lnTo>
                <a:lnTo>
                  <a:pt x="5193" y="5180"/>
                </a:lnTo>
                <a:lnTo>
                  <a:pt x="5191" y="5145"/>
                </a:lnTo>
                <a:lnTo>
                  <a:pt x="5188" y="5115"/>
                </a:lnTo>
                <a:lnTo>
                  <a:pt x="5182" y="5093"/>
                </a:lnTo>
                <a:lnTo>
                  <a:pt x="5178" y="5079"/>
                </a:lnTo>
                <a:lnTo>
                  <a:pt x="5178" y="5074"/>
                </a:lnTo>
                <a:lnTo>
                  <a:pt x="5169" y="5039"/>
                </a:lnTo>
                <a:lnTo>
                  <a:pt x="5167" y="5001"/>
                </a:lnTo>
                <a:lnTo>
                  <a:pt x="5175" y="4966"/>
                </a:lnTo>
                <a:lnTo>
                  <a:pt x="5190" y="4932"/>
                </a:lnTo>
                <a:lnTo>
                  <a:pt x="5210" y="4903"/>
                </a:lnTo>
                <a:lnTo>
                  <a:pt x="5236" y="4877"/>
                </a:lnTo>
                <a:lnTo>
                  <a:pt x="5303" y="4821"/>
                </a:lnTo>
                <a:lnTo>
                  <a:pt x="5359" y="4763"/>
                </a:lnTo>
                <a:lnTo>
                  <a:pt x="5405" y="4702"/>
                </a:lnTo>
                <a:lnTo>
                  <a:pt x="5439" y="4638"/>
                </a:lnTo>
                <a:lnTo>
                  <a:pt x="5463" y="4573"/>
                </a:lnTo>
                <a:lnTo>
                  <a:pt x="5474" y="4504"/>
                </a:lnTo>
                <a:lnTo>
                  <a:pt x="5476" y="4433"/>
                </a:lnTo>
                <a:lnTo>
                  <a:pt x="5472" y="4389"/>
                </a:lnTo>
                <a:lnTo>
                  <a:pt x="5465" y="4350"/>
                </a:lnTo>
                <a:lnTo>
                  <a:pt x="5456" y="4312"/>
                </a:lnTo>
                <a:lnTo>
                  <a:pt x="5445" y="4281"/>
                </a:lnTo>
                <a:lnTo>
                  <a:pt x="5435" y="4257"/>
                </a:lnTo>
                <a:lnTo>
                  <a:pt x="5426" y="4236"/>
                </a:lnTo>
                <a:lnTo>
                  <a:pt x="5420" y="4225"/>
                </a:lnTo>
                <a:lnTo>
                  <a:pt x="5418" y="4219"/>
                </a:lnTo>
                <a:lnTo>
                  <a:pt x="5402" y="4186"/>
                </a:lnTo>
                <a:lnTo>
                  <a:pt x="5394" y="4149"/>
                </a:lnTo>
                <a:lnTo>
                  <a:pt x="5394" y="4111"/>
                </a:lnTo>
                <a:lnTo>
                  <a:pt x="5402" y="4076"/>
                </a:lnTo>
                <a:lnTo>
                  <a:pt x="5418" y="4042"/>
                </a:lnTo>
                <a:lnTo>
                  <a:pt x="5441" y="4011"/>
                </a:lnTo>
                <a:lnTo>
                  <a:pt x="5500" y="3942"/>
                </a:lnTo>
                <a:lnTo>
                  <a:pt x="5547" y="3873"/>
                </a:lnTo>
                <a:lnTo>
                  <a:pt x="5579" y="3804"/>
                </a:lnTo>
                <a:lnTo>
                  <a:pt x="5597" y="3735"/>
                </a:lnTo>
                <a:lnTo>
                  <a:pt x="5601" y="3666"/>
                </a:lnTo>
                <a:lnTo>
                  <a:pt x="5597" y="3620"/>
                </a:lnTo>
                <a:lnTo>
                  <a:pt x="5586" y="3577"/>
                </a:lnTo>
                <a:lnTo>
                  <a:pt x="5573" y="3538"/>
                </a:lnTo>
                <a:lnTo>
                  <a:pt x="5556" y="3501"/>
                </a:lnTo>
                <a:lnTo>
                  <a:pt x="5538" y="3469"/>
                </a:lnTo>
                <a:lnTo>
                  <a:pt x="5519" y="3439"/>
                </a:lnTo>
                <a:lnTo>
                  <a:pt x="5500" y="3415"/>
                </a:lnTo>
                <a:lnTo>
                  <a:pt x="5484" y="3395"/>
                </a:lnTo>
                <a:lnTo>
                  <a:pt x="5471" y="3380"/>
                </a:lnTo>
                <a:lnTo>
                  <a:pt x="5463" y="3370"/>
                </a:lnTo>
                <a:lnTo>
                  <a:pt x="5459" y="3368"/>
                </a:lnTo>
                <a:lnTo>
                  <a:pt x="5432" y="3337"/>
                </a:lnTo>
                <a:lnTo>
                  <a:pt x="5413" y="3300"/>
                </a:lnTo>
                <a:lnTo>
                  <a:pt x="5402" y="3262"/>
                </a:lnTo>
                <a:lnTo>
                  <a:pt x="5402" y="3221"/>
                </a:lnTo>
                <a:lnTo>
                  <a:pt x="5409" y="3182"/>
                </a:lnTo>
                <a:lnTo>
                  <a:pt x="5428" y="3145"/>
                </a:lnTo>
                <a:lnTo>
                  <a:pt x="5433" y="3136"/>
                </a:lnTo>
                <a:lnTo>
                  <a:pt x="5443" y="3117"/>
                </a:lnTo>
                <a:lnTo>
                  <a:pt x="5454" y="3095"/>
                </a:lnTo>
                <a:lnTo>
                  <a:pt x="5467" y="3063"/>
                </a:lnTo>
                <a:lnTo>
                  <a:pt x="5478" y="3031"/>
                </a:lnTo>
                <a:lnTo>
                  <a:pt x="5487" y="2992"/>
                </a:lnTo>
                <a:lnTo>
                  <a:pt x="5493" y="2951"/>
                </a:lnTo>
                <a:lnTo>
                  <a:pt x="5495" y="2907"/>
                </a:lnTo>
                <a:lnTo>
                  <a:pt x="5489" y="2862"/>
                </a:lnTo>
                <a:lnTo>
                  <a:pt x="5478" y="2816"/>
                </a:lnTo>
                <a:lnTo>
                  <a:pt x="5458" y="2769"/>
                </a:lnTo>
                <a:lnTo>
                  <a:pt x="5426" y="2722"/>
                </a:lnTo>
                <a:lnTo>
                  <a:pt x="5385" y="2678"/>
                </a:lnTo>
                <a:lnTo>
                  <a:pt x="5340" y="2642"/>
                </a:lnTo>
                <a:lnTo>
                  <a:pt x="5288" y="2613"/>
                </a:lnTo>
                <a:lnTo>
                  <a:pt x="5229" y="2588"/>
                </a:lnTo>
                <a:lnTo>
                  <a:pt x="5162" y="2568"/>
                </a:lnTo>
                <a:lnTo>
                  <a:pt x="5091" y="2551"/>
                </a:lnTo>
                <a:lnTo>
                  <a:pt x="5017" y="2538"/>
                </a:lnTo>
                <a:lnTo>
                  <a:pt x="4937" y="2529"/>
                </a:lnTo>
                <a:lnTo>
                  <a:pt x="4855" y="2523"/>
                </a:lnTo>
                <a:lnTo>
                  <a:pt x="4771" y="2519"/>
                </a:lnTo>
                <a:lnTo>
                  <a:pt x="4683" y="2519"/>
                </a:lnTo>
                <a:lnTo>
                  <a:pt x="4598" y="2523"/>
                </a:lnTo>
                <a:lnTo>
                  <a:pt x="4512" y="2527"/>
                </a:lnTo>
                <a:lnTo>
                  <a:pt x="4427" y="2534"/>
                </a:lnTo>
                <a:lnTo>
                  <a:pt x="4343" y="2544"/>
                </a:lnTo>
                <a:lnTo>
                  <a:pt x="4263" y="2555"/>
                </a:lnTo>
                <a:lnTo>
                  <a:pt x="4185" y="2566"/>
                </a:lnTo>
                <a:lnTo>
                  <a:pt x="4112" y="2579"/>
                </a:lnTo>
                <a:lnTo>
                  <a:pt x="4043" y="2594"/>
                </a:lnTo>
                <a:lnTo>
                  <a:pt x="4036" y="2596"/>
                </a:lnTo>
                <a:lnTo>
                  <a:pt x="4027" y="2598"/>
                </a:lnTo>
                <a:lnTo>
                  <a:pt x="3919" y="2616"/>
                </a:lnTo>
                <a:lnTo>
                  <a:pt x="3805" y="2642"/>
                </a:lnTo>
                <a:lnTo>
                  <a:pt x="3768" y="2652"/>
                </a:lnTo>
                <a:lnTo>
                  <a:pt x="3729" y="2657"/>
                </a:lnTo>
                <a:lnTo>
                  <a:pt x="3688" y="2659"/>
                </a:lnTo>
                <a:lnTo>
                  <a:pt x="3645" y="2654"/>
                </a:lnTo>
                <a:lnTo>
                  <a:pt x="3604" y="2641"/>
                </a:lnTo>
                <a:lnTo>
                  <a:pt x="3563" y="2620"/>
                </a:lnTo>
                <a:lnTo>
                  <a:pt x="3526" y="2592"/>
                </a:lnTo>
                <a:lnTo>
                  <a:pt x="3494" y="2559"/>
                </a:lnTo>
                <a:lnTo>
                  <a:pt x="3468" y="2521"/>
                </a:lnTo>
                <a:lnTo>
                  <a:pt x="3446" y="2477"/>
                </a:lnTo>
                <a:lnTo>
                  <a:pt x="3429" y="2428"/>
                </a:lnTo>
                <a:lnTo>
                  <a:pt x="3418" y="2372"/>
                </a:lnTo>
                <a:lnTo>
                  <a:pt x="3413" y="2311"/>
                </a:lnTo>
                <a:lnTo>
                  <a:pt x="3411" y="2244"/>
                </a:lnTo>
                <a:lnTo>
                  <a:pt x="3416" y="2169"/>
                </a:lnTo>
                <a:lnTo>
                  <a:pt x="3426" y="2088"/>
                </a:lnTo>
                <a:lnTo>
                  <a:pt x="3439" y="2000"/>
                </a:lnTo>
                <a:lnTo>
                  <a:pt x="3459" y="1903"/>
                </a:lnTo>
                <a:lnTo>
                  <a:pt x="3483" y="1801"/>
                </a:lnTo>
                <a:lnTo>
                  <a:pt x="3513" y="1691"/>
                </a:lnTo>
                <a:lnTo>
                  <a:pt x="3548" y="1572"/>
                </a:lnTo>
                <a:lnTo>
                  <a:pt x="3589" y="1447"/>
                </a:lnTo>
                <a:lnTo>
                  <a:pt x="3623" y="1332"/>
                </a:lnTo>
                <a:lnTo>
                  <a:pt x="3653" y="1224"/>
                </a:lnTo>
                <a:lnTo>
                  <a:pt x="3673" y="1121"/>
                </a:lnTo>
                <a:lnTo>
                  <a:pt x="3688" y="1023"/>
                </a:lnTo>
                <a:lnTo>
                  <a:pt x="3697" y="931"/>
                </a:lnTo>
                <a:lnTo>
                  <a:pt x="3697" y="846"/>
                </a:lnTo>
                <a:lnTo>
                  <a:pt x="3692" y="768"/>
                </a:lnTo>
                <a:lnTo>
                  <a:pt x="3680" y="695"/>
                </a:lnTo>
                <a:lnTo>
                  <a:pt x="3662" y="628"/>
                </a:lnTo>
                <a:lnTo>
                  <a:pt x="3636" y="568"/>
                </a:lnTo>
                <a:lnTo>
                  <a:pt x="3604" y="516"/>
                </a:lnTo>
                <a:lnTo>
                  <a:pt x="3569" y="473"/>
                </a:lnTo>
                <a:lnTo>
                  <a:pt x="3532" y="440"/>
                </a:lnTo>
                <a:lnTo>
                  <a:pt x="3491" y="412"/>
                </a:lnTo>
                <a:lnTo>
                  <a:pt x="3450" y="390"/>
                </a:lnTo>
                <a:lnTo>
                  <a:pt x="3407" y="373"/>
                </a:lnTo>
                <a:lnTo>
                  <a:pt x="3368" y="360"/>
                </a:lnTo>
                <a:lnTo>
                  <a:pt x="3331" y="352"/>
                </a:lnTo>
                <a:lnTo>
                  <a:pt x="3295" y="347"/>
                </a:lnTo>
                <a:lnTo>
                  <a:pt x="3267" y="345"/>
                </a:lnTo>
                <a:lnTo>
                  <a:pt x="3243" y="343"/>
                </a:lnTo>
                <a:close/>
                <a:moveTo>
                  <a:pt x="3234" y="0"/>
                </a:moveTo>
                <a:lnTo>
                  <a:pt x="3262" y="0"/>
                </a:lnTo>
                <a:lnTo>
                  <a:pt x="3295" y="2"/>
                </a:lnTo>
                <a:lnTo>
                  <a:pt x="3336" y="6"/>
                </a:lnTo>
                <a:lnTo>
                  <a:pt x="3383" y="13"/>
                </a:lnTo>
                <a:lnTo>
                  <a:pt x="3435" y="25"/>
                </a:lnTo>
                <a:lnTo>
                  <a:pt x="3489" y="40"/>
                </a:lnTo>
                <a:lnTo>
                  <a:pt x="3546" y="58"/>
                </a:lnTo>
                <a:lnTo>
                  <a:pt x="3604" y="84"/>
                </a:lnTo>
                <a:lnTo>
                  <a:pt x="3664" y="116"/>
                </a:lnTo>
                <a:lnTo>
                  <a:pt x="3723" y="153"/>
                </a:lnTo>
                <a:lnTo>
                  <a:pt x="3779" y="200"/>
                </a:lnTo>
                <a:lnTo>
                  <a:pt x="3835" y="254"/>
                </a:lnTo>
                <a:lnTo>
                  <a:pt x="3885" y="317"/>
                </a:lnTo>
                <a:lnTo>
                  <a:pt x="3932" y="390"/>
                </a:lnTo>
                <a:lnTo>
                  <a:pt x="3971" y="468"/>
                </a:lnTo>
                <a:lnTo>
                  <a:pt x="4001" y="552"/>
                </a:lnTo>
                <a:lnTo>
                  <a:pt x="4023" y="641"/>
                </a:lnTo>
                <a:lnTo>
                  <a:pt x="4038" y="736"/>
                </a:lnTo>
                <a:lnTo>
                  <a:pt x="4045" y="836"/>
                </a:lnTo>
                <a:lnTo>
                  <a:pt x="4043" y="944"/>
                </a:lnTo>
                <a:lnTo>
                  <a:pt x="4034" y="1056"/>
                </a:lnTo>
                <a:lnTo>
                  <a:pt x="4017" y="1173"/>
                </a:lnTo>
                <a:lnTo>
                  <a:pt x="3993" y="1296"/>
                </a:lnTo>
                <a:lnTo>
                  <a:pt x="3960" y="1425"/>
                </a:lnTo>
                <a:lnTo>
                  <a:pt x="3919" y="1557"/>
                </a:lnTo>
                <a:lnTo>
                  <a:pt x="3887" y="1659"/>
                </a:lnTo>
                <a:lnTo>
                  <a:pt x="3859" y="1752"/>
                </a:lnTo>
                <a:lnTo>
                  <a:pt x="3835" y="1836"/>
                </a:lnTo>
                <a:lnTo>
                  <a:pt x="3814" y="1913"/>
                </a:lnTo>
                <a:lnTo>
                  <a:pt x="3798" y="1981"/>
                </a:lnTo>
                <a:lnTo>
                  <a:pt x="3785" y="2043"/>
                </a:lnTo>
                <a:lnTo>
                  <a:pt x="3775" y="2097"/>
                </a:lnTo>
                <a:lnTo>
                  <a:pt x="3768" y="2145"/>
                </a:lnTo>
                <a:lnTo>
                  <a:pt x="3762" y="2188"/>
                </a:lnTo>
                <a:lnTo>
                  <a:pt x="3760" y="2223"/>
                </a:lnTo>
                <a:lnTo>
                  <a:pt x="3759" y="2255"/>
                </a:lnTo>
                <a:lnTo>
                  <a:pt x="3759" y="2281"/>
                </a:lnTo>
                <a:lnTo>
                  <a:pt x="3759" y="2302"/>
                </a:lnTo>
                <a:lnTo>
                  <a:pt x="3861" y="2279"/>
                </a:lnTo>
                <a:lnTo>
                  <a:pt x="3960" y="2261"/>
                </a:lnTo>
                <a:lnTo>
                  <a:pt x="3961" y="2261"/>
                </a:lnTo>
                <a:lnTo>
                  <a:pt x="3969" y="2259"/>
                </a:lnTo>
                <a:lnTo>
                  <a:pt x="3988" y="2255"/>
                </a:lnTo>
                <a:lnTo>
                  <a:pt x="4017" y="2250"/>
                </a:lnTo>
                <a:lnTo>
                  <a:pt x="4054" y="2242"/>
                </a:lnTo>
                <a:lnTo>
                  <a:pt x="4101" y="2235"/>
                </a:lnTo>
                <a:lnTo>
                  <a:pt x="4153" y="2225"/>
                </a:lnTo>
                <a:lnTo>
                  <a:pt x="4215" y="2216"/>
                </a:lnTo>
                <a:lnTo>
                  <a:pt x="4280" y="2207"/>
                </a:lnTo>
                <a:lnTo>
                  <a:pt x="4352" y="2199"/>
                </a:lnTo>
                <a:lnTo>
                  <a:pt x="4429" y="2192"/>
                </a:lnTo>
                <a:lnTo>
                  <a:pt x="4507" y="2184"/>
                </a:lnTo>
                <a:lnTo>
                  <a:pt x="4590" y="2181"/>
                </a:lnTo>
                <a:lnTo>
                  <a:pt x="4730" y="2177"/>
                </a:lnTo>
                <a:lnTo>
                  <a:pt x="4862" y="2179"/>
                </a:lnTo>
                <a:lnTo>
                  <a:pt x="4985" y="2188"/>
                </a:lnTo>
                <a:lnTo>
                  <a:pt x="5100" y="2203"/>
                </a:lnTo>
                <a:lnTo>
                  <a:pt x="5206" y="2225"/>
                </a:lnTo>
                <a:lnTo>
                  <a:pt x="5305" y="2253"/>
                </a:lnTo>
                <a:lnTo>
                  <a:pt x="5396" y="2287"/>
                </a:lnTo>
                <a:lnTo>
                  <a:pt x="5478" y="2326"/>
                </a:lnTo>
                <a:lnTo>
                  <a:pt x="5552" y="2372"/>
                </a:lnTo>
                <a:lnTo>
                  <a:pt x="5618" y="2426"/>
                </a:lnTo>
                <a:lnTo>
                  <a:pt x="5677" y="2486"/>
                </a:lnTo>
                <a:lnTo>
                  <a:pt x="5726" y="2547"/>
                </a:lnTo>
                <a:lnTo>
                  <a:pt x="5763" y="2611"/>
                </a:lnTo>
                <a:lnTo>
                  <a:pt x="5794" y="2674"/>
                </a:lnTo>
                <a:lnTo>
                  <a:pt x="5815" y="2739"/>
                </a:lnTo>
                <a:lnTo>
                  <a:pt x="5830" y="2804"/>
                </a:lnTo>
                <a:lnTo>
                  <a:pt x="5837" y="2868"/>
                </a:lnTo>
                <a:lnTo>
                  <a:pt x="5839" y="2931"/>
                </a:lnTo>
                <a:lnTo>
                  <a:pt x="5835" y="2992"/>
                </a:lnTo>
                <a:lnTo>
                  <a:pt x="5826" y="3052"/>
                </a:lnTo>
                <a:lnTo>
                  <a:pt x="5813" y="3110"/>
                </a:lnTo>
                <a:lnTo>
                  <a:pt x="5798" y="3164"/>
                </a:lnTo>
                <a:lnTo>
                  <a:pt x="5779" y="3212"/>
                </a:lnTo>
                <a:lnTo>
                  <a:pt x="5811" y="3257"/>
                </a:lnTo>
                <a:lnTo>
                  <a:pt x="5843" y="3307"/>
                </a:lnTo>
                <a:lnTo>
                  <a:pt x="5873" y="3365"/>
                </a:lnTo>
                <a:lnTo>
                  <a:pt x="5900" y="3428"/>
                </a:lnTo>
                <a:lnTo>
                  <a:pt x="5923" y="3497"/>
                </a:lnTo>
                <a:lnTo>
                  <a:pt x="5938" y="3573"/>
                </a:lnTo>
                <a:lnTo>
                  <a:pt x="5947" y="3653"/>
                </a:lnTo>
                <a:lnTo>
                  <a:pt x="5945" y="3741"/>
                </a:lnTo>
                <a:lnTo>
                  <a:pt x="5932" y="3828"/>
                </a:lnTo>
                <a:lnTo>
                  <a:pt x="5908" y="3914"/>
                </a:lnTo>
                <a:lnTo>
                  <a:pt x="5873" y="3998"/>
                </a:lnTo>
                <a:lnTo>
                  <a:pt x="5826" y="4080"/>
                </a:lnTo>
                <a:lnTo>
                  <a:pt x="5768" y="4162"/>
                </a:lnTo>
                <a:lnTo>
                  <a:pt x="5787" y="4214"/>
                </a:lnTo>
                <a:lnTo>
                  <a:pt x="5802" y="4275"/>
                </a:lnTo>
                <a:lnTo>
                  <a:pt x="5815" y="4344"/>
                </a:lnTo>
                <a:lnTo>
                  <a:pt x="5820" y="4419"/>
                </a:lnTo>
                <a:lnTo>
                  <a:pt x="5822" y="4474"/>
                </a:lnTo>
                <a:lnTo>
                  <a:pt x="5819" y="4534"/>
                </a:lnTo>
                <a:lnTo>
                  <a:pt x="5811" y="4597"/>
                </a:lnTo>
                <a:lnTo>
                  <a:pt x="5796" y="4664"/>
                </a:lnTo>
                <a:lnTo>
                  <a:pt x="5774" y="4731"/>
                </a:lnTo>
                <a:lnTo>
                  <a:pt x="5746" y="4802"/>
                </a:lnTo>
                <a:lnTo>
                  <a:pt x="5707" y="4871"/>
                </a:lnTo>
                <a:lnTo>
                  <a:pt x="5659" y="4942"/>
                </a:lnTo>
                <a:lnTo>
                  <a:pt x="5601" y="5012"/>
                </a:lnTo>
                <a:lnTo>
                  <a:pt x="5530" y="5083"/>
                </a:lnTo>
                <a:lnTo>
                  <a:pt x="5536" y="5137"/>
                </a:lnTo>
                <a:lnTo>
                  <a:pt x="5539" y="5199"/>
                </a:lnTo>
                <a:lnTo>
                  <a:pt x="5536" y="5266"/>
                </a:lnTo>
                <a:lnTo>
                  <a:pt x="5526" y="5338"/>
                </a:lnTo>
                <a:lnTo>
                  <a:pt x="5510" y="5415"/>
                </a:lnTo>
                <a:lnTo>
                  <a:pt x="5482" y="5493"/>
                </a:lnTo>
                <a:lnTo>
                  <a:pt x="5443" y="5573"/>
                </a:lnTo>
                <a:lnTo>
                  <a:pt x="5400" y="5644"/>
                </a:lnTo>
                <a:lnTo>
                  <a:pt x="5346" y="5711"/>
                </a:lnTo>
                <a:lnTo>
                  <a:pt x="5286" y="5772"/>
                </a:lnTo>
                <a:lnTo>
                  <a:pt x="5218" y="5828"/>
                </a:lnTo>
                <a:lnTo>
                  <a:pt x="5143" y="5880"/>
                </a:lnTo>
                <a:lnTo>
                  <a:pt x="5059" y="5928"/>
                </a:lnTo>
                <a:lnTo>
                  <a:pt x="4968" y="5969"/>
                </a:lnTo>
                <a:lnTo>
                  <a:pt x="4870" y="6007"/>
                </a:lnTo>
                <a:lnTo>
                  <a:pt x="4763" y="6040"/>
                </a:lnTo>
                <a:lnTo>
                  <a:pt x="4650" y="6068"/>
                </a:lnTo>
                <a:lnTo>
                  <a:pt x="4546" y="6087"/>
                </a:lnTo>
                <a:lnTo>
                  <a:pt x="4434" y="6102"/>
                </a:lnTo>
                <a:lnTo>
                  <a:pt x="4315" y="6113"/>
                </a:lnTo>
                <a:lnTo>
                  <a:pt x="4188" y="6118"/>
                </a:lnTo>
                <a:lnTo>
                  <a:pt x="4054" y="6120"/>
                </a:lnTo>
                <a:lnTo>
                  <a:pt x="3919" y="6118"/>
                </a:lnTo>
                <a:lnTo>
                  <a:pt x="3775" y="6113"/>
                </a:lnTo>
                <a:lnTo>
                  <a:pt x="3627" y="6103"/>
                </a:lnTo>
                <a:lnTo>
                  <a:pt x="3493" y="6105"/>
                </a:lnTo>
                <a:lnTo>
                  <a:pt x="3362" y="6105"/>
                </a:lnTo>
                <a:lnTo>
                  <a:pt x="3232" y="6103"/>
                </a:lnTo>
                <a:lnTo>
                  <a:pt x="3105" y="6100"/>
                </a:lnTo>
                <a:lnTo>
                  <a:pt x="2981" y="6096"/>
                </a:lnTo>
                <a:lnTo>
                  <a:pt x="2860" y="6090"/>
                </a:lnTo>
                <a:lnTo>
                  <a:pt x="2743" y="6083"/>
                </a:lnTo>
                <a:lnTo>
                  <a:pt x="2631" y="6076"/>
                </a:lnTo>
                <a:lnTo>
                  <a:pt x="2525" y="6068"/>
                </a:lnTo>
                <a:lnTo>
                  <a:pt x="2426" y="6061"/>
                </a:lnTo>
                <a:lnTo>
                  <a:pt x="2333" y="6053"/>
                </a:lnTo>
                <a:lnTo>
                  <a:pt x="2248" y="6046"/>
                </a:lnTo>
                <a:lnTo>
                  <a:pt x="2171" y="6038"/>
                </a:lnTo>
                <a:lnTo>
                  <a:pt x="2104" y="6031"/>
                </a:lnTo>
                <a:lnTo>
                  <a:pt x="2045" y="6025"/>
                </a:lnTo>
                <a:lnTo>
                  <a:pt x="1996" y="6020"/>
                </a:lnTo>
                <a:lnTo>
                  <a:pt x="1959" y="6014"/>
                </a:lnTo>
                <a:lnTo>
                  <a:pt x="1933" y="6012"/>
                </a:lnTo>
                <a:lnTo>
                  <a:pt x="1920" y="6010"/>
                </a:lnTo>
                <a:lnTo>
                  <a:pt x="1621" y="5973"/>
                </a:lnTo>
                <a:lnTo>
                  <a:pt x="1565" y="6007"/>
                </a:lnTo>
                <a:lnTo>
                  <a:pt x="1507" y="6035"/>
                </a:lnTo>
                <a:lnTo>
                  <a:pt x="1446" y="6055"/>
                </a:lnTo>
                <a:lnTo>
                  <a:pt x="1380" y="6066"/>
                </a:lnTo>
                <a:lnTo>
                  <a:pt x="1313" y="6072"/>
                </a:lnTo>
                <a:lnTo>
                  <a:pt x="532" y="6072"/>
                </a:lnTo>
                <a:lnTo>
                  <a:pt x="454" y="6066"/>
                </a:lnTo>
                <a:lnTo>
                  <a:pt x="379" y="6049"/>
                </a:lnTo>
                <a:lnTo>
                  <a:pt x="309" y="6022"/>
                </a:lnTo>
                <a:lnTo>
                  <a:pt x="243" y="5986"/>
                </a:lnTo>
                <a:lnTo>
                  <a:pt x="184" y="5942"/>
                </a:lnTo>
                <a:lnTo>
                  <a:pt x="132" y="5888"/>
                </a:lnTo>
                <a:lnTo>
                  <a:pt x="85" y="5828"/>
                </a:lnTo>
                <a:lnTo>
                  <a:pt x="50" y="5763"/>
                </a:lnTo>
                <a:lnTo>
                  <a:pt x="22" y="5692"/>
                </a:lnTo>
                <a:lnTo>
                  <a:pt x="5" y="5618"/>
                </a:lnTo>
                <a:lnTo>
                  <a:pt x="0" y="5539"/>
                </a:lnTo>
                <a:lnTo>
                  <a:pt x="0" y="3458"/>
                </a:lnTo>
                <a:lnTo>
                  <a:pt x="5" y="3380"/>
                </a:lnTo>
                <a:lnTo>
                  <a:pt x="22" y="3305"/>
                </a:lnTo>
                <a:lnTo>
                  <a:pt x="50" y="3234"/>
                </a:lnTo>
                <a:lnTo>
                  <a:pt x="85" y="3169"/>
                </a:lnTo>
                <a:lnTo>
                  <a:pt x="130" y="3110"/>
                </a:lnTo>
                <a:lnTo>
                  <a:pt x="182" y="3058"/>
                </a:lnTo>
                <a:lnTo>
                  <a:pt x="242" y="3013"/>
                </a:lnTo>
                <a:lnTo>
                  <a:pt x="309" y="2976"/>
                </a:lnTo>
                <a:lnTo>
                  <a:pt x="379" y="2950"/>
                </a:lnTo>
                <a:lnTo>
                  <a:pt x="454" y="2933"/>
                </a:lnTo>
                <a:lnTo>
                  <a:pt x="532" y="2925"/>
                </a:lnTo>
                <a:lnTo>
                  <a:pt x="1313" y="2925"/>
                </a:lnTo>
                <a:lnTo>
                  <a:pt x="1380" y="2931"/>
                </a:lnTo>
                <a:lnTo>
                  <a:pt x="1446" y="2942"/>
                </a:lnTo>
                <a:lnTo>
                  <a:pt x="1507" y="2963"/>
                </a:lnTo>
                <a:lnTo>
                  <a:pt x="1567" y="2991"/>
                </a:lnTo>
                <a:lnTo>
                  <a:pt x="1602" y="2918"/>
                </a:lnTo>
                <a:lnTo>
                  <a:pt x="1643" y="2843"/>
                </a:lnTo>
                <a:lnTo>
                  <a:pt x="1693" y="2765"/>
                </a:lnTo>
                <a:lnTo>
                  <a:pt x="1751" y="2689"/>
                </a:lnTo>
                <a:lnTo>
                  <a:pt x="1816" y="2614"/>
                </a:lnTo>
                <a:lnTo>
                  <a:pt x="1823" y="2607"/>
                </a:lnTo>
                <a:lnTo>
                  <a:pt x="1831" y="2601"/>
                </a:lnTo>
                <a:lnTo>
                  <a:pt x="1836" y="2596"/>
                </a:lnTo>
                <a:lnTo>
                  <a:pt x="1898" y="2544"/>
                </a:lnTo>
                <a:lnTo>
                  <a:pt x="1959" y="2480"/>
                </a:lnTo>
                <a:lnTo>
                  <a:pt x="2021" y="2408"/>
                </a:lnTo>
                <a:lnTo>
                  <a:pt x="2084" y="2326"/>
                </a:lnTo>
                <a:lnTo>
                  <a:pt x="2145" y="2236"/>
                </a:lnTo>
                <a:lnTo>
                  <a:pt x="2207" y="2142"/>
                </a:lnTo>
                <a:lnTo>
                  <a:pt x="2268" y="2039"/>
                </a:lnTo>
                <a:lnTo>
                  <a:pt x="2328" y="1933"/>
                </a:lnTo>
                <a:lnTo>
                  <a:pt x="2387" y="1825"/>
                </a:lnTo>
                <a:lnTo>
                  <a:pt x="2445" y="1713"/>
                </a:lnTo>
                <a:lnTo>
                  <a:pt x="2501" y="1602"/>
                </a:lnTo>
                <a:lnTo>
                  <a:pt x="2555" y="1490"/>
                </a:lnTo>
                <a:lnTo>
                  <a:pt x="2607" y="1378"/>
                </a:lnTo>
                <a:lnTo>
                  <a:pt x="2655" y="1268"/>
                </a:lnTo>
                <a:lnTo>
                  <a:pt x="2702" y="1164"/>
                </a:lnTo>
                <a:lnTo>
                  <a:pt x="2744" y="1062"/>
                </a:lnTo>
                <a:lnTo>
                  <a:pt x="2785" y="967"/>
                </a:lnTo>
                <a:lnTo>
                  <a:pt x="2821" y="877"/>
                </a:lnTo>
                <a:lnTo>
                  <a:pt x="2852" y="795"/>
                </a:lnTo>
                <a:lnTo>
                  <a:pt x="2880" y="723"/>
                </a:lnTo>
                <a:lnTo>
                  <a:pt x="2875" y="682"/>
                </a:lnTo>
                <a:lnTo>
                  <a:pt x="2871" y="632"/>
                </a:lnTo>
                <a:lnTo>
                  <a:pt x="2869" y="578"/>
                </a:lnTo>
                <a:lnTo>
                  <a:pt x="2869" y="520"/>
                </a:lnTo>
                <a:lnTo>
                  <a:pt x="2871" y="458"/>
                </a:lnTo>
                <a:lnTo>
                  <a:pt x="2877" y="395"/>
                </a:lnTo>
                <a:lnTo>
                  <a:pt x="2888" y="334"/>
                </a:lnTo>
                <a:lnTo>
                  <a:pt x="2903" y="272"/>
                </a:lnTo>
                <a:lnTo>
                  <a:pt x="2925" y="215"/>
                </a:lnTo>
                <a:lnTo>
                  <a:pt x="2953" y="161"/>
                </a:lnTo>
                <a:lnTo>
                  <a:pt x="2988" y="112"/>
                </a:lnTo>
                <a:lnTo>
                  <a:pt x="3027" y="73"/>
                </a:lnTo>
                <a:lnTo>
                  <a:pt x="3074" y="41"/>
                </a:lnTo>
                <a:lnTo>
                  <a:pt x="3124" y="19"/>
                </a:lnTo>
                <a:lnTo>
                  <a:pt x="3178" y="4"/>
                </a:lnTo>
                <a:lnTo>
                  <a:pt x="3234" y="0"/>
                </a:lnTo>
                <a:close/>
              </a:path>
            </a:pathLst>
          </a:custGeom>
          <a:solidFill>
            <a:srgbClr val="00A2E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schemeClr val="accent1"/>
              </a:solidFill>
            </a:endParaRPr>
          </a:p>
        </p:txBody>
      </p:sp>
      <p:sp>
        <p:nvSpPr>
          <p:cNvPr id="281" name="Freeform 5">
            <a:extLst>
              <a:ext uri="{FF2B5EF4-FFF2-40B4-BE49-F238E27FC236}">
                <a16:creationId xmlns:a16="http://schemas.microsoft.com/office/drawing/2014/main" id="{16FD5B82-FF7C-44CD-AF02-4E4026AF945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024315" y="2127984"/>
            <a:ext cx="795440" cy="504000"/>
          </a:xfrm>
          <a:custGeom>
            <a:avLst/>
            <a:gdLst>
              <a:gd name="T0" fmla="*/ 5481 w 6000"/>
              <a:gd name="T1" fmla="*/ 1116 h 3810"/>
              <a:gd name="T2" fmla="*/ 4111 w 6000"/>
              <a:gd name="T3" fmla="*/ 1116 h 3810"/>
              <a:gd name="T4" fmla="*/ 3998 w 6000"/>
              <a:gd name="T5" fmla="*/ 1914 h 3810"/>
              <a:gd name="T6" fmla="*/ 3862 w 6000"/>
              <a:gd name="T7" fmla="*/ 868 h 3810"/>
              <a:gd name="T8" fmla="*/ 2126 w 6000"/>
              <a:gd name="T9" fmla="*/ 868 h 3810"/>
              <a:gd name="T10" fmla="*/ 1996 w 6000"/>
              <a:gd name="T11" fmla="*/ 1910 h 3810"/>
              <a:gd name="T12" fmla="*/ 1888 w 6000"/>
              <a:gd name="T13" fmla="*/ 1117 h 3810"/>
              <a:gd name="T14" fmla="*/ 518 w 6000"/>
              <a:gd name="T15" fmla="*/ 1117 h 3810"/>
              <a:gd name="T16" fmla="*/ 0 w 6000"/>
              <a:gd name="T17" fmla="*/ 2814 h 3810"/>
              <a:gd name="T18" fmla="*/ 5 w 6000"/>
              <a:gd name="T19" fmla="*/ 2897 h 3810"/>
              <a:gd name="T20" fmla="*/ 1444 w 6000"/>
              <a:gd name="T21" fmla="*/ 3098 h 3810"/>
              <a:gd name="T22" fmla="*/ 2075 w 6000"/>
              <a:gd name="T23" fmla="*/ 3810 h 3810"/>
              <a:gd name="T24" fmla="*/ 4547 w 6000"/>
              <a:gd name="T25" fmla="*/ 3178 h 3810"/>
              <a:gd name="T26" fmla="*/ 4534 w 6000"/>
              <a:gd name="T27" fmla="*/ 2897 h 3810"/>
              <a:gd name="T28" fmla="*/ 6000 w 6000"/>
              <a:gd name="T29" fmla="*/ 2892 h 3810"/>
              <a:gd name="T30" fmla="*/ 5189 w 6000"/>
              <a:gd name="T31" fmla="*/ 1676 h 3810"/>
              <a:gd name="T32" fmla="*/ 4796 w 6000"/>
              <a:gd name="T33" fmla="*/ 620 h 3810"/>
              <a:gd name="T34" fmla="*/ 4806 w 6000"/>
              <a:gd name="T35" fmla="*/ 1610 h 3810"/>
              <a:gd name="T36" fmla="*/ 4787 w 6000"/>
              <a:gd name="T37" fmla="*/ 1610 h 3810"/>
              <a:gd name="T38" fmla="*/ 2314 w 6000"/>
              <a:gd name="T39" fmla="*/ 868 h 3810"/>
              <a:gd name="T40" fmla="*/ 3670 w 6000"/>
              <a:gd name="T41" fmla="*/ 868 h 3810"/>
              <a:gd name="T42" fmla="*/ 2992 w 6000"/>
              <a:gd name="T43" fmla="*/ 1545 h 3810"/>
              <a:gd name="T44" fmla="*/ 2314 w 6000"/>
              <a:gd name="T45" fmla="*/ 868 h 3810"/>
              <a:gd name="T46" fmla="*/ 1199 w 6000"/>
              <a:gd name="T47" fmla="*/ 620 h 3810"/>
              <a:gd name="T48" fmla="*/ 1209 w 6000"/>
              <a:gd name="T49" fmla="*/ 1610 h 3810"/>
              <a:gd name="T50" fmla="*/ 1190 w 6000"/>
              <a:gd name="T51" fmla="*/ 1610 h 3810"/>
              <a:gd name="T52" fmla="*/ 1490 w 6000"/>
              <a:gd name="T53" fmla="*/ 2706 h 3810"/>
              <a:gd name="T54" fmla="*/ 1192 w 6000"/>
              <a:gd name="T55" fmla="*/ 1800 h 3810"/>
              <a:gd name="T56" fmla="*/ 1206 w 6000"/>
              <a:gd name="T57" fmla="*/ 1800 h 3810"/>
              <a:gd name="T58" fmla="*/ 1490 w 6000"/>
              <a:gd name="T59" fmla="*/ 2706 h 3810"/>
              <a:gd name="T60" fmla="*/ 3913 w 6000"/>
              <a:gd name="T61" fmla="*/ 3620 h 3810"/>
              <a:gd name="T62" fmla="*/ 1631 w 6000"/>
              <a:gd name="T63" fmla="*/ 3178 h 3810"/>
              <a:gd name="T64" fmla="*/ 2953 w 6000"/>
              <a:gd name="T65" fmla="*/ 1736 h 3810"/>
              <a:gd name="T66" fmla="*/ 3033 w 6000"/>
              <a:gd name="T67" fmla="*/ 1736 h 3810"/>
              <a:gd name="T68" fmla="*/ 4355 w 6000"/>
              <a:gd name="T69" fmla="*/ 3178 h 3810"/>
              <a:gd name="T70" fmla="*/ 4136 w 6000"/>
              <a:gd name="T71" fmla="*/ 2046 h 3810"/>
              <a:gd name="T72" fmla="*/ 4796 w 6000"/>
              <a:gd name="T73" fmla="*/ 1800 h 3810"/>
              <a:gd name="T74" fmla="*/ 5803 w 6000"/>
              <a:gd name="T75" fmla="*/ 2706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000" h="3810">
                <a:moveTo>
                  <a:pt x="5189" y="1676"/>
                </a:moveTo>
                <a:cubicBezTo>
                  <a:pt x="5365" y="1553"/>
                  <a:pt x="5481" y="1348"/>
                  <a:pt x="5481" y="1116"/>
                </a:cubicBezTo>
                <a:cubicBezTo>
                  <a:pt x="5481" y="737"/>
                  <a:pt x="5175" y="431"/>
                  <a:pt x="4796" y="431"/>
                </a:cubicBezTo>
                <a:cubicBezTo>
                  <a:pt x="4417" y="431"/>
                  <a:pt x="4111" y="737"/>
                  <a:pt x="4111" y="1116"/>
                </a:cubicBezTo>
                <a:cubicBezTo>
                  <a:pt x="4111" y="1348"/>
                  <a:pt x="4226" y="1553"/>
                  <a:pt x="4403" y="1676"/>
                </a:cubicBezTo>
                <a:cubicBezTo>
                  <a:pt x="4252" y="1729"/>
                  <a:pt x="4115" y="1809"/>
                  <a:pt x="3998" y="1914"/>
                </a:cubicBezTo>
                <a:cubicBezTo>
                  <a:pt x="3838" y="1777"/>
                  <a:pt x="3649" y="1673"/>
                  <a:pt x="3443" y="1611"/>
                </a:cubicBezTo>
                <a:cubicBezTo>
                  <a:pt x="3693" y="1459"/>
                  <a:pt x="3862" y="1183"/>
                  <a:pt x="3862" y="868"/>
                </a:cubicBezTo>
                <a:cubicBezTo>
                  <a:pt x="3862" y="388"/>
                  <a:pt x="3474" y="0"/>
                  <a:pt x="2994" y="0"/>
                </a:cubicBezTo>
                <a:cubicBezTo>
                  <a:pt x="2514" y="0"/>
                  <a:pt x="2126" y="390"/>
                  <a:pt x="2126" y="868"/>
                </a:cubicBezTo>
                <a:cubicBezTo>
                  <a:pt x="2126" y="1183"/>
                  <a:pt x="2294" y="1459"/>
                  <a:pt x="2545" y="1611"/>
                </a:cubicBezTo>
                <a:cubicBezTo>
                  <a:pt x="2341" y="1673"/>
                  <a:pt x="2155" y="1776"/>
                  <a:pt x="1996" y="1910"/>
                </a:cubicBezTo>
                <a:cubicBezTo>
                  <a:pt x="1879" y="1808"/>
                  <a:pt x="1744" y="1729"/>
                  <a:pt x="1596" y="1678"/>
                </a:cubicBezTo>
                <a:cubicBezTo>
                  <a:pt x="1771" y="1554"/>
                  <a:pt x="1888" y="1349"/>
                  <a:pt x="1888" y="1117"/>
                </a:cubicBezTo>
                <a:cubicBezTo>
                  <a:pt x="1888" y="739"/>
                  <a:pt x="1581" y="432"/>
                  <a:pt x="1203" y="432"/>
                </a:cubicBezTo>
                <a:cubicBezTo>
                  <a:pt x="824" y="432"/>
                  <a:pt x="518" y="739"/>
                  <a:pt x="518" y="1117"/>
                </a:cubicBezTo>
                <a:cubicBezTo>
                  <a:pt x="518" y="1349"/>
                  <a:pt x="633" y="1554"/>
                  <a:pt x="810" y="1678"/>
                </a:cubicBezTo>
                <a:cubicBezTo>
                  <a:pt x="338" y="1840"/>
                  <a:pt x="0" y="2288"/>
                  <a:pt x="0" y="2814"/>
                </a:cubicBezTo>
                <a:cubicBezTo>
                  <a:pt x="0" y="2892"/>
                  <a:pt x="0" y="2892"/>
                  <a:pt x="0" y="2892"/>
                </a:cubicBezTo>
                <a:cubicBezTo>
                  <a:pt x="0" y="2895"/>
                  <a:pt x="2" y="2897"/>
                  <a:pt x="5" y="2897"/>
                </a:cubicBezTo>
                <a:cubicBezTo>
                  <a:pt x="1457" y="2897"/>
                  <a:pt x="1457" y="2897"/>
                  <a:pt x="1457" y="2897"/>
                </a:cubicBezTo>
                <a:cubicBezTo>
                  <a:pt x="1448" y="2962"/>
                  <a:pt x="1444" y="3030"/>
                  <a:pt x="1444" y="3098"/>
                </a:cubicBezTo>
                <a:cubicBezTo>
                  <a:pt x="1444" y="3178"/>
                  <a:pt x="1444" y="3178"/>
                  <a:pt x="1444" y="3178"/>
                </a:cubicBezTo>
                <a:cubicBezTo>
                  <a:pt x="1444" y="3527"/>
                  <a:pt x="1726" y="3810"/>
                  <a:pt x="2075" y="3810"/>
                </a:cubicBezTo>
                <a:cubicBezTo>
                  <a:pt x="3915" y="3810"/>
                  <a:pt x="3915" y="3810"/>
                  <a:pt x="3915" y="3810"/>
                </a:cubicBezTo>
                <a:cubicBezTo>
                  <a:pt x="4264" y="3810"/>
                  <a:pt x="4547" y="3527"/>
                  <a:pt x="4547" y="3178"/>
                </a:cubicBezTo>
                <a:cubicBezTo>
                  <a:pt x="4547" y="3098"/>
                  <a:pt x="4547" y="3098"/>
                  <a:pt x="4547" y="3098"/>
                </a:cubicBezTo>
                <a:cubicBezTo>
                  <a:pt x="4547" y="3030"/>
                  <a:pt x="4542" y="2962"/>
                  <a:pt x="4534" y="2897"/>
                </a:cubicBezTo>
                <a:cubicBezTo>
                  <a:pt x="5995" y="2897"/>
                  <a:pt x="5995" y="2897"/>
                  <a:pt x="5995" y="2897"/>
                </a:cubicBezTo>
                <a:cubicBezTo>
                  <a:pt x="5998" y="2897"/>
                  <a:pt x="6000" y="2895"/>
                  <a:pt x="6000" y="2892"/>
                </a:cubicBezTo>
                <a:cubicBezTo>
                  <a:pt x="6000" y="2814"/>
                  <a:pt x="6000" y="2814"/>
                  <a:pt x="6000" y="2814"/>
                </a:cubicBezTo>
                <a:cubicBezTo>
                  <a:pt x="5998" y="2287"/>
                  <a:pt x="5660" y="1839"/>
                  <a:pt x="5189" y="1676"/>
                </a:cubicBezTo>
                <a:close/>
                <a:moveTo>
                  <a:pt x="4301" y="1115"/>
                </a:moveTo>
                <a:cubicBezTo>
                  <a:pt x="4301" y="842"/>
                  <a:pt x="4523" y="620"/>
                  <a:pt x="4796" y="620"/>
                </a:cubicBezTo>
                <a:cubicBezTo>
                  <a:pt x="5069" y="620"/>
                  <a:pt x="5291" y="842"/>
                  <a:pt x="5291" y="1115"/>
                </a:cubicBezTo>
                <a:cubicBezTo>
                  <a:pt x="5291" y="1384"/>
                  <a:pt x="5074" y="1604"/>
                  <a:pt x="4806" y="1610"/>
                </a:cubicBezTo>
                <a:cubicBezTo>
                  <a:pt x="4802" y="1610"/>
                  <a:pt x="4800" y="1610"/>
                  <a:pt x="4796" y="1610"/>
                </a:cubicBezTo>
                <a:cubicBezTo>
                  <a:pt x="4793" y="1610"/>
                  <a:pt x="4790" y="1610"/>
                  <a:pt x="4787" y="1610"/>
                </a:cubicBezTo>
                <a:cubicBezTo>
                  <a:pt x="4517" y="1605"/>
                  <a:pt x="4301" y="1386"/>
                  <a:pt x="4301" y="1115"/>
                </a:cubicBezTo>
                <a:close/>
                <a:moveTo>
                  <a:pt x="2314" y="868"/>
                </a:moveTo>
                <a:cubicBezTo>
                  <a:pt x="2314" y="494"/>
                  <a:pt x="2618" y="190"/>
                  <a:pt x="2992" y="190"/>
                </a:cubicBezTo>
                <a:cubicBezTo>
                  <a:pt x="3366" y="190"/>
                  <a:pt x="3670" y="494"/>
                  <a:pt x="3670" y="868"/>
                </a:cubicBezTo>
                <a:cubicBezTo>
                  <a:pt x="3670" y="1229"/>
                  <a:pt x="3386" y="1525"/>
                  <a:pt x="3031" y="1545"/>
                </a:cubicBezTo>
                <a:cubicBezTo>
                  <a:pt x="3018" y="1545"/>
                  <a:pt x="3005" y="1545"/>
                  <a:pt x="2992" y="1545"/>
                </a:cubicBezTo>
                <a:cubicBezTo>
                  <a:pt x="2979" y="1545"/>
                  <a:pt x="2966" y="1545"/>
                  <a:pt x="2953" y="1545"/>
                </a:cubicBezTo>
                <a:cubicBezTo>
                  <a:pt x="2598" y="1525"/>
                  <a:pt x="2314" y="1229"/>
                  <a:pt x="2314" y="868"/>
                </a:cubicBezTo>
                <a:close/>
                <a:moveTo>
                  <a:pt x="704" y="1115"/>
                </a:moveTo>
                <a:cubicBezTo>
                  <a:pt x="704" y="842"/>
                  <a:pt x="926" y="620"/>
                  <a:pt x="1199" y="620"/>
                </a:cubicBezTo>
                <a:cubicBezTo>
                  <a:pt x="1472" y="620"/>
                  <a:pt x="1694" y="842"/>
                  <a:pt x="1694" y="1115"/>
                </a:cubicBezTo>
                <a:cubicBezTo>
                  <a:pt x="1694" y="1384"/>
                  <a:pt x="1477" y="1604"/>
                  <a:pt x="1209" y="1610"/>
                </a:cubicBezTo>
                <a:cubicBezTo>
                  <a:pt x="1205" y="1610"/>
                  <a:pt x="1203" y="1610"/>
                  <a:pt x="1199" y="1610"/>
                </a:cubicBezTo>
                <a:cubicBezTo>
                  <a:pt x="1195" y="1610"/>
                  <a:pt x="1193" y="1610"/>
                  <a:pt x="1190" y="1610"/>
                </a:cubicBezTo>
                <a:cubicBezTo>
                  <a:pt x="921" y="1605"/>
                  <a:pt x="704" y="1386"/>
                  <a:pt x="704" y="1115"/>
                </a:cubicBezTo>
                <a:close/>
                <a:moveTo>
                  <a:pt x="1490" y="2706"/>
                </a:moveTo>
                <a:cubicBezTo>
                  <a:pt x="192" y="2706"/>
                  <a:pt x="192" y="2706"/>
                  <a:pt x="192" y="2706"/>
                </a:cubicBezTo>
                <a:cubicBezTo>
                  <a:pt x="246" y="2200"/>
                  <a:pt x="673" y="1803"/>
                  <a:pt x="1192" y="1800"/>
                </a:cubicBezTo>
                <a:cubicBezTo>
                  <a:pt x="1194" y="1800"/>
                  <a:pt x="1197" y="1800"/>
                  <a:pt x="1199" y="1800"/>
                </a:cubicBezTo>
                <a:cubicBezTo>
                  <a:pt x="1201" y="1800"/>
                  <a:pt x="1204" y="1800"/>
                  <a:pt x="1206" y="1800"/>
                </a:cubicBezTo>
                <a:cubicBezTo>
                  <a:pt x="1453" y="1801"/>
                  <a:pt x="1679" y="1893"/>
                  <a:pt x="1853" y="2041"/>
                </a:cubicBezTo>
                <a:cubicBezTo>
                  <a:pt x="1682" y="2226"/>
                  <a:pt x="1555" y="2454"/>
                  <a:pt x="1490" y="2706"/>
                </a:cubicBezTo>
                <a:close/>
                <a:moveTo>
                  <a:pt x="4355" y="3178"/>
                </a:moveTo>
                <a:cubicBezTo>
                  <a:pt x="4355" y="3422"/>
                  <a:pt x="4156" y="3620"/>
                  <a:pt x="3913" y="3620"/>
                </a:cubicBezTo>
                <a:cubicBezTo>
                  <a:pt x="2073" y="3620"/>
                  <a:pt x="2073" y="3620"/>
                  <a:pt x="2073" y="3620"/>
                </a:cubicBezTo>
                <a:cubicBezTo>
                  <a:pt x="1829" y="3620"/>
                  <a:pt x="1631" y="3422"/>
                  <a:pt x="1631" y="3178"/>
                </a:cubicBezTo>
                <a:cubicBezTo>
                  <a:pt x="1631" y="3098"/>
                  <a:pt x="1631" y="3098"/>
                  <a:pt x="1631" y="3098"/>
                </a:cubicBezTo>
                <a:cubicBezTo>
                  <a:pt x="1631" y="2360"/>
                  <a:pt x="2220" y="1757"/>
                  <a:pt x="2953" y="1736"/>
                </a:cubicBezTo>
                <a:cubicBezTo>
                  <a:pt x="2966" y="1737"/>
                  <a:pt x="2980" y="1737"/>
                  <a:pt x="2993" y="1737"/>
                </a:cubicBezTo>
                <a:cubicBezTo>
                  <a:pt x="3006" y="1737"/>
                  <a:pt x="3020" y="1737"/>
                  <a:pt x="3033" y="1736"/>
                </a:cubicBezTo>
                <a:cubicBezTo>
                  <a:pt x="3766" y="1757"/>
                  <a:pt x="4355" y="2360"/>
                  <a:pt x="4355" y="3098"/>
                </a:cubicBezTo>
                <a:lnTo>
                  <a:pt x="4355" y="3178"/>
                </a:lnTo>
                <a:close/>
                <a:moveTo>
                  <a:pt x="4496" y="2706"/>
                </a:moveTo>
                <a:cubicBezTo>
                  <a:pt x="4431" y="2455"/>
                  <a:pt x="4306" y="2231"/>
                  <a:pt x="4136" y="2046"/>
                </a:cubicBezTo>
                <a:cubicBezTo>
                  <a:pt x="4312" y="1894"/>
                  <a:pt x="4540" y="1802"/>
                  <a:pt x="4789" y="1800"/>
                </a:cubicBezTo>
                <a:cubicBezTo>
                  <a:pt x="4791" y="1800"/>
                  <a:pt x="4794" y="1800"/>
                  <a:pt x="4796" y="1800"/>
                </a:cubicBezTo>
                <a:cubicBezTo>
                  <a:pt x="4799" y="1800"/>
                  <a:pt x="4801" y="1800"/>
                  <a:pt x="4803" y="1800"/>
                </a:cubicBezTo>
                <a:cubicBezTo>
                  <a:pt x="5322" y="1803"/>
                  <a:pt x="5750" y="2200"/>
                  <a:pt x="5803" y="2706"/>
                </a:cubicBezTo>
                <a:lnTo>
                  <a:pt x="4496" y="2706"/>
                </a:lnTo>
                <a:close/>
              </a:path>
            </a:pathLst>
          </a:custGeom>
          <a:solidFill>
            <a:srgbClr val="00A2E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3488342D-775A-4F65-B8EA-B30AE4A431CA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Oval 94">
            <a:extLst>
              <a:ext uri="{FF2B5EF4-FFF2-40B4-BE49-F238E27FC236}">
                <a16:creationId xmlns:a16="http://schemas.microsoft.com/office/drawing/2014/main" id="{DED58733-80E1-46A3-ABE6-589D632B312D}"/>
              </a:ext>
            </a:extLst>
          </p:cNvPr>
          <p:cNvSpPr>
            <a:spLocks noChangeAspect="1"/>
          </p:cNvSpPr>
          <p:nvPr/>
        </p:nvSpPr>
        <p:spPr>
          <a:xfrm>
            <a:off x="431797" y="2293738"/>
            <a:ext cx="925520" cy="925520"/>
          </a:xfrm>
          <a:prstGeom prst="ellipse">
            <a:avLst/>
          </a:prstGeom>
          <a:solidFill>
            <a:srgbClr val="00A2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Бизнес</a:t>
            </a:r>
            <a:endParaRPr lang="en-IN" sz="1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Oval 94">
            <a:extLst>
              <a:ext uri="{FF2B5EF4-FFF2-40B4-BE49-F238E27FC236}">
                <a16:creationId xmlns:a16="http://schemas.microsoft.com/office/drawing/2014/main" id="{C7686211-DE34-4850-86EB-2ADE7E86B90F}"/>
              </a:ext>
            </a:extLst>
          </p:cNvPr>
          <p:cNvSpPr>
            <a:spLocks noChangeAspect="1"/>
          </p:cNvSpPr>
          <p:nvPr/>
        </p:nvSpPr>
        <p:spPr>
          <a:xfrm>
            <a:off x="426850" y="5007078"/>
            <a:ext cx="925520" cy="925520"/>
          </a:xfrm>
          <a:prstGeom prst="ellipse">
            <a:avLst/>
          </a:prstGeom>
          <a:solidFill>
            <a:srgbClr val="00A2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ОЦО</a:t>
            </a:r>
            <a:endParaRPr lang="en-IN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Oval 94">
            <a:extLst>
              <a:ext uri="{FF2B5EF4-FFF2-40B4-BE49-F238E27FC236}">
                <a16:creationId xmlns:a16="http://schemas.microsoft.com/office/drawing/2014/main" id="{6454FE10-4A26-4AE0-9BC5-09E9DF343328}"/>
              </a:ext>
            </a:extLst>
          </p:cNvPr>
          <p:cNvSpPr>
            <a:spLocks noChangeAspect="1"/>
          </p:cNvSpPr>
          <p:nvPr/>
        </p:nvSpPr>
        <p:spPr>
          <a:xfrm>
            <a:off x="414229" y="3673631"/>
            <a:ext cx="925520" cy="925520"/>
          </a:xfrm>
          <a:prstGeom prst="ellipse">
            <a:avLst/>
          </a:prstGeom>
          <a:solidFill>
            <a:srgbClr val="00A2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ИТ</a:t>
            </a:r>
            <a:endParaRPr lang="en-IN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02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>
            <a:extLst>
              <a:ext uri="{FF2B5EF4-FFF2-40B4-BE49-F238E27FC236}">
                <a16:creationId xmlns:a16="http://schemas.microsoft.com/office/drawing/2014/main" id="{0E4D8680-AFCE-44D4-ABFE-6BDC5744CF70}"/>
              </a:ext>
            </a:extLst>
          </p:cNvPr>
          <p:cNvSpPr/>
          <p:nvPr/>
        </p:nvSpPr>
        <p:spPr>
          <a:xfrm>
            <a:off x="0" y="1945087"/>
            <a:ext cx="3456384" cy="936104"/>
          </a:xfrm>
          <a:prstGeom prst="rect">
            <a:avLst/>
          </a:prstGeom>
          <a:solidFill>
            <a:srgbClr val="BE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9C8979E5-17F8-4306-BA15-F4020AC9731E}"/>
              </a:ext>
            </a:extLst>
          </p:cNvPr>
          <p:cNvSpPr txBox="1"/>
          <p:nvPr/>
        </p:nvSpPr>
        <p:spPr>
          <a:xfrm>
            <a:off x="3456383" y="3606394"/>
            <a:ext cx="6001941" cy="59150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ru-RU" sz="3200" kern="0" dirty="0">
                <a:solidFill>
                  <a:srgbClr val="4D4E5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СПАСИБО ЗА ВНИМАНИЕ!</a:t>
            </a:r>
            <a:endParaRPr lang="en-US" sz="3200" kern="0" dirty="0">
              <a:solidFill>
                <a:srgbClr val="4D4E5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C566780-467C-485E-8C55-75D645E61F06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3977753-3B92-4D3F-93FF-4D6CBD0AD16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87" y="-215668"/>
            <a:ext cx="2219325" cy="1331595"/>
          </a:xfrm>
          <a:prstGeom prst="rect">
            <a:avLst/>
          </a:prstGeom>
        </p:spPr>
      </p:pic>
      <p:sp>
        <p:nvSpPr>
          <p:cNvPr id="12" name="TextBox 5">
            <a:extLst>
              <a:ext uri="{FF2B5EF4-FFF2-40B4-BE49-F238E27FC236}">
                <a16:creationId xmlns:a16="http://schemas.microsoft.com/office/drawing/2014/main" id="{CC2E5CD3-024A-4E92-83C8-58D7CB4D0D2D}"/>
              </a:ext>
            </a:extLst>
          </p:cNvPr>
          <p:cNvSpPr txBox="1"/>
          <p:nvPr/>
        </p:nvSpPr>
        <p:spPr>
          <a:xfrm>
            <a:off x="150387" y="2236633"/>
            <a:ext cx="944355" cy="3419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ru-RU" sz="1600" kern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АСУ ФХД</a:t>
            </a:r>
            <a:endParaRPr lang="en-US" sz="1600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42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1A84CB2-D8C6-41E0-BD35-809AB28855C1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3">
            <a:extLst>
              <a:ext uri="{FF2B5EF4-FFF2-40B4-BE49-F238E27FC236}">
                <a16:creationId xmlns:a16="http://schemas.microsoft.com/office/drawing/2014/main" id="{346E778B-0C46-446F-B955-52018698E166}"/>
              </a:ext>
            </a:extLst>
          </p:cNvPr>
          <p:cNvSpPr txBox="1"/>
          <p:nvPr/>
        </p:nvSpPr>
        <p:spPr>
          <a:xfrm>
            <a:off x="597128" y="1208904"/>
            <a:ext cx="8026214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4400" b="1" spc="-300" dirty="0">
                <a:solidFill>
                  <a:srgbClr val="BED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«Авиакомпания «Сибирь»</a:t>
            </a:r>
            <a:endParaRPr lang="en-IN" sz="4400" b="1" dirty="0">
              <a:solidFill>
                <a:srgbClr val="BED600"/>
              </a:solidFill>
              <a:latin typeface="Open Sans"/>
            </a:endParaRPr>
          </a:p>
        </p:txBody>
      </p:sp>
      <p:sp>
        <p:nvSpPr>
          <p:cNvPr id="80" name="Rectangle: Rounded Corners 69">
            <a:extLst>
              <a:ext uri="{FF2B5EF4-FFF2-40B4-BE49-F238E27FC236}">
                <a16:creationId xmlns:a16="http://schemas.microsoft.com/office/drawing/2014/main" id="{18F29B6E-C17C-46F1-8E4C-BF20FA096636}"/>
              </a:ext>
            </a:extLst>
          </p:cNvPr>
          <p:cNvSpPr/>
          <p:nvPr/>
        </p:nvSpPr>
        <p:spPr>
          <a:xfrm>
            <a:off x="867600" y="244192"/>
            <a:ext cx="8039101" cy="418139"/>
          </a:xfrm>
          <a:prstGeom prst="roundRect">
            <a:avLst>
              <a:gd name="adj" fmla="val 5162"/>
            </a:avLst>
          </a:prstGeom>
          <a:solidFill>
            <a:schemeClr val="bg1">
              <a:alpha val="5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rgbClr val="4D4E53"/>
                </a:solidFill>
                <a:latin typeface="Open Sans" panose="020B0606030504020204"/>
                <a:cs typeface="Arial" panose="020B0604020202020204" pitchFamily="34" charset="0"/>
              </a:rPr>
              <a:t>О КОМПАНИИ</a:t>
            </a:r>
            <a:endParaRPr lang="en-US" sz="3200" dirty="0">
              <a:solidFill>
                <a:srgbClr val="4D4E53"/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913BD8E-A6EE-46C8-A95F-241F9ED59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840" y="3818292"/>
            <a:ext cx="7620000" cy="3429000"/>
          </a:xfrm>
          <a:prstGeom prst="rect">
            <a:avLst/>
          </a:prstGeom>
        </p:spPr>
      </p:pic>
      <p:sp>
        <p:nvSpPr>
          <p:cNvPr id="29" name="Rectangle 53">
            <a:extLst>
              <a:ext uri="{FF2B5EF4-FFF2-40B4-BE49-F238E27FC236}">
                <a16:creationId xmlns:a16="http://schemas.microsoft.com/office/drawing/2014/main" id="{4B49045B-9634-4492-A516-76B1D5F3EDD8}"/>
              </a:ext>
            </a:extLst>
          </p:cNvPr>
          <p:cNvSpPr/>
          <p:nvPr/>
        </p:nvSpPr>
        <p:spPr>
          <a:xfrm>
            <a:off x="597128" y="1842924"/>
            <a:ext cx="10865865" cy="2677656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pPr algn="just"/>
            <a:r>
              <a:rPr lang="ru-RU" sz="1400" dirty="0">
                <a:solidFill>
                  <a:srgbClr val="74767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S7 Airlines — крупнейшая частная авиакомпания России с</a:t>
            </a:r>
            <a:r>
              <a:rPr lang="en-US" sz="1400" dirty="0">
                <a:solidFill>
                  <a:srgbClr val="747679"/>
                </a:solidFill>
              </a:rPr>
              <a:t> </a:t>
            </a:r>
            <a:r>
              <a:rPr lang="ru-RU" sz="1400" dirty="0">
                <a:solidFill>
                  <a:srgbClr val="747679"/>
                </a:solidFill>
              </a:rPr>
              <a:t>одним из самых современных </a:t>
            </a:r>
            <a:r>
              <a:rPr lang="ru-RU" sz="1400" dirty="0">
                <a:solidFill>
                  <a:srgbClr val="74767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парков воздушных судов на российском рынке авиаперевозок. </a:t>
            </a:r>
            <a:r>
              <a:rPr lang="ru-RU" sz="1400" dirty="0">
                <a:solidFill>
                  <a:srgbClr val="747679"/>
                </a:solidFill>
              </a:rPr>
              <a:t>Авиакомпания обладает широкой сетью внутренних маршрутов, выстроенной на базе авиатранспортных узлов в Москве (Домодедово) и Новосибирске (Толмачёво). На текущий момент авиакомпания выполняет рейсы по 143 направлениям в 79 городов России и мира.</a:t>
            </a:r>
          </a:p>
          <a:p>
            <a:pPr algn="just"/>
            <a:endParaRPr lang="ru-RU" sz="1400" dirty="0">
              <a:solidFill>
                <a:srgbClr val="FF0000"/>
              </a:solidFill>
            </a:endParaRPr>
          </a:p>
          <a:p>
            <a:pPr algn="just"/>
            <a:r>
              <a:rPr lang="ru-RU" sz="1400" dirty="0">
                <a:solidFill>
                  <a:srgbClr val="74767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S7 </a:t>
            </a:r>
            <a:r>
              <a:rPr lang="ru-RU" sz="1400" dirty="0" err="1">
                <a:solidFill>
                  <a:srgbClr val="74767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Airlines</a:t>
            </a:r>
            <a:r>
              <a:rPr lang="ru-RU" sz="1400" dirty="0">
                <a:solidFill>
                  <a:srgbClr val="74767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входит </a:t>
            </a:r>
            <a:r>
              <a:rPr lang="ru-RU" sz="1400" dirty="0">
                <a:solidFill>
                  <a:srgbClr val="747679"/>
                </a:solidFill>
              </a:rPr>
              <a:t>в ТОП-100 лучших авиакомпаний мира и занимает третье место </a:t>
            </a:r>
            <a:r>
              <a:rPr lang="ru-RU" sz="1400" dirty="0">
                <a:solidFill>
                  <a:srgbClr val="74767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в Восточной Европе в авторитетном международном рейтинге </a:t>
            </a:r>
            <a:r>
              <a:rPr lang="ru-RU" sz="1400" dirty="0" err="1">
                <a:solidFill>
                  <a:srgbClr val="74767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Skytrax</a:t>
            </a:r>
            <a:r>
              <a:rPr lang="ru-RU" sz="1400" dirty="0">
                <a:solidFill>
                  <a:srgbClr val="74767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en-US" sz="1400" dirty="0">
              <a:solidFill>
                <a:srgbClr val="747679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ru-RU" sz="1400" dirty="0">
              <a:solidFill>
                <a:srgbClr val="747679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ru-RU" sz="1400" dirty="0">
                <a:solidFill>
                  <a:srgbClr val="74767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S7 Airlines — один из самых экологичных авиаперевозчиков мира, по оценке экологической организации </a:t>
            </a:r>
            <a:r>
              <a:rPr lang="ru-RU" sz="1400" dirty="0" err="1">
                <a:solidFill>
                  <a:srgbClr val="74767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Atmosfair</a:t>
            </a:r>
            <a:r>
              <a:rPr lang="ru-RU" sz="1400" dirty="0">
                <a:solidFill>
                  <a:srgbClr val="747679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. Авиакомпания занимает 16 место в мировом рейтинге.</a:t>
            </a:r>
            <a:endParaRPr lang="en-US" sz="1400" dirty="0">
              <a:solidFill>
                <a:srgbClr val="747679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ru-RU" sz="1400" dirty="0">
              <a:solidFill>
                <a:srgbClr val="747679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ru-RU" sz="1400" dirty="0">
                <a:solidFill>
                  <a:srgbClr val="747679"/>
                </a:solidFill>
              </a:rPr>
              <a:t>В 2022 году рейсами S7 </a:t>
            </a:r>
            <a:r>
              <a:rPr lang="ru-RU" sz="1400" dirty="0" err="1">
                <a:solidFill>
                  <a:srgbClr val="747679"/>
                </a:solidFill>
              </a:rPr>
              <a:t>Airlines</a:t>
            </a:r>
            <a:r>
              <a:rPr lang="ru-RU" sz="1400" dirty="0">
                <a:solidFill>
                  <a:srgbClr val="747679"/>
                </a:solidFill>
              </a:rPr>
              <a:t> воспользовалось более 16 млн пассажиров.</a:t>
            </a:r>
          </a:p>
        </p:txBody>
      </p:sp>
    </p:spTree>
    <p:extLst>
      <p:ext uri="{BB962C8B-B14F-4D97-AF65-F5344CB8AC3E}">
        <p14:creationId xmlns:p14="http://schemas.microsoft.com/office/powerpoint/2010/main" val="292417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>
            <a:extLst>
              <a:ext uri="{FF2B5EF4-FFF2-40B4-BE49-F238E27FC236}">
                <a16:creationId xmlns:a16="http://schemas.microsoft.com/office/drawing/2014/main" id="{0E4D8680-AFCE-44D4-ABFE-6BDC5744CF70}"/>
              </a:ext>
            </a:extLst>
          </p:cNvPr>
          <p:cNvSpPr/>
          <p:nvPr/>
        </p:nvSpPr>
        <p:spPr>
          <a:xfrm>
            <a:off x="0" y="1945087"/>
            <a:ext cx="3456384" cy="936104"/>
          </a:xfrm>
          <a:prstGeom prst="rect">
            <a:avLst/>
          </a:prstGeom>
          <a:solidFill>
            <a:srgbClr val="BE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9C8979E5-17F8-4306-BA15-F4020AC9731E}"/>
              </a:ext>
            </a:extLst>
          </p:cNvPr>
          <p:cNvSpPr txBox="1"/>
          <p:nvPr/>
        </p:nvSpPr>
        <p:spPr>
          <a:xfrm>
            <a:off x="3456383" y="3606394"/>
            <a:ext cx="6001941" cy="59150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ru-RU" sz="3200" kern="0" dirty="0">
                <a:solidFill>
                  <a:srgbClr val="4D4E5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ПРЕДПОСЫЛКИ ПРОЕКТА</a:t>
            </a:r>
            <a:endParaRPr lang="en-US" sz="3200" kern="0" dirty="0">
              <a:solidFill>
                <a:srgbClr val="4D4E5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4C1B086-C975-465C-B65A-07EE8AE257D3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4BE68F9-4AAC-44CC-A084-F059428FB5B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87" y="-215668"/>
            <a:ext cx="2219325" cy="1331595"/>
          </a:xfrm>
          <a:prstGeom prst="rect">
            <a:avLst/>
          </a:prstGeom>
        </p:spPr>
      </p:pic>
      <p:sp>
        <p:nvSpPr>
          <p:cNvPr id="8" name="TextBox 5">
            <a:extLst>
              <a:ext uri="{FF2B5EF4-FFF2-40B4-BE49-F238E27FC236}">
                <a16:creationId xmlns:a16="http://schemas.microsoft.com/office/drawing/2014/main" id="{BE3293F7-7366-4079-8620-6B3B45AE6F72}"/>
              </a:ext>
            </a:extLst>
          </p:cNvPr>
          <p:cNvSpPr txBox="1"/>
          <p:nvPr/>
        </p:nvSpPr>
        <p:spPr>
          <a:xfrm>
            <a:off x="150387" y="2236633"/>
            <a:ext cx="944355" cy="3419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ru-RU" sz="1600" kern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АСУ ФХД</a:t>
            </a:r>
            <a:endParaRPr lang="en-US" sz="1600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57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A74A0046-4FB1-4DBF-B134-52F9C367D867}"/>
              </a:ext>
            </a:extLst>
          </p:cNvPr>
          <p:cNvGrpSpPr/>
          <p:nvPr/>
        </p:nvGrpSpPr>
        <p:grpSpPr>
          <a:xfrm>
            <a:off x="101600" y="1516529"/>
            <a:ext cx="11436694" cy="1194644"/>
            <a:chOff x="144468" y="1598006"/>
            <a:chExt cx="11436694" cy="1194644"/>
          </a:xfrm>
        </p:grpSpPr>
        <p:grpSp>
          <p:nvGrpSpPr>
            <p:cNvPr id="240" name="Group 43">
              <a:extLst>
                <a:ext uri="{FF2B5EF4-FFF2-40B4-BE49-F238E27FC236}">
                  <a16:creationId xmlns:a16="http://schemas.microsoft.com/office/drawing/2014/main" id="{7669FAD3-A2E6-47F7-9928-4E50BC8B5B4C}"/>
                </a:ext>
              </a:extLst>
            </p:cNvPr>
            <p:cNvGrpSpPr/>
            <p:nvPr/>
          </p:nvGrpSpPr>
          <p:grpSpPr>
            <a:xfrm>
              <a:off x="1155728" y="1598006"/>
              <a:ext cx="10425434" cy="1194644"/>
              <a:chOff x="8054917" y="3728765"/>
              <a:chExt cx="2446176" cy="1194644"/>
            </a:xfrm>
          </p:grpSpPr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FE5744B9-B4B4-45B4-BF8C-E88919BF9398}"/>
                  </a:ext>
                </a:extLst>
              </p:cNvPr>
              <p:cNvSpPr txBox="1"/>
              <p:nvPr/>
            </p:nvSpPr>
            <p:spPr>
              <a:xfrm>
                <a:off x="8054917" y="3728765"/>
                <a:ext cx="2446176" cy="40011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ru-RU" sz="2000" b="1" dirty="0">
                    <a:solidFill>
                      <a:srgbClr val="4D4E53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ТРЕБОВАНИЯ ЗАКОНОДАТЕЛЬСТВА</a:t>
                </a:r>
                <a:endParaRPr lang="en-IN" sz="2000" b="1" dirty="0">
                  <a:solidFill>
                    <a:srgbClr val="4D4E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42" name="Rectangle 48">
                <a:extLst>
                  <a:ext uri="{FF2B5EF4-FFF2-40B4-BE49-F238E27FC236}">
                    <a16:creationId xmlns:a16="http://schemas.microsoft.com/office/drawing/2014/main" id="{CCC496FA-FFC1-4A35-B343-56EFC768CC7C}"/>
                  </a:ext>
                </a:extLst>
              </p:cNvPr>
              <p:cNvSpPr/>
              <p:nvPr/>
            </p:nvSpPr>
            <p:spPr>
              <a:xfrm>
                <a:off x="8054917" y="4184745"/>
                <a:ext cx="2446176" cy="738664"/>
              </a:xfrm>
              <a:prstGeom prst="rect">
                <a:avLst/>
              </a:prstGeom>
            </p:spPr>
            <p:txBody>
              <a:bodyPr wrap="square" lIns="0" rIns="0" anchor="t">
                <a:spAutoFit/>
              </a:bodyPr>
              <a:lstStyle/>
              <a:p>
                <a:pPr algn="just"/>
                <a:r>
                  <a:rPr lang="ru-RU" sz="1400" dirty="0">
                    <a:solidFill>
                      <a:srgbClr val="747679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На момент старта </a:t>
                </a:r>
                <a:r>
                  <a:rPr lang="ru-RU" sz="1400" dirty="0">
                    <a:solidFill>
                      <a:srgbClr val="747679"/>
                    </a:solidFill>
                  </a:rPr>
                  <a:t>проекта учетной системой служила комплексная информационная система Oracle e-Business Suite. В системе велся регламентированный учет, учетная система не поддерживала актуальные требования законодательства в части РСБУ, поэтому необходимые  регулярные обновления было сложно устанавливать и поддерживать. </a:t>
                </a:r>
                <a:endParaRPr lang="en-IN" sz="1400" dirty="0">
                  <a:solidFill>
                    <a:srgbClr val="747679"/>
                  </a:solidFill>
                  <a:latin typeface="Open Sans" panose="020B0606030504020204" pitchFamily="34" charset="0"/>
                </a:endParaRPr>
              </a:p>
            </p:txBody>
          </p:sp>
        </p:grpSp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DE9A21ED-E4EE-4B13-9F98-07CAE6F958E2}"/>
                </a:ext>
              </a:extLst>
            </p:cNvPr>
            <p:cNvGrpSpPr/>
            <p:nvPr/>
          </p:nvGrpSpPr>
          <p:grpSpPr>
            <a:xfrm>
              <a:off x="144468" y="1660968"/>
              <a:ext cx="670562" cy="274186"/>
              <a:chOff x="167638" y="1884083"/>
              <a:chExt cx="670562" cy="274186"/>
            </a:xfrm>
          </p:grpSpPr>
          <p:cxnSp>
            <p:nvCxnSpPr>
              <p:cNvPr id="243" name="Straight Arrow Connector 41">
                <a:extLst>
                  <a:ext uri="{FF2B5EF4-FFF2-40B4-BE49-F238E27FC236}">
                    <a16:creationId xmlns:a16="http://schemas.microsoft.com/office/drawing/2014/main" id="{D567A0C4-C372-475C-9DE1-5C6EAAD6FB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7638" y="2024477"/>
                <a:ext cx="504000" cy="0"/>
              </a:xfrm>
              <a:prstGeom prst="straightConnector1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5" name="Circle: Hollow 40">
                <a:extLst>
                  <a:ext uri="{FF2B5EF4-FFF2-40B4-BE49-F238E27FC236}">
                    <a16:creationId xmlns:a16="http://schemas.microsoft.com/office/drawing/2014/main" id="{BFCAB806-0934-4676-BD5B-21531F9587E2}"/>
                  </a:ext>
                </a:extLst>
              </p:cNvPr>
              <p:cNvSpPr/>
              <p:nvPr/>
            </p:nvSpPr>
            <p:spPr>
              <a:xfrm>
                <a:off x="564014" y="1884083"/>
                <a:ext cx="274186" cy="274186"/>
              </a:xfrm>
              <a:prstGeom prst="donut">
                <a:avLst>
                  <a:gd name="adj" fmla="val 31204"/>
                </a:avLst>
              </a:prstGeom>
              <a:solidFill>
                <a:srgbClr val="4D4E53"/>
              </a:solidFill>
              <a:ln>
                <a:noFill/>
              </a:ln>
              <a:effectLst>
                <a:outerShdw blurRad="25400" dist="38100" dir="12000000" algn="tl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E7357757-7A7A-472D-84D2-4AAD7B6B6B92}"/>
              </a:ext>
            </a:extLst>
          </p:cNvPr>
          <p:cNvGrpSpPr/>
          <p:nvPr/>
        </p:nvGrpSpPr>
        <p:grpSpPr>
          <a:xfrm>
            <a:off x="101600" y="2767359"/>
            <a:ext cx="11436693" cy="763757"/>
            <a:chOff x="144468" y="2587811"/>
            <a:chExt cx="11436693" cy="763757"/>
          </a:xfrm>
        </p:grpSpPr>
        <p:grpSp>
          <p:nvGrpSpPr>
            <p:cNvPr id="246" name="Group 43">
              <a:extLst>
                <a:ext uri="{FF2B5EF4-FFF2-40B4-BE49-F238E27FC236}">
                  <a16:creationId xmlns:a16="http://schemas.microsoft.com/office/drawing/2014/main" id="{1224472F-4A27-4898-ABA2-FD2663DB8FCF}"/>
                </a:ext>
              </a:extLst>
            </p:cNvPr>
            <p:cNvGrpSpPr/>
            <p:nvPr/>
          </p:nvGrpSpPr>
          <p:grpSpPr>
            <a:xfrm>
              <a:off x="1155727" y="2587811"/>
              <a:ext cx="10425434" cy="763757"/>
              <a:chOff x="8054917" y="3728765"/>
              <a:chExt cx="2446176" cy="763757"/>
            </a:xfrm>
          </p:grpSpPr>
          <p:sp>
            <p:nvSpPr>
              <p:cNvPr id="248" name="TextBox 247">
                <a:extLst>
                  <a:ext uri="{FF2B5EF4-FFF2-40B4-BE49-F238E27FC236}">
                    <a16:creationId xmlns:a16="http://schemas.microsoft.com/office/drawing/2014/main" id="{F3E53348-FCE9-4683-804E-367B027DAED3}"/>
                  </a:ext>
                </a:extLst>
              </p:cNvPr>
              <p:cNvSpPr txBox="1"/>
              <p:nvPr/>
            </p:nvSpPr>
            <p:spPr>
              <a:xfrm>
                <a:off x="8054917" y="3728765"/>
                <a:ext cx="2446176" cy="40011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ru-RU" sz="2000" b="1" dirty="0">
                    <a:solidFill>
                      <a:srgbClr val="4D4E53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УСТАРЕВШЕЕ ПО</a:t>
                </a:r>
                <a:endParaRPr lang="en-IN" sz="2000" b="1" dirty="0">
                  <a:solidFill>
                    <a:srgbClr val="4D4E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49" name="Rectangle 48">
                <a:extLst>
                  <a:ext uri="{FF2B5EF4-FFF2-40B4-BE49-F238E27FC236}">
                    <a16:creationId xmlns:a16="http://schemas.microsoft.com/office/drawing/2014/main" id="{F5B5EF76-4C59-4495-B40F-9BA942A112CB}"/>
                  </a:ext>
                </a:extLst>
              </p:cNvPr>
              <p:cNvSpPr/>
              <p:nvPr/>
            </p:nvSpPr>
            <p:spPr>
              <a:xfrm>
                <a:off x="8054917" y="4184745"/>
                <a:ext cx="2446176" cy="307777"/>
              </a:xfrm>
              <a:prstGeom prst="rect">
                <a:avLst/>
              </a:prstGeom>
            </p:spPr>
            <p:txBody>
              <a:bodyPr wrap="square" lIns="0" rIns="0" anchor="t">
                <a:spAutoFit/>
              </a:bodyPr>
              <a:lstStyle/>
              <a:p>
                <a:r>
                  <a:rPr lang="ru-RU" sz="1400" dirty="0">
                    <a:solidFill>
                      <a:srgbClr val="747679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Устаревшая неподдерживаемая версия </a:t>
                </a:r>
                <a:r>
                  <a:rPr lang="ru-RU" sz="1400" dirty="0" err="1">
                    <a:solidFill>
                      <a:srgbClr val="747679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Oracle</a:t>
                </a:r>
                <a:r>
                  <a:rPr lang="ru-RU" sz="1400" dirty="0">
                    <a:solidFill>
                      <a:srgbClr val="747679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9, Галактика (учет СИЗ и СФО) </a:t>
                </a:r>
                <a:endParaRPr lang="en-IN" sz="1400" dirty="0">
                  <a:solidFill>
                    <a:srgbClr val="74767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9A9019B9-98A0-4DAD-96F2-0D0FD5783B2B}"/>
                </a:ext>
              </a:extLst>
            </p:cNvPr>
            <p:cNvGrpSpPr/>
            <p:nvPr/>
          </p:nvGrpSpPr>
          <p:grpSpPr>
            <a:xfrm>
              <a:off x="144468" y="2650773"/>
              <a:ext cx="668906" cy="274186"/>
              <a:chOff x="169294" y="2895721"/>
              <a:chExt cx="668906" cy="274186"/>
            </a:xfrm>
          </p:grpSpPr>
          <p:cxnSp>
            <p:nvCxnSpPr>
              <p:cNvPr id="247" name="Straight Arrow Connector 41">
                <a:extLst>
                  <a:ext uri="{FF2B5EF4-FFF2-40B4-BE49-F238E27FC236}">
                    <a16:creationId xmlns:a16="http://schemas.microsoft.com/office/drawing/2014/main" id="{9B4E4439-BEBD-45A4-9CC0-A875D02DCB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9294" y="3027965"/>
                <a:ext cx="504000" cy="0"/>
              </a:xfrm>
              <a:prstGeom prst="straightConnector1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6" name="Circle: Hollow 40">
                <a:extLst>
                  <a:ext uri="{FF2B5EF4-FFF2-40B4-BE49-F238E27FC236}">
                    <a16:creationId xmlns:a16="http://schemas.microsoft.com/office/drawing/2014/main" id="{D9C9776C-F1EA-41BB-897B-C58F9EF64C2D}"/>
                  </a:ext>
                </a:extLst>
              </p:cNvPr>
              <p:cNvSpPr/>
              <p:nvPr/>
            </p:nvSpPr>
            <p:spPr>
              <a:xfrm>
                <a:off x="564014" y="2895721"/>
                <a:ext cx="274186" cy="274186"/>
              </a:xfrm>
              <a:prstGeom prst="donut">
                <a:avLst>
                  <a:gd name="adj" fmla="val 31204"/>
                </a:avLst>
              </a:prstGeom>
              <a:solidFill>
                <a:srgbClr val="4D4E53"/>
              </a:solidFill>
              <a:ln>
                <a:noFill/>
              </a:ln>
              <a:effectLst>
                <a:outerShdw blurRad="25400" dist="38100" dir="12000000" algn="tl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D9A5BEF1-6B44-4D14-AB4B-6D0CADA24975}"/>
              </a:ext>
            </a:extLst>
          </p:cNvPr>
          <p:cNvGrpSpPr/>
          <p:nvPr/>
        </p:nvGrpSpPr>
        <p:grpSpPr>
          <a:xfrm>
            <a:off x="101600" y="3568164"/>
            <a:ext cx="11431046" cy="759824"/>
            <a:chOff x="150115" y="3508830"/>
            <a:chExt cx="11431046" cy="766434"/>
          </a:xfrm>
        </p:grpSpPr>
        <p:grpSp>
          <p:nvGrpSpPr>
            <p:cNvPr id="251" name="Group 43">
              <a:extLst>
                <a:ext uri="{FF2B5EF4-FFF2-40B4-BE49-F238E27FC236}">
                  <a16:creationId xmlns:a16="http://schemas.microsoft.com/office/drawing/2014/main" id="{D0547CAC-9953-4ADA-9472-4F17E6FB566E}"/>
                </a:ext>
              </a:extLst>
            </p:cNvPr>
            <p:cNvGrpSpPr/>
            <p:nvPr/>
          </p:nvGrpSpPr>
          <p:grpSpPr>
            <a:xfrm>
              <a:off x="1155727" y="3508830"/>
              <a:ext cx="10425434" cy="766434"/>
              <a:chOff x="8054917" y="3728765"/>
              <a:chExt cx="2446176" cy="766434"/>
            </a:xfrm>
          </p:grpSpPr>
          <p:sp>
            <p:nvSpPr>
              <p:cNvPr id="253" name="TextBox 252">
                <a:extLst>
                  <a:ext uri="{FF2B5EF4-FFF2-40B4-BE49-F238E27FC236}">
                    <a16:creationId xmlns:a16="http://schemas.microsoft.com/office/drawing/2014/main" id="{512A6B76-597C-4187-A809-64DEFF560F2E}"/>
                  </a:ext>
                </a:extLst>
              </p:cNvPr>
              <p:cNvSpPr txBox="1"/>
              <p:nvPr/>
            </p:nvSpPr>
            <p:spPr>
              <a:xfrm>
                <a:off x="8054917" y="3728765"/>
                <a:ext cx="2446176" cy="403591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ru-RU" sz="2000" b="1" dirty="0">
                    <a:solidFill>
                      <a:srgbClr val="4D4E53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ВЫСОКИЕ ЗАТРАТЫ НА ПОДДЕРЖКУ </a:t>
                </a:r>
                <a:endParaRPr lang="en-IN" sz="2000" b="1" dirty="0">
                  <a:solidFill>
                    <a:srgbClr val="4D4E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54" name="Rectangle 48">
                <a:extLst>
                  <a:ext uri="{FF2B5EF4-FFF2-40B4-BE49-F238E27FC236}">
                    <a16:creationId xmlns:a16="http://schemas.microsoft.com/office/drawing/2014/main" id="{49809BEA-A5D9-4039-8B40-420089C7178D}"/>
                  </a:ext>
                </a:extLst>
              </p:cNvPr>
              <p:cNvSpPr/>
              <p:nvPr/>
            </p:nvSpPr>
            <p:spPr>
              <a:xfrm>
                <a:off x="8054917" y="4184745"/>
                <a:ext cx="2446176" cy="310454"/>
              </a:xfrm>
              <a:prstGeom prst="rect">
                <a:avLst/>
              </a:prstGeom>
            </p:spPr>
            <p:txBody>
              <a:bodyPr wrap="square" lIns="0" rIns="0" anchor="t">
                <a:spAutoFit/>
              </a:bodyPr>
              <a:lstStyle/>
              <a:p>
                <a:r>
                  <a:rPr lang="ru-RU" sz="1400" dirty="0">
                    <a:solidFill>
                      <a:srgbClr val="747679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Затраты на обновление функционала для соответствия стандартам РСБУ/НУ/МСФО </a:t>
                </a:r>
                <a:endParaRPr lang="en-IN" sz="1400" dirty="0">
                  <a:solidFill>
                    <a:srgbClr val="74767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D3A7DE6C-146C-46DC-B24E-18A93807C594}"/>
                </a:ext>
              </a:extLst>
            </p:cNvPr>
            <p:cNvGrpSpPr/>
            <p:nvPr/>
          </p:nvGrpSpPr>
          <p:grpSpPr>
            <a:xfrm>
              <a:off x="150115" y="3570579"/>
              <a:ext cx="667249" cy="274186"/>
              <a:chOff x="170951" y="3894360"/>
              <a:chExt cx="667249" cy="274186"/>
            </a:xfrm>
          </p:grpSpPr>
          <p:cxnSp>
            <p:nvCxnSpPr>
              <p:cNvPr id="252" name="Straight Arrow Connector 41">
                <a:extLst>
                  <a:ext uri="{FF2B5EF4-FFF2-40B4-BE49-F238E27FC236}">
                    <a16:creationId xmlns:a16="http://schemas.microsoft.com/office/drawing/2014/main" id="{03096355-BC84-4B90-9EA1-5669A0577F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0951" y="4031453"/>
                <a:ext cx="504000" cy="0"/>
              </a:xfrm>
              <a:prstGeom prst="straightConnector1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7" name="Circle: Hollow 40">
                <a:extLst>
                  <a:ext uri="{FF2B5EF4-FFF2-40B4-BE49-F238E27FC236}">
                    <a16:creationId xmlns:a16="http://schemas.microsoft.com/office/drawing/2014/main" id="{A6C93851-D1FC-4BFB-A3ED-6E167B3BB16C}"/>
                  </a:ext>
                </a:extLst>
              </p:cNvPr>
              <p:cNvSpPr/>
              <p:nvPr/>
            </p:nvSpPr>
            <p:spPr>
              <a:xfrm>
                <a:off x="564014" y="3894360"/>
                <a:ext cx="274186" cy="274186"/>
              </a:xfrm>
              <a:prstGeom prst="donut">
                <a:avLst>
                  <a:gd name="adj" fmla="val 31204"/>
                </a:avLst>
              </a:prstGeom>
              <a:solidFill>
                <a:srgbClr val="4D4E53"/>
              </a:solidFill>
              <a:ln>
                <a:noFill/>
              </a:ln>
              <a:effectLst>
                <a:outerShdw blurRad="25400" dist="38100" dir="12000000" algn="tl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5504CC00-8ABF-4B4C-938D-58FF529DB14B}"/>
              </a:ext>
            </a:extLst>
          </p:cNvPr>
          <p:cNvGrpSpPr/>
          <p:nvPr/>
        </p:nvGrpSpPr>
        <p:grpSpPr>
          <a:xfrm>
            <a:off x="101600" y="4365036"/>
            <a:ext cx="11440005" cy="979200"/>
            <a:chOff x="141156" y="5445532"/>
            <a:chExt cx="11440005" cy="979200"/>
          </a:xfrm>
        </p:grpSpPr>
        <p:grpSp>
          <p:nvGrpSpPr>
            <p:cNvPr id="261" name="Group 43">
              <a:extLst>
                <a:ext uri="{FF2B5EF4-FFF2-40B4-BE49-F238E27FC236}">
                  <a16:creationId xmlns:a16="http://schemas.microsoft.com/office/drawing/2014/main" id="{54BE41F6-4C33-413B-8FD4-16E85A1F5554}"/>
                </a:ext>
              </a:extLst>
            </p:cNvPr>
            <p:cNvGrpSpPr/>
            <p:nvPr/>
          </p:nvGrpSpPr>
          <p:grpSpPr>
            <a:xfrm>
              <a:off x="1155727" y="5445532"/>
              <a:ext cx="10425434" cy="979200"/>
              <a:chOff x="8054917" y="3728765"/>
              <a:chExt cx="2446176" cy="979200"/>
            </a:xfrm>
          </p:grpSpPr>
          <p:sp>
            <p:nvSpPr>
              <p:cNvPr id="263" name="TextBox 262">
                <a:extLst>
                  <a:ext uri="{FF2B5EF4-FFF2-40B4-BE49-F238E27FC236}">
                    <a16:creationId xmlns:a16="http://schemas.microsoft.com/office/drawing/2014/main" id="{94C779F8-C60B-4C9D-8046-B75684ABB978}"/>
                  </a:ext>
                </a:extLst>
              </p:cNvPr>
              <p:cNvSpPr txBox="1"/>
              <p:nvPr/>
            </p:nvSpPr>
            <p:spPr>
              <a:xfrm>
                <a:off x="8054917" y="3728765"/>
                <a:ext cx="2446176" cy="40011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ru-RU" sz="2000" b="1" dirty="0">
                    <a:solidFill>
                      <a:srgbClr val="4D4E53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ОТЧЕТНОСТЬ</a:t>
                </a:r>
                <a:endParaRPr lang="en-IN" sz="2000" b="1" dirty="0">
                  <a:solidFill>
                    <a:srgbClr val="4D4E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64" name="Rectangle 48">
                <a:extLst>
                  <a:ext uri="{FF2B5EF4-FFF2-40B4-BE49-F238E27FC236}">
                    <a16:creationId xmlns:a16="http://schemas.microsoft.com/office/drawing/2014/main" id="{375F9072-8382-44D5-B154-EB3DE30F0CF7}"/>
                  </a:ext>
                </a:extLst>
              </p:cNvPr>
              <p:cNvSpPr/>
              <p:nvPr/>
            </p:nvSpPr>
            <p:spPr>
              <a:xfrm>
                <a:off x="8054917" y="4184745"/>
                <a:ext cx="2446176" cy="523220"/>
              </a:xfrm>
              <a:prstGeom prst="rect">
                <a:avLst/>
              </a:prstGeom>
            </p:spPr>
            <p:txBody>
              <a:bodyPr wrap="square" lIns="0" rIns="0" anchor="t">
                <a:spAutoFit/>
              </a:bodyPr>
              <a:lstStyle/>
              <a:p>
                <a:pPr algn="just"/>
                <a:r>
                  <a:rPr lang="ru-RU" sz="1400" dirty="0">
                    <a:solidFill>
                      <a:srgbClr val="747679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Отсутствие возможности </a:t>
                </a:r>
                <a:r>
                  <a:rPr lang="ru-RU" sz="1400" dirty="0">
                    <a:solidFill>
                      <a:srgbClr val="747679"/>
                    </a:solidFill>
                  </a:rPr>
                  <a:t>поддерживать систему в актуальном состоянии, не позволяло </a:t>
                </a:r>
                <a:r>
                  <a:rPr lang="ru-RU" sz="1400" dirty="0">
                    <a:solidFill>
                      <a:srgbClr val="747679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автоматически формировать из системы формы бухгалтерской и налоговой отчётности</a:t>
                </a:r>
                <a:endParaRPr lang="en-IN" sz="1400" dirty="0">
                  <a:solidFill>
                    <a:srgbClr val="74767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12" name="Группа 11">
              <a:extLst>
                <a:ext uri="{FF2B5EF4-FFF2-40B4-BE49-F238E27FC236}">
                  <a16:creationId xmlns:a16="http://schemas.microsoft.com/office/drawing/2014/main" id="{E680ED65-54E1-439F-B13D-66EB1F6B09A6}"/>
                </a:ext>
              </a:extLst>
            </p:cNvPr>
            <p:cNvGrpSpPr/>
            <p:nvPr/>
          </p:nvGrpSpPr>
          <p:grpSpPr>
            <a:xfrm>
              <a:off x="141156" y="5508494"/>
              <a:ext cx="672218" cy="274186"/>
              <a:chOff x="165982" y="5685893"/>
              <a:chExt cx="672218" cy="274186"/>
            </a:xfrm>
          </p:grpSpPr>
          <p:cxnSp>
            <p:nvCxnSpPr>
              <p:cNvPr id="262" name="Straight Arrow Connector 41">
                <a:extLst>
                  <a:ext uri="{FF2B5EF4-FFF2-40B4-BE49-F238E27FC236}">
                    <a16:creationId xmlns:a16="http://schemas.microsoft.com/office/drawing/2014/main" id="{399A1AFA-DD47-489E-9266-D0ECE62C7E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982" y="5822986"/>
                <a:ext cx="504000" cy="0"/>
              </a:xfrm>
              <a:prstGeom prst="straightConnector1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9" name="Circle: Hollow 40">
                <a:extLst>
                  <a:ext uri="{FF2B5EF4-FFF2-40B4-BE49-F238E27FC236}">
                    <a16:creationId xmlns:a16="http://schemas.microsoft.com/office/drawing/2014/main" id="{E5241F12-68DB-45E7-B771-D0F37C35CAA7}"/>
                  </a:ext>
                </a:extLst>
              </p:cNvPr>
              <p:cNvSpPr/>
              <p:nvPr/>
            </p:nvSpPr>
            <p:spPr>
              <a:xfrm>
                <a:off x="564014" y="5685893"/>
                <a:ext cx="274186" cy="274186"/>
              </a:xfrm>
              <a:prstGeom prst="donut">
                <a:avLst>
                  <a:gd name="adj" fmla="val 31204"/>
                </a:avLst>
              </a:prstGeom>
              <a:solidFill>
                <a:srgbClr val="4D4E53"/>
              </a:solidFill>
              <a:ln>
                <a:noFill/>
              </a:ln>
              <a:effectLst>
                <a:outerShdw blurRad="25400" dist="38100" dir="12000000" algn="tl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3" name="Rectangle: Rounded Corners 69">
            <a:extLst>
              <a:ext uri="{FF2B5EF4-FFF2-40B4-BE49-F238E27FC236}">
                <a16:creationId xmlns:a16="http://schemas.microsoft.com/office/drawing/2014/main" id="{230F7588-D735-489E-ADD3-E39A82C55C7F}"/>
              </a:ext>
            </a:extLst>
          </p:cNvPr>
          <p:cNvSpPr/>
          <p:nvPr/>
        </p:nvSpPr>
        <p:spPr>
          <a:xfrm>
            <a:off x="867600" y="244192"/>
            <a:ext cx="8039101" cy="418139"/>
          </a:xfrm>
          <a:prstGeom prst="roundRect">
            <a:avLst>
              <a:gd name="adj" fmla="val 5162"/>
            </a:avLst>
          </a:prstGeom>
          <a:solidFill>
            <a:schemeClr val="bg1">
              <a:alpha val="5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rgbClr val="4D4E53"/>
                </a:solidFill>
                <a:latin typeface="Open Sans" panose="020B0606030504020204"/>
                <a:cs typeface="Arial" panose="020B0604020202020204" pitchFamily="34" charset="0"/>
              </a:rPr>
              <a:t>СВЕДЕНИЯ ДО ВНЕДРЕНИЯ</a:t>
            </a:r>
            <a:endParaRPr lang="en-US" sz="3200" dirty="0">
              <a:solidFill>
                <a:srgbClr val="4D4E53"/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05AD888A-36C5-4EDD-B1FD-D5611F0C7539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28BBD9D-5D65-01AC-89BC-1398F1E4EE42}"/>
              </a:ext>
            </a:extLst>
          </p:cNvPr>
          <p:cNvGrpSpPr/>
          <p:nvPr/>
        </p:nvGrpSpPr>
        <p:grpSpPr>
          <a:xfrm>
            <a:off x="101600" y="5381284"/>
            <a:ext cx="11436693" cy="979200"/>
            <a:chOff x="144468" y="2587811"/>
            <a:chExt cx="11436693" cy="979200"/>
          </a:xfrm>
        </p:grpSpPr>
        <p:grpSp>
          <p:nvGrpSpPr>
            <p:cNvPr id="3" name="Group 43">
              <a:extLst>
                <a:ext uri="{FF2B5EF4-FFF2-40B4-BE49-F238E27FC236}">
                  <a16:creationId xmlns:a16="http://schemas.microsoft.com/office/drawing/2014/main" id="{A2D1A62D-7120-0B88-3EC9-C4CE0FCCAB7A}"/>
                </a:ext>
              </a:extLst>
            </p:cNvPr>
            <p:cNvGrpSpPr/>
            <p:nvPr/>
          </p:nvGrpSpPr>
          <p:grpSpPr>
            <a:xfrm>
              <a:off x="1155727" y="2587811"/>
              <a:ext cx="10425434" cy="979200"/>
              <a:chOff x="8054917" y="3728765"/>
              <a:chExt cx="2446176" cy="979200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75B140-6445-7229-F83E-628C4A7A485B}"/>
                  </a:ext>
                </a:extLst>
              </p:cNvPr>
              <p:cNvSpPr txBox="1"/>
              <p:nvPr/>
            </p:nvSpPr>
            <p:spPr>
              <a:xfrm>
                <a:off x="8054917" y="3728765"/>
                <a:ext cx="2446176" cy="40011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ru-RU" sz="2000" b="1" dirty="0">
                    <a:solidFill>
                      <a:srgbClr val="4D4E53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ПОТРЕБНОСТЬ</a:t>
                </a:r>
                <a:endParaRPr lang="en-IN" sz="2000" b="1" dirty="0">
                  <a:solidFill>
                    <a:srgbClr val="4D4E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" name="Rectangle 48">
                <a:extLst>
                  <a:ext uri="{FF2B5EF4-FFF2-40B4-BE49-F238E27FC236}">
                    <a16:creationId xmlns:a16="http://schemas.microsoft.com/office/drawing/2014/main" id="{3CA119A4-0393-A08B-93F7-933C8FA0186B}"/>
                  </a:ext>
                </a:extLst>
              </p:cNvPr>
              <p:cNvSpPr/>
              <p:nvPr/>
            </p:nvSpPr>
            <p:spPr>
              <a:xfrm>
                <a:off x="8054917" y="4184745"/>
                <a:ext cx="2446176" cy="523220"/>
              </a:xfrm>
              <a:prstGeom prst="rect">
                <a:avLst/>
              </a:prstGeom>
            </p:spPr>
            <p:txBody>
              <a:bodyPr wrap="square" lIns="0" rIns="0" anchor="t">
                <a:spAutoFit/>
              </a:bodyPr>
              <a:lstStyle/>
              <a:p>
                <a:r>
                  <a:rPr lang="ru-RU" sz="1400" dirty="0">
                    <a:solidFill>
                      <a:srgbClr val="747679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Стандартизация и унификация процессов в компаниях </a:t>
                </a:r>
                <a:r>
                  <a:rPr lang="ru-RU" sz="1400" dirty="0">
                    <a:solidFill>
                      <a:srgbClr val="747679"/>
                    </a:solidFill>
                  </a:rPr>
                  <a:t>холдинга С7.  Автоматизация процессов регламентированного учета, в МСФО, складского учета, учета продаж, бюджетирования и казначейства.</a:t>
                </a:r>
                <a:endParaRPr lang="en-IN" sz="1400" dirty="0">
                  <a:solidFill>
                    <a:srgbClr val="747679"/>
                  </a:solidFill>
                  <a:latin typeface="Open Sans" panose="020B0606030504020204" pitchFamily="34" charset="0"/>
                </a:endParaRPr>
              </a:p>
            </p:txBody>
          </p:sp>
        </p:grpSp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F6FB2C8E-7CA7-07F7-173B-B6A45682B9CA}"/>
                </a:ext>
              </a:extLst>
            </p:cNvPr>
            <p:cNvGrpSpPr/>
            <p:nvPr/>
          </p:nvGrpSpPr>
          <p:grpSpPr>
            <a:xfrm>
              <a:off x="144468" y="2650773"/>
              <a:ext cx="668906" cy="274186"/>
              <a:chOff x="169294" y="2895721"/>
              <a:chExt cx="668906" cy="274186"/>
            </a:xfrm>
          </p:grpSpPr>
          <p:cxnSp>
            <p:nvCxnSpPr>
              <p:cNvPr id="5" name="Straight Arrow Connector 41">
                <a:extLst>
                  <a:ext uri="{FF2B5EF4-FFF2-40B4-BE49-F238E27FC236}">
                    <a16:creationId xmlns:a16="http://schemas.microsoft.com/office/drawing/2014/main" id="{188CB7A9-C492-4C52-ADF2-83124C3A14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9294" y="3027965"/>
                <a:ext cx="504000" cy="0"/>
              </a:xfrm>
              <a:prstGeom prst="straightConnector1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Circle: Hollow 40">
                <a:extLst>
                  <a:ext uri="{FF2B5EF4-FFF2-40B4-BE49-F238E27FC236}">
                    <a16:creationId xmlns:a16="http://schemas.microsoft.com/office/drawing/2014/main" id="{79F168CC-6FAE-E303-2604-4DB78A7748FA}"/>
                  </a:ext>
                </a:extLst>
              </p:cNvPr>
              <p:cNvSpPr/>
              <p:nvPr/>
            </p:nvSpPr>
            <p:spPr>
              <a:xfrm>
                <a:off x="564014" y="2895721"/>
                <a:ext cx="274186" cy="274186"/>
              </a:xfrm>
              <a:prstGeom prst="donut">
                <a:avLst>
                  <a:gd name="adj" fmla="val 31204"/>
                </a:avLst>
              </a:prstGeom>
              <a:solidFill>
                <a:srgbClr val="4D4E53"/>
              </a:solidFill>
              <a:ln>
                <a:noFill/>
              </a:ln>
              <a:effectLst>
                <a:outerShdw blurRad="25400" dist="38100" dir="12000000" algn="tl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748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54">
            <a:extLst>
              <a:ext uri="{FF2B5EF4-FFF2-40B4-BE49-F238E27FC236}">
                <a16:creationId xmlns:a16="http://schemas.microsoft.com/office/drawing/2014/main" id="{EBC4A7CE-1C19-47D0-AA3C-859C1B5FA0C0}"/>
              </a:ext>
            </a:extLst>
          </p:cNvPr>
          <p:cNvGrpSpPr/>
          <p:nvPr/>
        </p:nvGrpSpPr>
        <p:grpSpPr>
          <a:xfrm>
            <a:off x="0" y="2224573"/>
            <a:ext cx="12188824" cy="4343620"/>
            <a:chOff x="-272833" y="1005640"/>
            <a:chExt cx="14649042" cy="5220345"/>
          </a:xfrm>
        </p:grpSpPr>
        <p:grpSp>
          <p:nvGrpSpPr>
            <p:cNvPr id="34" name="Group 43">
              <a:extLst>
                <a:ext uri="{FF2B5EF4-FFF2-40B4-BE49-F238E27FC236}">
                  <a16:creationId xmlns:a16="http://schemas.microsoft.com/office/drawing/2014/main" id="{0278EBF4-5487-4CF1-808B-EDB5C18A9BC8}"/>
                </a:ext>
              </a:extLst>
            </p:cNvPr>
            <p:cNvGrpSpPr/>
            <p:nvPr/>
          </p:nvGrpSpPr>
          <p:grpSpPr>
            <a:xfrm>
              <a:off x="-272833" y="2241824"/>
              <a:ext cx="5144752" cy="2496765"/>
              <a:chOff x="-272833" y="3275976"/>
              <a:chExt cx="5144752" cy="2496765"/>
            </a:xfrm>
          </p:grpSpPr>
          <p:grpSp>
            <p:nvGrpSpPr>
              <p:cNvPr id="46" name="Group 37">
                <a:extLst>
                  <a:ext uri="{FF2B5EF4-FFF2-40B4-BE49-F238E27FC236}">
                    <a16:creationId xmlns:a16="http://schemas.microsoft.com/office/drawing/2014/main" id="{98D1A2A0-D2E1-4386-82CE-A94AEE39E153}"/>
                  </a:ext>
                </a:extLst>
              </p:cNvPr>
              <p:cNvGrpSpPr/>
              <p:nvPr/>
            </p:nvGrpSpPr>
            <p:grpSpPr>
              <a:xfrm>
                <a:off x="-272833" y="5118463"/>
                <a:ext cx="4995645" cy="651510"/>
                <a:chOff x="609499" y="3810000"/>
                <a:chExt cx="4995645" cy="651510"/>
              </a:xfrm>
            </p:grpSpPr>
            <p:sp>
              <p:nvSpPr>
                <p:cNvPr id="48" name="Rounded Rectangle 34">
                  <a:extLst>
                    <a:ext uri="{FF2B5EF4-FFF2-40B4-BE49-F238E27FC236}">
                      <a16:creationId xmlns:a16="http://schemas.microsoft.com/office/drawing/2014/main" id="{EA03A875-DEEC-40DD-B5A8-3DCD0AA942FB}"/>
                    </a:ext>
                  </a:extLst>
                </p:cNvPr>
                <p:cNvSpPr/>
                <p:nvPr/>
              </p:nvSpPr>
              <p:spPr>
                <a:xfrm>
                  <a:off x="609499" y="3810000"/>
                  <a:ext cx="4995645" cy="65151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509D2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33">
                  <a:extLst>
                    <a:ext uri="{FF2B5EF4-FFF2-40B4-BE49-F238E27FC236}">
                      <a16:creationId xmlns:a16="http://schemas.microsoft.com/office/drawing/2014/main" id="{B03975D5-581C-4347-8D4A-BB2E5143006B}"/>
                    </a:ext>
                  </a:extLst>
                </p:cNvPr>
                <p:cNvSpPr/>
                <p:nvPr/>
              </p:nvSpPr>
              <p:spPr>
                <a:xfrm rot="10800000">
                  <a:off x="3471545" y="3813810"/>
                  <a:ext cx="1600200" cy="644571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tx1">
                        <a:alpha val="27000"/>
                      </a:schemeClr>
                    </a:gs>
                    <a:gs pos="34000">
                      <a:schemeClr val="tx1">
                        <a:lumMod val="75000"/>
                        <a:lumOff val="25000"/>
                        <a:tint val="23500"/>
                        <a:satMod val="160000"/>
                        <a:alpha val="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Freeform 11">
                <a:extLst>
                  <a:ext uri="{FF2B5EF4-FFF2-40B4-BE49-F238E27FC236}">
                    <a16:creationId xmlns:a16="http://schemas.microsoft.com/office/drawing/2014/main" id="{7A7801D1-D92B-4EF6-BBEE-5ED2A89F3C48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3179037" y="4079859"/>
                <a:ext cx="2496765" cy="888999"/>
              </a:xfrm>
              <a:custGeom>
                <a:avLst/>
                <a:gdLst>
                  <a:gd name="connsiteX0" fmla="*/ 1810 w 2159"/>
                  <a:gd name="connsiteY0" fmla="*/ 0 h 564"/>
                  <a:gd name="connsiteX1" fmla="*/ 1820 w 2159"/>
                  <a:gd name="connsiteY1" fmla="*/ 1 h 564"/>
                  <a:gd name="connsiteX2" fmla="*/ 1831 w 2159"/>
                  <a:gd name="connsiteY2" fmla="*/ 7 h 564"/>
                  <a:gd name="connsiteX3" fmla="*/ 2145 w 2159"/>
                  <a:gd name="connsiteY3" fmla="*/ 253 h 564"/>
                  <a:gd name="connsiteX4" fmla="*/ 2155 w 2159"/>
                  <a:gd name="connsiteY4" fmla="*/ 263 h 564"/>
                  <a:gd name="connsiteX5" fmla="*/ 2159 w 2159"/>
                  <a:gd name="connsiteY5" fmla="*/ 275 h 564"/>
                  <a:gd name="connsiteX6" fmla="*/ 2159 w 2159"/>
                  <a:gd name="connsiteY6" fmla="*/ 288 h 564"/>
                  <a:gd name="connsiteX7" fmla="*/ 2155 w 2159"/>
                  <a:gd name="connsiteY7" fmla="*/ 300 h 564"/>
                  <a:gd name="connsiteX8" fmla="*/ 2145 w 2159"/>
                  <a:gd name="connsiteY8" fmla="*/ 310 h 564"/>
                  <a:gd name="connsiteX9" fmla="*/ 1831 w 2159"/>
                  <a:gd name="connsiteY9" fmla="*/ 556 h 564"/>
                  <a:gd name="connsiteX10" fmla="*/ 1820 w 2159"/>
                  <a:gd name="connsiteY10" fmla="*/ 563 h 564"/>
                  <a:gd name="connsiteX11" fmla="*/ 1810 w 2159"/>
                  <a:gd name="connsiteY11" fmla="*/ 564 h 564"/>
                  <a:gd name="connsiteX12" fmla="*/ 1801 w 2159"/>
                  <a:gd name="connsiteY12" fmla="*/ 561 h 564"/>
                  <a:gd name="connsiteX13" fmla="*/ 1797 w 2159"/>
                  <a:gd name="connsiteY13" fmla="*/ 552 h 564"/>
                  <a:gd name="connsiteX14" fmla="*/ 1795 w 2159"/>
                  <a:gd name="connsiteY14" fmla="*/ 539 h 564"/>
                  <a:gd name="connsiteX15" fmla="*/ 1795 w 2159"/>
                  <a:gd name="connsiteY15" fmla="*/ 519 h 564"/>
                  <a:gd name="connsiteX16" fmla="*/ 1792 w 2159"/>
                  <a:gd name="connsiteY16" fmla="*/ 505 h 564"/>
                  <a:gd name="connsiteX17" fmla="*/ 1786 w 2159"/>
                  <a:gd name="connsiteY17" fmla="*/ 492 h 564"/>
                  <a:gd name="connsiteX18" fmla="*/ 1776 w 2159"/>
                  <a:gd name="connsiteY18" fmla="*/ 483 h 564"/>
                  <a:gd name="connsiteX19" fmla="*/ 1764 w 2159"/>
                  <a:gd name="connsiteY19" fmla="*/ 476 h 564"/>
                  <a:gd name="connsiteX20" fmla="*/ 1750 w 2159"/>
                  <a:gd name="connsiteY20" fmla="*/ 474 h 564"/>
                  <a:gd name="connsiteX21" fmla="*/ 46 w 2159"/>
                  <a:gd name="connsiteY21" fmla="*/ 474 h 564"/>
                  <a:gd name="connsiteX22" fmla="*/ 31 w 2159"/>
                  <a:gd name="connsiteY22" fmla="*/ 472 h 564"/>
                  <a:gd name="connsiteX23" fmla="*/ 18 w 2159"/>
                  <a:gd name="connsiteY23" fmla="*/ 465 h 564"/>
                  <a:gd name="connsiteX24" fmla="*/ 8 w 2159"/>
                  <a:gd name="connsiteY24" fmla="*/ 455 h 564"/>
                  <a:gd name="connsiteX25" fmla="*/ 2 w 2159"/>
                  <a:gd name="connsiteY25" fmla="*/ 443 h 564"/>
                  <a:gd name="connsiteX26" fmla="*/ 0 w 2159"/>
                  <a:gd name="connsiteY26" fmla="*/ 429 h 564"/>
                  <a:gd name="connsiteX27" fmla="*/ 0 w 2159"/>
                  <a:gd name="connsiteY27" fmla="*/ 135 h 564"/>
                  <a:gd name="connsiteX28" fmla="*/ 2 w 2159"/>
                  <a:gd name="connsiteY28" fmla="*/ 121 h 564"/>
                  <a:gd name="connsiteX29" fmla="*/ 18 w 2159"/>
                  <a:gd name="connsiteY29" fmla="*/ 98 h 564"/>
                  <a:gd name="connsiteX30" fmla="*/ 31 w 2159"/>
                  <a:gd name="connsiteY30" fmla="*/ 91 h 564"/>
                  <a:gd name="connsiteX31" fmla="*/ 46 w 2159"/>
                  <a:gd name="connsiteY31" fmla="*/ 89 h 564"/>
                  <a:gd name="connsiteX32" fmla="*/ 1750 w 2159"/>
                  <a:gd name="connsiteY32" fmla="*/ 89 h 564"/>
                  <a:gd name="connsiteX33" fmla="*/ 1764 w 2159"/>
                  <a:gd name="connsiteY33" fmla="*/ 87 h 564"/>
                  <a:gd name="connsiteX34" fmla="*/ 1776 w 2159"/>
                  <a:gd name="connsiteY34" fmla="*/ 80 h 564"/>
                  <a:gd name="connsiteX35" fmla="*/ 1786 w 2159"/>
                  <a:gd name="connsiteY35" fmla="*/ 70 h 564"/>
                  <a:gd name="connsiteX36" fmla="*/ 1792 w 2159"/>
                  <a:gd name="connsiteY36" fmla="*/ 58 h 564"/>
                  <a:gd name="connsiteX37" fmla="*/ 1795 w 2159"/>
                  <a:gd name="connsiteY37" fmla="*/ 44 h 564"/>
                  <a:gd name="connsiteX38" fmla="*/ 1795 w 2159"/>
                  <a:gd name="connsiteY38" fmla="*/ 24 h 564"/>
                  <a:gd name="connsiteX39" fmla="*/ 1797 w 2159"/>
                  <a:gd name="connsiteY39" fmla="*/ 12 h 564"/>
                  <a:gd name="connsiteX40" fmla="*/ 1801 w 2159"/>
                  <a:gd name="connsiteY40" fmla="*/ 3 h 564"/>
                  <a:gd name="connsiteX41" fmla="*/ 1810 w 2159"/>
                  <a:gd name="connsiteY41" fmla="*/ 0 h 564"/>
                  <a:gd name="connsiteX0" fmla="*/ 1810 w 2159"/>
                  <a:gd name="connsiteY0" fmla="*/ 0 h 564"/>
                  <a:gd name="connsiteX1" fmla="*/ 1820 w 2159"/>
                  <a:gd name="connsiteY1" fmla="*/ 1 h 564"/>
                  <a:gd name="connsiteX2" fmla="*/ 1831 w 2159"/>
                  <a:gd name="connsiteY2" fmla="*/ 7 h 564"/>
                  <a:gd name="connsiteX3" fmla="*/ 2145 w 2159"/>
                  <a:gd name="connsiteY3" fmla="*/ 253 h 564"/>
                  <a:gd name="connsiteX4" fmla="*/ 2155 w 2159"/>
                  <a:gd name="connsiteY4" fmla="*/ 263 h 564"/>
                  <a:gd name="connsiteX5" fmla="*/ 2159 w 2159"/>
                  <a:gd name="connsiteY5" fmla="*/ 275 h 564"/>
                  <a:gd name="connsiteX6" fmla="*/ 2159 w 2159"/>
                  <a:gd name="connsiteY6" fmla="*/ 288 h 564"/>
                  <a:gd name="connsiteX7" fmla="*/ 2155 w 2159"/>
                  <a:gd name="connsiteY7" fmla="*/ 300 h 564"/>
                  <a:gd name="connsiteX8" fmla="*/ 2145 w 2159"/>
                  <a:gd name="connsiteY8" fmla="*/ 310 h 564"/>
                  <a:gd name="connsiteX9" fmla="*/ 1831 w 2159"/>
                  <a:gd name="connsiteY9" fmla="*/ 556 h 564"/>
                  <a:gd name="connsiteX10" fmla="*/ 1820 w 2159"/>
                  <a:gd name="connsiteY10" fmla="*/ 563 h 564"/>
                  <a:gd name="connsiteX11" fmla="*/ 1810 w 2159"/>
                  <a:gd name="connsiteY11" fmla="*/ 564 h 564"/>
                  <a:gd name="connsiteX12" fmla="*/ 1801 w 2159"/>
                  <a:gd name="connsiteY12" fmla="*/ 561 h 564"/>
                  <a:gd name="connsiteX13" fmla="*/ 1797 w 2159"/>
                  <a:gd name="connsiteY13" fmla="*/ 552 h 564"/>
                  <a:gd name="connsiteX14" fmla="*/ 1795 w 2159"/>
                  <a:gd name="connsiteY14" fmla="*/ 539 h 564"/>
                  <a:gd name="connsiteX15" fmla="*/ 1795 w 2159"/>
                  <a:gd name="connsiteY15" fmla="*/ 519 h 564"/>
                  <a:gd name="connsiteX16" fmla="*/ 1792 w 2159"/>
                  <a:gd name="connsiteY16" fmla="*/ 505 h 564"/>
                  <a:gd name="connsiteX17" fmla="*/ 1786 w 2159"/>
                  <a:gd name="connsiteY17" fmla="*/ 492 h 564"/>
                  <a:gd name="connsiteX18" fmla="*/ 1776 w 2159"/>
                  <a:gd name="connsiteY18" fmla="*/ 483 h 564"/>
                  <a:gd name="connsiteX19" fmla="*/ 1764 w 2159"/>
                  <a:gd name="connsiteY19" fmla="*/ 476 h 564"/>
                  <a:gd name="connsiteX20" fmla="*/ 1750 w 2159"/>
                  <a:gd name="connsiteY20" fmla="*/ 474 h 564"/>
                  <a:gd name="connsiteX21" fmla="*/ 46 w 2159"/>
                  <a:gd name="connsiteY21" fmla="*/ 474 h 564"/>
                  <a:gd name="connsiteX22" fmla="*/ 31 w 2159"/>
                  <a:gd name="connsiteY22" fmla="*/ 472 h 564"/>
                  <a:gd name="connsiteX23" fmla="*/ 18 w 2159"/>
                  <a:gd name="connsiteY23" fmla="*/ 465 h 564"/>
                  <a:gd name="connsiteX24" fmla="*/ 8 w 2159"/>
                  <a:gd name="connsiteY24" fmla="*/ 455 h 564"/>
                  <a:gd name="connsiteX25" fmla="*/ 2 w 2159"/>
                  <a:gd name="connsiteY25" fmla="*/ 443 h 564"/>
                  <a:gd name="connsiteX26" fmla="*/ 0 w 2159"/>
                  <a:gd name="connsiteY26" fmla="*/ 429 h 564"/>
                  <a:gd name="connsiteX27" fmla="*/ 0 w 2159"/>
                  <a:gd name="connsiteY27" fmla="*/ 135 h 564"/>
                  <a:gd name="connsiteX28" fmla="*/ 2 w 2159"/>
                  <a:gd name="connsiteY28" fmla="*/ 121 h 564"/>
                  <a:gd name="connsiteX29" fmla="*/ 18 w 2159"/>
                  <a:gd name="connsiteY29" fmla="*/ 98 h 564"/>
                  <a:gd name="connsiteX30" fmla="*/ 31 w 2159"/>
                  <a:gd name="connsiteY30" fmla="*/ 91 h 564"/>
                  <a:gd name="connsiteX31" fmla="*/ 1750 w 2159"/>
                  <a:gd name="connsiteY31" fmla="*/ 89 h 564"/>
                  <a:gd name="connsiteX32" fmla="*/ 1764 w 2159"/>
                  <a:gd name="connsiteY32" fmla="*/ 87 h 564"/>
                  <a:gd name="connsiteX33" fmla="*/ 1776 w 2159"/>
                  <a:gd name="connsiteY33" fmla="*/ 80 h 564"/>
                  <a:gd name="connsiteX34" fmla="*/ 1786 w 2159"/>
                  <a:gd name="connsiteY34" fmla="*/ 70 h 564"/>
                  <a:gd name="connsiteX35" fmla="*/ 1792 w 2159"/>
                  <a:gd name="connsiteY35" fmla="*/ 58 h 564"/>
                  <a:gd name="connsiteX36" fmla="*/ 1795 w 2159"/>
                  <a:gd name="connsiteY36" fmla="*/ 44 h 564"/>
                  <a:gd name="connsiteX37" fmla="*/ 1795 w 2159"/>
                  <a:gd name="connsiteY37" fmla="*/ 24 h 564"/>
                  <a:gd name="connsiteX38" fmla="*/ 1797 w 2159"/>
                  <a:gd name="connsiteY38" fmla="*/ 12 h 564"/>
                  <a:gd name="connsiteX39" fmla="*/ 1801 w 2159"/>
                  <a:gd name="connsiteY39" fmla="*/ 3 h 564"/>
                  <a:gd name="connsiteX40" fmla="*/ 1810 w 2159"/>
                  <a:gd name="connsiteY40" fmla="*/ 0 h 564"/>
                  <a:gd name="connsiteX0" fmla="*/ 1810 w 2159"/>
                  <a:gd name="connsiteY0" fmla="*/ 0 h 564"/>
                  <a:gd name="connsiteX1" fmla="*/ 1820 w 2159"/>
                  <a:gd name="connsiteY1" fmla="*/ 1 h 564"/>
                  <a:gd name="connsiteX2" fmla="*/ 1831 w 2159"/>
                  <a:gd name="connsiteY2" fmla="*/ 7 h 564"/>
                  <a:gd name="connsiteX3" fmla="*/ 2145 w 2159"/>
                  <a:gd name="connsiteY3" fmla="*/ 253 h 564"/>
                  <a:gd name="connsiteX4" fmla="*/ 2155 w 2159"/>
                  <a:gd name="connsiteY4" fmla="*/ 263 h 564"/>
                  <a:gd name="connsiteX5" fmla="*/ 2159 w 2159"/>
                  <a:gd name="connsiteY5" fmla="*/ 275 h 564"/>
                  <a:gd name="connsiteX6" fmla="*/ 2159 w 2159"/>
                  <a:gd name="connsiteY6" fmla="*/ 288 h 564"/>
                  <a:gd name="connsiteX7" fmla="*/ 2155 w 2159"/>
                  <a:gd name="connsiteY7" fmla="*/ 300 h 564"/>
                  <a:gd name="connsiteX8" fmla="*/ 2145 w 2159"/>
                  <a:gd name="connsiteY8" fmla="*/ 310 h 564"/>
                  <a:gd name="connsiteX9" fmla="*/ 1831 w 2159"/>
                  <a:gd name="connsiteY9" fmla="*/ 556 h 564"/>
                  <a:gd name="connsiteX10" fmla="*/ 1820 w 2159"/>
                  <a:gd name="connsiteY10" fmla="*/ 563 h 564"/>
                  <a:gd name="connsiteX11" fmla="*/ 1810 w 2159"/>
                  <a:gd name="connsiteY11" fmla="*/ 564 h 564"/>
                  <a:gd name="connsiteX12" fmla="*/ 1801 w 2159"/>
                  <a:gd name="connsiteY12" fmla="*/ 561 h 564"/>
                  <a:gd name="connsiteX13" fmla="*/ 1797 w 2159"/>
                  <a:gd name="connsiteY13" fmla="*/ 552 h 564"/>
                  <a:gd name="connsiteX14" fmla="*/ 1795 w 2159"/>
                  <a:gd name="connsiteY14" fmla="*/ 539 h 564"/>
                  <a:gd name="connsiteX15" fmla="*/ 1795 w 2159"/>
                  <a:gd name="connsiteY15" fmla="*/ 519 h 564"/>
                  <a:gd name="connsiteX16" fmla="*/ 1792 w 2159"/>
                  <a:gd name="connsiteY16" fmla="*/ 505 h 564"/>
                  <a:gd name="connsiteX17" fmla="*/ 1786 w 2159"/>
                  <a:gd name="connsiteY17" fmla="*/ 492 h 564"/>
                  <a:gd name="connsiteX18" fmla="*/ 1776 w 2159"/>
                  <a:gd name="connsiteY18" fmla="*/ 483 h 564"/>
                  <a:gd name="connsiteX19" fmla="*/ 1764 w 2159"/>
                  <a:gd name="connsiteY19" fmla="*/ 476 h 564"/>
                  <a:gd name="connsiteX20" fmla="*/ 1750 w 2159"/>
                  <a:gd name="connsiteY20" fmla="*/ 474 h 564"/>
                  <a:gd name="connsiteX21" fmla="*/ 46 w 2159"/>
                  <a:gd name="connsiteY21" fmla="*/ 474 h 564"/>
                  <a:gd name="connsiteX22" fmla="*/ 31 w 2159"/>
                  <a:gd name="connsiteY22" fmla="*/ 472 h 564"/>
                  <a:gd name="connsiteX23" fmla="*/ 18 w 2159"/>
                  <a:gd name="connsiteY23" fmla="*/ 465 h 564"/>
                  <a:gd name="connsiteX24" fmla="*/ 8 w 2159"/>
                  <a:gd name="connsiteY24" fmla="*/ 455 h 564"/>
                  <a:gd name="connsiteX25" fmla="*/ 2 w 2159"/>
                  <a:gd name="connsiteY25" fmla="*/ 443 h 564"/>
                  <a:gd name="connsiteX26" fmla="*/ 0 w 2159"/>
                  <a:gd name="connsiteY26" fmla="*/ 429 h 564"/>
                  <a:gd name="connsiteX27" fmla="*/ 0 w 2159"/>
                  <a:gd name="connsiteY27" fmla="*/ 135 h 564"/>
                  <a:gd name="connsiteX28" fmla="*/ 2 w 2159"/>
                  <a:gd name="connsiteY28" fmla="*/ 121 h 564"/>
                  <a:gd name="connsiteX29" fmla="*/ 18 w 2159"/>
                  <a:gd name="connsiteY29" fmla="*/ 98 h 564"/>
                  <a:gd name="connsiteX30" fmla="*/ 1750 w 2159"/>
                  <a:gd name="connsiteY30" fmla="*/ 89 h 564"/>
                  <a:gd name="connsiteX31" fmla="*/ 1764 w 2159"/>
                  <a:gd name="connsiteY31" fmla="*/ 87 h 564"/>
                  <a:gd name="connsiteX32" fmla="*/ 1776 w 2159"/>
                  <a:gd name="connsiteY32" fmla="*/ 80 h 564"/>
                  <a:gd name="connsiteX33" fmla="*/ 1786 w 2159"/>
                  <a:gd name="connsiteY33" fmla="*/ 70 h 564"/>
                  <a:gd name="connsiteX34" fmla="*/ 1792 w 2159"/>
                  <a:gd name="connsiteY34" fmla="*/ 58 h 564"/>
                  <a:gd name="connsiteX35" fmla="*/ 1795 w 2159"/>
                  <a:gd name="connsiteY35" fmla="*/ 44 h 564"/>
                  <a:gd name="connsiteX36" fmla="*/ 1795 w 2159"/>
                  <a:gd name="connsiteY36" fmla="*/ 24 h 564"/>
                  <a:gd name="connsiteX37" fmla="*/ 1797 w 2159"/>
                  <a:gd name="connsiteY37" fmla="*/ 12 h 564"/>
                  <a:gd name="connsiteX38" fmla="*/ 1801 w 2159"/>
                  <a:gd name="connsiteY38" fmla="*/ 3 h 564"/>
                  <a:gd name="connsiteX39" fmla="*/ 1810 w 2159"/>
                  <a:gd name="connsiteY39" fmla="*/ 0 h 564"/>
                  <a:gd name="connsiteX0" fmla="*/ 2084 w 2433"/>
                  <a:gd name="connsiteY0" fmla="*/ 0 h 564"/>
                  <a:gd name="connsiteX1" fmla="*/ 2094 w 2433"/>
                  <a:gd name="connsiteY1" fmla="*/ 1 h 564"/>
                  <a:gd name="connsiteX2" fmla="*/ 2105 w 2433"/>
                  <a:gd name="connsiteY2" fmla="*/ 7 h 564"/>
                  <a:gd name="connsiteX3" fmla="*/ 2419 w 2433"/>
                  <a:gd name="connsiteY3" fmla="*/ 253 h 564"/>
                  <a:gd name="connsiteX4" fmla="*/ 2429 w 2433"/>
                  <a:gd name="connsiteY4" fmla="*/ 263 h 564"/>
                  <a:gd name="connsiteX5" fmla="*/ 2433 w 2433"/>
                  <a:gd name="connsiteY5" fmla="*/ 275 h 564"/>
                  <a:gd name="connsiteX6" fmla="*/ 2433 w 2433"/>
                  <a:gd name="connsiteY6" fmla="*/ 288 h 564"/>
                  <a:gd name="connsiteX7" fmla="*/ 2429 w 2433"/>
                  <a:gd name="connsiteY7" fmla="*/ 300 h 564"/>
                  <a:gd name="connsiteX8" fmla="*/ 2419 w 2433"/>
                  <a:gd name="connsiteY8" fmla="*/ 310 h 564"/>
                  <a:gd name="connsiteX9" fmla="*/ 2105 w 2433"/>
                  <a:gd name="connsiteY9" fmla="*/ 556 h 564"/>
                  <a:gd name="connsiteX10" fmla="*/ 2094 w 2433"/>
                  <a:gd name="connsiteY10" fmla="*/ 563 h 564"/>
                  <a:gd name="connsiteX11" fmla="*/ 2084 w 2433"/>
                  <a:gd name="connsiteY11" fmla="*/ 564 h 564"/>
                  <a:gd name="connsiteX12" fmla="*/ 2075 w 2433"/>
                  <a:gd name="connsiteY12" fmla="*/ 561 h 564"/>
                  <a:gd name="connsiteX13" fmla="*/ 2071 w 2433"/>
                  <a:gd name="connsiteY13" fmla="*/ 552 h 564"/>
                  <a:gd name="connsiteX14" fmla="*/ 2069 w 2433"/>
                  <a:gd name="connsiteY14" fmla="*/ 539 h 564"/>
                  <a:gd name="connsiteX15" fmla="*/ 2069 w 2433"/>
                  <a:gd name="connsiteY15" fmla="*/ 519 h 564"/>
                  <a:gd name="connsiteX16" fmla="*/ 2066 w 2433"/>
                  <a:gd name="connsiteY16" fmla="*/ 505 h 564"/>
                  <a:gd name="connsiteX17" fmla="*/ 2060 w 2433"/>
                  <a:gd name="connsiteY17" fmla="*/ 492 h 564"/>
                  <a:gd name="connsiteX18" fmla="*/ 2050 w 2433"/>
                  <a:gd name="connsiteY18" fmla="*/ 483 h 564"/>
                  <a:gd name="connsiteX19" fmla="*/ 2038 w 2433"/>
                  <a:gd name="connsiteY19" fmla="*/ 476 h 564"/>
                  <a:gd name="connsiteX20" fmla="*/ 2024 w 2433"/>
                  <a:gd name="connsiteY20" fmla="*/ 474 h 564"/>
                  <a:gd name="connsiteX21" fmla="*/ 320 w 2433"/>
                  <a:gd name="connsiteY21" fmla="*/ 474 h 564"/>
                  <a:gd name="connsiteX22" fmla="*/ 305 w 2433"/>
                  <a:gd name="connsiteY22" fmla="*/ 472 h 564"/>
                  <a:gd name="connsiteX23" fmla="*/ 292 w 2433"/>
                  <a:gd name="connsiteY23" fmla="*/ 465 h 564"/>
                  <a:gd name="connsiteX24" fmla="*/ 282 w 2433"/>
                  <a:gd name="connsiteY24" fmla="*/ 455 h 564"/>
                  <a:gd name="connsiteX25" fmla="*/ 276 w 2433"/>
                  <a:gd name="connsiteY25" fmla="*/ 443 h 564"/>
                  <a:gd name="connsiteX26" fmla="*/ 274 w 2433"/>
                  <a:gd name="connsiteY26" fmla="*/ 429 h 564"/>
                  <a:gd name="connsiteX27" fmla="*/ 274 w 2433"/>
                  <a:gd name="connsiteY27" fmla="*/ 135 h 564"/>
                  <a:gd name="connsiteX28" fmla="*/ 292 w 2433"/>
                  <a:gd name="connsiteY28" fmla="*/ 98 h 564"/>
                  <a:gd name="connsiteX29" fmla="*/ 2024 w 2433"/>
                  <a:gd name="connsiteY29" fmla="*/ 89 h 564"/>
                  <a:gd name="connsiteX30" fmla="*/ 2038 w 2433"/>
                  <a:gd name="connsiteY30" fmla="*/ 87 h 564"/>
                  <a:gd name="connsiteX31" fmla="*/ 2050 w 2433"/>
                  <a:gd name="connsiteY31" fmla="*/ 80 h 564"/>
                  <a:gd name="connsiteX32" fmla="*/ 2060 w 2433"/>
                  <a:gd name="connsiteY32" fmla="*/ 70 h 564"/>
                  <a:gd name="connsiteX33" fmla="*/ 2066 w 2433"/>
                  <a:gd name="connsiteY33" fmla="*/ 58 h 564"/>
                  <a:gd name="connsiteX34" fmla="*/ 2069 w 2433"/>
                  <a:gd name="connsiteY34" fmla="*/ 44 h 564"/>
                  <a:gd name="connsiteX35" fmla="*/ 2069 w 2433"/>
                  <a:gd name="connsiteY35" fmla="*/ 24 h 564"/>
                  <a:gd name="connsiteX36" fmla="*/ 2071 w 2433"/>
                  <a:gd name="connsiteY36" fmla="*/ 12 h 564"/>
                  <a:gd name="connsiteX37" fmla="*/ 2075 w 2433"/>
                  <a:gd name="connsiteY37" fmla="*/ 3 h 564"/>
                  <a:gd name="connsiteX38" fmla="*/ 2084 w 2433"/>
                  <a:gd name="connsiteY38" fmla="*/ 0 h 564"/>
                  <a:gd name="connsiteX0" fmla="*/ 1810 w 2159"/>
                  <a:gd name="connsiteY0" fmla="*/ 0 h 564"/>
                  <a:gd name="connsiteX1" fmla="*/ 1820 w 2159"/>
                  <a:gd name="connsiteY1" fmla="*/ 1 h 564"/>
                  <a:gd name="connsiteX2" fmla="*/ 1831 w 2159"/>
                  <a:gd name="connsiteY2" fmla="*/ 7 h 564"/>
                  <a:gd name="connsiteX3" fmla="*/ 2145 w 2159"/>
                  <a:gd name="connsiteY3" fmla="*/ 253 h 564"/>
                  <a:gd name="connsiteX4" fmla="*/ 2155 w 2159"/>
                  <a:gd name="connsiteY4" fmla="*/ 263 h 564"/>
                  <a:gd name="connsiteX5" fmla="*/ 2159 w 2159"/>
                  <a:gd name="connsiteY5" fmla="*/ 275 h 564"/>
                  <a:gd name="connsiteX6" fmla="*/ 2159 w 2159"/>
                  <a:gd name="connsiteY6" fmla="*/ 288 h 564"/>
                  <a:gd name="connsiteX7" fmla="*/ 2155 w 2159"/>
                  <a:gd name="connsiteY7" fmla="*/ 300 h 564"/>
                  <a:gd name="connsiteX8" fmla="*/ 2145 w 2159"/>
                  <a:gd name="connsiteY8" fmla="*/ 310 h 564"/>
                  <a:gd name="connsiteX9" fmla="*/ 1831 w 2159"/>
                  <a:gd name="connsiteY9" fmla="*/ 556 h 564"/>
                  <a:gd name="connsiteX10" fmla="*/ 1820 w 2159"/>
                  <a:gd name="connsiteY10" fmla="*/ 563 h 564"/>
                  <a:gd name="connsiteX11" fmla="*/ 1810 w 2159"/>
                  <a:gd name="connsiteY11" fmla="*/ 564 h 564"/>
                  <a:gd name="connsiteX12" fmla="*/ 1801 w 2159"/>
                  <a:gd name="connsiteY12" fmla="*/ 561 h 564"/>
                  <a:gd name="connsiteX13" fmla="*/ 1797 w 2159"/>
                  <a:gd name="connsiteY13" fmla="*/ 552 h 564"/>
                  <a:gd name="connsiteX14" fmla="*/ 1795 w 2159"/>
                  <a:gd name="connsiteY14" fmla="*/ 539 h 564"/>
                  <a:gd name="connsiteX15" fmla="*/ 1795 w 2159"/>
                  <a:gd name="connsiteY15" fmla="*/ 519 h 564"/>
                  <a:gd name="connsiteX16" fmla="*/ 1792 w 2159"/>
                  <a:gd name="connsiteY16" fmla="*/ 505 h 564"/>
                  <a:gd name="connsiteX17" fmla="*/ 1786 w 2159"/>
                  <a:gd name="connsiteY17" fmla="*/ 492 h 564"/>
                  <a:gd name="connsiteX18" fmla="*/ 1776 w 2159"/>
                  <a:gd name="connsiteY18" fmla="*/ 483 h 564"/>
                  <a:gd name="connsiteX19" fmla="*/ 1764 w 2159"/>
                  <a:gd name="connsiteY19" fmla="*/ 476 h 564"/>
                  <a:gd name="connsiteX20" fmla="*/ 1750 w 2159"/>
                  <a:gd name="connsiteY20" fmla="*/ 474 h 564"/>
                  <a:gd name="connsiteX21" fmla="*/ 46 w 2159"/>
                  <a:gd name="connsiteY21" fmla="*/ 474 h 564"/>
                  <a:gd name="connsiteX22" fmla="*/ 31 w 2159"/>
                  <a:gd name="connsiteY22" fmla="*/ 472 h 564"/>
                  <a:gd name="connsiteX23" fmla="*/ 18 w 2159"/>
                  <a:gd name="connsiteY23" fmla="*/ 465 h 564"/>
                  <a:gd name="connsiteX24" fmla="*/ 8 w 2159"/>
                  <a:gd name="connsiteY24" fmla="*/ 455 h 564"/>
                  <a:gd name="connsiteX25" fmla="*/ 2 w 2159"/>
                  <a:gd name="connsiteY25" fmla="*/ 443 h 564"/>
                  <a:gd name="connsiteX26" fmla="*/ 0 w 2159"/>
                  <a:gd name="connsiteY26" fmla="*/ 429 h 564"/>
                  <a:gd name="connsiteX27" fmla="*/ 18 w 2159"/>
                  <a:gd name="connsiteY27" fmla="*/ 98 h 564"/>
                  <a:gd name="connsiteX28" fmla="*/ 1750 w 2159"/>
                  <a:gd name="connsiteY28" fmla="*/ 89 h 564"/>
                  <a:gd name="connsiteX29" fmla="*/ 1764 w 2159"/>
                  <a:gd name="connsiteY29" fmla="*/ 87 h 564"/>
                  <a:gd name="connsiteX30" fmla="*/ 1776 w 2159"/>
                  <a:gd name="connsiteY30" fmla="*/ 80 h 564"/>
                  <a:gd name="connsiteX31" fmla="*/ 1786 w 2159"/>
                  <a:gd name="connsiteY31" fmla="*/ 70 h 564"/>
                  <a:gd name="connsiteX32" fmla="*/ 1792 w 2159"/>
                  <a:gd name="connsiteY32" fmla="*/ 58 h 564"/>
                  <a:gd name="connsiteX33" fmla="*/ 1795 w 2159"/>
                  <a:gd name="connsiteY33" fmla="*/ 44 h 564"/>
                  <a:gd name="connsiteX34" fmla="*/ 1795 w 2159"/>
                  <a:gd name="connsiteY34" fmla="*/ 24 h 564"/>
                  <a:gd name="connsiteX35" fmla="*/ 1797 w 2159"/>
                  <a:gd name="connsiteY35" fmla="*/ 12 h 564"/>
                  <a:gd name="connsiteX36" fmla="*/ 1801 w 2159"/>
                  <a:gd name="connsiteY36" fmla="*/ 3 h 564"/>
                  <a:gd name="connsiteX37" fmla="*/ 1810 w 2159"/>
                  <a:gd name="connsiteY37" fmla="*/ 0 h 564"/>
                  <a:gd name="connsiteX0" fmla="*/ 2083 w 2432"/>
                  <a:gd name="connsiteY0" fmla="*/ 0 h 564"/>
                  <a:gd name="connsiteX1" fmla="*/ 2093 w 2432"/>
                  <a:gd name="connsiteY1" fmla="*/ 1 h 564"/>
                  <a:gd name="connsiteX2" fmla="*/ 2104 w 2432"/>
                  <a:gd name="connsiteY2" fmla="*/ 7 h 564"/>
                  <a:gd name="connsiteX3" fmla="*/ 2418 w 2432"/>
                  <a:gd name="connsiteY3" fmla="*/ 253 h 564"/>
                  <a:gd name="connsiteX4" fmla="*/ 2428 w 2432"/>
                  <a:gd name="connsiteY4" fmla="*/ 263 h 564"/>
                  <a:gd name="connsiteX5" fmla="*/ 2432 w 2432"/>
                  <a:gd name="connsiteY5" fmla="*/ 275 h 564"/>
                  <a:gd name="connsiteX6" fmla="*/ 2432 w 2432"/>
                  <a:gd name="connsiteY6" fmla="*/ 288 h 564"/>
                  <a:gd name="connsiteX7" fmla="*/ 2428 w 2432"/>
                  <a:gd name="connsiteY7" fmla="*/ 300 h 564"/>
                  <a:gd name="connsiteX8" fmla="*/ 2418 w 2432"/>
                  <a:gd name="connsiteY8" fmla="*/ 310 h 564"/>
                  <a:gd name="connsiteX9" fmla="*/ 2104 w 2432"/>
                  <a:gd name="connsiteY9" fmla="*/ 556 h 564"/>
                  <a:gd name="connsiteX10" fmla="*/ 2093 w 2432"/>
                  <a:gd name="connsiteY10" fmla="*/ 563 h 564"/>
                  <a:gd name="connsiteX11" fmla="*/ 2083 w 2432"/>
                  <a:gd name="connsiteY11" fmla="*/ 564 h 564"/>
                  <a:gd name="connsiteX12" fmla="*/ 2074 w 2432"/>
                  <a:gd name="connsiteY12" fmla="*/ 561 h 564"/>
                  <a:gd name="connsiteX13" fmla="*/ 2070 w 2432"/>
                  <a:gd name="connsiteY13" fmla="*/ 552 h 564"/>
                  <a:gd name="connsiteX14" fmla="*/ 2068 w 2432"/>
                  <a:gd name="connsiteY14" fmla="*/ 539 h 564"/>
                  <a:gd name="connsiteX15" fmla="*/ 2068 w 2432"/>
                  <a:gd name="connsiteY15" fmla="*/ 519 h 564"/>
                  <a:gd name="connsiteX16" fmla="*/ 2065 w 2432"/>
                  <a:gd name="connsiteY16" fmla="*/ 505 h 564"/>
                  <a:gd name="connsiteX17" fmla="*/ 2059 w 2432"/>
                  <a:gd name="connsiteY17" fmla="*/ 492 h 564"/>
                  <a:gd name="connsiteX18" fmla="*/ 2049 w 2432"/>
                  <a:gd name="connsiteY18" fmla="*/ 483 h 564"/>
                  <a:gd name="connsiteX19" fmla="*/ 2037 w 2432"/>
                  <a:gd name="connsiteY19" fmla="*/ 476 h 564"/>
                  <a:gd name="connsiteX20" fmla="*/ 2023 w 2432"/>
                  <a:gd name="connsiteY20" fmla="*/ 474 h 564"/>
                  <a:gd name="connsiteX21" fmla="*/ 319 w 2432"/>
                  <a:gd name="connsiteY21" fmla="*/ 474 h 564"/>
                  <a:gd name="connsiteX22" fmla="*/ 304 w 2432"/>
                  <a:gd name="connsiteY22" fmla="*/ 472 h 564"/>
                  <a:gd name="connsiteX23" fmla="*/ 291 w 2432"/>
                  <a:gd name="connsiteY23" fmla="*/ 465 h 564"/>
                  <a:gd name="connsiteX24" fmla="*/ 281 w 2432"/>
                  <a:gd name="connsiteY24" fmla="*/ 455 h 564"/>
                  <a:gd name="connsiteX25" fmla="*/ 275 w 2432"/>
                  <a:gd name="connsiteY25" fmla="*/ 443 h 564"/>
                  <a:gd name="connsiteX26" fmla="*/ 291 w 2432"/>
                  <a:gd name="connsiteY26" fmla="*/ 98 h 564"/>
                  <a:gd name="connsiteX27" fmla="*/ 2023 w 2432"/>
                  <a:gd name="connsiteY27" fmla="*/ 89 h 564"/>
                  <a:gd name="connsiteX28" fmla="*/ 2037 w 2432"/>
                  <a:gd name="connsiteY28" fmla="*/ 87 h 564"/>
                  <a:gd name="connsiteX29" fmla="*/ 2049 w 2432"/>
                  <a:gd name="connsiteY29" fmla="*/ 80 h 564"/>
                  <a:gd name="connsiteX30" fmla="*/ 2059 w 2432"/>
                  <a:gd name="connsiteY30" fmla="*/ 70 h 564"/>
                  <a:gd name="connsiteX31" fmla="*/ 2065 w 2432"/>
                  <a:gd name="connsiteY31" fmla="*/ 58 h 564"/>
                  <a:gd name="connsiteX32" fmla="*/ 2068 w 2432"/>
                  <a:gd name="connsiteY32" fmla="*/ 44 h 564"/>
                  <a:gd name="connsiteX33" fmla="*/ 2068 w 2432"/>
                  <a:gd name="connsiteY33" fmla="*/ 24 h 564"/>
                  <a:gd name="connsiteX34" fmla="*/ 2070 w 2432"/>
                  <a:gd name="connsiteY34" fmla="*/ 12 h 564"/>
                  <a:gd name="connsiteX35" fmla="*/ 2074 w 2432"/>
                  <a:gd name="connsiteY35" fmla="*/ 3 h 564"/>
                  <a:gd name="connsiteX36" fmla="*/ 2083 w 2432"/>
                  <a:gd name="connsiteY36" fmla="*/ 0 h 564"/>
                  <a:gd name="connsiteX0" fmla="*/ 1802 w 2151"/>
                  <a:gd name="connsiteY0" fmla="*/ 0 h 564"/>
                  <a:gd name="connsiteX1" fmla="*/ 1812 w 2151"/>
                  <a:gd name="connsiteY1" fmla="*/ 1 h 564"/>
                  <a:gd name="connsiteX2" fmla="*/ 1823 w 2151"/>
                  <a:gd name="connsiteY2" fmla="*/ 7 h 564"/>
                  <a:gd name="connsiteX3" fmla="*/ 2137 w 2151"/>
                  <a:gd name="connsiteY3" fmla="*/ 253 h 564"/>
                  <a:gd name="connsiteX4" fmla="*/ 2147 w 2151"/>
                  <a:gd name="connsiteY4" fmla="*/ 263 h 564"/>
                  <a:gd name="connsiteX5" fmla="*/ 2151 w 2151"/>
                  <a:gd name="connsiteY5" fmla="*/ 275 h 564"/>
                  <a:gd name="connsiteX6" fmla="*/ 2151 w 2151"/>
                  <a:gd name="connsiteY6" fmla="*/ 288 h 564"/>
                  <a:gd name="connsiteX7" fmla="*/ 2147 w 2151"/>
                  <a:gd name="connsiteY7" fmla="*/ 300 h 564"/>
                  <a:gd name="connsiteX8" fmla="*/ 2137 w 2151"/>
                  <a:gd name="connsiteY8" fmla="*/ 310 h 564"/>
                  <a:gd name="connsiteX9" fmla="*/ 1823 w 2151"/>
                  <a:gd name="connsiteY9" fmla="*/ 556 h 564"/>
                  <a:gd name="connsiteX10" fmla="*/ 1812 w 2151"/>
                  <a:gd name="connsiteY10" fmla="*/ 563 h 564"/>
                  <a:gd name="connsiteX11" fmla="*/ 1802 w 2151"/>
                  <a:gd name="connsiteY11" fmla="*/ 564 h 564"/>
                  <a:gd name="connsiteX12" fmla="*/ 1793 w 2151"/>
                  <a:gd name="connsiteY12" fmla="*/ 561 h 564"/>
                  <a:gd name="connsiteX13" fmla="*/ 1789 w 2151"/>
                  <a:gd name="connsiteY13" fmla="*/ 552 h 564"/>
                  <a:gd name="connsiteX14" fmla="*/ 1787 w 2151"/>
                  <a:gd name="connsiteY14" fmla="*/ 539 h 564"/>
                  <a:gd name="connsiteX15" fmla="*/ 1787 w 2151"/>
                  <a:gd name="connsiteY15" fmla="*/ 519 h 564"/>
                  <a:gd name="connsiteX16" fmla="*/ 1784 w 2151"/>
                  <a:gd name="connsiteY16" fmla="*/ 505 h 564"/>
                  <a:gd name="connsiteX17" fmla="*/ 1778 w 2151"/>
                  <a:gd name="connsiteY17" fmla="*/ 492 h 564"/>
                  <a:gd name="connsiteX18" fmla="*/ 1768 w 2151"/>
                  <a:gd name="connsiteY18" fmla="*/ 483 h 564"/>
                  <a:gd name="connsiteX19" fmla="*/ 1756 w 2151"/>
                  <a:gd name="connsiteY19" fmla="*/ 476 h 564"/>
                  <a:gd name="connsiteX20" fmla="*/ 1742 w 2151"/>
                  <a:gd name="connsiteY20" fmla="*/ 474 h 564"/>
                  <a:gd name="connsiteX21" fmla="*/ 38 w 2151"/>
                  <a:gd name="connsiteY21" fmla="*/ 474 h 564"/>
                  <a:gd name="connsiteX22" fmla="*/ 23 w 2151"/>
                  <a:gd name="connsiteY22" fmla="*/ 472 h 564"/>
                  <a:gd name="connsiteX23" fmla="*/ 10 w 2151"/>
                  <a:gd name="connsiteY23" fmla="*/ 465 h 564"/>
                  <a:gd name="connsiteX24" fmla="*/ 0 w 2151"/>
                  <a:gd name="connsiteY24" fmla="*/ 455 h 564"/>
                  <a:gd name="connsiteX25" fmla="*/ 10 w 2151"/>
                  <a:gd name="connsiteY25" fmla="*/ 98 h 564"/>
                  <a:gd name="connsiteX26" fmla="*/ 1742 w 2151"/>
                  <a:gd name="connsiteY26" fmla="*/ 89 h 564"/>
                  <a:gd name="connsiteX27" fmla="*/ 1756 w 2151"/>
                  <a:gd name="connsiteY27" fmla="*/ 87 h 564"/>
                  <a:gd name="connsiteX28" fmla="*/ 1768 w 2151"/>
                  <a:gd name="connsiteY28" fmla="*/ 80 h 564"/>
                  <a:gd name="connsiteX29" fmla="*/ 1778 w 2151"/>
                  <a:gd name="connsiteY29" fmla="*/ 70 h 564"/>
                  <a:gd name="connsiteX30" fmla="*/ 1784 w 2151"/>
                  <a:gd name="connsiteY30" fmla="*/ 58 h 564"/>
                  <a:gd name="connsiteX31" fmla="*/ 1787 w 2151"/>
                  <a:gd name="connsiteY31" fmla="*/ 44 h 564"/>
                  <a:gd name="connsiteX32" fmla="*/ 1787 w 2151"/>
                  <a:gd name="connsiteY32" fmla="*/ 24 h 564"/>
                  <a:gd name="connsiteX33" fmla="*/ 1789 w 2151"/>
                  <a:gd name="connsiteY33" fmla="*/ 12 h 564"/>
                  <a:gd name="connsiteX34" fmla="*/ 1793 w 2151"/>
                  <a:gd name="connsiteY34" fmla="*/ 3 h 564"/>
                  <a:gd name="connsiteX35" fmla="*/ 1802 w 2151"/>
                  <a:gd name="connsiteY35" fmla="*/ 0 h 564"/>
                  <a:gd name="connsiteX0" fmla="*/ 1792 w 2141"/>
                  <a:gd name="connsiteY0" fmla="*/ 0 h 564"/>
                  <a:gd name="connsiteX1" fmla="*/ 1802 w 2141"/>
                  <a:gd name="connsiteY1" fmla="*/ 1 h 564"/>
                  <a:gd name="connsiteX2" fmla="*/ 1813 w 2141"/>
                  <a:gd name="connsiteY2" fmla="*/ 7 h 564"/>
                  <a:gd name="connsiteX3" fmla="*/ 2127 w 2141"/>
                  <a:gd name="connsiteY3" fmla="*/ 253 h 564"/>
                  <a:gd name="connsiteX4" fmla="*/ 2137 w 2141"/>
                  <a:gd name="connsiteY4" fmla="*/ 263 h 564"/>
                  <a:gd name="connsiteX5" fmla="*/ 2141 w 2141"/>
                  <a:gd name="connsiteY5" fmla="*/ 275 h 564"/>
                  <a:gd name="connsiteX6" fmla="*/ 2141 w 2141"/>
                  <a:gd name="connsiteY6" fmla="*/ 288 h 564"/>
                  <a:gd name="connsiteX7" fmla="*/ 2137 w 2141"/>
                  <a:gd name="connsiteY7" fmla="*/ 300 h 564"/>
                  <a:gd name="connsiteX8" fmla="*/ 2127 w 2141"/>
                  <a:gd name="connsiteY8" fmla="*/ 310 h 564"/>
                  <a:gd name="connsiteX9" fmla="*/ 1813 w 2141"/>
                  <a:gd name="connsiteY9" fmla="*/ 556 h 564"/>
                  <a:gd name="connsiteX10" fmla="*/ 1802 w 2141"/>
                  <a:gd name="connsiteY10" fmla="*/ 563 h 564"/>
                  <a:gd name="connsiteX11" fmla="*/ 1792 w 2141"/>
                  <a:gd name="connsiteY11" fmla="*/ 564 h 564"/>
                  <a:gd name="connsiteX12" fmla="*/ 1783 w 2141"/>
                  <a:gd name="connsiteY12" fmla="*/ 561 h 564"/>
                  <a:gd name="connsiteX13" fmla="*/ 1779 w 2141"/>
                  <a:gd name="connsiteY13" fmla="*/ 552 h 564"/>
                  <a:gd name="connsiteX14" fmla="*/ 1777 w 2141"/>
                  <a:gd name="connsiteY14" fmla="*/ 539 h 564"/>
                  <a:gd name="connsiteX15" fmla="*/ 1777 w 2141"/>
                  <a:gd name="connsiteY15" fmla="*/ 519 h 564"/>
                  <a:gd name="connsiteX16" fmla="*/ 1774 w 2141"/>
                  <a:gd name="connsiteY16" fmla="*/ 505 h 564"/>
                  <a:gd name="connsiteX17" fmla="*/ 1768 w 2141"/>
                  <a:gd name="connsiteY17" fmla="*/ 492 h 564"/>
                  <a:gd name="connsiteX18" fmla="*/ 1758 w 2141"/>
                  <a:gd name="connsiteY18" fmla="*/ 483 h 564"/>
                  <a:gd name="connsiteX19" fmla="*/ 1746 w 2141"/>
                  <a:gd name="connsiteY19" fmla="*/ 476 h 564"/>
                  <a:gd name="connsiteX20" fmla="*/ 1732 w 2141"/>
                  <a:gd name="connsiteY20" fmla="*/ 474 h 564"/>
                  <a:gd name="connsiteX21" fmla="*/ 28 w 2141"/>
                  <a:gd name="connsiteY21" fmla="*/ 474 h 564"/>
                  <a:gd name="connsiteX22" fmla="*/ 13 w 2141"/>
                  <a:gd name="connsiteY22" fmla="*/ 472 h 564"/>
                  <a:gd name="connsiteX23" fmla="*/ 0 w 2141"/>
                  <a:gd name="connsiteY23" fmla="*/ 465 h 564"/>
                  <a:gd name="connsiteX24" fmla="*/ 0 w 2141"/>
                  <a:gd name="connsiteY24" fmla="*/ 98 h 564"/>
                  <a:gd name="connsiteX25" fmla="*/ 1732 w 2141"/>
                  <a:gd name="connsiteY25" fmla="*/ 89 h 564"/>
                  <a:gd name="connsiteX26" fmla="*/ 1746 w 2141"/>
                  <a:gd name="connsiteY26" fmla="*/ 87 h 564"/>
                  <a:gd name="connsiteX27" fmla="*/ 1758 w 2141"/>
                  <a:gd name="connsiteY27" fmla="*/ 80 h 564"/>
                  <a:gd name="connsiteX28" fmla="*/ 1768 w 2141"/>
                  <a:gd name="connsiteY28" fmla="*/ 70 h 564"/>
                  <a:gd name="connsiteX29" fmla="*/ 1774 w 2141"/>
                  <a:gd name="connsiteY29" fmla="*/ 58 h 564"/>
                  <a:gd name="connsiteX30" fmla="*/ 1777 w 2141"/>
                  <a:gd name="connsiteY30" fmla="*/ 44 h 564"/>
                  <a:gd name="connsiteX31" fmla="*/ 1777 w 2141"/>
                  <a:gd name="connsiteY31" fmla="*/ 24 h 564"/>
                  <a:gd name="connsiteX32" fmla="*/ 1779 w 2141"/>
                  <a:gd name="connsiteY32" fmla="*/ 12 h 564"/>
                  <a:gd name="connsiteX33" fmla="*/ 1783 w 2141"/>
                  <a:gd name="connsiteY33" fmla="*/ 3 h 564"/>
                  <a:gd name="connsiteX34" fmla="*/ 1792 w 2141"/>
                  <a:gd name="connsiteY34" fmla="*/ 0 h 564"/>
                  <a:gd name="connsiteX0" fmla="*/ 2078 w 2427"/>
                  <a:gd name="connsiteY0" fmla="*/ 0 h 564"/>
                  <a:gd name="connsiteX1" fmla="*/ 2088 w 2427"/>
                  <a:gd name="connsiteY1" fmla="*/ 1 h 564"/>
                  <a:gd name="connsiteX2" fmla="*/ 2099 w 2427"/>
                  <a:gd name="connsiteY2" fmla="*/ 7 h 564"/>
                  <a:gd name="connsiteX3" fmla="*/ 2413 w 2427"/>
                  <a:gd name="connsiteY3" fmla="*/ 253 h 564"/>
                  <a:gd name="connsiteX4" fmla="*/ 2423 w 2427"/>
                  <a:gd name="connsiteY4" fmla="*/ 263 h 564"/>
                  <a:gd name="connsiteX5" fmla="*/ 2427 w 2427"/>
                  <a:gd name="connsiteY5" fmla="*/ 275 h 564"/>
                  <a:gd name="connsiteX6" fmla="*/ 2427 w 2427"/>
                  <a:gd name="connsiteY6" fmla="*/ 288 h 564"/>
                  <a:gd name="connsiteX7" fmla="*/ 2423 w 2427"/>
                  <a:gd name="connsiteY7" fmla="*/ 300 h 564"/>
                  <a:gd name="connsiteX8" fmla="*/ 2413 w 2427"/>
                  <a:gd name="connsiteY8" fmla="*/ 310 h 564"/>
                  <a:gd name="connsiteX9" fmla="*/ 2099 w 2427"/>
                  <a:gd name="connsiteY9" fmla="*/ 556 h 564"/>
                  <a:gd name="connsiteX10" fmla="*/ 2088 w 2427"/>
                  <a:gd name="connsiteY10" fmla="*/ 563 h 564"/>
                  <a:gd name="connsiteX11" fmla="*/ 2078 w 2427"/>
                  <a:gd name="connsiteY11" fmla="*/ 564 h 564"/>
                  <a:gd name="connsiteX12" fmla="*/ 2069 w 2427"/>
                  <a:gd name="connsiteY12" fmla="*/ 561 h 564"/>
                  <a:gd name="connsiteX13" fmla="*/ 2065 w 2427"/>
                  <a:gd name="connsiteY13" fmla="*/ 552 h 564"/>
                  <a:gd name="connsiteX14" fmla="*/ 2063 w 2427"/>
                  <a:gd name="connsiteY14" fmla="*/ 539 h 564"/>
                  <a:gd name="connsiteX15" fmla="*/ 2063 w 2427"/>
                  <a:gd name="connsiteY15" fmla="*/ 519 h 564"/>
                  <a:gd name="connsiteX16" fmla="*/ 2060 w 2427"/>
                  <a:gd name="connsiteY16" fmla="*/ 505 h 564"/>
                  <a:gd name="connsiteX17" fmla="*/ 2054 w 2427"/>
                  <a:gd name="connsiteY17" fmla="*/ 492 h 564"/>
                  <a:gd name="connsiteX18" fmla="*/ 2044 w 2427"/>
                  <a:gd name="connsiteY18" fmla="*/ 483 h 564"/>
                  <a:gd name="connsiteX19" fmla="*/ 2032 w 2427"/>
                  <a:gd name="connsiteY19" fmla="*/ 476 h 564"/>
                  <a:gd name="connsiteX20" fmla="*/ 2018 w 2427"/>
                  <a:gd name="connsiteY20" fmla="*/ 474 h 564"/>
                  <a:gd name="connsiteX21" fmla="*/ 314 w 2427"/>
                  <a:gd name="connsiteY21" fmla="*/ 474 h 564"/>
                  <a:gd name="connsiteX22" fmla="*/ 299 w 2427"/>
                  <a:gd name="connsiteY22" fmla="*/ 472 h 564"/>
                  <a:gd name="connsiteX23" fmla="*/ 286 w 2427"/>
                  <a:gd name="connsiteY23" fmla="*/ 98 h 564"/>
                  <a:gd name="connsiteX24" fmla="*/ 2018 w 2427"/>
                  <a:gd name="connsiteY24" fmla="*/ 89 h 564"/>
                  <a:gd name="connsiteX25" fmla="*/ 2032 w 2427"/>
                  <a:gd name="connsiteY25" fmla="*/ 87 h 564"/>
                  <a:gd name="connsiteX26" fmla="*/ 2044 w 2427"/>
                  <a:gd name="connsiteY26" fmla="*/ 80 h 564"/>
                  <a:gd name="connsiteX27" fmla="*/ 2054 w 2427"/>
                  <a:gd name="connsiteY27" fmla="*/ 70 h 564"/>
                  <a:gd name="connsiteX28" fmla="*/ 2060 w 2427"/>
                  <a:gd name="connsiteY28" fmla="*/ 58 h 564"/>
                  <a:gd name="connsiteX29" fmla="*/ 2063 w 2427"/>
                  <a:gd name="connsiteY29" fmla="*/ 44 h 564"/>
                  <a:gd name="connsiteX30" fmla="*/ 2063 w 2427"/>
                  <a:gd name="connsiteY30" fmla="*/ 24 h 564"/>
                  <a:gd name="connsiteX31" fmla="*/ 2065 w 2427"/>
                  <a:gd name="connsiteY31" fmla="*/ 12 h 564"/>
                  <a:gd name="connsiteX32" fmla="*/ 2069 w 2427"/>
                  <a:gd name="connsiteY32" fmla="*/ 3 h 564"/>
                  <a:gd name="connsiteX33" fmla="*/ 2078 w 2427"/>
                  <a:gd name="connsiteY33" fmla="*/ 0 h 564"/>
                  <a:gd name="connsiteX0" fmla="*/ 2076 w 2425"/>
                  <a:gd name="connsiteY0" fmla="*/ 0 h 564"/>
                  <a:gd name="connsiteX1" fmla="*/ 2086 w 2425"/>
                  <a:gd name="connsiteY1" fmla="*/ 1 h 564"/>
                  <a:gd name="connsiteX2" fmla="*/ 2097 w 2425"/>
                  <a:gd name="connsiteY2" fmla="*/ 7 h 564"/>
                  <a:gd name="connsiteX3" fmla="*/ 2411 w 2425"/>
                  <a:gd name="connsiteY3" fmla="*/ 253 h 564"/>
                  <a:gd name="connsiteX4" fmla="*/ 2421 w 2425"/>
                  <a:gd name="connsiteY4" fmla="*/ 263 h 564"/>
                  <a:gd name="connsiteX5" fmla="*/ 2425 w 2425"/>
                  <a:gd name="connsiteY5" fmla="*/ 275 h 564"/>
                  <a:gd name="connsiteX6" fmla="*/ 2425 w 2425"/>
                  <a:gd name="connsiteY6" fmla="*/ 288 h 564"/>
                  <a:gd name="connsiteX7" fmla="*/ 2421 w 2425"/>
                  <a:gd name="connsiteY7" fmla="*/ 300 h 564"/>
                  <a:gd name="connsiteX8" fmla="*/ 2411 w 2425"/>
                  <a:gd name="connsiteY8" fmla="*/ 310 h 564"/>
                  <a:gd name="connsiteX9" fmla="*/ 2097 w 2425"/>
                  <a:gd name="connsiteY9" fmla="*/ 556 h 564"/>
                  <a:gd name="connsiteX10" fmla="*/ 2086 w 2425"/>
                  <a:gd name="connsiteY10" fmla="*/ 563 h 564"/>
                  <a:gd name="connsiteX11" fmla="*/ 2076 w 2425"/>
                  <a:gd name="connsiteY11" fmla="*/ 564 h 564"/>
                  <a:gd name="connsiteX12" fmla="*/ 2067 w 2425"/>
                  <a:gd name="connsiteY12" fmla="*/ 561 h 564"/>
                  <a:gd name="connsiteX13" fmla="*/ 2063 w 2425"/>
                  <a:gd name="connsiteY13" fmla="*/ 552 h 564"/>
                  <a:gd name="connsiteX14" fmla="*/ 2061 w 2425"/>
                  <a:gd name="connsiteY14" fmla="*/ 539 h 564"/>
                  <a:gd name="connsiteX15" fmla="*/ 2061 w 2425"/>
                  <a:gd name="connsiteY15" fmla="*/ 519 h 564"/>
                  <a:gd name="connsiteX16" fmla="*/ 2058 w 2425"/>
                  <a:gd name="connsiteY16" fmla="*/ 505 h 564"/>
                  <a:gd name="connsiteX17" fmla="*/ 2052 w 2425"/>
                  <a:gd name="connsiteY17" fmla="*/ 492 h 564"/>
                  <a:gd name="connsiteX18" fmla="*/ 2042 w 2425"/>
                  <a:gd name="connsiteY18" fmla="*/ 483 h 564"/>
                  <a:gd name="connsiteX19" fmla="*/ 2030 w 2425"/>
                  <a:gd name="connsiteY19" fmla="*/ 476 h 564"/>
                  <a:gd name="connsiteX20" fmla="*/ 2016 w 2425"/>
                  <a:gd name="connsiteY20" fmla="*/ 474 h 564"/>
                  <a:gd name="connsiteX21" fmla="*/ 312 w 2425"/>
                  <a:gd name="connsiteY21" fmla="*/ 474 h 564"/>
                  <a:gd name="connsiteX22" fmla="*/ 284 w 2425"/>
                  <a:gd name="connsiteY22" fmla="*/ 98 h 564"/>
                  <a:gd name="connsiteX23" fmla="*/ 2016 w 2425"/>
                  <a:gd name="connsiteY23" fmla="*/ 89 h 564"/>
                  <a:gd name="connsiteX24" fmla="*/ 2030 w 2425"/>
                  <a:gd name="connsiteY24" fmla="*/ 87 h 564"/>
                  <a:gd name="connsiteX25" fmla="*/ 2042 w 2425"/>
                  <a:gd name="connsiteY25" fmla="*/ 80 h 564"/>
                  <a:gd name="connsiteX26" fmla="*/ 2052 w 2425"/>
                  <a:gd name="connsiteY26" fmla="*/ 70 h 564"/>
                  <a:gd name="connsiteX27" fmla="*/ 2058 w 2425"/>
                  <a:gd name="connsiteY27" fmla="*/ 58 h 564"/>
                  <a:gd name="connsiteX28" fmla="*/ 2061 w 2425"/>
                  <a:gd name="connsiteY28" fmla="*/ 44 h 564"/>
                  <a:gd name="connsiteX29" fmla="*/ 2061 w 2425"/>
                  <a:gd name="connsiteY29" fmla="*/ 24 h 564"/>
                  <a:gd name="connsiteX30" fmla="*/ 2063 w 2425"/>
                  <a:gd name="connsiteY30" fmla="*/ 12 h 564"/>
                  <a:gd name="connsiteX31" fmla="*/ 2067 w 2425"/>
                  <a:gd name="connsiteY31" fmla="*/ 3 h 564"/>
                  <a:gd name="connsiteX32" fmla="*/ 2076 w 2425"/>
                  <a:gd name="connsiteY32" fmla="*/ 0 h 564"/>
                  <a:gd name="connsiteX0" fmla="*/ 1792 w 2141"/>
                  <a:gd name="connsiteY0" fmla="*/ 0 h 564"/>
                  <a:gd name="connsiteX1" fmla="*/ 1802 w 2141"/>
                  <a:gd name="connsiteY1" fmla="*/ 1 h 564"/>
                  <a:gd name="connsiteX2" fmla="*/ 1813 w 2141"/>
                  <a:gd name="connsiteY2" fmla="*/ 7 h 564"/>
                  <a:gd name="connsiteX3" fmla="*/ 2127 w 2141"/>
                  <a:gd name="connsiteY3" fmla="*/ 253 h 564"/>
                  <a:gd name="connsiteX4" fmla="*/ 2137 w 2141"/>
                  <a:gd name="connsiteY4" fmla="*/ 263 h 564"/>
                  <a:gd name="connsiteX5" fmla="*/ 2141 w 2141"/>
                  <a:gd name="connsiteY5" fmla="*/ 275 h 564"/>
                  <a:gd name="connsiteX6" fmla="*/ 2141 w 2141"/>
                  <a:gd name="connsiteY6" fmla="*/ 288 h 564"/>
                  <a:gd name="connsiteX7" fmla="*/ 2137 w 2141"/>
                  <a:gd name="connsiteY7" fmla="*/ 300 h 564"/>
                  <a:gd name="connsiteX8" fmla="*/ 2127 w 2141"/>
                  <a:gd name="connsiteY8" fmla="*/ 310 h 564"/>
                  <a:gd name="connsiteX9" fmla="*/ 1813 w 2141"/>
                  <a:gd name="connsiteY9" fmla="*/ 556 h 564"/>
                  <a:gd name="connsiteX10" fmla="*/ 1802 w 2141"/>
                  <a:gd name="connsiteY10" fmla="*/ 563 h 564"/>
                  <a:gd name="connsiteX11" fmla="*/ 1792 w 2141"/>
                  <a:gd name="connsiteY11" fmla="*/ 564 h 564"/>
                  <a:gd name="connsiteX12" fmla="*/ 1783 w 2141"/>
                  <a:gd name="connsiteY12" fmla="*/ 561 h 564"/>
                  <a:gd name="connsiteX13" fmla="*/ 1779 w 2141"/>
                  <a:gd name="connsiteY13" fmla="*/ 552 h 564"/>
                  <a:gd name="connsiteX14" fmla="*/ 1777 w 2141"/>
                  <a:gd name="connsiteY14" fmla="*/ 539 h 564"/>
                  <a:gd name="connsiteX15" fmla="*/ 1777 w 2141"/>
                  <a:gd name="connsiteY15" fmla="*/ 519 h 564"/>
                  <a:gd name="connsiteX16" fmla="*/ 1774 w 2141"/>
                  <a:gd name="connsiteY16" fmla="*/ 505 h 564"/>
                  <a:gd name="connsiteX17" fmla="*/ 1768 w 2141"/>
                  <a:gd name="connsiteY17" fmla="*/ 492 h 564"/>
                  <a:gd name="connsiteX18" fmla="*/ 1758 w 2141"/>
                  <a:gd name="connsiteY18" fmla="*/ 483 h 564"/>
                  <a:gd name="connsiteX19" fmla="*/ 1746 w 2141"/>
                  <a:gd name="connsiteY19" fmla="*/ 476 h 564"/>
                  <a:gd name="connsiteX20" fmla="*/ 1732 w 2141"/>
                  <a:gd name="connsiteY20" fmla="*/ 474 h 564"/>
                  <a:gd name="connsiteX21" fmla="*/ 28 w 2141"/>
                  <a:gd name="connsiteY21" fmla="*/ 474 h 564"/>
                  <a:gd name="connsiteX22" fmla="*/ 0 w 2141"/>
                  <a:gd name="connsiteY22" fmla="*/ 98 h 564"/>
                  <a:gd name="connsiteX23" fmla="*/ 1732 w 2141"/>
                  <a:gd name="connsiteY23" fmla="*/ 89 h 564"/>
                  <a:gd name="connsiteX24" fmla="*/ 1746 w 2141"/>
                  <a:gd name="connsiteY24" fmla="*/ 87 h 564"/>
                  <a:gd name="connsiteX25" fmla="*/ 1758 w 2141"/>
                  <a:gd name="connsiteY25" fmla="*/ 80 h 564"/>
                  <a:gd name="connsiteX26" fmla="*/ 1768 w 2141"/>
                  <a:gd name="connsiteY26" fmla="*/ 70 h 564"/>
                  <a:gd name="connsiteX27" fmla="*/ 1774 w 2141"/>
                  <a:gd name="connsiteY27" fmla="*/ 58 h 564"/>
                  <a:gd name="connsiteX28" fmla="*/ 1777 w 2141"/>
                  <a:gd name="connsiteY28" fmla="*/ 44 h 564"/>
                  <a:gd name="connsiteX29" fmla="*/ 1777 w 2141"/>
                  <a:gd name="connsiteY29" fmla="*/ 24 h 564"/>
                  <a:gd name="connsiteX30" fmla="*/ 1779 w 2141"/>
                  <a:gd name="connsiteY30" fmla="*/ 12 h 564"/>
                  <a:gd name="connsiteX31" fmla="*/ 1783 w 2141"/>
                  <a:gd name="connsiteY31" fmla="*/ 3 h 564"/>
                  <a:gd name="connsiteX32" fmla="*/ 1792 w 2141"/>
                  <a:gd name="connsiteY32" fmla="*/ 0 h 564"/>
                  <a:gd name="connsiteX0" fmla="*/ 1773 w 2122"/>
                  <a:gd name="connsiteY0" fmla="*/ 0 h 564"/>
                  <a:gd name="connsiteX1" fmla="*/ 1783 w 2122"/>
                  <a:gd name="connsiteY1" fmla="*/ 1 h 564"/>
                  <a:gd name="connsiteX2" fmla="*/ 1794 w 2122"/>
                  <a:gd name="connsiteY2" fmla="*/ 7 h 564"/>
                  <a:gd name="connsiteX3" fmla="*/ 2108 w 2122"/>
                  <a:gd name="connsiteY3" fmla="*/ 253 h 564"/>
                  <a:gd name="connsiteX4" fmla="*/ 2118 w 2122"/>
                  <a:gd name="connsiteY4" fmla="*/ 263 h 564"/>
                  <a:gd name="connsiteX5" fmla="*/ 2122 w 2122"/>
                  <a:gd name="connsiteY5" fmla="*/ 275 h 564"/>
                  <a:gd name="connsiteX6" fmla="*/ 2122 w 2122"/>
                  <a:gd name="connsiteY6" fmla="*/ 288 h 564"/>
                  <a:gd name="connsiteX7" fmla="*/ 2118 w 2122"/>
                  <a:gd name="connsiteY7" fmla="*/ 300 h 564"/>
                  <a:gd name="connsiteX8" fmla="*/ 2108 w 2122"/>
                  <a:gd name="connsiteY8" fmla="*/ 310 h 564"/>
                  <a:gd name="connsiteX9" fmla="*/ 1794 w 2122"/>
                  <a:gd name="connsiteY9" fmla="*/ 556 h 564"/>
                  <a:gd name="connsiteX10" fmla="*/ 1783 w 2122"/>
                  <a:gd name="connsiteY10" fmla="*/ 563 h 564"/>
                  <a:gd name="connsiteX11" fmla="*/ 1773 w 2122"/>
                  <a:gd name="connsiteY11" fmla="*/ 564 h 564"/>
                  <a:gd name="connsiteX12" fmla="*/ 1764 w 2122"/>
                  <a:gd name="connsiteY12" fmla="*/ 561 h 564"/>
                  <a:gd name="connsiteX13" fmla="*/ 1760 w 2122"/>
                  <a:gd name="connsiteY13" fmla="*/ 552 h 564"/>
                  <a:gd name="connsiteX14" fmla="*/ 1758 w 2122"/>
                  <a:gd name="connsiteY14" fmla="*/ 539 h 564"/>
                  <a:gd name="connsiteX15" fmla="*/ 1758 w 2122"/>
                  <a:gd name="connsiteY15" fmla="*/ 519 h 564"/>
                  <a:gd name="connsiteX16" fmla="*/ 1755 w 2122"/>
                  <a:gd name="connsiteY16" fmla="*/ 505 h 564"/>
                  <a:gd name="connsiteX17" fmla="*/ 1749 w 2122"/>
                  <a:gd name="connsiteY17" fmla="*/ 492 h 564"/>
                  <a:gd name="connsiteX18" fmla="*/ 1739 w 2122"/>
                  <a:gd name="connsiteY18" fmla="*/ 483 h 564"/>
                  <a:gd name="connsiteX19" fmla="*/ 1727 w 2122"/>
                  <a:gd name="connsiteY19" fmla="*/ 476 h 564"/>
                  <a:gd name="connsiteX20" fmla="*/ 1713 w 2122"/>
                  <a:gd name="connsiteY20" fmla="*/ 474 h 564"/>
                  <a:gd name="connsiteX21" fmla="*/ 9 w 2122"/>
                  <a:gd name="connsiteY21" fmla="*/ 474 h 564"/>
                  <a:gd name="connsiteX22" fmla="*/ 10 w 2122"/>
                  <a:gd name="connsiteY22" fmla="*/ 99 h 564"/>
                  <a:gd name="connsiteX23" fmla="*/ 1713 w 2122"/>
                  <a:gd name="connsiteY23" fmla="*/ 89 h 564"/>
                  <a:gd name="connsiteX24" fmla="*/ 1727 w 2122"/>
                  <a:gd name="connsiteY24" fmla="*/ 87 h 564"/>
                  <a:gd name="connsiteX25" fmla="*/ 1739 w 2122"/>
                  <a:gd name="connsiteY25" fmla="*/ 80 h 564"/>
                  <a:gd name="connsiteX26" fmla="*/ 1749 w 2122"/>
                  <a:gd name="connsiteY26" fmla="*/ 70 h 564"/>
                  <a:gd name="connsiteX27" fmla="*/ 1755 w 2122"/>
                  <a:gd name="connsiteY27" fmla="*/ 58 h 564"/>
                  <a:gd name="connsiteX28" fmla="*/ 1758 w 2122"/>
                  <a:gd name="connsiteY28" fmla="*/ 44 h 564"/>
                  <a:gd name="connsiteX29" fmla="*/ 1758 w 2122"/>
                  <a:gd name="connsiteY29" fmla="*/ 24 h 564"/>
                  <a:gd name="connsiteX30" fmla="*/ 1760 w 2122"/>
                  <a:gd name="connsiteY30" fmla="*/ 12 h 564"/>
                  <a:gd name="connsiteX31" fmla="*/ 1764 w 2122"/>
                  <a:gd name="connsiteY31" fmla="*/ 3 h 564"/>
                  <a:gd name="connsiteX32" fmla="*/ 1773 w 2122"/>
                  <a:gd name="connsiteY32" fmla="*/ 0 h 564"/>
                  <a:gd name="connsiteX0" fmla="*/ 1764 w 2113"/>
                  <a:gd name="connsiteY0" fmla="*/ 0 h 564"/>
                  <a:gd name="connsiteX1" fmla="*/ 1774 w 2113"/>
                  <a:gd name="connsiteY1" fmla="*/ 1 h 564"/>
                  <a:gd name="connsiteX2" fmla="*/ 1785 w 2113"/>
                  <a:gd name="connsiteY2" fmla="*/ 7 h 564"/>
                  <a:gd name="connsiteX3" fmla="*/ 2099 w 2113"/>
                  <a:gd name="connsiteY3" fmla="*/ 253 h 564"/>
                  <a:gd name="connsiteX4" fmla="*/ 2109 w 2113"/>
                  <a:gd name="connsiteY4" fmla="*/ 263 h 564"/>
                  <a:gd name="connsiteX5" fmla="*/ 2113 w 2113"/>
                  <a:gd name="connsiteY5" fmla="*/ 275 h 564"/>
                  <a:gd name="connsiteX6" fmla="*/ 2113 w 2113"/>
                  <a:gd name="connsiteY6" fmla="*/ 288 h 564"/>
                  <a:gd name="connsiteX7" fmla="*/ 2109 w 2113"/>
                  <a:gd name="connsiteY7" fmla="*/ 300 h 564"/>
                  <a:gd name="connsiteX8" fmla="*/ 2099 w 2113"/>
                  <a:gd name="connsiteY8" fmla="*/ 310 h 564"/>
                  <a:gd name="connsiteX9" fmla="*/ 1785 w 2113"/>
                  <a:gd name="connsiteY9" fmla="*/ 556 h 564"/>
                  <a:gd name="connsiteX10" fmla="*/ 1774 w 2113"/>
                  <a:gd name="connsiteY10" fmla="*/ 563 h 564"/>
                  <a:gd name="connsiteX11" fmla="*/ 1764 w 2113"/>
                  <a:gd name="connsiteY11" fmla="*/ 564 h 564"/>
                  <a:gd name="connsiteX12" fmla="*/ 1755 w 2113"/>
                  <a:gd name="connsiteY12" fmla="*/ 561 h 564"/>
                  <a:gd name="connsiteX13" fmla="*/ 1751 w 2113"/>
                  <a:gd name="connsiteY13" fmla="*/ 552 h 564"/>
                  <a:gd name="connsiteX14" fmla="*/ 1749 w 2113"/>
                  <a:gd name="connsiteY14" fmla="*/ 539 h 564"/>
                  <a:gd name="connsiteX15" fmla="*/ 1749 w 2113"/>
                  <a:gd name="connsiteY15" fmla="*/ 519 h 564"/>
                  <a:gd name="connsiteX16" fmla="*/ 1746 w 2113"/>
                  <a:gd name="connsiteY16" fmla="*/ 505 h 564"/>
                  <a:gd name="connsiteX17" fmla="*/ 1740 w 2113"/>
                  <a:gd name="connsiteY17" fmla="*/ 492 h 564"/>
                  <a:gd name="connsiteX18" fmla="*/ 1730 w 2113"/>
                  <a:gd name="connsiteY18" fmla="*/ 483 h 564"/>
                  <a:gd name="connsiteX19" fmla="*/ 1718 w 2113"/>
                  <a:gd name="connsiteY19" fmla="*/ 476 h 564"/>
                  <a:gd name="connsiteX20" fmla="*/ 1704 w 2113"/>
                  <a:gd name="connsiteY20" fmla="*/ 474 h 564"/>
                  <a:gd name="connsiteX21" fmla="*/ 0 w 2113"/>
                  <a:gd name="connsiteY21" fmla="*/ 474 h 564"/>
                  <a:gd name="connsiteX22" fmla="*/ 1 w 2113"/>
                  <a:gd name="connsiteY22" fmla="*/ 99 h 564"/>
                  <a:gd name="connsiteX23" fmla="*/ 1704 w 2113"/>
                  <a:gd name="connsiteY23" fmla="*/ 89 h 564"/>
                  <a:gd name="connsiteX24" fmla="*/ 1718 w 2113"/>
                  <a:gd name="connsiteY24" fmla="*/ 87 h 564"/>
                  <a:gd name="connsiteX25" fmla="*/ 1730 w 2113"/>
                  <a:gd name="connsiteY25" fmla="*/ 80 h 564"/>
                  <a:gd name="connsiteX26" fmla="*/ 1740 w 2113"/>
                  <a:gd name="connsiteY26" fmla="*/ 70 h 564"/>
                  <a:gd name="connsiteX27" fmla="*/ 1746 w 2113"/>
                  <a:gd name="connsiteY27" fmla="*/ 58 h 564"/>
                  <a:gd name="connsiteX28" fmla="*/ 1749 w 2113"/>
                  <a:gd name="connsiteY28" fmla="*/ 44 h 564"/>
                  <a:gd name="connsiteX29" fmla="*/ 1749 w 2113"/>
                  <a:gd name="connsiteY29" fmla="*/ 24 h 564"/>
                  <a:gd name="connsiteX30" fmla="*/ 1751 w 2113"/>
                  <a:gd name="connsiteY30" fmla="*/ 12 h 564"/>
                  <a:gd name="connsiteX31" fmla="*/ 1755 w 2113"/>
                  <a:gd name="connsiteY31" fmla="*/ 3 h 564"/>
                  <a:gd name="connsiteX32" fmla="*/ 1764 w 2113"/>
                  <a:gd name="connsiteY32" fmla="*/ 0 h 564"/>
                  <a:gd name="connsiteX0" fmla="*/ 1764 w 2113"/>
                  <a:gd name="connsiteY0" fmla="*/ 0 h 564"/>
                  <a:gd name="connsiteX1" fmla="*/ 1774 w 2113"/>
                  <a:gd name="connsiteY1" fmla="*/ 1 h 564"/>
                  <a:gd name="connsiteX2" fmla="*/ 1785 w 2113"/>
                  <a:gd name="connsiteY2" fmla="*/ 7 h 564"/>
                  <a:gd name="connsiteX3" fmla="*/ 2099 w 2113"/>
                  <a:gd name="connsiteY3" fmla="*/ 253 h 564"/>
                  <a:gd name="connsiteX4" fmla="*/ 2109 w 2113"/>
                  <a:gd name="connsiteY4" fmla="*/ 263 h 564"/>
                  <a:gd name="connsiteX5" fmla="*/ 2113 w 2113"/>
                  <a:gd name="connsiteY5" fmla="*/ 275 h 564"/>
                  <a:gd name="connsiteX6" fmla="*/ 2113 w 2113"/>
                  <a:gd name="connsiteY6" fmla="*/ 288 h 564"/>
                  <a:gd name="connsiteX7" fmla="*/ 2109 w 2113"/>
                  <a:gd name="connsiteY7" fmla="*/ 300 h 564"/>
                  <a:gd name="connsiteX8" fmla="*/ 2099 w 2113"/>
                  <a:gd name="connsiteY8" fmla="*/ 310 h 564"/>
                  <a:gd name="connsiteX9" fmla="*/ 1785 w 2113"/>
                  <a:gd name="connsiteY9" fmla="*/ 556 h 564"/>
                  <a:gd name="connsiteX10" fmla="*/ 1774 w 2113"/>
                  <a:gd name="connsiteY10" fmla="*/ 563 h 564"/>
                  <a:gd name="connsiteX11" fmla="*/ 1764 w 2113"/>
                  <a:gd name="connsiteY11" fmla="*/ 564 h 564"/>
                  <a:gd name="connsiteX12" fmla="*/ 1755 w 2113"/>
                  <a:gd name="connsiteY12" fmla="*/ 561 h 564"/>
                  <a:gd name="connsiteX13" fmla="*/ 1751 w 2113"/>
                  <a:gd name="connsiteY13" fmla="*/ 552 h 564"/>
                  <a:gd name="connsiteX14" fmla="*/ 1749 w 2113"/>
                  <a:gd name="connsiteY14" fmla="*/ 539 h 564"/>
                  <a:gd name="connsiteX15" fmla="*/ 1749 w 2113"/>
                  <a:gd name="connsiteY15" fmla="*/ 519 h 564"/>
                  <a:gd name="connsiteX16" fmla="*/ 1746 w 2113"/>
                  <a:gd name="connsiteY16" fmla="*/ 505 h 564"/>
                  <a:gd name="connsiteX17" fmla="*/ 1740 w 2113"/>
                  <a:gd name="connsiteY17" fmla="*/ 492 h 564"/>
                  <a:gd name="connsiteX18" fmla="*/ 1730 w 2113"/>
                  <a:gd name="connsiteY18" fmla="*/ 483 h 564"/>
                  <a:gd name="connsiteX19" fmla="*/ 1718 w 2113"/>
                  <a:gd name="connsiteY19" fmla="*/ 476 h 564"/>
                  <a:gd name="connsiteX20" fmla="*/ 1704 w 2113"/>
                  <a:gd name="connsiteY20" fmla="*/ 474 h 564"/>
                  <a:gd name="connsiteX21" fmla="*/ 0 w 2113"/>
                  <a:gd name="connsiteY21" fmla="*/ 474 h 564"/>
                  <a:gd name="connsiteX22" fmla="*/ 889 w 2113"/>
                  <a:gd name="connsiteY22" fmla="*/ 92 h 564"/>
                  <a:gd name="connsiteX23" fmla="*/ 1704 w 2113"/>
                  <a:gd name="connsiteY23" fmla="*/ 89 h 564"/>
                  <a:gd name="connsiteX24" fmla="*/ 1718 w 2113"/>
                  <a:gd name="connsiteY24" fmla="*/ 87 h 564"/>
                  <a:gd name="connsiteX25" fmla="*/ 1730 w 2113"/>
                  <a:gd name="connsiteY25" fmla="*/ 80 h 564"/>
                  <a:gd name="connsiteX26" fmla="*/ 1740 w 2113"/>
                  <a:gd name="connsiteY26" fmla="*/ 70 h 564"/>
                  <a:gd name="connsiteX27" fmla="*/ 1746 w 2113"/>
                  <a:gd name="connsiteY27" fmla="*/ 58 h 564"/>
                  <a:gd name="connsiteX28" fmla="*/ 1749 w 2113"/>
                  <a:gd name="connsiteY28" fmla="*/ 44 h 564"/>
                  <a:gd name="connsiteX29" fmla="*/ 1749 w 2113"/>
                  <a:gd name="connsiteY29" fmla="*/ 24 h 564"/>
                  <a:gd name="connsiteX30" fmla="*/ 1751 w 2113"/>
                  <a:gd name="connsiteY30" fmla="*/ 12 h 564"/>
                  <a:gd name="connsiteX31" fmla="*/ 1755 w 2113"/>
                  <a:gd name="connsiteY31" fmla="*/ 3 h 564"/>
                  <a:gd name="connsiteX32" fmla="*/ 1764 w 2113"/>
                  <a:gd name="connsiteY32" fmla="*/ 0 h 564"/>
                  <a:gd name="connsiteX0" fmla="*/ 899 w 1248"/>
                  <a:gd name="connsiteY0" fmla="*/ 0 h 564"/>
                  <a:gd name="connsiteX1" fmla="*/ 909 w 1248"/>
                  <a:gd name="connsiteY1" fmla="*/ 1 h 564"/>
                  <a:gd name="connsiteX2" fmla="*/ 920 w 1248"/>
                  <a:gd name="connsiteY2" fmla="*/ 7 h 564"/>
                  <a:gd name="connsiteX3" fmla="*/ 1234 w 1248"/>
                  <a:gd name="connsiteY3" fmla="*/ 253 h 564"/>
                  <a:gd name="connsiteX4" fmla="*/ 1244 w 1248"/>
                  <a:gd name="connsiteY4" fmla="*/ 263 h 564"/>
                  <a:gd name="connsiteX5" fmla="*/ 1248 w 1248"/>
                  <a:gd name="connsiteY5" fmla="*/ 275 h 564"/>
                  <a:gd name="connsiteX6" fmla="*/ 1248 w 1248"/>
                  <a:gd name="connsiteY6" fmla="*/ 288 h 564"/>
                  <a:gd name="connsiteX7" fmla="*/ 1244 w 1248"/>
                  <a:gd name="connsiteY7" fmla="*/ 300 h 564"/>
                  <a:gd name="connsiteX8" fmla="*/ 1234 w 1248"/>
                  <a:gd name="connsiteY8" fmla="*/ 310 h 564"/>
                  <a:gd name="connsiteX9" fmla="*/ 920 w 1248"/>
                  <a:gd name="connsiteY9" fmla="*/ 556 h 564"/>
                  <a:gd name="connsiteX10" fmla="*/ 909 w 1248"/>
                  <a:gd name="connsiteY10" fmla="*/ 563 h 564"/>
                  <a:gd name="connsiteX11" fmla="*/ 899 w 1248"/>
                  <a:gd name="connsiteY11" fmla="*/ 564 h 564"/>
                  <a:gd name="connsiteX12" fmla="*/ 890 w 1248"/>
                  <a:gd name="connsiteY12" fmla="*/ 561 h 564"/>
                  <a:gd name="connsiteX13" fmla="*/ 886 w 1248"/>
                  <a:gd name="connsiteY13" fmla="*/ 552 h 564"/>
                  <a:gd name="connsiteX14" fmla="*/ 884 w 1248"/>
                  <a:gd name="connsiteY14" fmla="*/ 539 h 564"/>
                  <a:gd name="connsiteX15" fmla="*/ 884 w 1248"/>
                  <a:gd name="connsiteY15" fmla="*/ 519 h 564"/>
                  <a:gd name="connsiteX16" fmla="*/ 881 w 1248"/>
                  <a:gd name="connsiteY16" fmla="*/ 505 h 564"/>
                  <a:gd name="connsiteX17" fmla="*/ 875 w 1248"/>
                  <a:gd name="connsiteY17" fmla="*/ 492 h 564"/>
                  <a:gd name="connsiteX18" fmla="*/ 865 w 1248"/>
                  <a:gd name="connsiteY18" fmla="*/ 483 h 564"/>
                  <a:gd name="connsiteX19" fmla="*/ 853 w 1248"/>
                  <a:gd name="connsiteY19" fmla="*/ 476 h 564"/>
                  <a:gd name="connsiteX20" fmla="*/ 839 w 1248"/>
                  <a:gd name="connsiteY20" fmla="*/ 474 h 564"/>
                  <a:gd name="connsiteX21" fmla="*/ 0 w 1248"/>
                  <a:gd name="connsiteY21" fmla="*/ 480 h 564"/>
                  <a:gd name="connsiteX22" fmla="*/ 24 w 1248"/>
                  <a:gd name="connsiteY22" fmla="*/ 92 h 564"/>
                  <a:gd name="connsiteX23" fmla="*/ 839 w 1248"/>
                  <a:gd name="connsiteY23" fmla="*/ 89 h 564"/>
                  <a:gd name="connsiteX24" fmla="*/ 853 w 1248"/>
                  <a:gd name="connsiteY24" fmla="*/ 87 h 564"/>
                  <a:gd name="connsiteX25" fmla="*/ 865 w 1248"/>
                  <a:gd name="connsiteY25" fmla="*/ 80 h 564"/>
                  <a:gd name="connsiteX26" fmla="*/ 875 w 1248"/>
                  <a:gd name="connsiteY26" fmla="*/ 70 h 564"/>
                  <a:gd name="connsiteX27" fmla="*/ 881 w 1248"/>
                  <a:gd name="connsiteY27" fmla="*/ 58 h 564"/>
                  <a:gd name="connsiteX28" fmla="*/ 884 w 1248"/>
                  <a:gd name="connsiteY28" fmla="*/ 44 h 564"/>
                  <a:gd name="connsiteX29" fmla="*/ 884 w 1248"/>
                  <a:gd name="connsiteY29" fmla="*/ 24 h 564"/>
                  <a:gd name="connsiteX30" fmla="*/ 886 w 1248"/>
                  <a:gd name="connsiteY30" fmla="*/ 12 h 564"/>
                  <a:gd name="connsiteX31" fmla="*/ 890 w 1248"/>
                  <a:gd name="connsiteY31" fmla="*/ 3 h 564"/>
                  <a:gd name="connsiteX32" fmla="*/ 899 w 1248"/>
                  <a:gd name="connsiteY32" fmla="*/ 0 h 564"/>
                  <a:gd name="connsiteX0" fmla="*/ 899 w 1248"/>
                  <a:gd name="connsiteY0" fmla="*/ 0 h 564"/>
                  <a:gd name="connsiteX1" fmla="*/ 909 w 1248"/>
                  <a:gd name="connsiteY1" fmla="*/ 1 h 564"/>
                  <a:gd name="connsiteX2" fmla="*/ 920 w 1248"/>
                  <a:gd name="connsiteY2" fmla="*/ 7 h 564"/>
                  <a:gd name="connsiteX3" fmla="*/ 1234 w 1248"/>
                  <a:gd name="connsiteY3" fmla="*/ 253 h 564"/>
                  <a:gd name="connsiteX4" fmla="*/ 1244 w 1248"/>
                  <a:gd name="connsiteY4" fmla="*/ 263 h 564"/>
                  <a:gd name="connsiteX5" fmla="*/ 1248 w 1248"/>
                  <a:gd name="connsiteY5" fmla="*/ 275 h 564"/>
                  <a:gd name="connsiteX6" fmla="*/ 1248 w 1248"/>
                  <a:gd name="connsiteY6" fmla="*/ 288 h 564"/>
                  <a:gd name="connsiteX7" fmla="*/ 1244 w 1248"/>
                  <a:gd name="connsiteY7" fmla="*/ 300 h 564"/>
                  <a:gd name="connsiteX8" fmla="*/ 1234 w 1248"/>
                  <a:gd name="connsiteY8" fmla="*/ 310 h 564"/>
                  <a:gd name="connsiteX9" fmla="*/ 920 w 1248"/>
                  <a:gd name="connsiteY9" fmla="*/ 556 h 564"/>
                  <a:gd name="connsiteX10" fmla="*/ 909 w 1248"/>
                  <a:gd name="connsiteY10" fmla="*/ 563 h 564"/>
                  <a:gd name="connsiteX11" fmla="*/ 899 w 1248"/>
                  <a:gd name="connsiteY11" fmla="*/ 564 h 564"/>
                  <a:gd name="connsiteX12" fmla="*/ 890 w 1248"/>
                  <a:gd name="connsiteY12" fmla="*/ 561 h 564"/>
                  <a:gd name="connsiteX13" fmla="*/ 886 w 1248"/>
                  <a:gd name="connsiteY13" fmla="*/ 552 h 564"/>
                  <a:gd name="connsiteX14" fmla="*/ 884 w 1248"/>
                  <a:gd name="connsiteY14" fmla="*/ 539 h 564"/>
                  <a:gd name="connsiteX15" fmla="*/ 884 w 1248"/>
                  <a:gd name="connsiteY15" fmla="*/ 519 h 564"/>
                  <a:gd name="connsiteX16" fmla="*/ 881 w 1248"/>
                  <a:gd name="connsiteY16" fmla="*/ 505 h 564"/>
                  <a:gd name="connsiteX17" fmla="*/ 875 w 1248"/>
                  <a:gd name="connsiteY17" fmla="*/ 492 h 564"/>
                  <a:gd name="connsiteX18" fmla="*/ 865 w 1248"/>
                  <a:gd name="connsiteY18" fmla="*/ 483 h 564"/>
                  <a:gd name="connsiteX19" fmla="*/ 853 w 1248"/>
                  <a:gd name="connsiteY19" fmla="*/ 476 h 564"/>
                  <a:gd name="connsiteX20" fmla="*/ 839 w 1248"/>
                  <a:gd name="connsiteY20" fmla="*/ 474 h 564"/>
                  <a:gd name="connsiteX21" fmla="*/ 0 w 1248"/>
                  <a:gd name="connsiteY21" fmla="*/ 480 h 564"/>
                  <a:gd name="connsiteX22" fmla="*/ 34 w 1248"/>
                  <a:gd name="connsiteY22" fmla="*/ 89 h 564"/>
                  <a:gd name="connsiteX23" fmla="*/ 839 w 1248"/>
                  <a:gd name="connsiteY23" fmla="*/ 89 h 564"/>
                  <a:gd name="connsiteX24" fmla="*/ 853 w 1248"/>
                  <a:gd name="connsiteY24" fmla="*/ 87 h 564"/>
                  <a:gd name="connsiteX25" fmla="*/ 865 w 1248"/>
                  <a:gd name="connsiteY25" fmla="*/ 80 h 564"/>
                  <a:gd name="connsiteX26" fmla="*/ 875 w 1248"/>
                  <a:gd name="connsiteY26" fmla="*/ 70 h 564"/>
                  <a:gd name="connsiteX27" fmla="*/ 881 w 1248"/>
                  <a:gd name="connsiteY27" fmla="*/ 58 h 564"/>
                  <a:gd name="connsiteX28" fmla="*/ 884 w 1248"/>
                  <a:gd name="connsiteY28" fmla="*/ 44 h 564"/>
                  <a:gd name="connsiteX29" fmla="*/ 884 w 1248"/>
                  <a:gd name="connsiteY29" fmla="*/ 24 h 564"/>
                  <a:gd name="connsiteX30" fmla="*/ 886 w 1248"/>
                  <a:gd name="connsiteY30" fmla="*/ 12 h 564"/>
                  <a:gd name="connsiteX31" fmla="*/ 890 w 1248"/>
                  <a:gd name="connsiteY31" fmla="*/ 3 h 564"/>
                  <a:gd name="connsiteX32" fmla="*/ 899 w 1248"/>
                  <a:gd name="connsiteY32" fmla="*/ 0 h 564"/>
                  <a:gd name="connsiteX0" fmla="*/ 865 w 1214"/>
                  <a:gd name="connsiteY0" fmla="*/ 0 h 564"/>
                  <a:gd name="connsiteX1" fmla="*/ 875 w 1214"/>
                  <a:gd name="connsiteY1" fmla="*/ 1 h 564"/>
                  <a:gd name="connsiteX2" fmla="*/ 886 w 1214"/>
                  <a:gd name="connsiteY2" fmla="*/ 7 h 564"/>
                  <a:gd name="connsiteX3" fmla="*/ 1200 w 1214"/>
                  <a:gd name="connsiteY3" fmla="*/ 253 h 564"/>
                  <a:gd name="connsiteX4" fmla="*/ 1210 w 1214"/>
                  <a:gd name="connsiteY4" fmla="*/ 263 h 564"/>
                  <a:gd name="connsiteX5" fmla="*/ 1214 w 1214"/>
                  <a:gd name="connsiteY5" fmla="*/ 275 h 564"/>
                  <a:gd name="connsiteX6" fmla="*/ 1214 w 1214"/>
                  <a:gd name="connsiteY6" fmla="*/ 288 h 564"/>
                  <a:gd name="connsiteX7" fmla="*/ 1210 w 1214"/>
                  <a:gd name="connsiteY7" fmla="*/ 300 h 564"/>
                  <a:gd name="connsiteX8" fmla="*/ 1200 w 1214"/>
                  <a:gd name="connsiteY8" fmla="*/ 310 h 564"/>
                  <a:gd name="connsiteX9" fmla="*/ 886 w 1214"/>
                  <a:gd name="connsiteY9" fmla="*/ 556 h 564"/>
                  <a:gd name="connsiteX10" fmla="*/ 875 w 1214"/>
                  <a:gd name="connsiteY10" fmla="*/ 563 h 564"/>
                  <a:gd name="connsiteX11" fmla="*/ 865 w 1214"/>
                  <a:gd name="connsiteY11" fmla="*/ 564 h 564"/>
                  <a:gd name="connsiteX12" fmla="*/ 856 w 1214"/>
                  <a:gd name="connsiteY12" fmla="*/ 561 h 564"/>
                  <a:gd name="connsiteX13" fmla="*/ 852 w 1214"/>
                  <a:gd name="connsiteY13" fmla="*/ 552 h 564"/>
                  <a:gd name="connsiteX14" fmla="*/ 850 w 1214"/>
                  <a:gd name="connsiteY14" fmla="*/ 539 h 564"/>
                  <a:gd name="connsiteX15" fmla="*/ 850 w 1214"/>
                  <a:gd name="connsiteY15" fmla="*/ 519 h 564"/>
                  <a:gd name="connsiteX16" fmla="*/ 847 w 1214"/>
                  <a:gd name="connsiteY16" fmla="*/ 505 h 564"/>
                  <a:gd name="connsiteX17" fmla="*/ 841 w 1214"/>
                  <a:gd name="connsiteY17" fmla="*/ 492 h 564"/>
                  <a:gd name="connsiteX18" fmla="*/ 831 w 1214"/>
                  <a:gd name="connsiteY18" fmla="*/ 483 h 564"/>
                  <a:gd name="connsiteX19" fmla="*/ 819 w 1214"/>
                  <a:gd name="connsiteY19" fmla="*/ 476 h 564"/>
                  <a:gd name="connsiteX20" fmla="*/ 805 w 1214"/>
                  <a:gd name="connsiteY20" fmla="*/ 474 h 564"/>
                  <a:gd name="connsiteX21" fmla="*/ 6 w 1214"/>
                  <a:gd name="connsiteY21" fmla="*/ 482 h 564"/>
                  <a:gd name="connsiteX22" fmla="*/ 0 w 1214"/>
                  <a:gd name="connsiteY22" fmla="*/ 89 h 564"/>
                  <a:gd name="connsiteX23" fmla="*/ 805 w 1214"/>
                  <a:gd name="connsiteY23" fmla="*/ 89 h 564"/>
                  <a:gd name="connsiteX24" fmla="*/ 819 w 1214"/>
                  <a:gd name="connsiteY24" fmla="*/ 87 h 564"/>
                  <a:gd name="connsiteX25" fmla="*/ 831 w 1214"/>
                  <a:gd name="connsiteY25" fmla="*/ 80 h 564"/>
                  <a:gd name="connsiteX26" fmla="*/ 841 w 1214"/>
                  <a:gd name="connsiteY26" fmla="*/ 70 h 564"/>
                  <a:gd name="connsiteX27" fmla="*/ 847 w 1214"/>
                  <a:gd name="connsiteY27" fmla="*/ 58 h 564"/>
                  <a:gd name="connsiteX28" fmla="*/ 850 w 1214"/>
                  <a:gd name="connsiteY28" fmla="*/ 44 h 564"/>
                  <a:gd name="connsiteX29" fmla="*/ 850 w 1214"/>
                  <a:gd name="connsiteY29" fmla="*/ 24 h 564"/>
                  <a:gd name="connsiteX30" fmla="*/ 852 w 1214"/>
                  <a:gd name="connsiteY30" fmla="*/ 12 h 564"/>
                  <a:gd name="connsiteX31" fmla="*/ 856 w 1214"/>
                  <a:gd name="connsiteY31" fmla="*/ 3 h 564"/>
                  <a:gd name="connsiteX32" fmla="*/ 865 w 1214"/>
                  <a:gd name="connsiteY32" fmla="*/ 0 h 564"/>
                  <a:gd name="connsiteX0" fmla="*/ 864 w 1213"/>
                  <a:gd name="connsiteY0" fmla="*/ 0 h 564"/>
                  <a:gd name="connsiteX1" fmla="*/ 874 w 1213"/>
                  <a:gd name="connsiteY1" fmla="*/ 1 h 564"/>
                  <a:gd name="connsiteX2" fmla="*/ 885 w 1213"/>
                  <a:gd name="connsiteY2" fmla="*/ 7 h 564"/>
                  <a:gd name="connsiteX3" fmla="*/ 1199 w 1213"/>
                  <a:gd name="connsiteY3" fmla="*/ 253 h 564"/>
                  <a:gd name="connsiteX4" fmla="*/ 1209 w 1213"/>
                  <a:gd name="connsiteY4" fmla="*/ 263 h 564"/>
                  <a:gd name="connsiteX5" fmla="*/ 1213 w 1213"/>
                  <a:gd name="connsiteY5" fmla="*/ 275 h 564"/>
                  <a:gd name="connsiteX6" fmla="*/ 1213 w 1213"/>
                  <a:gd name="connsiteY6" fmla="*/ 288 h 564"/>
                  <a:gd name="connsiteX7" fmla="*/ 1209 w 1213"/>
                  <a:gd name="connsiteY7" fmla="*/ 300 h 564"/>
                  <a:gd name="connsiteX8" fmla="*/ 1199 w 1213"/>
                  <a:gd name="connsiteY8" fmla="*/ 310 h 564"/>
                  <a:gd name="connsiteX9" fmla="*/ 885 w 1213"/>
                  <a:gd name="connsiteY9" fmla="*/ 556 h 564"/>
                  <a:gd name="connsiteX10" fmla="*/ 874 w 1213"/>
                  <a:gd name="connsiteY10" fmla="*/ 563 h 564"/>
                  <a:gd name="connsiteX11" fmla="*/ 864 w 1213"/>
                  <a:gd name="connsiteY11" fmla="*/ 564 h 564"/>
                  <a:gd name="connsiteX12" fmla="*/ 855 w 1213"/>
                  <a:gd name="connsiteY12" fmla="*/ 561 h 564"/>
                  <a:gd name="connsiteX13" fmla="*/ 851 w 1213"/>
                  <a:gd name="connsiteY13" fmla="*/ 552 h 564"/>
                  <a:gd name="connsiteX14" fmla="*/ 849 w 1213"/>
                  <a:gd name="connsiteY14" fmla="*/ 539 h 564"/>
                  <a:gd name="connsiteX15" fmla="*/ 849 w 1213"/>
                  <a:gd name="connsiteY15" fmla="*/ 519 h 564"/>
                  <a:gd name="connsiteX16" fmla="*/ 846 w 1213"/>
                  <a:gd name="connsiteY16" fmla="*/ 505 h 564"/>
                  <a:gd name="connsiteX17" fmla="*/ 840 w 1213"/>
                  <a:gd name="connsiteY17" fmla="*/ 492 h 564"/>
                  <a:gd name="connsiteX18" fmla="*/ 830 w 1213"/>
                  <a:gd name="connsiteY18" fmla="*/ 483 h 564"/>
                  <a:gd name="connsiteX19" fmla="*/ 818 w 1213"/>
                  <a:gd name="connsiteY19" fmla="*/ 476 h 564"/>
                  <a:gd name="connsiteX20" fmla="*/ 804 w 1213"/>
                  <a:gd name="connsiteY20" fmla="*/ 474 h 564"/>
                  <a:gd name="connsiteX21" fmla="*/ 5 w 1213"/>
                  <a:gd name="connsiteY21" fmla="*/ 482 h 564"/>
                  <a:gd name="connsiteX22" fmla="*/ 0 w 1213"/>
                  <a:gd name="connsiteY22" fmla="*/ 89 h 564"/>
                  <a:gd name="connsiteX23" fmla="*/ 804 w 1213"/>
                  <a:gd name="connsiteY23" fmla="*/ 89 h 564"/>
                  <a:gd name="connsiteX24" fmla="*/ 818 w 1213"/>
                  <a:gd name="connsiteY24" fmla="*/ 87 h 564"/>
                  <a:gd name="connsiteX25" fmla="*/ 830 w 1213"/>
                  <a:gd name="connsiteY25" fmla="*/ 80 h 564"/>
                  <a:gd name="connsiteX26" fmla="*/ 840 w 1213"/>
                  <a:gd name="connsiteY26" fmla="*/ 70 h 564"/>
                  <a:gd name="connsiteX27" fmla="*/ 846 w 1213"/>
                  <a:gd name="connsiteY27" fmla="*/ 58 h 564"/>
                  <a:gd name="connsiteX28" fmla="*/ 849 w 1213"/>
                  <a:gd name="connsiteY28" fmla="*/ 44 h 564"/>
                  <a:gd name="connsiteX29" fmla="*/ 849 w 1213"/>
                  <a:gd name="connsiteY29" fmla="*/ 24 h 564"/>
                  <a:gd name="connsiteX30" fmla="*/ 851 w 1213"/>
                  <a:gd name="connsiteY30" fmla="*/ 12 h 564"/>
                  <a:gd name="connsiteX31" fmla="*/ 855 w 1213"/>
                  <a:gd name="connsiteY31" fmla="*/ 3 h 564"/>
                  <a:gd name="connsiteX32" fmla="*/ 864 w 1213"/>
                  <a:gd name="connsiteY32" fmla="*/ 0 h 564"/>
                  <a:gd name="connsiteX0" fmla="*/ 863 w 1212"/>
                  <a:gd name="connsiteY0" fmla="*/ 0 h 564"/>
                  <a:gd name="connsiteX1" fmla="*/ 873 w 1212"/>
                  <a:gd name="connsiteY1" fmla="*/ 1 h 564"/>
                  <a:gd name="connsiteX2" fmla="*/ 884 w 1212"/>
                  <a:gd name="connsiteY2" fmla="*/ 7 h 564"/>
                  <a:gd name="connsiteX3" fmla="*/ 1198 w 1212"/>
                  <a:gd name="connsiteY3" fmla="*/ 253 h 564"/>
                  <a:gd name="connsiteX4" fmla="*/ 1208 w 1212"/>
                  <a:gd name="connsiteY4" fmla="*/ 263 h 564"/>
                  <a:gd name="connsiteX5" fmla="*/ 1212 w 1212"/>
                  <a:gd name="connsiteY5" fmla="*/ 275 h 564"/>
                  <a:gd name="connsiteX6" fmla="*/ 1212 w 1212"/>
                  <a:gd name="connsiteY6" fmla="*/ 288 h 564"/>
                  <a:gd name="connsiteX7" fmla="*/ 1208 w 1212"/>
                  <a:gd name="connsiteY7" fmla="*/ 300 h 564"/>
                  <a:gd name="connsiteX8" fmla="*/ 1198 w 1212"/>
                  <a:gd name="connsiteY8" fmla="*/ 310 h 564"/>
                  <a:gd name="connsiteX9" fmla="*/ 884 w 1212"/>
                  <a:gd name="connsiteY9" fmla="*/ 556 h 564"/>
                  <a:gd name="connsiteX10" fmla="*/ 873 w 1212"/>
                  <a:gd name="connsiteY10" fmla="*/ 563 h 564"/>
                  <a:gd name="connsiteX11" fmla="*/ 863 w 1212"/>
                  <a:gd name="connsiteY11" fmla="*/ 564 h 564"/>
                  <a:gd name="connsiteX12" fmla="*/ 854 w 1212"/>
                  <a:gd name="connsiteY12" fmla="*/ 561 h 564"/>
                  <a:gd name="connsiteX13" fmla="*/ 850 w 1212"/>
                  <a:gd name="connsiteY13" fmla="*/ 552 h 564"/>
                  <a:gd name="connsiteX14" fmla="*/ 848 w 1212"/>
                  <a:gd name="connsiteY14" fmla="*/ 539 h 564"/>
                  <a:gd name="connsiteX15" fmla="*/ 848 w 1212"/>
                  <a:gd name="connsiteY15" fmla="*/ 519 h 564"/>
                  <a:gd name="connsiteX16" fmla="*/ 845 w 1212"/>
                  <a:gd name="connsiteY16" fmla="*/ 505 h 564"/>
                  <a:gd name="connsiteX17" fmla="*/ 839 w 1212"/>
                  <a:gd name="connsiteY17" fmla="*/ 492 h 564"/>
                  <a:gd name="connsiteX18" fmla="*/ 829 w 1212"/>
                  <a:gd name="connsiteY18" fmla="*/ 483 h 564"/>
                  <a:gd name="connsiteX19" fmla="*/ 817 w 1212"/>
                  <a:gd name="connsiteY19" fmla="*/ 476 h 564"/>
                  <a:gd name="connsiteX20" fmla="*/ 803 w 1212"/>
                  <a:gd name="connsiteY20" fmla="*/ 474 h 564"/>
                  <a:gd name="connsiteX21" fmla="*/ 4 w 1212"/>
                  <a:gd name="connsiteY21" fmla="*/ 482 h 564"/>
                  <a:gd name="connsiteX22" fmla="*/ 0 w 1212"/>
                  <a:gd name="connsiteY22" fmla="*/ 89 h 564"/>
                  <a:gd name="connsiteX23" fmla="*/ 803 w 1212"/>
                  <a:gd name="connsiteY23" fmla="*/ 89 h 564"/>
                  <a:gd name="connsiteX24" fmla="*/ 817 w 1212"/>
                  <a:gd name="connsiteY24" fmla="*/ 87 h 564"/>
                  <a:gd name="connsiteX25" fmla="*/ 829 w 1212"/>
                  <a:gd name="connsiteY25" fmla="*/ 80 h 564"/>
                  <a:gd name="connsiteX26" fmla="*/ 839 w 1212"/>
                  <a:gd name="connsiteY26" fmla="*/ 70 h 564"/>
                  <a:gd name="connsiteX27" fmla="*/ 845 w 1212"/>
                  <a:gd name="connsiteY27" fmla="*/ 58 h 564"/>
                  <a:gd name="connsiteX28" fmla="*/ 848 w 1212"/>
                  <a:gd name="connsiteY28" fmla="*/ 44 h 564"/>
                  <a:gd name="connsiteX29" fmla="*/ 848 w 1212"/>
                  <a:gd name="connsiteY29" fmla="*/ 24 h 564"/>
                  <a:gd name="connsiteX30" fmla="*/ 850 w 1212"/>
                  <a:gd name="connsiteY30" fmla="*/ 12 h 564"/>
                  <a:gd name="connsiteX31" fmla="*/ 854 w 1212"/>
                  <a:gd name="connsiteY31" fmla="*/ 3 h 564"/>
                  <a:gd name="connsiteX32" fmla="*/ 863 w 1212"/>
                  <a:gd name="connsiteY32" fmla="*/ 0 h 564"/>
                  <a:gd name="connsiteX0" fmla="*/ 864 w 1213"/>
                  <a:gd name="connsiteY0" fmla="*/ 0 h 564"/>
                  <a:gd name="connsiteX1" fmla="*/ 874 w 1213"/>
                  <a:gd name="connsiteY1" fmla="*/ 1 h 564"/>
                  <a:gd name="connsiteX2" fmla="*/ 885 w 1213"/>
                  <a:gd name="connsiteY2" fmla="*/ 7 h 564"/>
                  <a:gd name="connsiteX3" fmla="*/ 1199 w 1213"/>
                  <a:gd name="connsiteY3" fmla="*/ 253 h 564"/>
                  <a:gd name="connsiteX4" fmla="*/ 1209 w 1213"/>
                  <a:gd name="connsiteY4" fmla="*/ 263 h 564"/>
                  <a:gd name="connsiteX5" fmla="*/ 1213 w 1213"/>
                  <a:gd name="connsiteY5" fmla="*/ 275 h 564"/>
                  <a:gd name="connsiteX6" fmla="*/ 1213 w 1213"/>
                  <a:gd name="connsiteY6" fmla="*/ 288 h 564"/>
                  <a:gd name="connsiteX7" fmla="*/ 1209 w 1213"/>
                  <a:gd name="connsiteY7" fmla="*/ 300 h 564"/>
                  <a:gd name="connsiteX8" fmla="*/ 1199 w 1213"/>
                  <a:gd name="connsiteY8" fmla="*/ 310 h 564"/>
                  <a:gd name="connsiteX9" fmla="*/ 885 w 1213"/>
                  <a:gd name="connsiteY9" fmla="*/ 556 h 564"/>
                  <a:gd name="connsiteX10" fmla="*/ 874 w 1213"/>
                  <a:gd name="connsiteY10" fmla="*/ 563 h 564"/>
                  <a:gd name="connsiteX11" fmla="*/ 864 w 1213"/>
                  <a:gd name="connsiteY11" fmla="*/ 564 h 564"/>
                  <a:gd name="connsiteX12" fmla="*/ 855 w 1213"/>
                  <a:gd name="connsiteY12" fmla="*/ 561 h 564"/>
                  <a:gd name="connsiteX13" fmla="*/ 851 w 1213"/>
                  <a:gd name="connsiteY13" fmla="*/ 552 h 564"/>
                  <a:gd name="connsiteX14" fmla="*/ 849 w 1213"/>
                  <a:gd name="connsiteY14" fmla="*/ 539 h 564"/>
                  <a:gd name="connsiteX15" fmla="*/ 849 w 1213"/>
                  <a:gd name="connsiteY15" fmla="*/ 519 h 564"/>
                  <a:gd name="connsiteX16" fmla="*/ 846 w 1213"/>
                  <a:gd name="connsiteY16" fmla="*/ 505 h 564"/>
                  <a:gd name="connsiteX17" fmla="*/ 840 w 1213"/>
                  <a:gd name="connsiteY17" fmla="*/ 492 h 564"/>
                  <a:gd name="connsiteX18" fmla="*/ 830 w 1213"/>
                  <a:gd name="connsiteY18" fmla="*/ 483 h 564"/>
                  <a:gd name="connsiteX19" fmla="*/ 818 w 1213"/>
                  <a:gd name="connsiteY19" fmla="*/ 476 h 564"/>
                  <a:gd name="connsiteX20" fmla="*/ 804 w 1213"/>
                  <a:gd name="connsiteY20" fmla="*/ 474 h 564"/>
                  <a:gd name="connsiteX21" fmla="*/ 0 w 1213"/>
                  <a:gd name="connsiteY21" fmla="*/ 482 h 564"/>
                  <a:gd name="connsiteX22" fmla="*/ 1 w 1213"/>
                  <a:gd name="connsiteY22" fmla="*/ 89 h 564"/>
                  <a:gd name="connsiteX23" fmla="*/ 804 w 1213"/>
                  <a:gd name="connsiteY23" fmla="*/ 89 h 564"/>
                  <a:gd name="connsiteX24" fmla="*/ 818 w 1213"/>
                  <a:gd name="connsiteY24" fmla="*/ 87 h 564"/>
                  <a:gd name="connsiteX25" fmla="*/ 830 w 1213"/>
                  <a:gd name="connsiteY25" fmla="*/ 80 h 564"/>
                  <a:gd name="connsiteX26" fmla="*/ 840 w 1213"/>
                  <a:gd name="connsiteY26" fmla="*/ 70 h 564"/>
                  <a:gd name="connsiteX27" fmla="*/ 846 w 1213"/>
                  <a:gd name="connsiteY27" fmla="*/ 58 h 564"/>
                  <a:gd name="connsiteX28" fmla="*/ 849 w 1213"/>
                  <a:gd name="connsiteY28" fmla="*/ 44 h 564"/>
                  <a:gd name="connsiteX29" fmla="*/ 849 w 1213"/>
                  <a:gd name="connsiteY29" fmla="*/ 24 h 564"/>
                  <a:gd name="connsiteX30" fmla="*/ 851 w 1213"/>
                  <a:gd name="connsiteY30" fmla="*/ 12 h 564"/>
                  <a:gd name="connsiteX31" fmla="*/ 855 w 1213"/>
                  <a:gd name="connsiteY31" fmla="*/ 3 h 564"/>
                  <a:gd name="connsiteX32" fmla="*/ 864 w 1213"/>
                  <a:gd name="connsiteY32" fmla="*/ 0 h 564"/>
                  <a:gd name="connsiteX0" fmla="*/ 864 w 1213"/>
                  <a:gd name="connsiteY0" fmla="*/ 0 h 564"/>
                  <a:gd name="connsiteX1" fmla="*/ 874 w 1213"/>
                  <a:gd name="connsiteY1" fmla="*/ 1 h 564"/>
                  <a:gd name="connsiteX2" fmla="*/ 885 w 1213"/>
                  <a:gd name="connsiteY2" fmla="*/ 7 h 564"/>
                  <a:gd name="connsiteX3" fmla="*/ 1199 w 1213"/>
                  <a:gd name="connsiteY3" fmla="*/ 253 h 564"/>
                  <a:gd name="connsiteX4" fmla="*/ 1209 w 1213"/>
                  <a:gd name="connsiteY4" fmla="*/ 263 h 564"/>
                  <a:gd name="connsiteX5" fmla="*/ 1213 w 1213"/>
                  <a:gd name="connsiteY5" fmla="*/ 275 h 564"/>
                  <a:gd name="connsiteX6" fmla="*/ 1213 w 1213"/>
                  <a:gd name="connsiteY6" fmla="*/ 288 h 564"/>
                  <a:gd name="connsiteX7" fmla="*/ 1209 w 1213"/>
                  <a:gd name="connsiteY7" fmla="*/ 300 h 564"/>
                  <a:gd name="connsiteX8" fmla="*/ 1199 w 1213"/>
                  <a:gd name="connsiteY8" fmla="*/ 310 h 564"/>
                  <a:gd name="connsiteX9" fmla="*/ 885 w 1213"/>
                  <a:gd name="connsiteY9" fmla="*/ 556 h 564"/>
                  <a:gd name="connsiteX10" fmla="*/ 874 w 1213"/>
                  <a:gd name="connsiteY10" fmla="*/ 563 h 564"/>
                  <a:gd name="connsiteX11" fmla="*/ 864 w 1213"/>
                  <a:gd name="connsiteY11" fmla="*/ 564 h 564"/>
                  <a:gd name="connsiteX12" fmla="*/ 855 w 1213"/>
                  <a:gd name="connsiteY12" fmla="*/ 561 h 564"/>
                  <a:gd name="connsiteX13" fmla="*/ 851 w 1213"/>
                  <a:gd name="connsiteY13" fmla="*/ 552 h 564"/>
                  <a:gd name="connsiteX14" fmla="*/ 849 w 1213"/>
                  <a:gd name="connsiteY14" fmla="*/ 539 h 564"/>
                  <a:gd name="connsiteX15" fmla="*/ 849 w 1213"/>
                  <a:gd name="connsiteY15" fmla="*/ 519 h 564"/>
                  <a:gd name="connsiteX16" fmla="*/ 846 w 1213"/>
                  <a:gd name="connsiteY16" fmla="*/ 505 h 564"/>
                  <a:gd name="connsiteX17" fmla="*/ 840 w 1213"/>
                  <a:gd name="connsiteY17" fmla="*/ 492 h 564"/>
                  <a:gd name="connsiteX18" fmla="*/ 830 w 1213"/>
                  <a:gd name="connsiteY18" fmla="*/ 483 h 564"/>
                  <a:gd name="connsiteX19" fmla="*/ 818 w 1213"/>
                  <a:gd name="connsiteY19" fmla="*/ 476 h 564"/>
                  <a:gd name="connsiteX20" fmla="*/ 804 w 1213"/>
                  <a:gd name="connsiteY20" fmla="*/ 474 h 564"/>
                  <a:gd name="connsiteX21" fmla="*/ 0 w 1213"/>
                  <a:gd name="connsiteY21" fmla="*/ 482 h 564"/>
                  <a:gd name="connsiteX22" fmla="*/ 1 w 1213"/>
                  <a:gd name="connsiteY22" fmla="*/ 89 h 564"/>
                  <a:gd name="connsiteX23" fmla="*/ 804 w 1213"/>
                  <a:gd name="connsiteY23" fmla="*/ 89 h 564"/>
                  <a:gd name="connsiteX24" fmla="*/ 818 w 1213"/>
                  <a:gd name="connsiteY24" fmla="*/ 87 h 564"/>
                  <a:gd name="connsiteX25" fmla="*/ 830 w 1213"/>
                  <a:gd name="connsiteY25" fmla="*/ 80 h 564"/>
                  <a:gd name="connsiteX26" fmla="*/ 840 w 1213"/>
                  <a:gd name="connsiteY26" fmla="*/ 70 h 564"/>
                  <a:gd name="connsiteX27" fmla="*/ 846 w 1213"/>
                  <a:gd name="connsiteY27" fmla="*/ 58 h 564"/>
                  <a:gd name="connsiteX28" fmla="*/ 849 w 1213"/>
                  <a:gd name="connsiteY28" fmla="*/ 44 h 564"/>
                  <a:gd name="connsiteX29" fmla="*/ 849 w 1213"/>
                  <a:gd name="connsiteY29" fmla="*/ 24 h 564"/>
                  <a:gd name="connsiteX30" fmla="*/ 851 w 1213"/>
                  <a:gd name="connsiteY30" fmla="*/ 12 h 564"/>
                  <a:gd name="connsiteX31" fmla="*/ 855 w 1213"/>
                  <a:gd name="connsiteY31" fmla="*/ 3 h 564"/>
                  <a:gd name="connsiteX32" fmla="*/ 864 w 1213"/>
                  <a:gd name="connsiteY32" fmla="*/ 0 h 564"/>
                  <a:gd name="connsiteX0" fmla="*/ 1234 w 1583"/>
                  <a:gd name="connsiteY0" fmla="*/ 0 h 564"/>
                  <a:gd name="connsiteX1" fmla="*/ 1244 w 1583"/>
                  <a:gd name="connsiteY1" fmla="*/ 1 h 564"/>
                  <a:gd name="connsiteX2" fmla="*/ 1255 w 1583"/>
                  <a:gd name="connsiteY2" fmla="*/ 7 h 564"/>
                  <a:gd name="connsiteX3" fmla="*/ 1569 w 1583"/>
                  <a:gd name="connsiteY3" fmla="*/ 253 h 564"/>
                  <a:gd name="connsiteX4" fmla="*/ 1579 w 1583"/>
                  <a:gd name="connsiteY4" fmla="*/ 263 h 564"/>
                  <a:gd name="connsiteX5" fmla="*/ 1583 w 1583"/>
                  <a:gd name="connsiteY5" fmla="*/ 275 h 564"/>
                  <a:gd name="connsiteX6" fmla="*/ 1583 w 1583"/>
                  <a:gd name="connsiteY6" fmla="*/ 288 h 564"/>
                  <a:gd name="connsiteX7" fmla="*/ 1579 w 1583"/>
                  <a:gd name="connsiteY7" fmla="*/ 300 h 564"/>
                  <a:gd name="connsiteX8" fmla="*/ 1569 w 1583"/>
                  <a:gd name="connsiteY8" fmla="*/ 310 h 564"/>
                  <a:gd name="connsiteX9" fmla="*/ 1255 w 1583"/>
                  <a:gd name="connsiteY9" fmla="*/ 556 h 564"/>
                  <a:gd name="connsiteX10" fmla="*/ 1244 w 1583"/>
                  <a:gd name="connsiteY10" fmla="*/ 563 h 564"/>
                  <a:gd name="connsiteX11" fmla="*/ 1234 w 1583"/>
                  <a:gd name="connsiteY11" fmla="*/ 564 h 564"/>
                  <a:gd name="connsiteX12" fmla="*/ 1225 w 1583"/>
                  <a:gd name="connsiteY12" fmla="*/ 561 h 564"/>
                  <a:gd name="connsiteX13" fmla="*/ 1221 w 1583"/>
                  <a:gd name="connsiteY13" fmla="*/ 552 h 564"/>
                  <a:gd name="connsiteX14" fmla="*/ 1219 w 1583"/>
                  <a:gd name="connsiteY14" fmla="*/ 539 h 564"/>
                  <a:gd name="connsiteX15" fmla="*/ 1219 w 1583"/>
                  <a:gd name="connsiteY15" fmla="*/ 519 h 564"/>
                  <a:gd name="connsiteX16" fmla="*/ 1216 w 1583"/>
                  <a:gd name="connsiteY16" fmla="*/ 505 h 564"/>
                  <a:gd name="connsiteX17" fmla="*/ 1210 w 1583"/>
                  <a:gd name="connsiteY17" fmla="*/ 492 h 564"/>
                  <a:gd name="connsiteX18" fmla="*/ 1200 w 1583"/>
                  <a:gd name="connsiteY18" fmla="*/ 483 h 564"/>
                  <a:gd name="connsiteX19" fmla="*/ 1188 w 1583"/>
                  <a:gd name="connsiteY19" fmla="*/ 476 h 564"/>
                  <a:gd name="connsiteX20" fmla="*/ 1174 w 1583"/>
                  <a:gd name="connsiteY20" fmla="*/ 474 h 564"/>
                  <a:gd name="connsiteX21" fmla="*/ 370 w 1583"/>
                  <a:gd name="connsiteY21" fmla="*/ 482 h 564"/>
                  <a:gd name="connsiteX22" fmla="*/ 0 w 1583"/>
                  <a:gd name="connsiteY22" fmla="*/ 90 h 564"/>
                  <a:gd name="connsiteX23" fmla="*/ 1174 w 1583"/>
                  <a:gd name="connsiteY23" fmla="*/ 89 h 564"/>
                  <a:gd name="connsiteX24" fmla="*/ 1188 w 1583"/>
                  <a:gd name="connsiteY24" fmla="*/ 87 h 564"/>
                  <a:gd name="connsiteX25" fmla="*/ 1200 w 1583"/>
                  <a:gd name="connsiteY25" fmla="*/ 80 h 564"/>
                  <a:gd name="connsiteX26" fmla="*/ 1210 w 1583"/>
                  <a:gd name="connsiteY26" fmla="*/ 70 h 564"/>
                  <a:gd name="connsiteX27" fmla="*/ 1216 w 1583"/>
                  <a:gd name="connsiteY27" fmla="*/ 58 h 564"/>
                  <a:gd name="connsiteX28" fmla="*/ 1219 w 1583"/>
                  <a:gd name="connsiteY28" fmla="*/ 44 h 564"/>
                  <a:gd name="connsiteX29" fmla="*/ 1219 w 1583"/>
                  <a:gd name="connsiteY29" fmla="*/ 24 h 564"/>
                  <a:gd name="connsiteX30" fmla="*/ 1221 w 1583"/>
                  <a:gd name="connsiteY30" fmla="*/ 12 h 564"/>
                  <a:gd name="connsiteX31" fmla="*/ 1225 w 1583"/>
                  <a:gd name="connsiteY31" fmla="*/ 3 h 564"/>
                  <a:gd name="connsiteX32" fmla="*/ 1234 w 1583"/>
                  <a:gd name="connsiteY32" fmla="*/ 0 h 564"/>
                  <a:gd name="connsiteX0" fmla="*/ 1235 w 1584"/>
                  <a:gd name="connsiteY0" fmla="*/ 0 h 564"/>
                  <a:gd name="connsiteX1" fmla="*/ 1245 w 1584"/>
                  <a:gd name="connsiteY1" fmla="*/ 1 h 564"/>
                  <a:gd name="connsiteX2" fmla="*/ 1256 w 1584"/>
                  <a:gd name="connsiteY2" fmla="*/ 7 h 564"/>
                  <a:gd name="connsiteX3" fmla="*/ 1570 w 1584"/>
                  <a:gd name="connsiteY3" fmla="*/ 253 h 564"/>
                  <a:gd name="connsiteX4" fmla="*/ 1580 w 1584"/>
                  <a:gd name="connsiteY4" fmla="*/ 263 h 564"/>
                  <a:gd name="connsiteX5" fmla="*/ 1584 w 1584"/>
                  <a:gd name="connsiteY5" fmla="*/ 275 h 564"/>
                  <a:gd name="connsiteX6" fmla="*/ 1584 w 1584"/>
                  <a:gd name="connsiteY6" fmla="*/ 288 h 564"/>
                  <a:gd name="connsiteX7" fmla="*/ 1580 w 1584"/>
                  <a:gd name="connsiteY7" fmla="*/ 300 h 564"/>
                  <a:gd name="connsiteX8" fmla="*/ 1570 w 1584"/>
                  <a:gd name="connsiteY8" fmla="*/ 310 h 564"/>
                  <a:gd name="connsiteX9" fmla="*/ 1256 w 1584"/>
                  <a:gd name="connsiteY9" fmla="*/ 556 h 564"/>
                  <a:gd name="connsiteX10" fmla="*/ 1245 w 1584"/>
                  <a:gd name="connsiteY10" fmla="*/ 563 h 564"/>
                  <a:gd name="connsiteX11" fmla="*/ 1235 w 1584"/>
                  <a:gd name="connsiteY11" fmla="*/ 564 h 564"/>
                  <a:gd name="connsiteX12" fmla="*/ 1226 w 1584"/>
                  <a:gd name="connsiteY12" fmla="*/ 561 h 564"/>
                  <a:gd name="connsiteX13" fmla="*/ 1222 w 1584"/>
                  <a:gd name="connsiteY13" fmla="*/ 552 h 564"/>
                  <a:gd name="connsiteX14" fmla="*/ 1220 w 1584"/>
                  <a:gd name="connsiteY14" fmla="*/ 539 h 564"/>
                  <a:gd name="connsiteX15" fmla="*/ 1220 w 1584"/>
                  <a:gd name="connsiteY15" fmla="*/ 519 h 564"/>
                  <a:gd name="connsiteX16" fmla="*/ 1217 w 1584"/>
                  <a:gd name="connsiteY16" fmla="*/ 505 h 564"/>
                  <a:gd name="connsiteX17" fmla="*/ 1211 w 1584"/>
                  <a:gd name="connsiteY17" fmla="*/ 492 h 564"/>
                  <a:gd name="connsiteX18" fmla="*/ 1201 w 1584"/>
                  <a:gd name="connsiteY18" fmla="*/ 483 h 564"/>
                  <a:gd name="connsiteX19" fmla="*/ 1189 w 1584"/>
                  <a:gd name="connsiteY19" fmla="*/ 476 h 564"/>
                  <a:gd name="connsiteX20" fmla="*/ 1175 w 1584"/>
                  <a:gd name="connsiteY20" fmla="*/ 474 h 564"/>
                  <a:gd name="connsiteX21" fmla="*/ 0 w 1584"/>
                  <a:gd name="connsiteY21" fmla="*/ 484 h 564"/>
                  <a:gd name="connsiteX22" fmla="*/ 1 w 1584"/>
                  <a:gd name="connsiteY22" fmla="*/ 90 h 564"/>
                  <a:gd name="connsiteX23" fmla="*/ 1175 w 1584"/>
                  <a:gd name="connsiteY23" fmla="*/ 89 h 564"/>
                  <a:gd name="connsiteX24" fmla="*/ 1189 w 1584"/>
                  <a:gd name="connsiteY24" fmla="*/ 87 h 564"/>
                  <a:gd name="connsiteX25" fmla="*/ 1201 w 1584"/>
                  <a:gd name="connsiteY25" fmla="*/ 80 h 564"/>
                  <a:gd name="connsiteX26" fmla="*/ 1211 w 1584"/>
                  <a:gd name="connsiteY26" fmla="*/ 70 h 564"/>
                  <a:gd name="connsiteX27" fmla="*/ 1217 w 1584"/>
                  <a:gd name="connsiteY27" fmla="*/ 58 h 564"/>
                  <a:gd name="connsiteX28" fmla="*/ 1220 w 1584"/>
                  <a:gd name="connsiteY28" fmla="*/ 44 h 564"/>
                  <a:gd name="connsiteX29" fmla="*/ 1220 w 1584"/>
                  <a:gd name="connsiteY29" fmla="*/ 24 h 564"/>
                  <a:gd name="connsiteX30" fmla="*/ 1222 w 1584"/>
                  <a:gd name="connsiteY30" fmla="*/ 12 h 564"/>
                  <a:gd name="connsiteX31" fmla="*/ 1226 w 1584"/>
                  <a:gd name="connsiteY31" fmla="*/ 3 h 564"/>
                  <a:gd name="connsiteX32" fmla="*/ 1235 w 1584"/>
                  <a:gd name="connsiteY32" fmla="*/ 0 h 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584" h="564">
                    <a:moveTo>
                      <a:pt x="1235" y="0"/>
                    </a:moveTo>
                    <a:cubicBezTo>
                      <a:pt x="1238" y="0"/>
                      <a:pt x="1242" y="1"/>
                      <a:pt x="1245" y="1"/>
                    </a:cubicBezTo>
                    <a:cubicBezTo>
                      <a:pt x="1249" y="3"/>
                      <a:pt x="1252" y="5"/>
                      <a:pt x="1256" y="7"/>
                    </a:cubicBezTo>
                    <a:lnTo>
                      <a:pt x="1570" y="253"/>
                    </a:lnTo>
                    <a:lnTo>
                      <a:pt x="1580" y="263"/>
                    </a:lnTo>
                    <a:cubicBezTo>
                      <a:pt x="1581" y="267"/>
                      <a:pt x="1583" y="271"/>
                      <a:pt x="1584" y="275"/>
                    </a:cubicBezTo>
                    <a:lnTo>
                      <a:pt x="1584" y="288"/>
                    </a:lnTo>
                    <a:cubicBezTo>
                      <a:pt x="1583" y="292"/>
                      <a:pt x="1581" y="296"/>
                      <a:pt x="1580" y="300"/>
                    </a:cubicBezTo>
                    <a:lnTo>
                      <a:pt x="1570" y="310"/>
                    </a:lnTo>
                    <a:lnTo>
                      <a:pt x="1256" y="556"/>
                    </a:lnTo>
                    <a:cubicBezTo>
                      <a:pt x="1252" y="558"/>
                      <a:pt x="1249" y="561"/>
                      <a:pt x="1245" y="563"/>
                    </a:cubicBezTo>
                    <a:cubicBezTo>
                      <a:pt x="1242" y="563"/>
                      <a:pt x="1238" y="564"/>
                      <a:pt x="1235" y="564"/>
                    </a:cubicBezTo>
                    <a:lnTo>
                      <a:pt x="1226" y="561"/>
                    </a:lnTo>
                    <a:cubicBezTo>
                      <a:pt x="1225" y="558"/>
                      <a:pt x="1223" y="555"/>
                      <a:pt x="1222" y="552"/>
                    </a:cubicBezTo>
                    <a:cubicBezTo>
                      <a:pt x="1221" y="548"/>
                      <a:pt x="1221" y="543"/>
                      <a:pt x="1220" y="539"/>
                    </a:cubicBezTo>
                    <a:lnTo>
                      <a:pt x="1220" y="519"/>
                    </a:lnTo>
                    <a:cubicBezTo>
                      <a:pt x="1219" y="514"/>
                      <a:pt x="1218" y="510"/>
                      <a:pt x="1217" y="505"/>
                    </a:cubicBezTo>
                    <a:cubicBezTo>
                      <a:pt x="1215" y="501"/>
                      <a:pt x="1213" y="496"/>
                      <a:pt x="1211" y="492"/>
                    </a:cubicBezTo>
                    <a:cubicBezTo>
                      <a:pt x="1208" y="489"/>
                      <a:pt x="1204" y="486"/>
                      <a:pt x="1201" y="483"/>
                    </a:cubicBezTo>
                    <a:cubicBezTo>
                      <a:pt x="1197" y="481"/>
                      <a:pt x="1193" y="478"/>
                      <a:pt x="1189" y="476"/>
                    </a:cubicBezTo>
                    <a:cubicBezTo>
                      <a:pt x="1184" y="475"/>
                      <a:pt x="1180" y="475"/>
                      <a:pt x="1175" y="474"/>
                    </a:cubicBezTo>
                    <a:lnTo>
                      <a:pt x="0" y="484"/>
                    </a:lnTo>
                    <a:cubicBezTo>
                      <a:pt x="0" y="353"/>
                      <a:pt x="1" y="221"/>
                      <a:pt x="1" y="90"/>
                    </a:cubicBezTo>
                    <a:cubicBezTo>
                      <a:pt x="292" y="85"/>
                      <a:pt x="884" y="91"/>
                      <a:pt x="1175" y="89"/>
                    </a:cubicBezTo>
                    <a:cubicBezTo>
                      <a:pt x="1180" y="88"/>
                      <a:pt x="1184" y="88"/>
                      <a:pt x="1189" y="87"/>
                    </a:cubicBezTo>
                    <a:cubicBezTo>
                      <a:pt x="1193" y="85"/>
                      <a:pt x="1197" y="82"/>
                      <a:pt x="1201" y="80"/>
                    </a:cubicBezTo>
                    <a:lnTo>
                      <a:pt x="1211" y="70"/>
                    </a:lnTo>
                    <a:lnTo>
                      <a:pt x="1217" y="58"/>
                    </a:lnTo>
                    <a:cubicBezTo>
                      <a:pt x="1218" y="53"/>
                      <a:pt x="1219" y="49"/>
                      <a:pt x="1220" y="44"/>
                    </a:cubicBezTo>
                    <a:lnTo>
                      <a:pt x="1220" y="24"/>
                    </a:lnTo>
                    <a:cubicBezTo>
                      <a:pt x="1221" y="20"/>
                      <a:pt x="1221" y="16"/>
                      <a:pt x="1222" y="12"/>
                    </a:cubicBezTo>
                    <a:cubicBezTo>
                      <a:pt x="1223" y="9"/>
                      <a:pt x="1225" y="6"/>
                      <a:pt x="1226" y="3"/>
                    </a:cubicBezTo>
                    <a:lnTo>
                      <a:pt x="1235" y="0"/>
                    </a:lnTo>
                    <a:close/>
                  </a:path>
                </a:pathLst>
              </a:custGeom>
              <a:solidFill>
                <a:srgbClr val="509D2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" name="Rounded Rectangle 44">
              <a:extLst>
                <a:ext uri="{FF2B5EF4-FFF2-40B4-BE49-F238E27FC236}">
                  <a16:creationId xmlns:a16="http://schemas.microsoft.com/office/drawing/2014/main" id="{911FA0F8-CFAC-4AB1-A4F5-F0352C6FB909}"/>
                </a:ext>
              </a:extLst>
            </p:cNvPr>
            <p:cNvSpPr/>
            <p:nvPr/>
          </p:nvSpPr>
          <p:spPr>
            <a:xfrm>
              <a:off x="1903411" y="4834890"/>
              <a:ext cx="12472798" cy="651510"/>
            </a:xfrm>
            <a:prstGeom prst="roundRect">
              <a:avLst>
                <a:gd name="adj" fmla="val 0"/>
              </a:avLst>
            </a:prstGeom>
            <a:solidFill>
              <a:srgbClr val="E1F0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E1F0E6"/>
                </a:solidFill>
              </a:endParaRPr>
            </a:p>
          </p:txBody>
        </p:sp>
        <p:sp>
          <p:nvSpPr>
            <p:cNvPr id="36" name="Rounded Rectangle 47">
              <a:extLst>
                <a:ext uri="{FF2B5EF4-FFF2-40B4-BE49-F238E27FC236}">
                  <a16:creationId xmlns:a16="http://schemas.microsoft.com/office/drawing/2014/main" id="{6EABD3EE-797B-4D46-B3E6-0BDC21A9AA11}"/>
                </a:ext>
              </a:extLst>
            </p:cNvPr>
            <p:cNvSpPr/>
            <p:nvPr/>
          </p:nvSpPr>
          <p:spPr>
            <a:xfrm>
              <a:off x="-272833" y="5574475"/>
              <a:ext cx="7357844" cy="651510"/>
            </a:xfrm>
            <a:prstGeom prst="roundRect">
              <a:avLst>
                <a:gd name="adj" fmla="val 0"/>
              </a:avLst>
            </a:prstGeom>
            <a:solidFill>
              <a:srgbClr val="BED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49">
              <a:extLst>
                <a:ext uri="{FF2B5EF4-FFF2-40B4-BE49-F238E27FC236}">
                  <a16:creationId xmlns:a16="http://schemas.microsoft.com/office/drawing/2014/main" id="{1E5CB5D1-8789-4B04-8B47-D4048A30B729}"/>
                </a:ext>
              </a:extLst>
            </p:cNvPr>
            <p:cNvSpPr/>
            <p:nvPr/>
          </p:nvSpPr>
          <p:spPr>
            <a:xfrm rot="10800000" flipH="1">
              <a:off x="2360612" y="4841175"/>
              <a:ext cx="1600200" cy="64457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27000"/>
                  </a:schemeClr>
                </a:gs>
                <a:gs pos="34000">
                  <a:schemeClr val="tx1">
                    <a:lumMod val="75000"/>
                    <a:lumOff val="25000"/>
                    <a:tint val="23500"/>
                    <a:satMod val="16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BBA3D96-2463-4820-8E05-4BB9493CDD8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-123942" y="2804395"/>
              <a:ext cx="4485897" cy="888388"/>
            </a:xfrm>
            <a:custGeom>
              <a:avLst/>
              <a:gdLst>
                <a:gd name="connsiteX0" fmla="*/ 1808 w 2158"/>
                <a:gd name="connsiteY0" fmla="*/ 0 h 566"/>
                <a:gd name="connsiteX1" fmla="*/ 1818 w 2158"/>
                <a:gd name="connsiteY1" fmla="*/ 1 h 566"/>
                <a:gd name="connsiteX2" fmla="*/ 1829 w 2158"/>
                <a:gd name="connsiteY2" fmla="*/ 8 h 566"/>
                <a:gd name="connsiteX3" fmla="*/ 2144 w 2158"/>
                <a:gd name="connsiteY3" fmla="*/ 255 h 566"/>
                <a:gd name="connsiteX4" fmla="*/ 2154 w 2158"/>
                <a:gd name="connsiteY4" fmla="*/ 265 h 566"/>
                <a:gd name="connsiteX5" fmla="*/ 2158 w 2158"/>
                <a:gd name="connsiteY5" fmla="*/ 277 h 566"/>
                <a:gd name="connsiteX6" fmla="*/ 2158 w 2158"/>
                <a:gd name="connsiteY6" fmla="*/ 289 h 566"/>
                <a:gd name="connsiteX7" fmla="*/ 2154 w 2158"/>
                <a:gd name="connsiteY7" fmla="*/ 301 h 566"/>
                <a:gd name="connsiteX8" fmla="*/ 2144 w 2158"/>
                <a:gd name="connsiteY8" fmla="*/ 311 h 566"/>
                <a:gd name="connsiteX9" fmla="*/ 1829 w 2158"/>
                <a:gd name="connsiteY9" fmla="*/ 558 h 566"/>
                <a:gd name="connsiteX10" fmla="*/ 1818 w 2158"/>
                <a:gd name="connsiteY10" fmla="*/ 564 h 566"/>
                <a:gd name="connsiteX11" fmla="*/ 1808 w 2158"/>
                <a:gd name="connsiteY11" fmla="*/ 566 h 566"/>
                <a:gd name="connsiteX12" fmla="*/ 1801 w 2158"/>
                <a:gd name="connsiteY12" fmla="*/ 562 h 566"/>
                <a:gd name="connsiteX13" fmla="*/ 1796 w 2158"/>
                <a:gd name="connsiteY13" fmla="*/ 553 h 566"/>
                <a:gd name="connsiteX14" fmla="*/ 1794 w 2158"/>
                <a:gd name="connsiteY14" fmla="*/ 540 h 566"/>
                <a:gd name="connsiteX15" fmla="*/ 1794 w 2158"/>
                <a:gd name="connsiteY15" fmla="*/ 520 h 566"/>
                <a:gd name="connsiteX16" fmla="*/ 1792 w 2158"/>
                <a:gd name="connsiteY16" fmla="*/ 506 h 566"/>
                <a:gd name="connsiteX17" fmla="*/ 1785 w 2158"/>
                <a:gd name="connsiteY17" fmla="*/ 494 h 566"/>
                <a:gd name="connsiteX18" fmla="*/ 1775 w 2158"/>
                <a:gd name="connsiteY18" fmla="*/ 484 h 566"/>
                <a:gd name="connsiteX19" fmla="*/ 1763 w 2158"/>
                <a:gd name="connsiteY19" fmla="*/ 477 h 566"/>
                <a:gd name="connsiteX20" fmla="*/ 1749 w 2158"/>
                <a:gd name="connsiteY20" fmla="*/ 475 h 566"/>
                <a:gd name="connsiteX21" fmla="*/ 45 w 2158"/>
                <a:gd name="connsiteY21" fmla="*/ 475 h 566"/>
                <a:gd name="connsiteX22" fmla="*/ 31 w 2158"/>
                <a:gd name="connsiteY22" fmla="*/ 473 h 566"/>
                <a:gd name="connsiteX23" fmla="*/ 19 w 2158"/>
                <a:gd name="connsiteY23" fmla="*/ 466 h 566"/>
                <a:gd name="connsiteX24" fmla="*/ 9 w 2158"/>
                <a:gd name="connsiteY24" fmla="*/ 456 h 566"/>
                <a:gd name="connsiteX25" fmla="*/ 2 w 2158"/>
                <a:gd name="connsiteY25" fmla="*/ 444 h 566"/>
                <a:gd name="connsiteX26" fmla="*/ 0 w 2158"/>
                <a:gd name="connsiteY26" fmla="*/ 430 h 566"/>
                <a:gd name="connsiteX27" fmla="*/ 2 w 2158"/>
                <a:gd name="connsiteY27" fmla="*/ 121 h 566"/>
                <a:gd name="connsiteX28" fmla="*/ 9 w 2158"/>
                <a:gd name="connsiteY28" fmla="*/ 109 h 566"/>
                <a:gd name="connsiteX29" fmla="*/ 19 w 2158"/>
                <a:gd name="connsiteY29" fmla="*/ 99 h 566"/>
                <a:gd name="connsiteX30" fmla="*/ 31 w 2158"/>
                <a:gd name="connsiteY30" fmla="*/ 93 h 566"/>
                <a:gd name="connsiteX31" fmla="*/ 45 w 2158"/>
                <a:gd name="connsiteY31" fmla="*/ 91 h 566"/>
                <a:gd name="connsiteX32" fmla="*/ 1749 w 2158"/>
                <a:gd name="connsiteY32" fmla="*/ 91 h 566"/>
                <a:gd name="connsiteX33" fmla="*/ 1763 w 2158"/>
                <a:gd name="connsiteY33" fmla="*/ 88 h 566"/>
                <a:gd name="connsiteX34" fmla="*/ 1775 w 2158"/>
                <a:gd name="connsiteY34" fmla="*/ 82 h 566"/>
                <a:gd name="connsiteX35" fmla="*/ 1785 w 2158"/>
                <a:gd name="connsiteY35" fmla="*/ 72 h 566"/>
                <a:gd name="connsiteX36" fmla="*/ 1792 w 2158"/>
                <a:gd name="connsiteY36" fmla="*/ 60 h 566"/>
                <a:gd name="connsiteX37" fmla="*/ 1794 w 2158"/>
                <a:gd name="connsiteY37" fmla="*/ 45 h 566"/>
                <a:gd name="connsiteX38" fmla="*/ 1794 w 2158"/>
                <a:gd name="connsiteY38" fmla="*/ 26 h 566"/>
                <a:gd name="connsiteX39" fmla="*/ 1796 w 2158"/>
                <a:gd name="connsiteY39" fmla="*/ 14 h 566"/>
                <a:gd name="connsiteX40" fmla="*/ 1801 w 2158"/>
                <a:gd name="connsiteY40" fmla="*/ 5 h 566"/>
                <a:gd name="connsiteX41" fmla="*/ 1808 w 2158"/>
                <a:gd name="connsiteY41" fmla="*/ 0 h 566"/>
                <a:gd name="connsiteX0" fmla="*/ 1808 w 2158"/>
                <a:gd name="connsiteY0" fmla="*/ 0 h 566"/>
                <a:gd name="connsiteX1" fmla="*/ 1818 w 2158"/>
                <a:gd name="connsiteY1" fmla="*/ 1 h 566"/>
                <a:gd name="connsiteX2" fmla="*/ 1829 w 2158"/>
                <a:gd name="connsiteY2" fmla="*/ 8 h 566"/>
                <a:gd name="connsiteX3" fmla="*/ 2144 w 2158"/>
                <a:gd name="connsiteY3" fmla="*/ 255 h 566"/>
                <a:gd name="connsiteX4" fmla="*/ 2154 w 2158"/>
                <a:gd name="connsiteY4" fmla="*/ 265 h 566"/>
                <a:gd name="connsiteX5" fmla="*/ 2158 w 2158"/>
                <a:gd name="connsiteY5" fmla="*/ 277 h 566"/>
                <a:gd name="connsiteX6" fmla="*/ 2158 w 2158"/>
                <a:gd name="connsiteY6" fmla="*/ 289 h 566"/>
                <a:gd name="connsiteX7" fmla="*/ 2154 w 2158"/>
                <a:gd name="connsiteY7" fmla="*/ 301 h 566"/>
                <a:gd name="connsiteX8" fmla="*/ 2144 w 2158"/>
                <a:gd name="connsiteY8" fmla="*/ 311 h 566"/>
                <a:gd name="connsiteX9" fmla="*/ 1829 w 2158"/>
                <a:gd name="connsiteY9" fmla="*/ 558 h 566"/>
                <a:gd name="connsiteX10" fmla="*/ 1818 w 2158"/>
                <a:gd name="connsiteY10" fmla="*/ 564 h 566"/>
                <a:gd name="connsiteX11" fmla="*/ 1808 w 2158"/>
                <a:gd name="connsiteY11" fmla="*/ 566 h 566"/>
                <a:gd name="connsiteX12" fmla="*/ 1801 w 2158"/>
                <a:gd name="connsiteY12" fmla="*/ 562 h 566"/>
                <a:gd name="connsiteX13" fmla="*/ 1796 w 2158"/>
                <a:gd name="connsiteY13" fmla="*/ 553 h 566"/>
                <a:gd name="connsiteX14" fmla="*/ 1794 w 2158"/>
                <a:gd name="connsiteY14" fmla="*/ 540 h 566"/>
                <a:gd name="connsiteX15" fmla="*/ 1794 w 2158"/>
                <a:gd name="connsiteY15" fmla="*/ 520 h 566"/>
                <a:gd name="connsiteX16" fmla="*/ 1792 w 2158"/>
                <a:gd name="connsiteY16" fmla="*/ 506 h 566"/>
                <a:gd name="connsiteX17" fmla="*/ 1785 w 2158"/>
                <a:gd name="connsiteY17" fmla="*/ 494 h 566"/>
                <a:gd name="connsiteX18" fmla="*/ 1775 w 2158"/>
                <a:gd name="connsiteY18" fmla="*/ 484 h 566"/>
                <a:gd name="connsiteX19" fmla="*/ 1763 w 2158"/>
                <a:gd name="connsiteY19" fmla="*/ 477 h 566"/>
                <a:gd name="connsiteX20" fmla="*/ 1749 w 2158"/>
                <a:gd name="connsiteY20" fmla="*/ 475 h 566"/>
                <a:gd name="connsiteX21" fmla="*/ 45 w 2158"/>
                <a:gd name="connsiteY21" fmla="*/ 475 h 566"/>
                <a:gd name="connsiteX22" fmla="*/ 31 w 2158"/>
                <a:gd name="connsiteY22" fmla="*/ 473 h 566"/>
                <a:gd name="connsiteX23" fmla="*/ 19 w 2158"/>
                <a:gd name="connsiteY23" fmla="*/ 466 h 566"/>
                <a:gd name="connsiteX24" fmla="*/ 9 w 2158"/>
                <a:gd name="connsiteY24" fmla="*/ 456 h 566"/>
                <a:gd name="connsiteX25" fmla="*/ 2 w 2158"/>
                <a:gd name="connsiteY25" fmla="*/ 444 h 566"/>
                <a:gd name="connsiteX26" fmla="*/ 0 w 2158"/>
                <a:gd name="connsiteY26" fmla="*/ 430 h 566"/>
                <a:gd name="connsiteX27" fmla="*/ 9 w 2158"/>
                <a:gd name="connsiteY27" fmla="*/ 109 h 566"/>
                <a:gd name="connsiteX28" fmla="*/ 19 w 2158"/>
                <a:gd name="connsiteY28" fmla="*/ 99 h 566"/>
                <a:gd name="connsiteX29" fmla="*/ 31 w 2158"/>
                <a:gd name="connsiteY29" fmla="*/ 93 h 566"/>
                <a:gd name="connsiteX30" fmla="*/ 45 w 2158"/>
                <a:gd name="connsiteY30" fmla="*/ 91 h 566"/>
                <a:gd name="connsiteX31" fmla="*/ 1749 w 2158"/>
                <a:gd name="connsiteY31" fmla="*/ 91 h 566"/>
                <a:gd name="connsiteX32" fmla="*/ 1763 w 2158"/>
                <a:gd name="connsiteY32" fmla="*/ 88 h 566"/>
                <a:gd name="connsiteX33" fmla="*/ 1775 w 2158"/>
                <a:gd name="connsiteY33" fmla="*/ 82 h 566"/>
                <a:gd name="connsiteX34" fmla="*/ 1785 w 2158"/>
                <a:gd name="connsiteY34" fmla="*/ 72 h 566"/>
                <a:gd name="connsiteX35" fmla="*/ 1792 w 2158"/>
                <a:gd name="connsiteY35" fmla="*/ 60 h 566"/>
                <a:gd name="connsiteX36" fmla="*/ 1794 w 2158"/>
                <a:gd name="connsiteY36" fmla="*/ 45 h 566"/>
                <a:gd name="connsiteX37" fmla="*/ 1794 w 2158"/>
                <a:gd name="connsiteY37" fmla="*/ 26 h 566"/>
                <a:gd name="connsiteX38" fmla="*/ 1796 w 2158"/>
                <a:gd name="connsiteY38" fmla="*/ 14 h 566"/>
                <a:gd name="connsiteX39" fmla="*/ 1801 w 2158"/>
                <a:gd name="connsiteY39" fmla="*/ 5 h 566"/>
                <a:gd name="connsiteX40" fmla="*/ 1808 w 2158"/>
                <a:gd name="connsiteY40" fmla="*/ 0 h 566"/>
                <a:gd name="connsiteX0" fmla="*/ 1808 w 2158"/>
                <a:gd name="connsiteY0" fmla="*/ 0 h 566"/>
                <a:gd name="connsiteX1" fmla="*/ 1818 w 2158"/>
                <a:gd name="connsiteY1" fmla="*/ 1 h 566"/>
                <a:gd name="connsiteX2" fmla="*/ 1829 w 2158"/>
                <a:gd name="connsiteY2" fmla="*/ 8 h 566"/>
                <a:gd name="connsiteX3" fmla="*/ 2144 w 2158"/>
                <a:gd name="connsiteY3" fmla="*/ 255 h 566"/>
                <a:gd name="connsiteX4" fmla="*/ 2154 w 2158"/>
                <a:gd name="connsiteY4" fmla="*/ 265 h 566"/>
                <a:gd name="connsiteX5" fmla="*/ 2158 w 2158"/>
                <a:gd name="connsiteY5" fmla="*/ 277 h 566"/>
                <a:gd name="connsiteX6" fmla="*/ 2158 w 2158"/>
                <a:gd name="connsiteY6" fmla="*/ 289 h 566"/>
                <a:gd name="connsiteX7" fmla="*/ 2154 w 2158"/>
                <a:gd name="connsiteY7" fmla="*/ 301 h 566"/>
                <a:gd name="connsiteX8" fmla="*/ 2144 w 2158"/>
                <a:gd name="connsiteY8" fmla="*/ 311 h 566"/>
                <a:gd name="connsiteX9" fmla="*/ 1829 w 2158"/>
                <a:gd name="connsiteY9" fmla="*/ 558 h 566"/>
                <a:gd name="connsiteX10" fmla="*/ 1818 w 2158"/>
                <a:gd name="connsiteY10" fmla="*/ 564 h 566"/>
                <a:gd name="connsiteX11" fmla="*/ 1808 w 2158"/>
                <a:gd name="connsiteY11" fmla="*/ 566 h 566"/>
                <a:gd name="connsiteX12" fmla="*/ 1801 w 2158"/>
                <a:gd name="connsiteY12" fmla="*/ 562 h 566"/>
                <a:gd name="connsiteX13" fmla="*/ 1796 w 2158"/>
                <a:gd name="connsiteY13" fmla="*/ 553 h 566"/>
                <a:gd name="connsiteX14" fmla="*/ 1794 w 2158"/>
                <a:gd name="connsiteY14" fmla="*/ 540 h 566"/>
                <a:gd name="connsiteX15" fmla="*/ 1794 w 2158"/>
                <a:gd name="connsiteY15" fmla="*/ 520 h 566"/>
                <a:gd name="connsiteX16" fmla="*/ 1792 w 2158"/>
                <a:gd name="connsiteY16" fmla="*/ 506 h 566"/>
                <a:gd name="connsiteX17" fmla="*/ 1785 w 2158"/>
                <a:gd name="connsiteY17" fmla="*/ 494 h 566"/>
                <a:gd name="connsiteX18" fmla="*/ 1775 w 2158"/>
                <a:gd name="connsiteY18" fmla="*/ 484 h 566"/>
                <a:gd name="connsiteX19" fmla="*/ 1763 w 2158"/>
                <a:gd name="connsiteY19" fmla="*/ 477 h 566"/>
                <a:gd name="connsiteX20" fmla="*/ 1749 w 2158"/>
                <a:gd name="connsiteY20" fmla="*/ 475 h 566"/>
                <a:gd name="connsiteX21" fmla="*/ 45 w 2158"/>
                <a:gd name="connsiteY21" fmla="*/ 475 h 566"/>
                <a:gd name="connsiteX22" fmla="*/ 31 w 2158"/>
                <a:gd name="connsiteY22" fmla="*/ 473 h 566"/>
                <a:gd name="connsiteX23" fmla="*/ 19 w 2158"/>
                <a:gd name="connsiteY23" fmla="*/ 466 h 566"/>
                <a:gd name="connsiteX24" fmla="*/ 9 w 2158"/>
                <a:gd name="connsiteY24" fmla="*/ 456 h 566"/>
                <a:gd name="connsiteX25" fmla="*/ 2 w 2158"/>
                <a:gd name="connsiteY25" fmla="*/ 444 h 566"/>
                <a:gd name="connsiteX26" fmla="*/ 0 w 2158"/>
                <a:gd name="connsiteY26" fmla="*/ 430 h 566"/>
                <a:gd name="connsiteX27" fmla="*/ 9 w 2158"/>
                <a:gd name="connsiteY27" fmla="*/ 109 h 566"/>
                <a:gd name="connsiteX28" fmla="*/ 31 w 2158"/>
                <a:gd name="connsiteY28" fmla="*/ 93 h 566"/>
                <a:gd name="connsiteX29" fmla="*/ 45 w 2158"/>
                <a:gd name="connsiteY29" fmla="*/ 91 h 566"/>
                <a:gd name="connsiteX30" fmla="*/ 1749 w 2158"/>
                <a:gd name="connsiteY30" fmla="*/ 91 h 566"/>
                <a:gd name="connsiteX31" fmla="*/ 1763 w 2158"/>
                <a:gd name="connsiteY31" fmla="*/ 88 h 566"/>
                <a:gd name="connsiteX32" fmla="*/ 1775 w 2158"/>
                <a:gd name="connsiteY32" fmla="*/ 82 h 566"/>
                <a:gd name="connsiteX33" fmla="*/ 1785 w 2158"/>
                <a:gd name="connsiteY33" fmla="*/ 72 h 566"/>
                <a:gd name="connsiteX34" fmla="*/ 1792 w 2158"/>
                <a:gd name="connsiteY34" fmla="*/ 60 h 566"/>
                <a:gd name="connsiteX35" fmla="*/ 1794 w 2158"/>
                <a:gd name="connsiteY35" fmla="*/ 45 h 566"/>
                <a:gd name="connsiteX36" fmla="*/ 1794 w 2158"/>
                <a:gd name="connsiteY36" fmla="*/ 26 h 566"/>
                <a:gd name="connsiteX37" fmla="*/ 1796 w 2158"/>
                <a:gd name="connsiteY37" fmla="*/ 14 h 566"/>
                <a:gd name="connsiteX38" fmla="*/ 1801 w 2158"/>
                <a:gd name="connsiteY38" fmla="*/ 5 h 566"/>
                <a:gd name="connsiteX39" fmla="*/ 1808 w 2158"/>
                <a:gd name="connsiteY39" fmla="*/ 0 h 566"/>
                <a:gd name="connsiteX0" fmla="*/ 1808 w 2158"/>
                <a:gd name="connsiteY0" fmla="*/ 0 h 566"/>
                <a:gd name="connsiteX1" fmla="*/ 1818 w 2158"/>
                <a:gd name="connsiteY1" fmla="*/ 1 h 566"/>
                <a:gd name="connsiteX2" fmla="*/ 1829 w 2158"/>
                <a:gd name="connsiteY2" fmla="*/ 8 h 566"/>
                <a:gd name="connsiteX3" fmla="*/ 2144 w 2158"/>
                <a:gd name="connsiteY3" fmla="*/ 255 h 566"/>
                <a:gd name="connsiteX4" fmla="*/ 2154 w 2158"/>
                <a:gd name="connsiteY4" fmla="*/ 265 h 566"/>
                <a:gd name="connsiteX5" fmla="*/ 2158 w 2158"/>
                <a:gd name="connsiteY5" fmla="*/ 277 h 566"/>
                <a:gd name="connsiteX6" fmla="*/ 2158 w 2158"/>
                <a:gd name="connsiteY6" fmla="*/ 289 h 566"/>
                <a:gd name="connsiteX7" fmla="*/ 2154 w 2158"/>
                <a:gd name="connsiteY7" fmla="*/ 301 h 566"/>
                <a:gd name="connsiteX8" fmla="*/ 2144 w 2158"/>
                <a:gd name="connsiteY8" fmla="*/ 311 h 566"/>
                <a:gd name="connsiteX9" fmla="*/ 1829 w 2158"/>
                <a:gd name="connsiteY9" fmla="*/ 558 h 566"/>
                <a:gd name="connsiteX10" fmla="*/ 1818 w 2158"/>
                <a:gd name="connsiteY10" fmla="*/ 564 h 566"/>
                <a:gd name="connsiteX11" fmla="*/ 1808 w 2158"/>
                <a:gd name="connsiteY11" fmla="*/ 566 h 566"/>
                <a:gd name="connsiteX12" fmla="*/ 1801 w 2158"/>
                <a:gd name="connsiteY12" fmla="*/ 562 h 566"/>
                <a:gd name="connsiteX13" fmla="*/ 1796 w 2158"/>
                <a:gd name="connsiteY13" fmla="*/ 553 h 566"/>
                <a:gd name="connsiteX14" fmla="*/ 1794 w 2158"/>
                <a:gd name="connsiteY14" fmla="*/ 540 h 566"/>
                <a:gd name="connsiteX15" fmla="*/ 1794 w 2158"/>
                <a:gd name="connsiteY15" fmla="*/ 520 h 566"/>
                <a:gd name="connsiteX16" fmla="*/ 1792 w 2158"/>
                <a:gd name="connsiteY16" fmla="*/ 506 h 566"/>
                <a:gd name="connsiteX17" fmla="*/ 1785 w 2158"/>
                <a:gd name="connsiteY17" fmla="*/ 494 h 566"/>
                <a:gd name="connsiteX18" fmla="*/ 1775 w 2158"/>
                <a:gd name="connsiteY18" fmla="*/ 484 h 566"/>
                <a:gd name="connsiteX19" fmla="*/ 1763 w 2158"/>
                <a:gd name="connsiteY19" fmla="*/ 477 h 566"/>
                <a:gd name="connsiteX20" fmla="*/ 1749 w 2158"/>
                <a:gd name="connsiteY20" fmla="*/ 475 h 566"/>
                <a:gd name="connsiteX21" fmla="*/ 45 w 2158"/>
                <a:gd name="connsiteY21" fmla="*/ 475 h 566"/>
                <a:gd name="connsiteX22" fmla="*/ 31 w 2158"/>
                <a:gd name="connsiteY22" fmla="*/ 473 h 566"/>
                <a:gd name="connsiteX23" fmla="*/ 19 w 2158"/>
                <a:gd name="connsiteY23" fmla="*/ 466 h 566"/>
                <a:gd name="connsiteX24" fmla="*/ 9 w 2158"/>
                <a:gd name="connsiteY24" fmla="*/ 456 h 566"/>
                <a:gd name="connsiteX25" fmla="*/ 2 w 2158"/>
                <a:gd name="connsiteY25" fmla="*/ 444 h 566"/>
                <a:gd name="connsiteX26" fmla="*/ 0 w 2158"/>
                <a:gd name="connsiteY26" fmla="*/ 430 h 566"/>
                <a:gd name="connsiteX27" fmla="*/ 31 w 2158"/>
                <a:gd name="connsiteY27" fmla="*/ 93 h 566"/>
                <a:gd name="connsiteX28" fmla="*/ 45 w 2158"/>
                <a:gd name="connsiteY28" fmla="*/ 91 h 566"/>
                <a:gd name="connsiteX29" fmla="*/ 1749 w 2158"/>
                <a:gd name="connsiteY29" fmla="*/ 91 h 566"/>
                <a:gd name="connsiteX30" fmla="*/ 1763 w 2158"/>
                <a:gd name="connsiteY30" fmla="*/ 88 h 566"/>
                <a:gd name="connsiteX31" fmla="*/ 1775 w 2158"/>
                <a:gd name="connsiteY31" fmla="*/ 82 h 566"/>
                <a:gd name="connsiteX32" fmla="*/ 1785 w 2158"/>
                <a:gd name="connsiteY32" fmla="*/ 72 h 566"/>
                <a:gd name="connsiteX33" fmla="*/ 1792 w 2158"/>
                <a:gd name="connsiteY33" fmla="*/ 60 h 566"/>
                <a:gd name="connsiteX34" fmla="*/ 1794 w 2158"/>
                <a:gd name="connsiteY34" fmla="*/ 45 h 566"/>
                <a:gd name="connsiteX35" fmla="*/ 1794 w 2158"/>
                <a:gd name="connsiteY35" fmla="*/ 26 h 566"/>
                <a:gd name="connsiteX36" fmla="*/ 1796 w 2158"/>
                <a:gd name="connsiteY36" fmla="*/ 14 h 566"/>
                <a:gd name="connsiteX37" fmla="*/ 1801 w 2158"/>
                <a:gd name="connsiteY37" fmla="*/ 5 h 566"/>
                <a:gd name="connsiteX38" fmla="*/ 1808 w 2158"/>
                <a:gd name="connsiteY38" fmla="*/ 0 h 566"/>
                <a:gd name="connsiteX0" fmla="*/ 2055 w 2405"/>
                <a:gd name="connsiteY0" fmla="*/ 0 h 566"/>
                <a:gd name="connsiteX1" fmla="*/ 2065 w 2405"/>
                <a:gd name="connsiteY1" fmla="*/ 1 h 566"/>
                <a:gd name="connsiteX2" fmla="*/ 2076 w 2405"/>
                <a:gd name="connsiteY2" fmla="*/ 8 h 566"/>
                <a:gd name="connsiteX3" fmla="*/ 2391 w 2405"/>
                <a:gd name="connsiteY3" fmla="*/ 255 h 566"/>
                <a:gd name="connsiteX4" fmla="*/ 2401 w 2405"/>
                <a:gd name="connsiteY4" fmla="*/ 265 h 566"/>
                <a:gd name="connsiteX5" fmla="*/ 2405 w 2405"/>
                <a:gd name="connsiteY5" fmla="*/ 277 h 566"/>
                <a:gd name="connsiteX6" fmla="*/ 2405 w 2405"/>
                <a:gd name="connsiteY6" fmla="*/ 289 h 566"/>
                <a:gd name="connsiteX7" fmla="*/ 2401 w 2405"/>
                <a:gd name="connsiteY7" fmla="*/ 301 h 566"/>
                <a:gd name="connsiteX8" fmla="*/ 2391 w 2405"/>
                <a:gd name="connsiteY8" fmla="*/ 311 h 566"/>
                <a:gd name="connsiteX9" fmla="*/ 2076 w 2405"/>
                <a:gd name="connsiteY9" fmla="*/ 558 h 566"/>
                <a:gd name="connsiteX10" fmla="*/ 2065 w 2405"/>
                <a:gd name="connsiteY10" fmla="*/ 564 h 566"/>
                <a:gd name="connsiteX11" fmla="*/ 2055 w 2405"/>
                <a:gd name="connsiteY11" fmla="*/ 566 h 566"/>
                <a:gd name="connsiteX12" fmla="*/ 2048 w 2405"/>
                <a:gd name="connsiteY12" fmla="*/ 562 h 566"/>
                <a:gd name="connsiteX13" fmla="*/ 2043 w 2405"/>
                <a:gd name="connsiteY13" fmla="*/ 553 h 566"/>
                <a:gd name="connsiteX14" fmla="*/ 2041 w 2405"/>
                <a:gd name="connsiteY14" fmla="*/ 540 h 566"/>
                <a:gd name="connsiteX15" fmla="*/ 2041 w 2405"/>
                <a:gd name="connsiteY15" fmla="*/ 520 h 566"/>
                <a:gd name="connsiteX16" fmla="*/ 2039 w 2405"/>
                <a:gd name="connsiteY16" fmla="*/ 506 h 566"/>
                <a:gd name="connsiteX17" fmla="*/ 2032 w 2405"/>
                <a:gd name="connsiteY17" fmla="*/ 494 h 566"/>
                <a:gd name="connsiteX18" fmla="*/ 2022 w 2405"/>
                <a:gd name="connsiteY18" fmla="*/ 484 h 566"/>
                <a:gd name="connsiteX19" fmla="*/ 2010 w 2405"/>
                <a:gd name="connsiteY19" fmla="*/ 477 h 566"/>
                <a:gd name="connsiteX20" fmla="*/ 1996 w 2405"/>
                <a:gd name="connsiteY20" fmla="*/ 475 h 566"/>
                <a:gd name="connsiteX21" fmla="*/ 292 w 2405"/>
                <a:gd name="connsiteY21" fmla="*/ 475 h 566"/>
                <a:gd name="connsiteX22" fmla="*/ 278 w 2405"/>
                <a:gd name="connsiteY22" fmla="*/ 473 h 566"/>
                <a:gd name="connsiteX23" fmla="*/ 266 w 2405"/>
                <a:gd name="connsiteY23" fmla="*/ 466 h 566"/>
                <a:gd name="connsiteX24" fmla="*/ 256 w 2405"/>
                <a:gd name="connsiteY24" fmla="*/ 456 h 566"/>
                <a:gd name="connsiteX25" fmla="*/ 249 w 2405"/>
                <a:gd name="connsiteY25" fmla="*/ 444 h 566"/>
                <a:gd name="connsiteX26" fmla="*/ 247 w 2405"/>
                <a:gd name="connsiteY26" fmla="*/ 430 h 566"/>
                <a:gd name="connsiteX27" fmla="*/ 292 w 2405"/>
                <a:gd name="connsiteY27" fmla="*/ 91 h 566"/>
                <a:gd name="connsiteX28" fmla="*/ 1996 w 2405"/>
                <a:gd name="connsiteY28" fmla="*/ 91 h 566"/>
                <a:gd name="connsiteX29" fmla="*/ 2010 w 2405"/>
                <a:gd name="connsiteY29" fmla="*/ 88 h 566"/>
                <a:gd name="connsiteX30" fmla="*/ 2022 w 2405"/>
                <a:gd name="connsiteY30" fmla="*/ 82 h 566"/>
                <a:gd name="connsiteX31" fmla="*/ 2032 w 2405"/>
                <a:gd name="connsiteY31" fmla="*/ 72 h 566"/>
                <a:gd name="connsiteX32" fmla="*/ 2039 w 2405"/>
                <a:gd name="connsiteY32" fmla="*/ 60 h 566"/>
                <a:gd name="connsiteX33" fmla="*/ 2041 w 2405"/>
                <a:gd name="connsiteY33" fmla="*/ 45 h 566"/>
                <a:gd name="connsiteX34" fmla="*/ 2041 w 2405"/>
                <a:gd name="connsiteY34" fmla="*/ 26 h 566"/>
                <a:gd name="connsiteX35" fmla="*/ 2043 w 2405"/>
                <a:gd name="connsiteY35" fmla="*/ 14 h 566"/>
                <a:gd name="connsiteX36" fmla="*/ 2048 w 2405"/>
                <a:gd name="connsiteY36" fmla="*/ 5 h 566"/>
                <a:gd name="connsiteX37" fmla="*/ 2055 w 2405"/>
                <a:gd name="connsiteY37" fmla="*/ 0 h 566"/>
                <a:gd name="connsiteX0" fmla="*/ 2054 w 2404"/>
                <a:gd name="connsiteY0" fmla="*/ 0 h 566"/>
                <a:gd name="connsiteX1" fmla="*/ 2064 w 2404"/>
                <a:gd name="connsiteY1" fmla="*/ 1 h 566"/>
                <a:gd name="connsiteX2" fmla="*/ 2075 w 2404"/>
                <a:gd name="connsiteY2" fmla="*/ 8 h 566"/>
                <a:gd name="connsiteX3" fmla="*/ 2390 w 2404"/>
                <a:gd name="connsiteY3" fmla="*/ 255 h 566"/>
                <a:gd name="connsiteX4" fmla="*/ 2400 w 2404"/>
                <a:gd name="connsiteY4" fmla="*/ 265 h 566"/>
                <a:gd name="connsiteX5" fmla="*/ 2404 w 2404"/>
                <a:gd name="connsiteY5" fmla="*/ 277 h 566"/>
                <a:gd name="connsiteX6" fmla="*/ 2404 w 2404"/>
                <a:gd name="connsiteY6" fmla="*/ 289 h 566"/>
                <a:gd name="connsiteX7" fmla="*/ 2400 w 2404"/>
                <a:gd name="connsiteY7" fmla="*/ 301 h 566"/>
                <a:gd name="connsiteX8" fmla="*/ 2390 w 2404"/>
                <a:gd name="connsiteY8" fmla="*/ 311 h 566"/>
                <a:gd name="connsiteX9" fmla="*/ 2075 w 2404"/>
                <a:gd name="connsiteY9" fmla="*/ 558 h 566"/>
                <a:gd name="connsiteX10" fmla="*/ 2064 w 2404"/>
                <a:gd name="connsiteY10" fmla="*/ 564 h 566"/>
                <a:gd name="connsiteX11" fmla="*/ 2054 w 2404"/>
                <a:gd name="connsiteY11" fmla="*/ 566 h 566"/>
                <a:gd name="connsiteX12" fmla="*/ 2047 w 2404"/>
                <a:gd name="connsiteY12" fmla="*/ 562 h 566"/>
                <a:gd name="connsiteX13" fmla="*/ 2042 w 2404"/>
                <a:gd name="connsiteY13" fmla="*/ 553 h 566"/>
                <a:gd name="connsiteX14" fmla="*/ 2040 w 2404"/>
                <a:gd name="connsiteY14" fmla="*/ 540 h 566"/>
                <a:gd name="connsiteX15" fmla="*/ 2040 w 2404"/>
                <a:gd name="connsiteY15" fmla="*/ 520 h 566"/>
                <a:gd name="connsiteX16" fmla="*/ 2038 w 2404"/>
                <a:gd name="connsiteY16" fmla="*/ 506 h 566"/>
                <a:gd name="connsiteX17" fmla="*/ 2031 w 2404"/>
                <a:gd name="connsiteY17" fmla="*/ 494 h 566"/>
                <a:gd name="connsiteX18" fmla="*/ 2021 w 2404"/>
                <a:gd name="connsiteY18" fmla="*/ 484 h 566"/>
                <a:gd name="connsiteX19" fmla="*/ 2009 w 2404"/>
                <a:gd name="connsiteY19" fmla="*/ 477 h 566"/>
                <a:gd name="connsiteX20" fmla="*/ 1995 w 2404"/>
                <a:gd name="connsiteY20" fmla="*/ 475 h 566"/>
                <a:gd name="connsiteX21" fmla="*/ 291 w 2404"/>
                <a:gd name="connsiteY21" fmla="*/ 475 h 566"/>
                <a:gd name="connsiteX22" fmla="*/ 277 w 2404"/>
                <a:gd name="connsiteY22" fmla="*/ 473 h 566"/>
                <a:gd name="connsiteX23" fmla="*/ 265 w 2404"/>
                <a:gd name="connsiteY23" fmla="*/ 466 h 566"/>
                <a:gd name="connsiteX24" fmla="*/ 255 w 2404"/>
                <a:gd name="connsiteY24" fmla="*/ 456 h 566"/>
                <a:gd name="connsiteX25" fmla="*/ 248 w 2404"/>
                <a:gd name="connsiteY25" fmla="*/ 444 h 566"/>
                <a:gd name="connsiteX26" fmla="*/ 291 w 2404"/>
                <a:gd name="connsiteY26" fmla="*/ 91 h 566"/>
                <a:gd name="connsiteX27" fmla="*/ 1995 w 2404"/>
                <a:gd name="connsiteY27" fmla="*/ 91 h 566"/>
                <a:gd name="connsiteX28" fmla="*/ 2009 w 2404"/>
                <a:gd name="connsiteY28" fmla="*/ 88 h 566"/>
                <a:gd name="connsiteX29" fmla="*/ 2021 w 2404"/>
                <a:gd name="connsiteY29" fmla="*/ 82 h 566"/>
                <a:gd name="connsiteX30" fmla="*/ 2031 w 2404"/>
                <a:gd name="connsiteY30" fmla="*/ 72 h 566"/>
                <a:gd name="connsiteX31" fmla="*/ 2038 w 2404"/>
                <a:gd name="connsiteY31" fmla="*/ 60 h 566"/>
                <a:gd name="connsiteX32" fmla="*/ 2040 w 2404"/>
                <a:gd name="connsiteY32" fmla="*/ 45 h 566"/>
                <a:gd name="connsiteX33" fmla="*/ 2040 w 2404"/>
                <a:gd name="connsiteY33" fmla="*/ 26 h 566"/>
                <a:gd name="connsiteX34" fmla="*/ 2042 w 2404"/>
                <a:gd name="connsiteY34" fmla="*/ 14 h 566"/>
                <a:gd name="connsiteX35" fmla="*/ 2047 w 2404"/>
                <a:gd name="connsiteY35" fmla="*/ 5 h 566"/>
                <a:gd name="connsiteX36" fmla="*/ 2054 w 2404"/>
                <a:gd name="connsiteY36" fmla="*/ 0 h 566"/>
                <a:gd name="connsiteX0" fmla="*/ 2053 w 2403"/>
                <a:gd name="connsiteY0" fmla="*/ 0 h 566"/>
                <a:gd name="connsiteX1" fmla="*/ 2063 w 2403"/>
                <a:gd name="connsiteY1" fmla="*/ 1 h 566"/>
                <a:gd name="connsiteX2" fmla="*/ 2074 w 2403"/>
                <a:gd name="connsiteY2" fmla="*/ 8 h 566"/>
                <a:gd name="connsiteX3" fmla="*/ 2389 w 2403"/>
                <a:gd name="connsiteY3" fmla="*/ 255 h 566"/>
                <a:gd name="connsiteX4" fmla="*/ 2399 w 2403"/>
                <a:gd name="connsiteY4" fmla="*/ 265 h 566"/>
                <a:gd name="connsiteX5" fmla="*/ 2403 w 2403"/>
                <a:gd name="connsiteY5" fmla="*/ 277 h 566"/>
                <a:gd name="connsiteX6" fmla="*/ 2403 w 2403"/>
                <a:gd name="connsiteY6" fmla="*/ 289 h 566"/>
                <a:gd name="connsiteX7" fmla="*/ 2399 w 2403"/>
                <a:gd name="connsiteY7" fmla="*/ 301 h 566"/>
                <a:gd name="connsiteX8" fmla="*/ 2389 w 2403"/>
                <a:gd name="connsiteY8" fmla="*/ 311 h 566"/>
                <a:gd name="connsiteX9" fmla="*/ 2074 w 2403"/>
                <a:gd name="connsiteY9" fmla="*/ 558 h 566"/>
                <a:gd name="connsiteX10" fmla="*/ 2063 w 2403"/>
                <a:gd name="connsiteY10" fmla="*/ 564 h 566"/>
                <a:gd name="connsiteX11" fmla="*/ 2053 w 2403"/>
                <a:gd name="connsiteY11" fmla="*/ 566 h 566"/>
                <a:gd name="connsiteX12" fmla="*/ 2046 w 2403"/>
                <a:gd name="connsiteY12" fmla="*/ 562 h 566"/>
                <a:gd name="connsiteX13" fmla="*/ 2041 w 2403"/>
                <a:gd name="connsiteY13" fmla="*/ 553 h 566"/>
                <a:gd name="connsiteX14" fmla="*/ 2039 w 2403"/>
                <a:gd name="connsiteY14" fmla="*/ 540 h 566"/>
                <a:gd name="connsiteX15" fmla="*/ 2039 w 2403"/>
                <a:gd name="connsiteY15" fmla="*/ 520 h 566"/>
                <a:gd name="connsiteX16" fmla="*/ 2037 w 2403"/>
                <a:gd name="connsiteY16" fmla="*/ 506 h 566"/>
                <a:gd name="connsiteX17" fmla="*/ 2030 w 2403"/>
                <a:gd name="connsiteY17" fmla="*/ 494 h 566"/>
                <a:gd name="connsiteX18" fmla="*/ 2020 w 2403"/>
                <a:gd name="connsiteY18" fmla="*/ 484 h 566"/>
                <a:gd name="connsiteX19" fmla="*/ 2008 w 2403"/>
                <a:gd name="connsiteY19" fmla="*/ 477 h 566"/>
                <a:gd name="connsiteX20" fmla="*/ 1994 w 2403"/>
                <a:gd name="connsiteY20" fmla="*/ 475 h 566"/>
                <a:gd name="connsiteX21" fmla="*/ 290 w 2403"/>
                <a:gd name="connsiteY21" fmla="*/ 475 h 566"/>
                <a:gd name="connsiteX22" fmla="*/ 276 w 2403"/>
                <a:gd name="connsiteY22" fmla="*/ 473 h 566"/>
                <a:gd name="connsiteX23" fmla="*/ 264 w 2403"/>
                <a:gd name="connsiteY23" fmla="*/ 466 h 566"/>
                <a:gd name="connsiteX24" fmla="*/ 254 w 2403"/>
                <a:gd name="connsiteY24" fmla="*/ 456 h 566"/>
                <a:gd name="connsiteX25" fmla="*/ 290 w 2403"/>
                <a:gd name="connsiteY25" fmla="*/ 91 h 566"/>
                <a:gd name="connsiteX26" fmla="*/ 1994 w 2403"/>
                <a:gd name="connsiteY26" fmla="*/ 91 h 566"/>
                <a:gd name="connsiteX27" fmla="*/ 2008 w 2403"/>
                <a:gd name="connsiteY27" fmla="*/ 88 h 566"/>
                <a:gd name="connsiteX28" fmla="*/ 2020 w 2403"/>
                <a:gd name="connsiteY28" fmla="*/ 82 h 566"/>
                <a:gd name="connsiteX29" fmla="*/ 2030 w 2403"/>
                <a:gd name="connsiteY29" fmla="*/ 72 h 566"/>
                <a:gd name="connsiteX30" fmla="*/ 2037 w 2403"/>
                <a:gd name="connsiteY30" fmla="*/ 60 h 566"/>
                <a:gd name="connsiteX31" fmla="*/ 2039 w 2403"/>
                <a:gd name="connsiteY31" fmla="*/ 45 h 566"/>
                <a:gd name="connsiteX32" fmla="*/ 2039 w 2403"/>
                <a:gd name="connsiteY32" fmla="*/ 26 h 566"/>
                <a:gd name="connsiteX33" fmla="*/ 2041 w 2403"/>
                <a:gd name="connsiteY33" fmla="*/ 14 h 566"/>
                <a:gd name="connsiteX34" fmla="*/ 2046 w 2403"/>
                <a:gd name="connsiteY34" fmla="*/ 5 h 566"/>
                <a:gd name="connsiteX35" fmla="*/ 2053 w 2403"/>
                <a:gd name="connsiteY35" fmla="*/ 0 h 566"/>
                <a:gd name="connsiteX0" fmla="*/ 1789 w 2139"/>
                <a:gd name="connsiteY0" fmla="*/ 0 h 566"/>
                <a:gd name="connsiteX1" fmla="*/ 1799 w 2139"/>
                <a:gd name="connsiteY1" fmla="*/ 1 h 566"/>
                <a:gd name="connsiteX2" fmla="*/ 1810 w 2139"/>
                <a:gd name="connsiteY2" fmla="*/ 8 h 566"/>
                <a:gd name="connsiteX3" fmla="*/ 2125 w 2139"/>
                <a:gd name="connsiteY3" fmla="*/ 255 h 566"/>
                <a:gd name="connsiteX4" fmla="*/ 2135 w 2139"/>
                <a:gd name="connsiteY4" fmla="*/ 265 h 566"/>
                <a:gd name="connsiteX5" fmla="*/ 2139 w 2139"/>
                <a:gd name="connsiteY5" fmla="*/ 277 h 566"/>
                <a:gd name="connsiteX6" fmla="*/ 2139 w 2139"/>
                <a:gd name="connsiteY6" fmla="*/ 289 h 566"/>
                <a:gd name="connsiteX7" fmla="*/ 2135 w 2139"/>
                <a:gd name="connsiteY7" fmla="*/ 301 h 566"/>
                <a:gd name="connsiteX8" fmla="*/ 2125 w 2139"/>
                <a:gd name="connsiteY8" fmla="*/ 311 h 566"/>
                <a:gd name="connsiteX9" fmla="*/ 1810 w 2139"/>
                <a:gd name="connsiteY9" fmla="*/ 558 h 566"/>
                <a:gd name="connsiteX10" fmla="*/ 1799 w 2139"/>
                <a:gd name="connsiteY10" fmla="*/ 564 h 566"/>
                <a:gd name="connsiteX11" fmla="*/ 1789 w 2139"/>
                <a:gd name="connsiteY11" fmla="*/ 566 h 566"/>
                <a:gd name="connsiteX12" fmla="*/ 1782 w 2139"/>
                <a:gd name="connsiteY12" fmla="*/ 562 h 566"/>
                <a:gd name="connsiteX13" fmla="*/ 1777 w 2139"/>
                <a:gd name="connsiteY13" fmla="*/ 553 h 566"/>
                <a:gd name="connsiteX14" fmla="*/ 1775 w 2139"/>
                <a:gd name="connsiteY14" fmla="*/ 540 h 566"/>
                <a:gd name="connsiteX15" fmla="*/ 1775 w 2139"/>
                <a:gd name="connsiteY15" fmla="*/ 520 h 566"/>
                <a:gd name="connsiteX16" fmla="*/ 1773 w 2139"/>
                <a:gd name="connsiteY16" fmla="*/ 506 h 566"/>
                <a:gd name="connsiteX17" fmla="*/ 1766 w 2139"/>
                <a:gd name="connsiteY17" fmla="*/ 494 h 566"/>
                <a:gd name="connsiteX18" fmla="*/ 1756 w 2139"/>
                <a:gd name="connsiteY18" fmla="*/ 484 h 566"/>
                <a:gd name="connsiteX19" fmla="*/ 1744 w 2139"/>
                <a:gd name="connsiteY19" fmla="*/ 477 h 566"/>
                <a:gd name="connsiteX20" fmla="*/ 1730 w 2139"/>
                <a:gd name="connsiteY20" fmla="*/ 475 h 566"/>
                <a:gd name="connsiteX21" fmla="*/ 26 w 2139"/>
                <a:gd name="connsiteY21" fmla="*/ 475 h 566"/>
                <a:gd name="connsiteX22" fmla="*/ 12 w 2139"/>
                <a:gd name="connsiteY22" fmla="*/ 473 h 566"/>
                <a:gd name="connsiteX23" fmla="*/ 0 w 2139"/>
                <a:gd name="connsiteY23" fmla="*/ 466 h 566"/>
                <a:gd name="connsiteX24" fmla="*/ 26 w 2139"/>
                <a:gd name="connsiteY24" fmla="*/ 91 h 566"/>
                <a:gd name="connsiteX25" fmla="*/ 1730 w 2139"/>
                <a:gd name="connsiteY25" fmla="*/ 91 h 566"/>
                <a:gd name="connsiteX26" fmla="*/ 1744 w 2139"/>
                <a:gd name="connsiteY26" fmla="*/ 88 h 566"/>
                <a:gd name="connsiteX27" fmla="*/ 1756 w 2139"/>
                <a:gd name="connsiteY27" fmla="*/ 82 h 566"/>
                <a:gd name="connsiteX28" fmla="*/ 1766 w 2139"/>
                <a:gd name="connsiteY28" fmla="*/ 72 h 566"/>
                <a:gd name="connsiteX29" fmla="*/ 1773 w 2139"/>
                <a:gd name="connsiteY29" fmla="*/ 60 h 566"/>
                <a:gd name="connsiteX30" fmla="*/ 1775 w 2139"/>
                <a:gd name="connsiteY30" fmla="*/ 45 h 566"/>
                <a:gd name="connsiteX31" fmla="*/ 1775 w 2139"/>
                <a:gd name="connsiteY31" fmla="*/ 26 h 566"/>
                <a:gd name="connsiteX32" fmla="*/ 1777 w 2139"/>
                <a:gd name="connsiteY32" fmla="*/ 14 h 566"/>
                <a:gd name="connsiteX33" fmla="*/ 1782 w 2139"/>
                <a:gd name="connsiteY33" fmla="*/ 5 h 566"/>
                <a:gd name="connsiteX34" fmla="*/ 1789 w 2139"/>
                <a:gd name="connsiteY34" fmla="*/ 0 h 566"/>
                <a:gd name="connsiteX0" fmla="*/ 2049 w 2399"/>
                <a:gd name="connsiteY0" fmla="*/ 0 h 566"/>
                <a:gd name="connsiteX1" fmla="*/ 2059 w 2399"/>
                <a:gd name="connsiteY1" fmla="*/ 1 h 566"/>
                <a:gd name="connsiteX2" fmla="*/ 2070 w 2399"/>
                <a:gd name="connsiteY2" fmla="*/ 8 h 566"/>
                <a:gd name="connsiteX3" fmla="*/ 2385 w 2399"/>
                <a:gd name="connsiteY3" fmla="*/ 255 h 566"/>
                <a:gd name="connsiteX4" fmla="*/ 2395 w 2399"/>
                <a:gd name="connsiteY4" fmla="*/ 265 h 566"/>
                <a:gd name="connsiteX5" fmla="*/ 2399 w 2399"/>
                <a:gd name="connsiteY5" fmla="*/ 277 h 566"/>
                <a:gd name="connsiteX6" fmla="*/ 2399 w 2399"/>
                <a:gd name="connsiteY6" fmla="*/ 289 h 566"/>
                <a:gd name="connsiteX7" fmla="*/ 2395 w 2399"/>
                <a:gd name="connsiteY7" fmla="*/ 301 h 566"/>
                <a:gd name="connsiteX8" fmla="*/ 2385 w 2399"/>
                <a:gd name="connsiteY8" fmla="*/ 311 h 566"/>
                <a:gd name="connsiteX9" fmla="*/ 2070 w 2399"/>
                <a:gd name="connsiteY9" fmla="*/ 558 h 566"/>
                <a:gd name="connsiteX10" fmla="*/ 2059 w 2399"/>
                <a:gd name="connsiteY10" fmla="*/ 564 h 566"/>
                <a:gd name="connsiteX11" fmla="*/ 2049 w 2399"/>
                <a:gd name="connsiteY11" fmla="*/ 566 h 566"/>
                <a:gd name="connsiteX12" fmla="*/ 2042 w 2399"/>
                <a:gd name="connsiteY12" fmla="*/ 562 h 566"/>
                <a:gd name="connsiteX13" fmla="*/ 2037 w 2399"/>
                <a:gd name="connsiteY13" fmla="*/ 553 h 566"/>
                <a:gd name="connsiteX14" fmla="*/ 2035 w 2399"/>
                <a:gd name="connsiteY14" fmla="*/ 540 h 566"/>
                <a:gd name="connsiteX15" fmla="*/ 2035 w 2399"/>
                <a:gd name="connsiteY15" fmla="*/ 520 h 566"/>
                <a:gd name="connsiteX16" fmla="*/ 2033 w 2399"/>
                <a:gd name="connsiteY16" fmla="*/ 506 h 566"/>
                <a:gd name="connsiteX17" fmla="*/ 2026 w 2399"/>
                <a:gd name="connsiteY17" fmla="*/ 494 h 566"/>
                <a:gd name="connsiteX18" fmla="*/ 2016 w 2399"/>
                <a:gd name="connsiteY18" fmla="*/ 484 h 566"/>
                <a:gd name="connsiteX19" fmla="*/ 2004 w 2399"/>
                <a:gd name="connsiteY19" fmla="*/ 477 h 566"/>
                <a:gd name="connsiteX20" fmla="*/ 1990 w 2399"/>
                <a:gd name="connsiteY20" fmla="*/ 475 h 566"/>
                <a:gd name="connsiteX21" fmla="*/ 286 w 2399"/>
                <a:gd name="connsiteY21" fmla="*/ 475 h 566"/>
                <a:gd name="connsiteX22" fmla="*/ 272 w 2399"/>
                <a:gd name="connsiteY22" fmla="*/ 473 h 566"/>
                <a:gd name="connsiteX23" fmla="*/ 286 w 2399"/>
                <a:gd name="connsiteY23" fmla="*/ 91 h 566"/>
                <a:gd name="connsiteX24" fmla="*/ 1990 w 2399"/>
                <a:gd name="connsiteY24" fmla="*/ 91 h 566"/>
                <a:gd name="connsiteX25" fmla="*/ 2004 w 2399"/>
                <a:gd name="connsiteY25" fmla="*/ 88 h 566"/>
                <a:gd name="connsiteX26" fmla="*/ 2016 w 2399"/>
                <a:gd name="connsiteY26" fmla="*/ 82 h 566"/>
                <a:gd name="connsiteX27" fmla="*/ 2026 w 2399"/>
                <a:gd name="connsiteY27" fmla="*/ 72 h 566"/>
                <a:gd name="connsiteX28" fmla="*/ 2033 w 2399"/>
                <a:gd name="connsiteY28" fmla="*/ 60 h 566"/>
                <a:gd name="connsiteX29" fmla="*/ 2035 w 2399"/>
                <a:gd name="connsiteY29" fmla="*/ 45 h 566"/>
                <a:gd name="connsiteX30" fmla="*/ 2035 w 2399"/>
                <a:gd name="connsiteY30" fmla="*/ 26 h 566"/>
                <a:gd name="connsiteX31" fmla="*/ 2037 w 2399"/>
                <a:gd name="connsiteY31" fmla="*/ 14 h 566"/>
                <a:gd name="connsiteX32" fmla="*/ 2042 w 2399"/>
                <a:gd name="connsiteY32" fmla="*/ 5 h 566"/>
                <a:gd name="connsiteX33" fmla="*/ 2049 w 2399"/>
                <a:gd name="connsiteY33" fmla="*/ 0 h 566"/>
                <a:gd name="connsiteX0" fmla="*/ 2047 w 2397"/>
                <a:gd name="connsiteY0" fmla="*/ 0 h 566"/>
                <a:gd name="connsiteX1" fmla="*/ 2057 w 2397"/>
                <a:gd name="connsiteY1" fmla="*/ 1 h 566"/>
                <a:gd name="connsiteX2" fmla="*/ 2068 w 2397"/>
                <a:gd name="connsiteY2" fmla="*/ 8 h 566"/>
                <a:gd name="connsiteX3" fmla="*/ 2383 w 2397"/>
                <a:gd name="connsiteY3" fmla="*/ 255 h 566"/>
                <a:gd name="connsiteX4" fmla="*/ 2393 w 2397"/>
                <a:gd name="connsiteY4" fmla="*/ 265 h 566"/>
                <a:gd name="connsiteX5" fmla="*/ 2397 w 2397"/>
                <a:gd name="connsiteY5" fmla="*/ 277 h 566"/>
                <a:gd name="connsiteX6" fmla="*/ 2397 w 2397"/>
                <a:gd name="connsiteY6" fmla="*/ 289 h 566"/>
                <a:gd name="connsiteX7" fmla="*/ 2393 w 2397"/>
                <a:gd name="connsiteY7" fmla="*/ 301 h 566"/>
                <a:gd name="connsiteX8" fmla="*/ 2383 w 2397"/>
                <a:gd name="connsiteY8" fmla="*/ 311 h 566"/>
                <a:gd name="connsiteX9" fmla="*/ 2068 w 2397"/>
                <a:gd name="connsiteY9" fmla="*/ 558 h 566"/>
                <a:gd name="connsiteX10" fmla="*/ 2057 w 2397"/>
                <a:gd name="connsiteY10" fmla="*/ 564 h 566"/>
                <a:gd name="connsiteX11" fmla="*/ 2047 w 2397"/>
                <a:gd name="connsiteY11" fmla="*/ 566 h 566"/>
                <a:gd name="connsiteX12" fmla="*/ 2040 w 2397"/>
                <a:gd name="connsiteY12" fmla="*/ 562 h 566"/>
                <a:gd name="connsiteX13" fmla="*/ 2035 w 2397"/>
                <a:gd name="connsiteY13" fmla="*/ 553 h 566"/>
                <a:gd name="connsiteX14" fmla="*/ 2033 w 2397"/>
                <a:gd name="connsiteY14" fmla="*/ 540 h 566"/>
                <a:gd name="connsiteX15" fmla="*/ 2033 w 2397"/>
                <a:gd name="connsiteY15" fmla="*/ 520 h 566"/>
                <a:gd name="connsiteX16" fmla="*/ 2031 w 2397"/>
                <a:gd name="connsiteY16" fmla="*/ 506 h 566"/>
                <a:gd name="connsiteX17" fmla="*/ 2024 w 2397"/>
                <a:gd name="connsiteY17" fmla="*/ 494 h 566"/>
                <a:gd name="connsiteX18" fmla="*/ 2014 w 2397"/>
                <a:gd name="connsiteY18" fmla="*/ 484 h 566"/>
                <a:gd name="connsiteX19" fmla="*/ 2002 w 2397"/>
                <a:gd name="connsiteY19" fmla="*/ 477 h 566"/>
                <a:gd name="connsiteX20" fmla="*/ 1988 w 2397"/>
                <a:gd name="connsiteY20" fmla="*/ 475 h 566"/>
                <a:gd name="connsiteX21" fmla="*/ 284 w 2397"/>
                <a:gd name="connsiteY21" fmla="*/ 475 h 566"/>
                <a:gd name="connsiteX22" fmla="*/ 284 w 2397"/>
                <a:gd name="connsiteY22" fmla="*/ 91 h 566"/>
                <a:gd name="connsiteX23" fmla="*/ 1988 w 2397"/>
                <a:gd name="connsiteY23" fmla="*/ 91 h 566"/>
                <a:gd name="connsiteX24" fmla="*/ 2002 w 2397"/>
                <a:gd name="connsiteY24" fmla="*/ 88 h 566"/>
                <a:gd name="connsiteX25" fmla="*/ 2014 w 2397"/>
                <a:gd name="connsiteY25" fmla="*/ 82 h 566"/>
                <a:gd name="connsiteX26" fmla="*/ 2024 w 2397"/>
                <a:gd name="connsiteY26" fmla="*/ 72 h 566"/>
                <a:gd name="connsiteX27" fmla="*/ 2031 w 2397"/>
                <a:gd name="connsiteY27" fmla="*/ 60 h 566"/>
                <a:gd name="connsiteX28" fmla="*/ 2033 w 2397"/>
                <a:gd name="connsiteY28" fmla="*/ 45 h 566"/>
                <a:gd name="connsiteX29" fmla="*/ 2033 w 2397"/>
                <a:gd name="connsiteY29" fmla="*/ 26 h 566"/>
                <a:gd name="connsiteX30" fmla="*/ 2035 w 2397"/>
                <a:gd name="connsiteY30" fmla="*/ 14 h 566"/>
                <a:gd name="connsiteX31" fmla="*/ 2040 w 2397"/>
                <a:gd name="connsiteY31" fmla="*/ 5 h 566"/>
                <a:gd name="connsiteX32" fmla="*/ 2047 w 2397"/>
                <a:gd name="connsiteY32" fmla="*/ 0 h 566"/>
                <a:gd name="connsiteX0" fmla="*/ 1763 w 2113"/>
                <a:gd name="connsiteY0" fmla="*/ 0 h 566"/>
                <a:gd name="connsiteX1" fmla="*/ 1773 w 2113"/>
                <a:gd name="connsiteY1" fmla="*/ 1 h 566"/>
                <a:gd name="connsiteX2" fmla="*/ 1784 w 2113"/>
                <a:gd name="connsiteY2" fmla="*/ 8 h 566"/>
                <a:gd name="connsiteX3" fmla="*/ 2099 w 2113"/>
                <a:gd name="connsiteY3" fmla="*/ 255 h 566"/>
                <a:gd name="connsiteX4" fmla="*/ 2109 w 2113"/>
                <a:gd name="connsiteY4" fmla="*/ 265 h 566"/>
                <a:gd name="connsiteX5" fmla="*/ 2113 w 2113"/>
                <a:gd name="connsiteY5" fmla="*/ 277 h 566"/>
                <a:gd name="connsiteX6" fmla="*/ 2113 w 2113"/>
                <a:gd name="connsiteY6" fmla="*/ 289 h 566"/>
                <a:gd name="connsiteX7" fmla="*/ 2109 w 2113"/>
                <a:gd name="connsiteY7" fmla="*/ 301 h 566"/>
                <a:gd name="connsiteX8" fmla="*/ 2099 w 2113"/>
                <a:gd name="connsiteY8" fmla="*/ 311 h 566"/>
                <a:gd name="connsiteX9" fmla="*/ 1784 w 2113"/>
                <a:gd name="connsiteY9" fmla="*/ 558 h 566"/>
                <a:gd name="connsiteX10" fmla="*/ 1773 w 2113"/>
                <a:gd name="connsiteY10" fmla="*/ 564 h 566"/>
                <a:gd name="connsiteX11" fmla="*/ 1763 w 2113"/>
                <a:gd name="connsiteY11" fmla="*/ 566 h 566"/>
                <a:gd name="connsiteX12" fmla="*/ 1756 w 2113"/>
                <a:gd name="connsiteY12" fmla="*/ 562 h 566"/>
                <a:gd name="connsiteX13" fmla="*/ 1751 w 2113"/>
                <a:gd name="connsiteY13" fmla="*/ 553 h 566"/>
                <a:gd name="connsiteX14" fmla="*/ 1749 w 2113"/>
                <a:gd name="connsiteY14" fmla="*/ 540 h 566"/>
                <a:gd name="connsiteX15" fmla="*/ 1749 w 2113"/>
                <a:gd name="connsiteY15" fmla="*/ 520 h 566"/>
                <a:gd name="connsiteX16" fmla="*/ 1747 w 2113"/>
                <a:gd name="connsiteY16" fmla="*/ 506 h 566"/>
                <a:gd name="connsiteX17" fmla="*/ 1740 w 2113"/>
                <a:gd name="connsiteY17" fmla="*/ 494 h 566"/>
                <a:gd name="connsiteX18" fmla="*/ 1730 w 2113"/>
                <a:gd name="connsiteY18" fmla="*/ 484 h 566"/>
                <a:gd name="connsiteX19" fmla="*/ 1718 w 2113"/>
                <a:gd name="connsiteY19" fmla="*/ 477 h 566"/>
                <a:gd name="connsiteX20" fmla="*/ 1704 w 2113"/>
                <a:gd name="connsiteY20" fmla="*/ 475 h 566"/>
                <a:gd name="connsiteX21" fmla="*/ 0 w 2113"/>
                <a:gd name="connsiteY21" fmla="*/ 475 h 566"/>
                <a:gd name="connsiteX22" fmla="*/ 0 w 2113"/>
                <a:gd name="connsiteY22" fmla="*/ 91 h 566"/>
                <a:gd name="connsiteX23" fmla="*/ 1704 w 2113"/>
                <a:gd name="connsiteY23" fmla="*/ 91 h 566"/>
                <a:gd name="connsiteX24" fmla="*/ 1718 w 2113"/>
                <a:gd name="connsiteY24" fmla="*/ 88 h 566"/>
                <a:gd name="connsiteX25" fmla="*/ 1730 w 2113"/>
                <a:gd name="connsiteY25" fmla="*/ 82 h 566"/>
                <a:gd name="connsiteX26" fmla="*/ 1740 w 2113"/>
                <a:gd name="connsiteY26" fmla="*/ 72 h 566"/>
                <a:gd name="connsiteX27" fmla="*/ 1747 w 2113"/>
                <a:gd name="connsiteY27" fmla="*/ 60 h 566"/>
                <a:gd name="connsiteX28" fmla="*/ 1749 w 2113"/>
                <a:gd name="connsiteY28" fmla="*/ 45 h 566"/>
                <a:gd name="connsiteX29" fmla="*/ 1749 w 2113"/>
                <a:gd name="connsiteY29" fmla="*/ 26 h 566"/>
                <a:gd name="connsiteX30" fmla="*/ 1751 w 2113"/>
                <a:gd name="connsiteY30" fmla="*/ 14 h 566"/>
                <a:gd name="connsiteX31" fmla="*/ 1756 w 2113"/>
                <a:gd name="connsiteY31" fmla="*/ 5 h 566"/>
                <a:gd name="connsiteX32" fmla="*/ 1763 w 2113"/>
                <a:gd name="connsiteY32" fmla="*/ 0 h 566"/>
                <a:gd name="connsiteX0" fmla="*/ 2508 w 2858"/>
                <a:gd name="connsiteY0" fmla="*/ 0 h 566"/>
                <a:gd name="connsiteX1" fmla="*/ 2518 w 2858"/>
                <a:gd name="connsiteY1" fmla="*/ 1 h 566"/>
                <a:gd name="connsiteX2" fmla="*/ 2529 w 2858"/>
                <a:gd name="connsiteY2" fmla="*/ 8 h 566"/>
                <a:gd name="connsiteX3" fmla="*/ 2844 w 2858"/>
                <a:gd name="connsiteY3" fmla="*/ 255 h 566"/>
                <a:gd name="connsiteX4" fmla="*/ 2854 w 2858"/>
                <a:gd name="connsiteY4" fmla="*/ 265 h 566"/>
                <a:gd name="connsiteX5" fmla="*/ 2858 w 2858"/>
                <a:gd name="connsiteY5" fmla="*/ 277 h 566"/>
                <a:gd name="connsiteX6" fmla="*/ 2858 w 2858"/>
                <a:gd name="connsiteY6" fmla="*/ 289 h 566"/>
                <a:gd name="connsiteX7" fmla="*/ 2854 w 2858"/>
                <a:gd name="connsiteY7" fmla="*/ 301 h 566"/>
                <a:gd name="connsiteX8" fmla="*/ 2844 w 2858"/>
                <a:gd name="connsiteY8" fmla="*/ 311 h 566"/>
                <a:gd name="connsiteX9" fmla="*/ 2529 w 2858"/>
                <a:gd name="connsiteY9" fmla="*/ 558 h 566"/>
                <a:gd name="connsiteX10" fmla="*/ 2518 w 2858"/>
                <a:gd name="connsiteY10" fmla="*/ 564 h 566"/>
                <a:gd name="connsiteX11" fmla="*/ 2508 w 2858"/>
                <a:gd name="connsiteY11" fmla="*/ 566 h 566"/>
                <a:gd name="connsiteX12" fmla="*/ 2501 w 2858"/>
                <a:gd name="connsiteY12" fmla="*/ 562 h 566"/>
                <a:gd name="connsiteX13" fmla="*/ 2496 w 2858"/>
                <a:gd name="connsiteY13" fmla="*/ 553 h 566"/>
                <a:gd name="connsiteX14" fmla="*/ 2494 w 2858"/>
                <a:gd name="connsiteY14" fmla="*/ 540 h 566"/>
                <a:gd name="connsiteX15" fmla="*/ 2494 w 2858"/>
                <a:gd name="connsiteY15" fmla="*/ 520 h 566"/>
                <a:gd name="connsiteX16" fmla="*/ 2492 w 2858"/>
                <a:gd name="connsiteY16" fmla="*/ 506 h 566"/>
                <a:gd name="connsiteX17" fmla="*/ 2485 w 2858"/>
                <a:gd name="connsiteY17" fmla="*/ 494 h 566"/>
                <a:gd name="connsiteX18" fmla="*/ 2475 w 2858"/>
                <a:gd name="connsiteY18" fmla="*/ 484 h 566"/>
                <a:gd name="connsiteX19" fmla="*/ 2463 w 2858"/>
                <a:gd name="connsiteY19" fmla="*/ 477 h 566"/>
                <a:gd name="connsiteX20" fmla="*/ 2449 w 2858"/>
                <a:gd name="connsiteY20" fmla="*/ 475 h 566"/>
                <a:gd name="connsiteX21" fmla="*/ 745 w 2858"/>
                <a:gd name="connsiteY21" fmla="*/ 475 h 566"/>
                <a:gd name="connsiteX22" fmla="*/ 0 w 2858"/>
                <a:gd name="connsiteY22" fmla="*/ 89 h 566"/>
                <a:gd name="connsiteX23" fmla="*/ 2449 w 2858"/>
                <a:gd name="connsiteY23" fmla="*/ 91 h 566"/>
                <a:gd name="connsiteX24" fmla="*/ 2463 w 2858"/>
                <a:gd name="connsiteY24" fmla="*/ 88 h 566"/>
                <a:gd name="connsiteX25" fmla="*/ 2475 w 2858"/>
                <a:gd name="connsiteY25" fmla="*/ 82 h 566"/>
                <a:gd name="connsiteX26" fmla="*/ 2485 w 2858"/>
                <a:gd name="connsiteY26" fmla="*/ 72 h 566"/>
                <a:gd name="connsiteX27" fmla="*/ 2492 w 2858"/>
                <a:gd name="connsiteY27" fmla="*/ 60 h 566"/>
                <a:gd name="connsiteX28" fmla="*/ 2494 w 2858"/>
                <a:gd name="connsiteY28" fmla="*/ 45 h 566"/>
                <a:gd name="connsiteX29" fmla="*/ 2494 w 2858"/>
                <a:gd name="connsiteY29" fmla="*/ 26 h 566"/>
                <a:gd name="connsiteX30" fmla="*/ 2496 w 2858"/>
                <a:gd name="connsiteY30" fmla="*/ 14 h 566"/>
                <a:gd name="connsiteX31" fmla="*/ 2501 w 2858"/>
                <a:gd name="connsiteY31" fmla="*/ 5 h 566"/>
                <a:gd name="connsiteX32" fmla="*/ 2508 w 2858"/>
                <a:gd name="connsiteY32" fmla="*/ 0 h 566"/>
                <a:gd name="connsiteX0" fmla="*/ 2508 w 2858"/>
                <a:gd name="connsiteY0" fmla="*/ 0 h 566"/>
                <a:gd name="connsiteX1" fmla="*/ 2518 w 2858"/>
                <a:gd name="connsiteY1" fmla="*/ 1 h 566"/>
                <a:gd name="connsiteX2" fmla="*/ 2529 w 2858"/>
                <a:gd name="connsiteY2" fmla="*/ 8 h 566"/>
                <a:gd name="connsiteX3" fmla="*/ 2844 w 2858"/>
                <a:gd name="connsiteY3" fmla="*/ 255 h 566"/>
                <a:gd name="connsiteX4" fmla="*/ 2854 w 2858"/>
                <a:gd name="connsiteY4" fmla="*/ 265 h 566"/>
                <a:gd name="connsiteX5" fmla="*/ 2858 w 2858"/>
                <a:gd name="connsiteY5" fmla="*/ 277 h 566"/>
                <a:gd name="connsiteX6" fmla="*/ 2858 w 2858"/>
                <a:gd name="connsiteY6" fmla="*/ 289 h 566"/>
                <a:gd name="connsiteX7" fmla="*/ 2854 w 2858"/>
                <a:gd name="connsiteY7" fmla="*/ 301 h 566"/>
                <a:gd name="connsiteX8" fmla="*/ 2844 w 2858"/>
                <a:gd name="connsiteY8" fmla="*/ 311 h 566"/>
                <a:gd name="connsiteX9" fmla="*/ 2529 w 2858"/>
                <a:gd name="connsiteY9" fmla="*/ 558 h 566"/>
                <a:gd name="connsiteX10" fmla="*/ 2518 w 2858"/>
                <a:gd name="connsiteY10" fmla="*/ 564 h 566"/>
                <a:gd name="connsiteX11" fmla="*/ 2508 w 2858"/>
                <a:gd name="connsiteY11" fmla="*/ 566 h 566"/>
                <a:gd name="connsiteX12" fmla="*/ 2501 w 2858"/>
                <a:gd name="connsiteY12" fmla="*/ 562 h 566"/>
                <a:gd name="connsiteX13" fmla="*/ 2496 w 2858"/>
                <a:gd name="connsiteY13" fmla="*/ 553 h 566"/>
                <a:gd name="connsiteX14" fmla="*/ 2494 w 2858"/>
                <a:gd name="connsiteY14" fmla="*/ 540 h 566"/>
                <a:gd name="connsiteX15" fmla="*/ 2494 w 2858"/>
                <a:gd name="connsiteY15" fmla="*/ 520 h 566"/>
                <a:gd name="connsiteX16" fmla="*/ 2492 w 2858"/>
                <a:gd name="connsiteY16" fmla="*/ 506 h 566"/>
                <a:gd name="connsiteX17" fmla="*/ 2485 w 2858"/>
                <a:gd name="connsiteY17" fmla="*/ 494 h 566"/>
                <a:gd name="connsiteX18" fmla="*/ 2475 w 2858"/>
                <a:gd name="connsiteY18" fmla="*/ 484 h 566"/>
                <a:gd name="connsiteX19" fmla="*/ 2463 w 2858"/>
                <a:gd name="connsiteY19" fmla="*/ 477 h 566"/>
                <a:gd name="connsiteX20" fmla="*/ 2449 w 2858"/>
                <a:gd name="connsiteY20" fmla="*/ 475 h 566"/>
                <a:gd name="connsiteX21" fmla="*/ 1 w 2858"/>
                <a:gd name="connsiteY21" fmla="*/ 474 h 566"/>
                <a:gd name="connsiteX22" fmla="*/ 0 w 2858"/>
                <a:gd name="connsiteY22" fmla="*/ 89 h 566"/>
                <a:gd name="connsiteX23" fmla="*/ 2449 w 2858"/>
                <a:gd name="connsiteY23" fmla="*/ 91 h 566"/>
                <a:gd name="connsiteX24" fmla="*/ 2463 w 2858"/>
                <a:gd name="connsiteY24" fmla="*/ 88 h 566"/>
                <a:gd name="connsiteX25" fmla="*/ 2475 w 2858"/>
                <a:gd name="connsiteY25" fmla="*/ 82 h 566"/>
                <a:gd name="connsiteX26" fmla="*/ 2485 w 2858"/>
                <a:gd name="connsiteY26" fmla="*/ 72 h 566"/>
                <a:gd name="connsiteX27" fmla="*/ 2492 w 2858"/>
                <a:gd name="connsiteY27" fmla="*/ 60 h 566"/>
                <a:gd name="connsiteX28" fmla="*/ 2494 w 2858"/>
                <a:gd name="connsiteY28" fmla="*/ 45 h 566"/>
                <a:gd name="connsiteX29" fmla="*/ 2494 w 2858"/>
                <a:gd name="connsiteY29" fmla="*/ 26 h 566"/>
                <a:gd name="connsiteX30" fmla="*/ 2496 w 2858"/>
                <a:gd name="connsiteY30" fmla="*/ 14 h 566"/>
                <a:gd name="connsiteX31" fmla="*/ 2501 w 2858"/>
                <a:gd name="connsiteY31" fmla="*/ 5 h 566"/>
                <a:gd name="connsiteX32" fmla="*/ 2508 w 2858"/>
                <a:gd name="connsiteY32" fmla="*/ 0 h 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858" h="566">
                  <a:moveTo>
                    <a:pt x="2508" y="0"/>
                  </a:moveTo>
                  <a:cubicBezTo>
                    <a:pt x="2511" y="0"/>
                    <a:pt x="2515" y="1"/>
                    <a:pt x="2518" y="1"/>
                  </a:cubicBezTo>
                  <a:cubicBezTo>
                    <a:pt x="2522" y="3"/>
                    <a:pt x="2525" y="6"/>
                    <a:pt x="2529" y="8"/>
                  </a:cubicBezTo>
                  <a:lnTo>
                    <a:pt x="2844" y="255"/>
                  </a:lnTo>
                  <a:lnTo>
                    <a:pt x="2854" y="265"/>
                  </a:lnTo>
                  <a:cubicBezTo>
                    <a:pt x="2855" y="269"/>
                    <a:pt x="2857" y="273"/>
                    <a:pt x="2858" y="277"/>
                  </a:cubicBezTo>
                  <a:lnTo>
                    <a:pt x="2858" y="289"/>
                  </a:lnTo>
                  <a:cubicBezTo>
                    <a:pt x="2857" y="293"/>
                    <a:pt x="2855" y="297"/>
                    <a:pt x="2854" y="301"/>
                  </a:cubicBezTo>
                  <a:lnTo>
                    <a:pt x="2844" y="311"/>
                  </a:lnTo>
                  <a:lnTo>
                    <a:pt x="2529" y="558"/>
                  </a:lnTo>
                  <a:cubicBezTo>
                    <a:pt x="2525" y="560"/>
                    <a:pt x="2522" y="562"/>
                    <a:pt x="2518" y="564"/>
                  </a:cubicBezTo>
                  <a:cubicBezTo>
                    <a:pt x="2515" y="565"/>
                    <a:pt x="2511" y="565"/>
                    <a:pt x="2508" y="566"/>
                  </a:cubicBezTo>
                  <a:cubicBezTo>
                    <a:pt x="2506" y="565"/>
                    <a:pt x="2503" y="563"/>
                    <a:pt x="2501" y="562"/>
                  </a:cubicBezTo>
                  <a:cubicBezTo>
                    <a:pt x="2499" y="559"/>
                    <a:pt x="2498" y="556"/>
                    <a:pt x="2496" y="553"/>
                  </a:cubicBezTo>
                  <a:cubicBezTo>
                    <a:pt x="2495" y="549"/>
                    <a:pt x="2495" y="544"/>
                    <a:pt x="2494" y="540"/>
                  </a:cubicBezTo>
                  <a:lnTo>
                    <a:pt x="2494" y="520"/>
                  </a:lnTo>
                  <a:cubicBezTo>
                    <a:pt x="2493" y="515"/>
                    <a:pt x="2493" y="511"/>
                    <a:pt x="2492" y="506"/>
                  </a:cubicBezTo>
                  <a:cubicBezTo>
                    <a:pt x="2490" y="502"/>
                    <a:pt x="2487" y="498"/>
                    <a:pt x="2485" y="494"/>
                  </a:cubicBezTo>
                  <a:lnTo>
                    <a:pt x="2475" y="484"/>
                  </a:lnTo>
                  <a:cubicBezTo>
                    <a:pt x="2471" y="482"/>
                    <a:pt x="2467" y="479"/>
                    <a:pt x="2463" y="477"/>
                  </a:cubicBezTo>
                  <a:cubicBezTo>
                    <a:pt x="2458" y="476"/>
                    <a:pt x="2454" y="476"/>
                    <a:pt x="2449" y="475"/>
                  </a:cubicBezTo>
                  <a:lnTo>
                    <a:pt x="1" y="474"/>
                  </a:lnTo>
                  <a:cubicBezTo>
                    <a:pt x="1" y="346"/>
                    <a:pt x="0" y="217"/>
                    <a:pt x="0" y="89"/>
                  </a:cubicBezTo>
                  <a:lnTo>
                    <a:pt x="2449" y="91"/>
                  </a:lnTo>
                  <a:cubicBezTo>
                    <a:pt x="2454" y="90"/>
                    <a:pt x="2458" y="89"/>
                    <a:pt x="2463" y="88"/>
                  </a:cubicBezTo>
                  <a:lnTo>
                    <a:pt x="2475" y="82"/>
                  </a:lnTo>
                  <a:lnTo>
                    <a:pt x="2485" y="72"/>
                  </a:lnTo>
                  <a:cubicBezTo>
                    <a:pt x="2487" y="68"/>
                    <a:pt x="2490" y="64"/>
                    <a:pt x="2492" y="60"/>
                  </a:cubicBezTo>
                  <a:cubicBezTo>
                    <a:pt x="2493" y="55"/>
                    <a:pt x="2493" y="50"/>
                    <a:pt x="2494" y="45"/>
                  </a:cubicBezTo>
                  <a:lnTo>
                    <a:pt x="2494" y="26"/>
                  </a:lnTo>
                  <a:cubicBezTo>
                    <a:pt x="2495" y="22"/>
                    <a:pt x="2495" y="18"/>
                    <a:pt x="2496" y="14"/>
                  </a:cubicBezTo>
                  <a:cubicBezTo>
                    <a:pt x="2498" y="11"/>
                    <a:pt x="2499" y="8"/>
                    <a:pt x="2501" y="5"/>
                  </a:cubicBezTo>
                  <a:cubicBezTo>
                    <a:pt x="2503" y="3"/>
                    <a:pt x="2506" y="2"/>
                    <a:pt x="2508" y="0"/>
                  </a:cubicBezTo>
                  <a:close/>
                </a:path>
              </a:pathLst>
            </a:custGeom>
            <a:solidFill>
              <a:srgbClr val="E1F0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50">
              <a:extLst>
                <a:ext uri="{FF2B5EF4-FFF2-40B4-BE49-F238E27FC236}">
                  <a16:creationId xmlns:a16="http://schemas.microsoft.com/office/drawing/2014/main" id="{5CF9FB96-6A55-44D1-A42D-1B35B128772D}"/>
                </a:ext>
              </a:extLst>
            </p:cNvPr>
            <p:cNvSpPr/>
            <p:nvPr/>
          </p:nvSpPr>
          <p:spPr>
            <a:xfrm rot="10800000">
              <a:off x="4951413" y="5574475"/>
              <a:ext cx="1600200" cy="64457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27000"/>
                  </a:schemeClr>
                </a:gs>
                <a:gs pos="34000">
                  <a:schemeClr val="tx1">
                    <a:lumMod val="75000"/>
                    <a:lumOff val="25000"/>
                    <a:tint val="23500"/>
                    <a:satMod val="160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13">
              <a:extLst>
                <a:ext uri="{FF2B5EF4-FFF2-40B4-BE49-F238E27FC236}">
                  <a16:creationId xmlns:a16="http://schemas.microsoft.com/office/drawing/2014/main" id="{D27674E3-46C2-4B3B-A96B-760A3A6E35B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5411524" y="4396473"/>
              <a:ext cx="2757667" cy="884209"/>
            </a:xfrm>
            <a:custGeom>
              <a:avLst/>
              <a:gdLst>
                <a:gd name="connsiteX0" fmla="*/ 1809 w 2159"/>
                <a:gd name="connsiteY0" fmla="*/ 0 h 564"/>
                <a:gd name="connsiteX1" fmla="*/ 1819 w 2159"/>
                <a:gd name="connsiteY1" fmla="*/ 1 h 564"/>
                <a:gd name="connsiteX2" fmla="*/ 1830 w 2159"/>
                <a:gd name="connsiteY2" fmla="*/ 7 h 564"/>
                <a:gd name="connsiteX3" fmla="*/ 2145 w 2159"/>
                <a:gd name="connsiteY3" fmla="*/ 254 h 564"/>
                <a:gd name="connsiteX4" fmla="*/ 2155 w 2159"/>
                <a:gd name="connsiteY4" fmla="*/ 264 h 564"/>
                <a:gd name="connsiteX5" fmla="*/ 2159 w 2159"/>
                <a:gd name="connsiteY5" fmla="*/ 276 h 564"/>
                <a:gd name="connsiteX6" fmla="*/ 2159 w 2159"/>
                <a:gd name="connsiteY6" fmla="*/ 287 h 564"/>
                <a:gd name="connsiteX7" fmla="*/ 2155 w 2159"/>
                <a:gd name="connsiteY7" fmla="*/ 299 h 564"/>
                <a:gd name="connsiteX8" fmla="*/ 2145 w 2159"/>
                <a:gd name="connsiteY8" fmla="*/ 309 h 564"/>
                <a:gd name="connsiteX9" fmla="*/ 1830 w 2159"/>
                <a:gd name="connsiteY9" fmla="*/ 556 h 564"/>
                <a:gd name="connsiteX10" fmla="*/ 1819 w 2159"/>
                <a:gd name="connsiteY10" fmla="*/ 563 h 564"/>
                <a:gd name="connsiteX11" fmla="*/ 1809 w 2159"/>
                <a:gd name="connsiteY11" fmla="*/ 564 h 564"/>
                <a:gd name="connsiteX12" fmla="*/ 1801 w 2159"/>
                <a:gd name="connsiteY12" fmla="*/ 561 h 564"/>
                <a:gd name="connsiteX13" fmla="*/ 1797 w 2159"/>
                <a:gd name="connsiteY13" fmla="*/ 552 h 564"/>
                <a:gd name="connsiteX14" fmla="*/ 1795 w 2159"/>
                <a:gd name="connsiteY14" fmla="*/ 540 h 564"/>
                <a:gd name="connsiteX15" fmla="*/ 1795 w 2159"/>
                <a:gd name="connsiteY15" fmla="*/ 520 h 564"/>
                <a:gd name="connsiteX16" fmla="*/ 1793 w 2159"/>
                <a:gd name="connsiteY16" fmla="*/ 505 h 564"/>
                <a:gd name="connsiteX17" fmla="*/ 1786 w 2159"/>
                <a:gd name="connsiteY17" fmla="*/ 492 h 564"/>
                <a:gd name="connsiteX18" fmla="*/ 1776 w 2159"/>
                <a:gd name="connsiteY18" fmla="*/ 482 h 564"/>
                <a:gd name="connsiteX19" fmla="*/ 1764 w 2159"/>
                <a:gd name="connsiteY19" fmla="*/ 476 h 564"/>
                <a:gd name="connsiteX20" fmla="*/ 1750 w 2159"/>
                <a:gd name="connsiteY20" fmla="*/ 474 h 564"/>
                <a:gd name="connsiteX21" fmla="*/ 45 w 2159"/>
                <a:gd name="connsiteY21" fmla="*/ 474 h 564"/>
                <a:gd name="connsiteX22" fmla="*/ 30 w 2159"/>
                <a:gd name="connsiteY22" fmla="*/ 471 h 564"/>
                <a:gd name="connsiteX23" fmla="*/ 18 w 2159"/>
                <a:gd name="connsiteY23" fmla="*/ 465 h 564"/>
                <a:gd name="connsiteX24" fmla="*/ 8 w 2159"/>
                <a:gd name="connsiteY24" fmla="*/ 455 h 564"/>
                <a:gd name="connsiteX25" fmla="*/ 2 w 2159"/>
                <a:gd name="connsiteY25" fmla="*/ 443 h 564"/>
                <a:gd name="connsiteX26" fmla="*/ 0 w 2159"/>
                <a:gd name="connsiteY26" fmla="*/ 428 h 564"/>
                <a:gd name="connsiteX27" fmla="*/ 0 w 2159"/>
                <a:gd name="connsiteY27" fmla="*/ 135 h 564"/>
                <a:gd name="connsiteX28" fmla="*/ 8 w 2159"/>
                <a:gd name="connsiteY28" fmla="*/ 109 h 564"/>
                <a:gd name="connsiteX29" fmla="*/ 18 w 2159"/>
                <a:gd name="connsiteY29" fmla="*/ 99 h 564"/>
                <a:gd name="connsiteX30" fmla="*/ 30 w 2159"/>
                <a:gd name="connsiteY30" fmla="*/ 92 h 564"/>
                <a:gd name="connsiteX31" fmla="*/ 45 w 2159"/>
                <a:gd name="connsiteY31" fmla="*/ 90 h 564"/>
                <a:gd name="connsiteX32" fmla="*/ 1750 w 2159"/>
                <a:gd name="connsiteY32" fmla="*/ 90 h 564"/>
                <a:gd name="connsiteX33" fmla="*/ 1764 w 2159"/>
                <a:gd name="connsiteY33" fmla="*/ 88 h 564"/>
                <a:gd name="connsiteX34" fmla="*/ 1776 w 2159"/>
                <a:gd name="connsiteY34" fmla="*/ 81 h 564"/>
                <a:gd name="connsiteX35" fmla="*/ 1786 w 2159"/>
                <a:gd name="connsiteY35" fmla="*/ 71 h 564"/>
                <a:gd name="connsiteX36" fmla="*/ 1793 w 2159"/>
                <a:gd name="connsiteY36" fmla="*/ 58 h 564"/>
                <a:gd name="connsiteX37" fmla="*/ 1795 w 2159"/>
                <a:gd name="connsiteY37" fmla="*/ 44 h 564"/>
                <a:gd name="connsiteX38" fmla="*/ 1795 w 2159"/>
                <a:gd name="connsiteY38" fmla="*/ 25 h 564"/>
                <a:gd name="connsiteX39" fmla="*/ 1797 w 2159"/>
                <a:gd name="connsiteY39" fmla="*/ 12 h 564"/>
                <a:gd name="connsiteX40" fmla="*/ 1801 w 2159"/>
                <a:gd name="connsiteY40" fmla="*/ 3 h 564"/>
                <a:gd name="connsiteX41" fmla="*/ 1809 w 2159"/>
                <a:gd name="connsiteY41" fmla="*/ 0 h 564"/>
                <a:gd name="connsiteX0" fmla="*/ 1809 w 2159"/>
                <a:gd name="connsiteY0" fmla="*/ 0 h 564"/>
                <a:gd name="connsiteX1" fmla="*/ 1819 w 2159"/>
                <a:gd name="connsiteY1" fmla="*/ 1 h 564"/>
                <a:gd name="connsiteX2" fmla="*/ 1830 w 2159"/>
                <a:gd name="connsiteY2" fmla="*/ 7 h 564"/>
                <a:gd name="connsiteX3" fmla="*/ 2145 w 2159"/>
                <a:gd name="connsiteY3" fmla="*/ 254 h 564"/>
                <a:gd name="connsiteX4" fmla="*/ 2155 w 2159"/>
                <a:gd name="connsiteY4" fmla="*/ 264 h 564"/>
                <a:gd name="connsiteX5" fmla="*/ 2159 w 2159"/>
                <a:gd name="connsiteY5" fmla="*/ 276 h 564"/>
                <a:gd name="connsiteX6" fmla="*/ 2159 w 2159"/>
                <a:gd name="connsiteY6" fmla="*/ 287 h 564"/>
                <a:gd name="connsiteX7" fmla="*/ 2155 w 2159"/>
                <a:gd name="connsiteY7" fmla="*/ 299 h 564"/>
                <a:gd name="connsiteX8" fmla="*/ 2145 w 2159"/>
                <a:gd name="connsiteY8" fmla="*/ 309 h 564"/>
                <a:gd name="connsiteX9" fmla="*/ 1830 w 2159"/>
                <a:gd name="connsiteY9" fmla="*/ 556 h 564"/>
                <a:gd name="connsiteX10" fmla="*/ 1819 w 2159"/>
                <a:gd name="connsiteY10" fmla="*/ 563 h 564"/>
                <a:gd name="connsiteX11" fmla="*/ 1809 w 2159"/>
                <a:gd name="connsiteY11" fmla="*/ 564 h 564"/>
                <a:gd name="connsiteX12" fmla="*/ 1801 w 2159"/>
                <a:gd name="connsiteY12" fmla="*/ 561 h 564"/>
                <a:gd name="connsiteX13" fmla="*/ 1797 w 2159"/>
                <a:gd name="connsiteY13" fmla="*/ 552 h 564"/>
                <a:gd name="connsiteX14" fmla="*/ 1795 w 2159"/>
                <a:gd name="connsiteY14" fmla="*/ 540 h 564"/>
                <a:gd name="connsiteX15" fmla="*/ 1795 w 2159"/>
                <a:gd name="connsiteY15" fmla="*/ 520 h 564"/>
                <a:gd name="connsiteX16" fmla="*/ 1793 w 2159"/>
                <a:gd name="connsiteY16" fmla="*/ 505 h 564"/>
                <a:gd name="connsiteX17" fmla="*/ 1786 w 2159"/>
                <a:gd name="connsiteY17" fmla="*/ 492 h 564"/>
                <a:gd name="connsiteX18" fmla="*/ 1776 w 2159"/>
                <a:gd name="connsiteY18" fmla="*/ 482 h 564"/>
                <a:gd name="connsiteX19" fmla="*/ 1764 w 2159"/>
                <a:gd name="connsiteY19" fmla="*/ 476 h 564"/>
                <a:gd name="connsiteX20" fmla="*/ 1750 w 2159"/>
                <a:gd name="connsiteY20" fmla="*/ 474 h 564"/>
                <a:gd name="connsiteX21" fmla="*/ 45 w 2159"/>
                <a:gd name="connsiteY21" fmla="*/ 474 h 564"/>
                <a:gd name="connsiteX22" fmla="*/ 30 w 2159"/>
                <a:gd name="connsiteY22" fmla="*/ 471 h 564"/>
                <a:gd name="connsiteX23" fmla="*/ 18 w 2159"/>
                <a:gd name="connsiteY23" fmla="*/ 465 h 564"/>
                <a:gd name="connsiteX24" fmla="*/ 8 w 2159"/>
                <a:gd name="connsiteY24" fmla="*/ 455 h 564"/>
                <a:gd name="connsiteX25" fmla="*/ 2 w 2159"/>
                <a:gd name="connsiteY25" fmla="*/ 443 h 564"/>
                <a:gd name="connsiteX26" fmla="*/ 0 w 2159"/>
                <a:gd name="connsiteY26" fmla="*/ 428 h 564"/>
                <a:gd name="connsiteX27" fmla="*/ 0 w 2159"/>
                <a:gd name="connsiteY27" fmla="*/ 135 h 564"/>
                <a:gd name="connsiteX28" fmla="*/ 8 w 2159"/>
                <a:gd name="connsiteY28" fmla="*/ 109 h 564"/>
                <a:gd name="connsiteX29" fmla="*/ 18 w 2159"/>
                <a:gd name="connsiteY29" fmla="*/ 99 h 564"/>
                <a:gd name="connsiteX30" fmla="*/ 30 w 2159"/>
                <a:gd name="connsiteY30" fmla="*/ 92 h 564"/>
                <a:gd name="connsiteX31" fmla="*/ 1750 w 2159"/>
                <a:gd name="connsiteY31" fmla="*/ 90 h 564"/>
                <a:gd name="connsiteX32" fmla="*/ 1764 w 2159"/>
                <a:gd name="connsiteY32" fmla="*/ 88 h 564"/>
                <a:gd name="connsiteX33" fmla="*/ 1776 w 2159"/>
                <a:gd name="connsiteY33" fmla="*/ 81 h 564"/>
                <a:gd name="connsiteX34" fmla="*/ 1786 w 2159"/>
                <a:gd name="connsiteY34" fmla="*/ 71 h 564"/>
                <a:gd name="connsiteX35" fmla="*/ 1793 w 2159"/>
                <a:gd name="connsiteY35" fmla="*/ 58 h 564"/>
                <a:gd name="connsiteX36" fmla="*/ 1795 w 2159"/>
                <a:gd name="connsiteY36" fmla="*/ 44 h 564"/>
                <a:gd name="connsiteX37" fmla="*/ 1795 w 2159"/>
                <a:gd name="connsiteY37" fmla="*/ 25 h 564"/>
                <a:gd name="connsiteX38" fmla="*/ 1797 w 2159"/>
                <a:gd name="connsiteY38" fmla="*/ 12 h 564"/>
                <a:gd name="connsiteX39" fmla="*/ 1801 w 2159"/>
                <a:gd name="connsiteY39" fmla="*/ 3 h 564"/>
                <a:gd name="connsiteX40" fmla="*/ 1809 w 2159"/>
                <a:gd name="connsiteY40" fmla="*/ 0 h 564"/>
                <a:gd name="connsiteX0" fmla="*/ 1809 w 2159"/>
                <a:gd name="connsiteY0" fmla="*/ 0 h 564"/>
                <a:gd name="connsiteX1" fmla="*/ 1819 w 2159"/>
                <a:gd name="connsiteY1" fmla="*/ 1 h 564"/>
                <a:gd name="connsiteX2" fmla="*/ 1830 w 2159"/>
                <a:gd name="connsiteY2" fmla="*/ 7 h 564"/>
                <a:gd name="connsiteX3" fmla="*/ 2145 w 2159"/>
                <a:gd name="connsiteY3" fmla="*/ 254 h 564"/>
                <a:gd name="connsiteX4" fmla="*/ 2155 w 2159"/>
                <a:gd name="connsiteY4" fmla="*/ 264 h 564"/>
                <a:gd name="connsiteX5" fmla="*/ 2159 w 2159"/>
                <a:gd name="connsiteY5" fmla="*/ 276 h 564"/>
                <a:gd name="connsiteX6" fmla="*/ 2159 w 2159"/>
                <a:gd name="connsiteY6" fmla="*/ 287 h 564"/>
                <a:gd name="connsiteX7" fmla="*/ 2155 w 2159"/>
                <a:gd name="connsiteY7" fmla="*/ 299 h 564"/>
                <a:gd name="connsiteX8" fmla="*/ 2145 w 2159"/>
                <a:gd name="connsiteY8" fmla="*/ 309 h 564"/>
                <a:gd name="connsiteX9" fmla="*/ 1830 w 2159"/>
                <a:gd name="connsiteY9" fmla="*/ 556 h 564"/>
                <a:gd name="connsiteX10" fmla="*/ 1819 w 2159"/>
                <a:gd name="connsiteY10" fmla="*/ 563 h 564"/>
                <a:gd name="connsiteX11" fmla="*/ 1809 w 2159"/>
                <a:gd name="connsiteY11" fmla="*/ 564 h 564"/>
                <a:gd name="connsiteX12" fmla="*/ 1801 w 2159"/>
                <a:gd name="connsiteY12" fmla="*/ 561 h 564"/>
                <a:gd name="connsiteX13" fmla="*/ 1797 w 2159"/>
                <a:gd name="connsiteY13" fmla="*/ 552 h 564"/>
                <a:gd name="connsiteX14" fmla="*/ 1795 w 2159"/>
                <a:gd name="connsiteY14" fmla="*/ 540 h 564"/>
                <a:gd name="connsiteX15" fmla="*/ 1795 w 2159"/>
                <a:gd name="connsiteY15" fmla="*/ 520 h 564"/>
                <a:gd name="connsiteX16" fmla="*/ 1793 w 2159"/>
                <a:gd name="connsiteY16" fmla="*/ 505 h 564"/>
                <a:gd name="connsiteX17" fmla="*/ 1786 w 2159"/>
                <a:gd name="connsiteY17" fmla="*/ 492 h 564"/>
                <a:gd name="connsiteX18" fmla="*/ 1776 w 2159"/>
                <a:gd name="connsiteY18" fmla="*/ 482 h 564"/>
                <a:gd name="connsiteX19" fmla="*/ 1764 w 2159"/>
                <a:gd name="connsiteY19" fmla="*/ 476 h 564"/>
                <a:gd name="connsiteX20" fmla="*/ 1750 w 2159"/>
                <a:gd name="connsiteY20" fmla="*/ 474 h 564"/>
                <a:gd name="connsiteX21" fmla="*/ 45 w 2159"/>
                <a:gd name="connsiteY21" fmla="*/ 474 h 564"/>
                <a:gd name="connsiteX22" fmla="*/ 30 w 2159"/>
                <a:gd name="connsiteY22" fmla="*/ 471 h 564"/>
                <a:gd name="connsiteX23" fmla="*/ 18 w 2159"/>
                <a:gd name="connsiteY23" fmla="*/ 465 h 564"/>
                <a:gd name="connsiteX24" fmla="*/ 8 w 2159"/>
                <a:gd name="connsiteY24" fmla="*/ 455 h 564"/>
                <a:gd name="connsiteX25" fmla="*/ 2 w 2159"/>
                <a:gd name="connsiteY25" fmla="*/ 443 h 564"/>
                <a:gd name="connsiteX26" fmla="*/ 0 w 2159"/>
                <a:gd name="connsiteY26" fmla="*/ 428 h 564"/>
                <a:gd name="connsiteX27" fmla="*/ 0 w 2159"/>
                <a:gd name="connsiteY27" fmla="*/ 135 h 564"/>
                <a:gd name="connsiteX28" fmla="*/ 8 w 2159"/>
                <a:gd name="connsiteY28" fmla="*/ 109 h 564"/>
                <a:gd name="connsiteX29" fmla="*/ 30 w 2159"/>
                <a:gd name="connsiteY29" fmla="*/ 92 h 564"/>
                <a:gd name="connsiteX30" fmla="*/ 1750 w 2159"/>
                <a:gd name="connsiteY30" fmla="*/ 90 h 564"/>
                <a:gd name="connsiteX31" fmla="*/ 1764 w 2159"/>
                <a:gd name="connsiteY31" fmla="*/ 88 h 564"/>
                <a:gd name="connsiteX32" fmla="*/ 1776 w 2159"/>
                <a:gd name="connsiteY32" fmla="*/ 81 h 564"/>
                <a:gd name="connsiteX33" fmla="*/ 1786 w 2159"/>
                <a:gd name="connsiteY33" fmla="*/ 71 h 564"/>
                <a:gd name="connsiteX34" fmla="*/ 1793 w 2159"/>
                <a:gd name="connsiteY34" fmla="*/ 58 h 564"/>
                <a:gd name="connsiteX35" fmla="*/ 1795 w 2159"/>
                <a:gd name="connsiteY35" fmla="*/ 44 h 564"/>
                <a:gd name="connsiteX36" fmla="*/ 1795 w 2159"/>
                <a:gd name="connsiteY36" fmla="*/ 25 h 564"/>
                <a:gd name="connsiteX37" fmla="*/ 1797 w 2159"/>
                <a:gd name="connsiteY37" fmla="*/ 12 h 564"/>
                <a:gd name="connsiteX38" fmla="*/ 1801 w 2159"/>
                <a:gd name="connsiteY38" fmla="*/ 3 h 564"/>
                <a:gd name="connsiteX39" fmla="*/ 1809 w 2159"/>
                <a:gd name="connsiteY39" fmla="*/ 0 h 564"/>
                <a:gd name="connsiteX0" fmla="*/ 2071 w 2421"/>
                <a:gd name="connsiteY0" fmla="*/ 0 h 564"/>
                <a:gd name="connsiteX1" fmla="*/ 2081 w 2421"/>
                <a:gd name="connsiteY1" fmla="*/ 1 h 564"/>
                <a:gd name="connsiteX2" fmla="*/ 2092 w 2421"/>
                <a:gd name="connsiteY2" fmla="*/ 7 h 564"/>
                <a:gd name="connsiteX3" fmla="*/ 2407 w 2421"/>
                <a:gd name="connsiteY3" fmla="*/ 254 h 564"/>
                <a:gd name="connsiteX4" fmla="*/ 2417 w 2421"/>
                <a:gd name="connsiteY4" fmla="*/ 264 h 564"/>
                <a:gd name="connsiteX5" fmla="*/ 2421 w 2421"/>
                <a:gd name="connsiteY5" fmla="*/ 276 h 564"/>
                <a:gd name="connsiteX6" fmla="*/ 2421 w 2421"/>
                <a:gd name="connsiteY6" fmla="*/ 287 h 564"/>
                <a:gd name="connsiteX7" fmla="*/ 2417 w 2421"/>
                <a:gd name="connsiteY7" fmla="*/ 299 h 564"/>
                <a:gd name="connsiteX8" fmla="*/ 2407 w 2421"/>
                <a:gd name="connsiteY8" fmla="*/ 309 h 564"/>
                <a:gd name="connsiteX9" fmla="*/ 2092 w 2421"/>
                <a:gd name="connsiteY9" fmla="*/ 556 h 564"/>
                <a:gd name="connsiteX10" fmla="*/ 2081 w 2421"/>
                <a:gd name="connsiteY10" fmla="*/ 563 h 564"/>
                <a:gd name="connsiteX11" fmla="*/ 2071 w 2421"/>
                <a:gd name="connsiteY11" fmla="*/ 564 h 564"/>
                <a:gd name="connsiteX12" fmla="*/ 2063 w 2421"/>
                <a:gd name="connsiteY12" fmla="*/ 561 h 564"/>
                <a:gd name="connsiteX13" fmla="*/ 2059 w 2421"/>
                <a:gd name="connsiteY13" fmla="*/ 552 h 564"/>
                <a:gd name="connsiteX14" fmla="*/ 2057 w 2421"/>
                <a:gd name="connsiteY14" fmla="*/ 540 h 564"/>
                <a:gd name="connsiteX15" fmla="*/ 2057 w 2421"/>
                <a:gd name="connsiteY15" fmla="*/ 520 h 564"/>
                <a:gd name="connsiteX16" fmla="*/ 2055 w 2421"/>
                <a:gd name="connsiteY16" fmla="*/ 505 h 564"/>
                <a:gd name="connsiteX17" fmla="*/ 2048 w 2421"/>
                <a:gd name="connsiteY17" fmla="*/ 492 h 564"/>
                <a:gd name="connsiteX18" fmla="*/ 2038 w 2421"/>
                <a:gd name="connsiteY18" fmla="*/ 482 h 564"/>
                <a:gd name="connsiteX19" fmla="*/ 2026 w 2421"/>
                <a:gd name="connsiteY19" fmla="*/ 476 h 564"/>
                <a:gd name="connsiteX20" fmla="*/ 2012 w 2421"/>
                <a:gd name="connsiteY20" fmla="*/ 474 h 564"/>
                <a:gd name="connsiteX21" fmla="*/ 307 w 2421"/>
                <a:gd name="connsiteY21" fmla="*/ 474 h 564"/>
                <a:gd name="connsiteX22" fmla="*/ 292 w 2421"/>
                <a:gd name="connsiteY22" fmla="*/ 471 h 564"/>
                <a:gd name="connsiteX23" fmla="*/ 280 w 2421"/>
                <a:gd name="connsiteY23" fmla="*/ 465 h 564"/>
                <a:gd name="connsiteX24" fmla="*/ 270 w 2421"/>
                <a:gd name="connsiteY24" fmla="*/ 455 h 564"/>
                <a:gd name="connsiteX25" fmla="*/ 264 w 2421"/>
                <a:gd name="connsiteY25" fmla="*/ 443 h 564"/>
                <a:gd name="connsiteX26" fmla="*/ 262 w 2421"/>
                <a:gd name="connsiteY26" fmla="*/ 428 h 564"/>
                <a:gd name="connsiteX27" fmla="*/ 262 w 2421"/>
                <a:gd name="connsiteY27" fmla="*/ 135 h 564"/>
                <a:gd name="connsiteX28" fmla="*/ 292 w 2421"/>
                <a:gd name="connsiteY28" fmla="*/ 92 h 564"/>
                <a:gd name="connsiteX29" fmla="*/ 2012 w 2421"/>
                <a:gd name="connsiteY29" fmla="*/ 90 h 564"/>
                <a:gd name="connsiteX30" fmla="*/ 2026 w 2421"/>
                <a:gd name="connsiteY30" fmla="*/ 88 h 564"/>
                <a:gd name="connsiteX31" fmla="*/ 2038 w 2421"/>
                <a:gd name="connsiteY31" fmla="*/ 81 h 564"/>
                <a:gd name="connsiteX32" fmla="*/ 2048 w 2421"/>
                <a:gd name="connsiteY32" fmla="*/ 71 h 564"/>
                <a:gd name="connsiteX33" fmla="*/ 2055 w 2421"/>
                <a:gd name="connsiteY33" fmla="*/ 58 h 564"/>
                <a:gd name="connsiteX34" fmla="*/ 2057 w 2421"/>
                <a:gd name="connsiteY34" fmla="*/ 44 h 564"/>
                <a:gd name="connsiteX35" fmla="*/ 2057 w 2421"/>
                <a:gd name="connsiteY35" fmla="*/ 25 h 564"/>
                <a:gd name="connsiteX36" fmla="*/ 2059 w 2421"/>
                <a:gd name="connsiteY36" fmla="*/ 12 h 564"/>
                <a:gd name="connsiteX37" fmla="*/ 2063 w 2421"/>
                <a:gd name="connsiteY37" fmla="*/ 3 h 564"/>
                <a:gd name="connsiteX38" fmla="*/ 2071 w 2421"/>
                <a:gd name="connsiteY38" fmla="*/ 0 h 564"/>
                <a:gd name="connsiteX0" fmla="*/ 2071 w 2421"/>
                <a:gd name="connsiteY0" fmla="*/ 0 h 564"/>
                <a:gd name="connsiteX1" fmla="*/ 2081 w 2421"/>
                <a:gd name="connsiteY1" fmla="*/ 1 h 564"/>
                <a:gd name="connsiteX2" fmla="*/ 2092 w 2421"/>
                <a:gd name="connsiteY2" fmla="*/ 7 h 564"/>
                <a:gd name="connsiteX3" fmla="*/ 2407 w 2421"/>
                <a:gd name="connsiteY3" fmla="*/ 254 h 564"/>
                <a:gd name="connsiteX4" fmla="*/ 2417 w 2421"/>
                <a:gd name="connsiteY4" fmla="*/ 264 h 564"/>
                <a:gd name="connsiteX5" fmla="*/ 2421 w 2421"/>
                <a:gd name="connsiteY5" fmla="*/ 276 h 564"/>
                <a:gd name="connsiteX6" fmla="*/ 2421 w 2421"/>
                <a:gd name="connsiteY6" fmla="*/ 287 h 564"/>
                <a:gd name="connsiteX7" fmla="*/ 2417 w 2421"/>
                <a:gd name="connsiteY7" fmla="*/ 299 h 564"/>
                <a:gd name="connsiteX8" fmla="*/ 2407 w 2421"/>
                <a:gd name="connsiteY8" fmla="*/ 309 h 564"/>
                <a:gd name="connsiteX9" fmla="*/ 2092 w 2421"/>
                <a:gd name="connsiteY9" fmla="*/ 556 h 564"/>
                <a:gd name="connsiteX10" fmla="*/ 2081 w 2421"/>
                <a:gd name="connsiteY10" fmla="*/ 563 h 564"/>
                <a:gd name="connsiteX11" fmla="*/ 2071 w 2421"/>
                <a:gd name="connsiteY11" fmla="*/ 564 h 564"/>
                <a:gd name="connsiteX12" fmla="*/ 2063 w 2421"/>
                <a:gd name="connsiteY12" fmla="*/ 561 h 564"/>
                <a:gd name="connsiteX13" fmla="*/ 2059 w 2421"/>
                <a:gd name="connsiteY13" fmla="*/ 552 h 564"/>
                <a:gd name="connsiteX14" fmla="*/ 2057 w 2421"/>
                <a:gd name="connsiteY14" fmla="*/ 540 h 564"/>
                <a:gd name="connsiteX15" fmla="*/ 2057 w 2421"/>
                <a:gd name="connsiteY15" fmla="*/ 520 h 564"/>
                <a:gd name="connsiteX16" fmla="*/ 2055 w 2421"/>
                <a:gd name="connsiteY16" fmla="*/ 505 h 564"/>
                <a:gd name="connsiteX17" fmla="*/ 2048 w 2421"/>
                <a:gd name="connsiteY17" fmla="*/ 492 h 564"/>
                <a:gd name="connsiteX18" fmla="*/ 2038 w 2421"/>
                <a:gd name="connsiteY18" fmla="*/ 482 h 564"/>
                <a:gd name="connsiteX19" fmla="*/ 2026 w 2421"/>
                <a:gd name="connsiteY19" fmla="*/ 476 h 564"/>
                <a:gd name="connsiteX20" fmla="*/ 2012 w 2421"/>
                <a:gd name="connsiteY20" fmla="*/ 474 h 564"/>
                <a:gd name="connsiteX21" fmla="*/ 307 w 2421"/>
                <a:gd name="connsiteY21" fmla="*/ 474 h 564"/>
                <a:gd name="connsiteX22" fmla="*/ 292 w 2421"/>
                <a:gd name="connsiteY22" fmla="*/ 471 h 564"/>
                <a:gd name="connsiteX23" fmla="*/ 280 w 2421"/>
                <a:gd name="connsiteY23" fmla="*/ 465 h 564"/>
                <a:gd name="connsiteX24" fmla="*/ 270 w 2421"/>
                <a:gd name="connsiteY24" fmla="*/ 455 h 564"/>
                <a:gd name="connsiteX25" fmla="*/ 264 w 2421"/>
                <a:gd name="connsiteY25" fmla="*/ 443 h 564"/>
                <a:gd name="connsiteX26" fmla="*/ 262 w 2421"/>
                <a:gd name="connsiteY26" fmla="*/ 135 h 564"/>
                <a:gd name="connsiteX27" fmla="*/ 292 w 2421"/>
                <a:gd name="connsiteY27" fmla="*/ 92 h 564"/>
                <a:gd name="connsiteX28" fmla="*/ 2012 w 2421"/>
                <a:gd name="connsiteY28" fmla="*/ 90 h 564"/>
                <a:gd name="connsiteX29" fmla="*/ 2026 w 2421"/>
                <a:gd name="connsiteY29" fmla="*/ 88 h 564"/>
                <a:gd name="connsiteX30" fmla="*/ 2038 w 2421"/>
                <a:gd name="connsiteY30" fmla="*/ 81 h 564"/>
                <a:gd name="connsiteX31" fmla="*/ 2048 w 2421"/>
                <a:gd name="connsiteY31" fmla="*/ 71 h 564"/>
                <a:gd name="connsiteX32" fmla="*/ 2055 w 2421"/>
                <a:gd name="connsiteY32" fmla="*/ 58 h 564"/>
                <a:gd name="connsiteX33" fmla="*/ 2057 w 2421"/>
                <a:gd name="connsiteY33" fmla="*/ 44 h 564"/>
                <a:gd name="connsiteX34" fmla="*/ 2057 w 2421"/>
                <a:gd name="connsiteY34" fmla="*/ 25 h 564"/>
                <a:gd name="connsiteX35" fmla="*/ 2059 w 2421"/>
                <a:gd name="connsiteY35" fmla="*/ 12 h 564"/>
                <a:gd name="connsiteX36" fmla="*/ 2063 w 2421"/>
                <a:gd name="connsiteY36" fmla="*/ 3 h 564"/>
                <a:gd name="connsiteX37" fmla="*/ 2071 w 2421"/>
                <a:gd name="connsiteY37" fmla="*/ 0 h 564"/>
                <a:gd name="connsiteX0" fmla="*/ 2071 w 2421"/>
                <a:gd name="connsiteY0" fmla="*/ 0 h 564"/>
                <a:gd name="connsiteX1" fmla="*/ 2081 w 2421"/>
                <a:gd name="connsiteY1" fmla="*/ 1 h 564"/>
                <a:gd name="connsiteX2" fmla="*/ 2092 w 2421"/>
                <a:gd name="connsiteY2" fmla="*/ 7 h 564"/>
                <a:gd name="connsiteX3" fmla="*/ 2407 w 2421"/>
                <a:gd name="connsiteY3" fmla="*/ 254 h 564"/>
                <a:gd name="connsiteX4" fmla="*/ 2417 w 2421"/>
                <a:gd name="connsiteY4" fmla="*/ 264 h 564"/>
                <a:gd name="connsiteX5" fmla="*/ 2421 w 2421"/>
                <a:gd name="connsiteY5" fmla="*/ 276 h 564"/>
                <a:gd name="connsiteX6" fmla="*/ 2421 w 2421"/>
                <a:gd name="connsiteY6" fmla="*/ 287 h 564"/>
                <a:gd name="connsiteX7" fmla="*/ 2417 w 2421"/>
                <a:gd name="connsiteY7" fmla="*/ 299 h 564"/>
                <a:gd name="connsiteX8" fmla="*/ 2407 w 2421"/>
                <a:gd name="connsiteY8" fmla="*/ 309 h 564"/>
                <a:gd name="connsiteX9" fmla="*/ 2092 w 2421"/>
                <a:gd name="connsiteY9" fmla="*/ 556 h 564"/>
                <a:gd name="connsiteX10" fmla="*/ 2081 w 2421"/>
                <a:gd name="connsiteY10" fmla="*/ 563 h 564"/>
                <a:gd name="connsiteX11" fmla="*/ 2071 w 2421"/>
                <a:gd name="connsiteY11" fmla="*/ 564 h 564"/>
                <a:gd name="connsiteX12" fmla="*/ 2063 w 2421"/>
                <a:gd name="connsiteY12" fmla="*/ 561 h 564"/>
                <a:gd name="connsiteX13" fmla="*/ 2059 w 2421"/>
                <a:gd name="connsiteY13" fmla="*/ 552 h 564"/>
                <a:gd name="connsiteX14" fmla="*/ 2057 w 2421"/>
                <a:gd name="connsiteY14" fmla="*/ 540 h 564"/>
                <a:gd name="connsiteX15" fmla="*/ 2057 w 2421"/>
                <a:gd name="connsiteY15" fmla="*/ 520 h 564"/>
                <a:gd name="connsiteX16" fmla="*/ 2055 w 2421"/>
                <a:gd name="connsiteY16" fmla="*/ 505 h 564"/>
                <a:gd name="connsiteX17" fmla="*/ 2048 w 2421"/>
                <a:gd name="connsiteY17" fmla="*/ 492 h 564"/>
                <a:gd name="connsiteX18" fmla="*/ 2038 w 2421"/>
                <a:gd name="connsiteY18" fmla="*/ 482 h 564"/>
                <a:gd name="connsiteX19" fmla="*/ 2026 w 2421"/>
                <a:gd name="connsiteY19" fmla="*/ 476 h 564"/>
                <a:gd name="connsiteX20" fmla="*/ 2012 w 2421"/>
                <a:gd name="connsiteY20" fmla="*/ 474 h 564"/>
                <a:gd name="connsiteX21" fmla="*/ 307 w 2421"/>
                <a:gd name="connsiteY21" fmla="*/ 474 h 564"/>
                <a:gd name="connsiteX22" fmla="*/ 292 w 2421"/>
                <a:gd name="connsiteY22" fmla="*/ 471 h 564"/>
                <a:gd name="connsiteX23" fmla="*/ 280 w 2421"/>
                <a:gd name="connsiteY23" fmla="*/ 465 h 564"/>
                <a:gd name="connsiteX24" fmla="*/ 270 w 2421"/>
                <a:gd name="connsiteY24" fmla="*/ 455 h 564"/>
                <a:gd name="connsiteX25" fmla="*/ 262 w 2421"/>
                <a:gd name="connsiteY25" fmla="*/ 135 h 564"/>
                <a:gd name="connsiteX26" fmla="*/ 292 w 2421"/>
                <a:gd name="connsiteY26" fmla="*/ 92 h 564"/>
                <a:gd name="connsiteX27" fmla="*/ 2012 w 2421"/>
                <a:gd name="connsiteY27" fmla="*/ 90 h 564"/>
                <a:gd name="connsiteX28" fmla="*/ 2026 w 2421"/>
                <a:gd name="connsiteY28" fmla="*/ 88 h 564"/>
                <a:gd name="connsiteX29" fmla="*/ 2038 w 2421"/>
                <a:gd name="connsiteY29" fmla="*/ 81 h 564"/>
                <a:gd name="connsiteX30" fmla="*/ 2048 w 2421"/>
                <a:gd name="connsiteY30" fmla="*/ 71 h 564"/>
                <a:gd name="connsiteX31" fmla="*/ 2055 w 2421"/>
                <a:gd name="connsiteY31" fmla="*/ 58 h 564"/>
                <a:gd name="connsiteX32" fmla="*/ 2057 w 2421"/>
                <a:gd name="connsiteY32" fmla="*/ 44 h 564"/>
                <a:gd name="connsiteX33" fmla="*/ 2057 w 2421"/>
                <a:gd name="connsiteY33" fmla="*/ 25 h 564"/>
                <a:gd name="connsiteX34" fmla="*/ 2059 w 2421"/>
                <a:gd name="connsiteY34" fmla="*/ 12 h 564"/>
                <a:gd name="connsiteX35" fmla="*/ 2063 w 2421"/>
                <a:gd name="connsiteY35" fmla="*/ 3 h 564"/>
                <a:gd name="connsiteX36" fmla="*/ 2071 w 2421"/>
                <a:gd name="connsiteY36" fmla="*/ 0 h 564"/>
                <a:gd name="connsiteX0" fmla="*/ 2071 w 2421"/>
                <a:gd name="connsiteY0" fmla="*/ 0 h 564"/>
                <a:gd name="connsiteX1" fmla="*/ 2081 w 2421"/>
                <a:gd name="connsiteY1" fmla="*/ 1 h 564"/>
                <a:gd name="connsiteX2" fmla="*/ 2092 w 2421"/>
                <a:gd name="connsiteY2" fmla="*/ 7 h 564"/>
                <a:gd name="connsiteX3" fmla="*/ 2407 w 2421"/>
                <a:gd name="connsiteY3" fmla="*/ 254 h 564"/>
                <a:gd name="connsiteX4" fmla="*/ 2417 w 2421"/>
                <a:gd name="connsiteY4" fmla="*/ 264 h 564"/>
                <a:gd name="connsiteX5" fmla="*/ 2421 w 2421"/>
                <a:gd name="connsiteY5" fmla="*/ 276 h 564"/>
                <a:gd name="connsiteX6" fmla="*/ 2421 w 2421"/>
                <a:gd name="connsiteY6" fmla="*/ 287 h 564"/>
                <a:gd name="connsiteX7" fmla="*/ 2417 w 2421"/>
                <a:gd name="connsiteY7" fmla="*/ 299 h 564"/>
                <a:gd name="connsiteX8" fmla="*/ 2407 w 2421"/>
                <a:gd name="connsiteY8" fmla="*/ 309 h 564"/>
                <a:gd name="connsiteX9" fmla="*/ 2092 w 2421"/>
                <a:gd name="connsiteY9" fmla="*/ 556 h 564"/>
                <a:gd name="connsiteX10" fmla="*/ 2081 w 2421"/>
                <a:gd name="connsiteY10" fmla="*/ 563 h 564"/>
                <a:gd name="connsiteX11" fmla="*/ 2071 w 2421"/>
                <a:gd name="connsiteY11" fmla="*/ 564 h 564"/>
                <a:gd name="connsiteX12" fmla="*/ 2063 w 2421"/>
                <a:gd name="connsiteY12" fmla="*/ 561 h 564"/>
                <a:gd name="connsiteX13" fmla="*/ 2059 w 2421"/>
                <a:gd name="connsiteY13" fmla="*/ 552 h 564"/>
                <a:gd name="connsiteX14" fmla="*/ 2057 w 2421"/>
                <a:gd name="connsiteY14" fmla="*/ 540 h 564"/>
                <a:gd name="connsiteX15" fmla="*/ 2057 w 2421"/>
                <a:gd name="connsiteY15" fmla="*/ 520 h 564"/>
                <a:gd name="connsiteX16" fmla="*/ 2055 w 2421"/>
                <a:gd name="connsiteY16" fmla="*/ 505 h 564"/>
                <a:gd name="connsiteX17" fmla="*/ 2048 w 2421"/>
                <a:gd name="connsiteY17" fmla="*/ 492 h 564"/>
                <a:gd name="connsiteX18" fmla="*/ 2038 w 2421"/>
                <a:gd name="connsiteY18" fmla="*/ 482 h 564"/>
                <a:gd name="connsiteX19" fmla="*/ 2026 w 2421"/>
                <a:gd name="connsiteY19" fmla="*/ 476 h 564"/>
                <a:gd name="connsiteX20" fmla="*/ 2012 w 2421"/>
                <a:gd name="connsiteY20" fmla="*/ 474 h 564"/>
                <a:gd name="connsiteX21" fmla="*/ 307 w 2421"/>
                <a:gd name="connsiteY21" fmla="*/ 474 h 564"/>
                <a:gd name="connsiteX22" fmla="*/ 292 w 2421"/>
                <a:gd name="connsiteY22" fmla="*/ 471 h 564"/>
                <a:gd name="connsiteX23" fmla="*/ 280 w 2421"/>
                <a:gd name="connsiteY23" fmla="*/ 465 h 564"/>
                <a:gd name="connsiteX24" fmla="*/ 262 w 2421"/>
                <a:gd name="connsiteY24" fmla="*/ 135 h 564"/>
                <a:gd name="connsiteX25" fmla="*/ 292 w 2421"/>
                <a:gd name="connsiteY25" fmla="*/ 92 h 564"/>
                <a:gd name="connsiteX26" fmla="*/ 2012 w 2421"/>
                <a:gd name="connsiteY26" fmla="*/ 90 h 564"/>
                <a:gd name="connsiteX27" fmla="*/ 2026 w 2421"/>
                <a:gd name="connsiteY27" fmla="*/ 88 h 564"/>
                <a:gd name="connsiteX28" fmla="*/ 2038 w 2421"/>
                <a:gd name="connsiteY28" fmla="*/ 81 h 564"/>
                <a:gd name="connsiteX29" fmla="*/ 2048 w 2421"/>
                <a:gd name="connsiteY29" fmla="*/ 71 h 564"/>
                <a:gd name="connsiteX30" fmla="*/ 2055 w 2421"/>
                <a:gd name="connsiteY30" fmla="*/ 58 h 564"/>
                <a:gd name="connsiteX31" fmla="*/ 2057 w 2421"/>
                <a:gd name="connsiteY31" fmla="*/ 44 h 564"/>
                <a:gd name="connsiteX32" fmla="*/ 2057 w 2421"/>
                <a:gd name="connsiteY32" fmla="*/ 25 h 564"/>
                <a:gd name="connsiteX33" fmla="*/ 2059 w 2421"/>
                <a:gd name="connsiteY33" fmla="*/ 12 h 564"/>
                <a:gd name="connsiteX34" fmla="*/ 2063 w 2421"/>
                <a:gd name="connsiteY34" fmla="*/ 3 h 564"/>
                <a:gd name="connsiteX35" fmla="*/ 2071 w 2421"/>
                <a:gd name="connsiteY35" fmla="*/ 0 h 564"/>
                <a:gd name="connsiteX0" fmla="*/ 2071 w 2421"/>
                <a:gd name="connsiteY0" fmla="*/ 0 h 564"/>
                <a:gd name="connsiteX1" fmla="*/ 2081 w 2421"/>
                <a:gd name="connsiteY1" fmla="*/ 1 h 564"/>
                <a:gd name="connsiteX2" fmla="*/ 2092 w 2421"/>
                <a:gd name="connsiteY2" fmla="*/ 7 h 564"/>
                <a:gd name="connsiteX3" fmla="*/ 2407 w 2421"/>
                <a:gd name="connsiteY3" fmla="*/ 254 h 564"/>
                <a:gd name="connsiteX4" fmla="*/ 2417 w 2421"/>
                <a:gd name="connsiteY4" fmla="*/ 264 h 564"/>
                <a:gd name="connsiteX5" fmla="*/ 2421 w 2421"/>
                <a:gd name="connsiteY5" fmla="*/ 276 h 564"/>
                <a:gd name="connsiteX6" fmla="*/ 2421 w 2421"/>
                <a:gd name="connsiteY6" fmla="*/ 287 h 564"/>
                <a:gd name="connsiteX7" fmla="*/ 2417 w 2421"/>
                <a:gd name="connsiteY7" fmla="*/ 299 h 564"/>
                <a:gd name="connsiteX8" fmla="*/ 2407 w 2421"/>
                <a:gd name="connsiteY8" fmla="*/ 309 h 564"/>
                <a:gd name="connsiteX9" fmla="*/ 2092 w 2421"/>
                <a:gd name="connsiteY9" fmla="*/ 556 h 564"/>
                <a:gd name="connsiteX10" fmla="*/ 2081 w 2421"/>
                <a:gd name="connsiteY10" fmla="*/ 563 h 564"/>
                <a:gd name="connsiteX11" fmla="*/ 2071 w 2421"/>
                <a:gd name="connsiteY11" fmla="*/ 564 h 564"/>
                <a:gd name="connsiteX12" fmla="*/ 2063 w 2421"/>
                <a:gd name="connsiteY12" fmla="*/ 561 h 564"/>
                <a:gd name="connsiteX13" fmla="*/ 2059 w 2421"/>
                <a:gd name="connsiteY13" fmla="*/ 552 h 564"/>
                <a:gd name="connsiteX14" fmla="*/ 2057 w 2421"/>
                <a:gd name="connsiteY14" fmla="*/ 540 h 564"/>
                <a:gd name="connsiteX15" fmla="*/ 2057 w 2421"/>
                <a:gd name="connsiteY15" fmla="*/ 520 h 564"/>
                <a:gd name="connsiteX16" fmla="*/ 2055 w 2421"/>
                <a:gd name="connsiteY16" fmla="*/ 505 h 564"/>
                <a:gd name="connsiteX17" fmla="*/ 2048 w 2421"/>
                <a:gd name="connsiteY17" fmla="*/ 492 h 564"/>
                <a:gd name="connsiteX18" fmla="*/ 2038 w 2421"/>
                <a:gd name="connsiteY18" fmla="*/ 482 h 564"/>
                <a:gd name="connsiteX19" fmla="*/ 2026 w 2421"/>
                <a:gd name="connsiteY19" fmla="*/ 476 h 564"/>
                <a:gd name="connsiteX20" fmla="*/ 2012 w 2421"/>
                <a:gd name="connsiteY20" fmla="*/ 474 h 564"/>
                <a:gd name="connsiteX21" fmla="*/ 307 w 2421"/>
                <a:gd name="connsiteY21" fmla="*/ 474 h 564"/>
                <a:gd name="connsiteX22" fmla="*/ 292 w 2421"/>
                <a:gd name="connsiteY22" fmla="*/ 471 h 564"/>
                <a:gd name="connsiteX23" fmla="*/ 262 w 2421"/>
                <a:gd name="connsiteY23" fmla="*/ 135 h 564"/>
                <a:gd name="connsiteX24" fmla="*/ 292 w 2421"/>
                <a:gd name="connsiteY24" fmla="*/ 92 h 564"/>
                <a:gd name="connsiteX25" fmla="*/ 2012 w 2421"/>
                <a:gd name="connsiteY25" fmla="*/ 90 h 564"/>
                <a:gd name="connsiteX26" fmla="*/ 2026 w 2421"/>
                <a:gd name="connsiteY26" fmla="*/ 88 h 564"/>
                <a:gd name="connsiteX27" fmla="*/ 2038 w 2421"/>
                <a:gd name="connsiteY27" fmla="*/ 81 h 564"/>
                <a:gd name="connsiteX28" fmla="*/ 2048 w 2421"/>
                <a:gd name="connsiteY28" fmla="*/ 71 h 564"/>
                <a:gd name="connsiteX29" fmla="*/ 2055 w 2421"/>
                <a:gd name="connsiteY29" fmla="*/ 58 h 564"/>
                <a:gd name="connsiteX30" fmla="*/ 2057 w 2421"/>
                <a:gd name="connsiteY30" fmla="*/ 44 h 564"/>
                <a:gd name="connsiteX31" fmla="*/ 2057 w 2421"/>
                <a:gd name="connsiteY31" fmla="*/ 25 h 564"/>
                <a:gd name="connsiteX32" fmla="*/ 2059 w 2421"/>
                <a:gd name="connsiteY32" fmla="*/ 12 h 564"/>
                <a:gd name="connsiteX33" fmla="*/ 2063 w 2421"/>
                <a:gd name="connsiteY33" fmla="*/ 3 h 564"/>
                <a:gd name="connsiteX34" fmla="*/ 2071 w 2421"/>
                <a:gd name="connsiteY34" fmla="*/ 0 h 564"/>
                <a:gd name="connsiteX0" fmla="*/ 2071 w 2421"/>
                <a:gd name="connsiteY0" fmla="*/ 0 h 564"/>
                <a:gd name="connsiteX1" fmla="*/ 2081 w 2421"/>
                <a:gd name="connsiteY1" fmla="*/ 1 h 564"/>
                <a:gd name="connsiteX2" fmla="*/ 2092 w 2421"/>
                <a:gd name="connsiteY2" fmla="*/ 7 h 564"/>
                <a:gd name="connsiteX3" fmla="*/ 2407 w 2421"/>
                <a:gd name="connsiteY3" fmla="*/ 254 h 564"/>
                <a:gd name="connsiteX4" fmla="*/ 2417 w 2421"/>
                <a:gd name="connsiteY4" fmla="*/ 264 h 564"/>
                <a:gd name="connsiteX5" fmla="*/ 2421 w 2421"/>
                <a:gd name="connsiteY5" fmla="*/ 276 h 564"/>
                <a:gd name="connsiteX6" fmla="*/ 2421 w 2421"/>
                <a:gd name="connsiteY6" fmla="*/ 287 h 564"/>
                <a:gd name="connsiteX7" fmla="*/ 2417 w 2421"/>
                <a:gd name="connsiteY7" fmla="*/ 299 h 564"/>
                <a:gd name="connsiteX8" fmla="*/ 2407 w 2421"/>
                <a:gd name="connsiteY8" fmla="*/ 309 h 564"/>
                <a:gd name="connsiteX9" fmla="*/ 2092 w 2421"/>
                <a:gd name="connsiteY9" fmla="*/ 556 h 564"/>
                <a:gd name="connsiteX10" fmla="*/ 2081 w 2421"/>
                <a:gd name="connsiteY10" fmla="*/ 563 h 564"/>
                <a:gd name="connsiteX11" fmla="*/ 2071 w 2421"/>
                <a:gd name="connsiteY11" fmla="*/ 564 h 564"/>
                <a:gd name="connsiteX12" fmla="*/ 2063 w 2421"/>
                <a:gd name="connsiteY12" fmla="*/ 561 h 564"/>
                <a:gd name="connsiteX13" fmla="*/ 2059 w 2421"/>
                <a:gd name="connsiteY13" fmla="*/ 552 h 564"/>
                <a:gd name="connsiteX14" fmla="*/ 2057 w 2421"/>
                <a:gd name="connsiteY14" fmla="*/ 540 h 564"/>
                <a:gd name="connsiteX15" fmla="*/ 2057 w 2421"/>
                <a:gd name="connsiteY15" fmla="*/ 520 h 564"/>
                <a:gd name="connsiteX16" fmla="*/ 2055 w 2421"/>
                <a:gd name="connsiteY16" fmla="*/ 505 h 564"/>
                <a:gd name="connsiteX17" fmla="*/ 2048 w 2421"/>
                <a:gd name="connsiteY17" fmla="*/ 492 h 564"/>
                <a:gd name="connsiteX18" fmla="*/ 2038 w 2421"/>
                <a:gd name="connsiteY18" fmla="*/ 482 h 564"/>
                <a:gd name="connsiteX19" fmla="*/ 2026 w 2421"/>
                <a:gd name="connsiteY19" fmla="*/ 476 h 564"/>
                <a:gd name="connsiteX20" fmla="*/ 2012 w 2421"/>
                <a:gd name="connsiteY20" fmla="*/ 474 h 564"/>
                <a:gd name="connsiteX21" fmla="*/ 307 w 2421"/>
                <a:gd name="connsiteY21" fmla="*/ 474 h 564"/>
                <a:gd name="connsiteX22" fmla="*/ 262 w 2421"/>
                <a:gd name="connsiteY22" fmla="*/ 135 h 564"/>
                <a:gd name="connsiteX23" fmla="*/ 292 w 2421"/>
                <a:gd name="connsiteY23" fmla="*/ 92 h 564"/>
                <a:gd name="connsiteX24" fmla="*/ 2012 w 2421"/>
                <a:gd name="connsiteY24" fmla="*/ 90 h 564"/>
                <a:gd name="connsiteX25" fmla="*/ 2026 w 2421"/>
                <a:gd name="connsiteY25" fmla="*/ 88 h 564"/>
                <a:gd name="connsiteX26" fmla="*/ 2038 w 2421"/>
                <a:gd name="connsiteY26" fmla="*/ 81 h 564"/>
                <a:gd name="connsiteX27" fmla="*/ 2048 w 2421"/>
                <a:gd name="connsiteY27" fmla="*/ 71 h 564"/>
                <a:gd name="connsiteX28" fmla="*/ 2055 w 2421"/>
                <a:gd name="connsiteY28" fmla="*/ 58 h 564"/>
                <a:gd name="connsiteX29" fmla="*/ 2057 w 2421"/>
                <a:gd name="connsiteY29" fmla="*/ 44 h 564"/>
                <a:gd name="connsiteX30" fmla="*/ 2057 w 2421"/>
                <a:gd name="connsiteY30" fmla="*/ 25 h 564"/>
                <a:gd name="connsiteX31" fmla="*/ 2059 w 2421"/>
                <a:gd name="connsiteY31" fmla="*/ 12 h 564"/>
                <a:gd name="connsiteX32" fmla="*/ 2063 w 2421"/>
                <a:gd name="connsiteY32" fmla="*/ 3 h 564"/>
                <a:gd name="connsiteX33" fmla="*/ 2071 w 2421"/>
                <a:gd name="connsiteY33" fmla="*/ 0 h 564"/>
                <a:gd name="connsiteX0" fmla="*/ 1779 w 2129"/>
                <a:gd name="connsiteY0" fmla="*/ 0 h 564"/>
                <a:gd name="connsiteX1" fmla="*/ 1789 w 2129"/>
                <a:gd name="connsiteY1" fmla="*/ 1 h 564"/>
                <a:gd name="connsiteX2" fmla="*/ 1800 w 2129"/>
                <a:gd name="connsiteY2" fmla="*/ 7 h 564"/>
                <a:gd name="connsiteX3" fmla="*/ 2115 w 2129"/>
                <a:gd name="connsiteY3" fmla="*/ 254 h 564"/>
                <a:gd name="connsiteX4" fmla="*/ 2125 w 2129"/>
                <a:gd name="connsiteY4" fmla="*/ 264 h 564"/>
                <a:gd name="connsiteX5" fmla="*/ 2129 w 2129"/>
                <a:gd name="connsiteY5" fmla="*/ 276 h 564"/>
                <a:gd name="connsiteX6" fmla="*/ 2129 w 2129"/>
                <a:gd name="connsiteY6" fmla="*/ 287 h 564"/>
                <a:gd name="connsiteX7" fmla="*/ 2125 w 2129"/>
                <a:gd name="connsiteY7" fmla="*/ 299 h 564"/>
                <a:gd name="connsiteX8" fmla="*/ 2115 w 2129"/>
                <a:gd name="connsiteY8" fmla="*/ 309 h 564"/>
                <a:gd name="connsiteX9" fmla="*/ 1800 w 2129"/>
                <a:gd name="connsiteY9" fmla="*/ 556 h 564"/>
                <a:gd name="connsiteX10" fmla="*/ 1789 w 2129"/>
                <a:gd name="connsiteY10" fmla="*/ 563 h 564"/>
                <a:gd name="connsiteX11" fmla="*/ 1779 w 2129"/>
                <a:gd name="connsiteY11" fmla="*/ 564 h 564"/>
                <a:gd name="connsiteX12" fmla="*/ 1771 w 2129"/>
                <a:gd name="connsiteY12" fmla="*/ 561 h 564"/>
                <a:gd name="connsiteX13" fmla="*/ 1767 w 2129"/>
                <a:gd name="connsiteY13" fmla="*/ 552 h 564"/>
                <a:gd name="connsiteX14" fmla="*/ 1765 w 2129"/>
                <a:gd name="connsiteY14" fmla="*/ 540 h 564"/>
                <a:gd name="connsiteX15" fmla="*/ 1765 w 2129"/>
                <a:gd name="connsiteY15" fmla="*/ 520 h 564"/>
                <a:gd name="connsiteX16" fmla="*/ 1763 w 2129"/>
                <a:gd name="connsiteY16" fmla="*/ 505 h 564"/>
                <a:gd name="connsiteX17" fmla="*/ 1756 w 2129"/>
                <a:gd name="connsiteY17" fmla="*/ 492 h 564"/>
                <a:gd name="connsiteX18" fmla="*/ 1746 w 2129"/>
                <a:gd name="connsiteY18" fmla="*/ 482 h 564"/>
                <a:gd name="connsiteX19" fmla="*/ 1734 w 2129"/>
                <a:gd name="connsiteY19" fmla="*/ 476 h 564"/>
                <a:gd name="connsiteX20" fmla="*/ 1720 w 2129"/>
                <a:gd name="connsiteY20" fmla="*/ 474 h 564"/>
                <a:gd name="connsiteX21" fmla="*/ 15 w 2129"/>
                <a:gd name="connsiteY21" fmla="*/ 474 h 564"/>
                <a:gd name="connsiteX22" fmla="*/ 0 w 2129"/>
                <a:gd name="connsiteY22" fmla="*/ 92 h 564"/>
                <a:gd name="connsiteX23" fmla="*/ 1720 w 2129"/>
                <a:gd name="connsiteY23" fmla="*/ 90 h 564"/>
                <a:gd name="connsiteX24" fmla="*/ 1734 w 2129"/>
                <a:gd name="connsiteY24" fmla="*/ 88 h 564"/>
                <a:gd name="connsiteX25" fmla="*/ 1746 w 2129"/>
                <a:gd name="connsiteY25" fmla="*/ 81 h 564"/>
                <a:gd name="connsiteX26" fmla="*/ 1756 w 2129"/>
                <a:gd name="connsiteY26" fmla="*/ 71 h 564"/>
                <a:gd name="connsiteX27" fmla="*/ 1763 w 2129"/>
                <a:gd name="connsiteY27" fmla="*/ 58 h 564"/>
                <a:gd name="connsiteX28" fmla="*/ 1765 w 2129"/>
                <a:gd name="connsiteY28" fmla="*/ 44 h 564"/>
                <a:gd name="connsiteX29" fmla="*/ 1765 w 2129"/>
                <a:gd name="connsiteY29" fmla="*/ 25 h 564"/>
                <a:gd name="connsiteX30" fmla="*/ 1767 w 2129"/>
                <a:gd name="connsiteY30" fmla="*/ 12 h 564"/>
                <a:gd name="connsiteX31" fmla="*/ 1771 w 2129"/>
                <a:gd name="connsiteY31" fmla="*/ 3 h 564"/>
                <a:gd name="connsiteX32" fmla="*/ 1779 w 2129"/>
                <a:gd name="connsiteY32" fmla="*/ 0 h 564"/>
                <a:gd name="connsiteX0" fmla="*/ 1769 w 2119"/>
                <a:gd name="connsiteY0" fmla="*/ 0 h 564"/>
                <a:gd name="connsiteX1" fmla="*/ 1779 w 2119"/>
                <a:gd name="connsiteY1" fmla="*/ 1 h 564"/>
                <a:gd name="connsiteX2" fmla="*/ 1790 w 2119"/>
                <a:gd name="connsiteY2" fmla="*/ 7 h 564"/>
                <a:gd name="connsiteX3" fmla="*/ 2105 w 2119"/>
                <a:gd name="connsiteY3" fmla="*/ 254 h 564"/>
                <a:gd name="connsiteX4" fmla="*/ 2115 w 2119"/>
                <a:gd name="connsiteY4" fmla="*/ 264 h 564"/>
                <a:gd name="connsiteX5" fmla="*/ 2119 w 2119"/>
                <a:gd name="connsiteY5" fmla="*/ 276 h 564"/>
                <a:gd name="connsiteX6" fmla="*/ 2119 w 2119"/>
                <a:gd name="connsiteY6" fmla="*/ 287 h 564"/>
                <a:gd name="connsiteX7" fmla="*/ 2115 w 2119"/>
                <a:gd name="connsiteY7" fmla="*/ 299 h 564"/>
                <a:gd name="connsiteX8" fmla="*/ 2105 w 2119"/>
                <a:gd name="connsiteY8" fmla="*/ 309 h 564"/>
                <a:gd name="connsiteX9" fmla="*/ 1790 w 2119"/>
                <a:gd name="connsiteY9" fmla="*/ 556 h 564"/>
                <a:gd name="connsiteX10" fmla="*/ 1779 w 2119"/>
                <a:gd name="connsiteY10" fmla="*/ 563 h 564"/>
                <a:gd name="connsiteX11" fmla="*/ 1769 w 2119"/>
                <a:gd name="connsiteY11" fmla="*/ 564 h 564"/>
                <a:gd name="connsiteX12" fmla="*/ 1761 w 2119"/>
                <a:gd name="connsiteY12" fmla="*/ 561 h 564"/>
                <a:gd name="connsiteX13" fmla="*/ 1757 w 2119"/>
                <a:gd name="connsiteY13" fmla="*/ 552 h 564"/>
                <a:gd name="connsiteX14" fmla="*/ 1755 w 2119"/>
                <a:gd name="connsiteY14" fmla="*/ 540 h 564"/>
                <a:gd name="connsiteX15" fmla="*/ 1755 w 2119"/>
                <a:gd name="connsiteY15" fmla="*/ 520 h 564"/>
                <a:gd name="connsiteX16" fmla="*/ 1753 w 2119"/>
                <a:gd name="connsiteY16" fmla="*/ 505 h 564"/>
                <a:gd name="connsiteX17" fmla="*/ 1746 w 2119"/>
                <a:gd name="connsiteY17" fmla="*/ 492 h 564"/>
                <a:gd name="connsiteX18" fmla="*/ 1736 w 2119"/>
                <a:gd name="connsiteY18" fmla="*/ 482 h 564"/>
                <a:gd name="connsiteX19" fmla="*/ 1724 w 2119"/>
                <a:gd name="connsiteY19" fmla="*/ 476 h 564"/>
                <a:gd name="connsiteX20" fmla="*/ 1710 w 2119"/>
                <a:gd name="connsiteY20" fmla="*/ 474 h 564"/>
                <a:gd name="connsiteX21" fmla="*/ 5 w 2119"/>
                <a:gd name="connsiteY21" fmla="*/ 474 h 564"/>
                <a:gd name="connsiteX22" fmla="*/ 0 w 2119"/>
                <a:gd name="connsiteY22" fmla="*/ 91 h 564"/>
                <a:gd name="connsiteX23" fmla="*/ 1710 w 2119"/>
                <a:gd name="connsiteY23" fmla="*/ 90 h 564"/>
                <a:gd name="connsiteX24" fmla="*/ 1724 w 2119"/>
                <a:gd name="connsiteY24" fmla="*/ 88 h 564"/>
                <a:gd name="connsiteX25" fmla="*/ 1736 w 2119"/>
                <a:gd name="connsiteY25" fmla="*/ 81 h 564"/>
                <a:gd name="connsiteX26" fmla="*/ 1746 w 2119"/>
                <a:gd name="connsiteY26" fmla="*/ 71 h 564"/>
                <a:gd name="connsiteX27" fmla="*/ 1753 w 2119"/>
                <a:gd name="connsiteY27" fmla="*/ 58 h 564"/>
                <a:gd name="connsiteX28" fmla="*/ 1755 w 2119"/>
                <a:gd name="connsiteY28" fmla="*/ 44 h 564"/>
                <a:gd name="connsiteX29" fmla="*/ 1755 w 2119"/>
                <a:gd name="connsiteY29" fmla="*/ 25 h 564"/>
                <a:gd name="connsiteX30" fmla="*/ 1757 w 2119"/>
                <a:gd name="connsiteY30" fmla="*/ 12 h 564"/>
                <a:gd name="connsiteX31" fmla="*/ 1761 w 2119"/>
                <a:gd name="connsiteY31" fmla="*/ 3 h 564"/>
                <a:gd name="connsiteX32" fmla="*/ 1769 w 2119"/>
                <a:gd name="connsiteY32" fmla="*/ 0 h 564"/>
                <a:gd name="connsiteX0" fmla="*/ 1769 w 2119"/>
                <a:gd name="connsiteY0" fmla="*/ 0 h 564"/>
                <a:gd name="connsiteX1" fmla="*/ 1779 w 2119"/>
                <a:gd name="connsiteY1" fmla="*/ 1 h 564"/>
                <a:gd name="connsiteX2" fmla="*/ 1790 w 2119"/>
                <a:gd name="connsiteY2" fmla="*/ 7 h 564"/>
                <a:gd name="connsiteX3" fmla="*/ 2105 w 2119"/>
                <a:gd name="connsiteY3" fmla="*/ 254 h 564"/>
                <a:gd name="connsiteX4" fmla="*/ 2115 w 2119"/>
                <a:gd name="connsiteY4" fmla="*/ 264 h 564"/>
                <a:gd name="connsiteX5" fmla="*/ 2119 w 2119"/>
                <a:gd name="connsiteY5" fmla="*/ 276 h 564"/>
                <a:gd name="connsiteX6" fmla="*/ 2119 w 2119"/>
                <a:gd name="connsiteY6" fmla="*/ 287 h 564"/>
                <a:gd name="connsiteX7" fmla="*/ 2115 w 2119"/>
                <a:gd name="connsiteY7" fmla="*/ 299 h 564"/>
                <a:gd name="connsiteX8" fmla="*/ 2105 w 2119"/>
                <a:gd name="connsiteY8" fmla="*/ 309 h 564"/>
                <a:gd name="connsiteX9" fmla="*/ 1790 w 2119"/>
                <a:gd name="connsiteY9" fmla="*/ 556 h 564"/>
                <a:gd name="connsiteX10" fmla="*/ 1779 w 2119"/>
                <a:gd name="connsiteY10" fmla="*/ 563 h 564"/>
                <a:gd name="connsiteX11" fmla="*/ 1769 w 2119"/>
                <a:gd name="connsiteY11" fmla="*/ 564 h 564"/>
                <a:gd name="connsiteX12" fmla="*/ 1761 w 2119"/>
                <a:gd name="connsiteY12" fmla="*/ 561 h 564"/>
                <a:gd name="connsiteX13" fmla="*/ 1757 w 2119"/>
                <a:gd name="connsiteY13" fmla="*/ 552 h 564"/>
                <a:gd name="connsiteX14" fmla="*/ 1755 w 2119"/>
                <a:gd name="connsiteY14" fmla="*/ 540 h 564"/>
                <a:gd name="connsiteX15" fmla="*/ 1755 w 2119"/>
                <a:gd name="connsiteY15" fmla="*/ 520 h 564"/>
                <a:gd name="connsiteX16" fmla="*/ 1753 w 2119"/>
                <a:gd name="connsiteY16" fmla="*/ 505 h 564"/>
                <a:gd name="connsiteX17" fmla="*/ 1746 w 2119"/>
                <a:gd name="connsiteY17" fmla="*/ 492 h 564"/>
                <a:gd name="connsiteX18" fmla="*/ 1736 w 2119"/>
                <a:gd name="connsiteY18" fmla="*/ 482 h 564"/>
                <a:gd name="connsiteX19" fmla="*/ 1724 w 2119"/>
                <a:gd name="connsiteY19" fmla="*/ 476 h 564"/>
                <a:gd name="connsiteX20" fmla="*/ 1710 w 2119"/>
                <a:gd name="connsiteY20" fmla="*/ 474 h 564"/>
                <a:gd name="connsiteX21" fmla="*/ 5 w 2119"/>
                <a:gd name="connsiteY21" fmla="*/ 474 h 564"/>
                <a:gd name="connsiteX22" fmla="*/ 0 w 2119"/>
                <a:gd name="connsiteY22" fmla="*/ 91 h 564"/>
                <a:gd name="connsiteX23" fmla="*/ 364 w 2119"/>
                <a:gd name="connsiteY23" fmla="*/ 90 h 564"/>
                <a:gd name="connsiteX24" fmla="*/ 1710 w 2119"/>
                <a:gd name="connsiteY24" fmla="*/ 90 h 564"/>
                <a:gd name="connsiteX25" fmla="*/ 1724 w 2119"/>
                <a:gd name="connsiteY25" fmla="*/ 88 h 564"/>
                <a:gd name="connsiteX26" fmla="*/ 1736 w 2119"/>
                <a:gd name="connsiteY26" fmla="*/ 81 h 564"/>
                <a:gd name="connsiteX27" fmla="*/ 1746 w 2119"/>
                <a:gd name="connsiteY27" fmla="*/ 71 h 564"/>
                <a:gd name="connsiteX28" fmla="*/ 1753 w 2119"/>
                <a:gd name="connsiteY28" fmla="*/ 58 h 564"/>
                <a:gd name="connsiteX29" fmla="*/ 1755 w 2119"/>
                <a:gd name="connsiteY29" fmla="*/ 44 h 564"/>
                <a:gd name="connsiteX30" fmla="*/ 1755 w 2119"/>
                <a:gd name="connsiteY30" fmla="*/ 25 h 564"/>
                <a:gd name="connsiteX31" fmla="*/ 1757 w 2119"/>
                <a:gd name="connsiteY31" fmla="*/ 12 h 564"/>
                <a:gd name="connsiteX32" fmla="*/ 1761 w 2119"/>
                <a:gd name="connsiteY32" fmla="*/ 3 h 564"/>
                <a:gd name="connsiteX33" fmla="*/ 1769 w 2119"/>
                <a:gd name="connsiteY33" fmla="*/ 0 h 564"/>
                <a:gd name="connsiteX0" fmla="*/ 1769 w 2119"/>
                <a:gd name="connsiteY0" fmla="*/ 0 h 564"/>
                <a:gd name="connsiteX1" fmla="*/ 1779 w 2119"/>
                <a:gd name="connsiteY1" fmla="*/ 1 h 564"/>
                <a:gd name="connsiteX2" fmla="*/ 1790 w 2119"/>
                <a:gd name="connsiteY2" fmla="*/ 7 h 564"/>
                <a:gd name="connsiteX3" fmla="*/ 2105 w 2119"/>
                <a:gd name="connsiteY3" fmla="*/ 254 h 564"/>
                <a:gd name="connsiteX4" fmla="*/ 2115 w 2119"/>
                <a:gd name="connsiteY4" fmla="*/ 264 h 564"/>
                <a:gd name="connsiteX5" fmla="*/ 2119 w 2119"/>
                <a:gd name="connsiteY5" fmla="*/ 276 h 564"/>
                <a:gd name="connsiteX6" fmla="*/ 2119 w 2119"/>
                <a:gd name="connsiteY6" fmla="*/ 287 h 564"/>
                <a:gd name="connsiteX7" fmla="*/ 2115 w 2119"/>
                <a:gd name="connsiteY7" fmla="*/ 299 h 564"/>
                <a:gd name="connsiteX8" fmla="*/ 2105 w 2119"/>
                <a:gd name="connsiteY8" fmla="*/ 309 h 564"/>
                <a:gd name="connsiteX9" fmla="*/ 1790 w 2119"/>
                <a:gd name="connsiteY9" fmla="*/ 556 h 564"/>
                <a:gd name="connsiteX10" fmla="*/ 1779 w 2119"/>
                <a:gd name="connsiteY10" fmla="*/ 563 h 564"/>
                <a:gd name="connsiteX11" fmla="*/ 1769 w 2119"/>
                <a:gd name="connsiteY11" fmla="*/ 564 h 564"/>
                <a:gd name="connsiteX12" fmla="*/ 1761 w 2119"/>
                <a:gd name="connsiteY12" fmla="*/ 561 h 564"/>
                <a:gd name="connsiteX13" fmla="*/ 1757 w 2119"/>
                <a:gd name="connsiteY13" fmla="*/ 552 h 564"/>
                <a:gd name="connsiteX14" fmla="*/ 1755 w 2119"/>
                <a:gd name="connsiteY14" fmla="*/ 540 h 564"/>
                <a:gd name="connsiteX15" fmla="*/ 1755 w 2119"/>
                <a:gd name="connsiteY15" fmla="*/ 520 h 564"/>
                <a:gd name="connsiteX16" fmla="*/ 1753 w 2119"/>
                <a:gd name="connsiteY16" fmla="*/ 505 h 564"/>
                <a:gd name="connsiteX17" fmla="*/ 1746 w 2119"/>
                <a:gd name="connsiteY17" fmla="*/ 492 h 564"/>
                <a:gd name="connsiteX18" fmla="*/ 1736 w 2119"/>
                <a:gd name="connsiteY18" fmla="*/ 482 h 564"/>
                <a:gd name="connsiteX19" fmla="*/ 1724 w 2119"/>
                <a:gd name="connsiteY19" fmla="*/ 476 h 564"/>
                <a:gd name="connsiteX20" fmla="*/ 1710 w 2119"/>
                <a:gd name="connsiteY20" fmla="*/ 474 h 564"/>
                <a:gd name="connsiteX21" fmla="*/ 360 w 2119"/>
                <a:gd name="connsiteY21" fmla="*/ 477 h 564"/>
                <a:gd name="connsiteX22" fmla="*/ 0 w 2119"/>
                <a:gd name="connsiteY22" fmla="*/ 91 h 564"/>
                <a:gd name="connsiteX23" fmla="*/ 364 w 2119"/>
                <a:gd name="connsiteY23" fmla="*/ 90 h 564"/>
                <a:gd name="connsiteX24" fmla="*/ 1710 w 2119"/>
                <a:gd name="connsiteY24" fmla="*/ 90 h 564"/>
                <a:gd name="connsiteX25" fmla="*/ 1724 w 2119"/>
                <a:gd name="connsiteY25" fmla="*/ 88 h 564"/>
                <a:gd name="connsiteX26" fmla="*/ 1736 w 2119"/>
                <a:gd name="connsiteY26" fmla="*/ 81 h 564"/>
                <a:gd name="connsiteX27" fmla="*/ 1746 w 2119"/>
                <a:gd name="connsiteY27" fmla="*/ 71 h 564"/>
                <a:gd name="connsiteX28" fmla="*/ 1753 w 2119"/>
                <a:gd name="connsiteY28" fmla="*/ 58 h 564"/>
                <a:gd name="connsiteX29" fmla="*/ 1755 w 2119"/>
                <a:gd name="connsiteY29" fmla="*/ 44 h 564"/>
                <a:gd name="connsiteX30" fmla="*/ 1755 w 2119"/>
                <a:gd name="connsiteY30" fmla="*/ 25 h 564"/>
                <a:gd name="connsiteX31" fmla="*/ 1757 w 2119"/>
                <a:gd name="connsiteY31" fmla="*/ 12 h 564"/>
                <a:gd name="connsiteX32" fmla="*/ 1761 w 2119"/>
                <a:gd name="connsiteY32" fmla="*/ 3 h 564"/>
                <a:gd name="connsiteX33" fmla="*/ 1769 w 2119"/>
                <a:gd name="connsiteY33" fmla="*/ 0 h 564"/>
                <a:gd name="connsiteX0" fmla="*/ 1633 w 1983"/>
                <a:gd name="connsiteY0" fmla="*/ 0 h 564"/>
                <a:gd name="connsiteX1" fmla="*/ 1643 w 1983"/>
                <a:gd name="connsiteY1" fmla="*/ 1 h 564"/>
                <a:gd name="connsiteX2" fmla="*/ 1654 w 1983"/>
                <a:gd name="connsiteY2" fmla="*/ 7 h 564"/>
                <a:gd name="connsiteX3" fmla="*/ 1969 w 1983"/>
                <a:gd name="connsiteY3" fmla="*/ 254 h 564"/>
                <a:gd name="connsiteX4" fmla="*/ 1979 w 1983"/>
                <a:gd name="connsiteY4" fmla="*/ 264 h 564"/>
                <a:gd name="connsiteX5" fmla="*/ 1983 w 1983"/>
                <a:gd name="connsiteY5" fmla="*/ 276 h 564"/>
                <a:gd name="connsiteX6" fmla="*/ 1983 w 1983"/>
                <a:gd name="connsiteY6" fmla="*/ 287 h 564"/>
                <a:gd name="connsiteX7" fmla="*/ 1979 w 1983"/>
                <a:gd name="connsiteY7" fmla="*/ 299 h 564"/>
                <a:gd name="connsiteX8" fmla="*/ 1969 w 1983"/>
                <a:gd name="connsiteY8" fmla="*/ 309 h 564"/>
                <a:gd name="connsiteX9" fmla="*/ 1654 w 1983"/>
                <a:gd name="connsiteY9" fmla="*/ 556 h 564"/>
                <a:gd name="connsiteX10" fmla="*/ 1643 w 1983"/>
                <a:gd name="connsiteY10" fmla="*/ 563 h 564"/>
                <a:gd name="connsiteX11" fmla="*/ 1633 w 1983"/>
                <a:gd name="connsiteY11" fmla="*/ 564 h 564"/>
                <a:gd name="connsiteX12" fmla="*/ 1625 w 1983"/>
                <a:gd name="connsiteY12" fmla="*/ 561 h 564"/>
                <a:gd name="connsiteX13" fmla="*/ 1621 w 1983"/>
                <a:gd name="connsiteY13" fmla="*/ 552 h 564"/>
                <a:gd name="connsiteX14" fmla="*/ 1619 w 1983"/>
                <a:gd name="connsiteY14" fmla="*/ 540 h 564"/>
                <a:gd name="connsiteX15" fmla="*/ 1619 w 1983"/>
                <a:gd name="connsiteY15" fmla="*/ 520 h 564"/>
                <a:gd name="connsiteX16" fmla="*/ 1617 w 1983"/>
                <a:gd name="connsiteY16" fmla="*/ 505 h 564"/>
                <a:gd name="connsiteX17" fmla="*/ 1610 w 1983"/>
                <a:gd name="connsiteY17" fmla="*/ 492 h 564"/>
                <a:gd name="connsiteX18" fmla="*/ 1600 w 1983"/>
                <a:gd name="connsiteY18" fmla="*/ 482 h 564"/>
                <a:gd name="connsiteX19" fmla="*/ 1588 w 1983"/>
                <a:gd name="connsiteY19" fmla="*/ 476 h 564"/>
                <a:gd name="connsiteX20" fmla="*/ 1574 w 1983"/>
                <a:gd name="connsiteY20" fmla="*/ 474 h 564"/>
                <a:gd name="connsiteX21" fmla="*/ 224 w 1983"/>
                <a:gd name="connsiteY21" fmla="*/ 477 h 564"/>
                <a:gd name="connsiteX22" fmla="*/ 228 w 1983"/>
                <a:gd name="connsiteY22" fmla="*/ 90 h 564"/>
                <a:gd name="connsiteX23" fmla="*/ 1574 w 1983"/>
                <a:gd name="connsiteY23" fmla="*/ 90 h 564"/>
                <a:gd name="connsiteX24" fmla="*/ 1588 w 1983"/>
                <a:gd name="connsiteY24" fmla="*/ 88 h 564"/>
                <a:gd name="connsiteX25" fmla="*/ 1600 w 1983"/>
                <a:gd name="connsiteY25" fmla="*/ 81 h 564"/>
                <a:gd name="connsiteX26" fmla="*/ 1610 w 1983"/>
                <a:gd name="connsiteY26" fmla="*/ 71 h 564"/>
                <a:gd name="connsiteX27" fmla="*/ 1617 w 1983"/>
                <a:gd name="connsiteY27" fmla="*/ 58 h 564"/>
                <a:gd name="connsiteX28" fmla="*/ 1619 w 1983"/>
                <a:gd name="connsiteY28" fmla="*/ 44 h 564"/>
                <a:gd name="connsiteX29" fmla="*/ 1619 w 1983"/>
                <a:gd name="connsiteY29" fmla="*/ 25 h 564"/>
                <a:gd name="connsiteX30" fmla="*/ 1621 w 1983"/>
                <a:gd name="connsiteY30" fmla="*/ 12 h 564"/>
                <a:gd name="connsiteX31" fmla="*/ 1625 w 1983"/>
                <a:gd name="connsiteY31" fmla="*/ 3 h 564"/>
                <a:gd name="connsiteX32" fmla="*/ 1633 w 1983"/>
                <a:gd name="connsiteY32" fmla="*/ 0 h 564"/>
                <a:gd name="connsiteX0" fmla="*/ 1409 w 1759"/>
                <a:gd name="connsiteY0" fmla="*/ 0 h 564"/>
                <a:gd name="connsiteX1" fmla="*/ 1419 w 1759"/>
                <a:gd name="connsiteY1" fmla="*/ 1 h 564"/>
                <a:gd name="connsiteX2" fmla="*/ 1430 w 1759"/>
                <a:gd name="connsiteY2" fmla="*/ 7 h 564"/>
                <a:gd name="connsiteX3" fmla="*/ 1745 w 1759"/>
                <a:gd name="connsiteY3" fmla="*/ 254 h 564"/>
                <a:gd name="connsiteX4" fmla="*/ 1755 w 1759"/>
                <a:gd name="connsiteY4" fmla="*/ 264 h 564"/>
                <a:gd name="connsiteX5" fmla="*/ 1759 w 1759"/>
                <a:gd name="connsiteY5" fmla="*/ 276 h 564"/>
                <a:gd name="connsiteX6" fmla="*/ 1759 w 1759"/>
                <a:gd name="connsiteY6" fmla="*/ 287 h 564"/>
                <a:gd name="connsiteX7" fmla="*/ 1755 w 1759"/>
                <a:gd name="connsiteY7" fmla="*/ 299 h 564"/>
                <a:gd name="connsiteX8" fmla="*/ 1745 w 1759"/>
                <a:gd name="connsiteY8" fmla="*/ 309 h 564"/>
                <a:gd name="connsiteX9" fmla="*/ 1430 w 1759"/>
                <a:gd name="connsiteY9" fmla="*/ 556 h 564"/>
                <a:gd name="connsiteX10" fmla="*/ 1419 w 1759"/>
                <a:gd name="connsiteY10" fmla="*/ 563 h 564"/>
                <a:gd name="connsiteX11" fmla="*/ 1409 w 1759"/>
                <a:gd name="connsiteY11" fmla="*/ 564 h 564"/>
                <a:gd name="connsiteX12" fmla="*/ 1401 w 1759"/>
                <a:gd name="connsiteY12" fmla="*/ 561 h 564"/>
                <a:gd name="connsiteX13" fmla="*/ 1397 w 1759"/>
                <a:gd name="connsiteY13" fmla="*/ 552 h 564"/>
                <a:gd name="connsiteX14" fmla="*/ 1395 w 1759"/>
                <a:gd name="connsiteY14" fmla="*/ 540 h 564"/>
                <a:gd name="connsiteX15" fmla="*/ 1395 w 1759"/>
                <a:gd name="connsiteY15" fmla="*/ 520 h 564"/>
                <a:gd name="connsiteX16" fmla="*/ 1393 w 1759"/>
                <a:gd name="connsiteY16" fmla="*/ 505 h 564"/>
                <a:gd name="connsiteX17" fmla="*/ 1386 w 1759"/>
                <a:gd name="connsiteY17" fmla="*/ 492 h 564"/>
                <a:gd name="connsiteX18" fmla="*/ 1376 w 1759"/>
                <a:gd name="connsiteY18" fmla="*/ 482 h 564"/>
                <a:gd name="connsiteX19" fmla="*/ 1364 w 1759"/>
                <a:gd name="connsiteY19" fmla="*/ 476 h 564"/>
                <a:gd name="connsiteX20" fmla="*/ 1350 w 1759"/>
                <a:gd name="connsiteY20" fmla="*/ 474 h 564"/>
                <a:gd name="connsiteX21" fmla="*/ 0 w 1759"/>
                <a:gd name="connsiteY21" fmla="*/ 477 h 564"/>
                <a:gd name="connsiteX22" fmla="*/ 4 w 1759"/>
                <a:gd name="connsiteY22" fmla="*/ 90 h 564"/>
                <a:gd name="connsiteX23" fmla="*/ 1350 w 1759"/>
                <a:gd name="connsiteY23" fmla="*/ 90 h 564"/>
                <a:gd name="connsiteX24" fmla="*/ 1364 w 1759"/>
                <a:gd name="connsiteY24" fmla="*/ 88 h 564"/>
                <a:gd name="connsiteX25" fmla="*/ 1376 w 1759"/>
                <a:gd name="connsiteY25" fmla="*/ 81 h 564"/>
                <a:gd name="connsiteX26" fmla="*/ 1386 w 1759"/>
                <a:gd name="connsiteY26" fmla="*/ 71 h 564"/>
                <a:gd name="connsiteX27" fmla="*/ 1393 w 1759"/>
                <a:gd name="connsiteY27" fmla="*/ 58 h 564"/>
                <a:gd name="connsiteX28" fmla="*/ 1395 w 1759"/>
                <a:gd name="connsiteY28" fmla="*/ 44 h 564"/>
                <a:gd name="connsiteX29" fmla="*/ 1395 w 1759"/>
                <a:gd name="connsiteY29" fmla="*/ 25 h 564"/>
                <a:gd name="connsiteX30" fmla="*/ 1397 w 1759"/>
                <a:gd name="connsiteY30" fmla="*/ 12 h 564"/>
                <a:gd name="connsiteX31" fmla="*/ 1401 w 1759"/>
                <a:gd name="connsiteY31" fmla="*/ 3 h 564"/>
                <a:gd name="connsiteX32" fmla="*/ 1409 w 1759"/>
                <a:gd name="connsiteY32" fmla="*/ 0 h 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759" h="564">
                  <a:moveTo>
                    <a:pt x="1409" y="0"/>
                  </a:moveTo>
                  <a:cubicBezTo>
                    <a:pt x="1412" y="0"/>
                    <a:pt x="1416" y="1"/>
                    <a:pt x="1419" y="1"/>
                  </a:cubicBezTo>
                  <a:cubicBezTo>
                    <a:pt x="1423" y="3"/>
                    <a:pt x="1426" y="5"/>
                    <a:pt x="1430" y="7"/>
                  </a:cubicBezTo>
                  <a:lnTo>
                    <a:pt x="1745" y="254"/>
                  </a:lnTo>
                  <a:lnTo>
                    <a:pt x="1755" y="264"/>
                  </a:lnTo>
                  <a:cubicBezTo>
                    <a:pt x="1756" y="268"/>
                    <a:pt x="1758" y="272"/>
                    <a:pt x="1759" y="276"/>
                  </a:cubicBezTo>
                  <a:lnTo>
                    <a:pt x="1759" y="287"/>
                  </a:lnTo>
                  <a:cubicBezTo>
                    <a:pt x="1758" y="291"/>
                    <a:pt x="1756" y="295"/>
                    <a:pt x="1755" y="299"/>
                  </a:cubicBezTo>
                  <a:lnTo>
                    <a:pt x="1745" y="309"/>
                  </a:lnTo>
                  <a:lnTo>
                    <a:pt x="1430" y="556"/>
                  </a:lnTo>
                  <a:cubicBezTo>
                    <a:pt x="1426" y="558"/>
                    <a:pt x="1423" y="561"/>
                    <a:pt x="1419" y="563"/>
                  </a:cubicBezTo>
                  <a:cubicBezTo>
                    <a:pt x="1416" y="563"/>
                    <a:pt x="1412" y="564"/>
                    <a:pt x="1409" y="564"/>
                  </a:cubicBezTo>
                  <a:cubicBezTo>
                    <a:pt x="1406" y="563"/>
                    <a:pt x="1404" y="562"/>
                    <a:pt x="1401" y="561"/>
                  </a:cubicBezTo>
                  <a:cubicBezTo>
                    <a:pt x="1400" y="558"/>
                    <a:pt x="1398" y="555"/>
                    <a:pt x="1397" y="552"/>
                  </a:cubicBezTo>
                  <a:cubicBezTo>
                    <a:pt x="1396" y="548"/>
                    <a:pt x="1396" y="544"/>
                    <a:pt x="1395" y="540"/>
                  </a:cubicBezTo>
                  <a:lnTo>
                    <a:pt x="1395" y="520"/>
                  </a:lnTo>
                  <a:cubicBezTo>
                    <a:pt x="1394" y="515"/>
                    <a:pt x="1394" y="510"/>
                    <a:pt x="1393" y="505"/>
                  </a:cubicBezTo>
                  <a:cubicBezTo>
                    <a:pt x="1391" y="501"/>
                    <a:pt x="1388" y="496"/>
                    <a:pt x="1386" y="492"/>
                  </a:cubicBezTo>
                  <a:lnTo>
                    <a:pt x="1376" y="482"/>
                  </a:lnTo>
                  <a:lnTo>
                    <a:pt x="1364" y="476"/>
                  </a:lnTo>
                  <a:cubicBezTo>
                    <a:pt x="1359" y="475"/>
                    <a:pt x="1355" y="475"/>
                    <a:pt x="1350" y="474"/>
                  </a:cubicBezTo>
                  <a:lnTo>
                    <a:pt x="0" y="477"/>
                  </a:lnTo>
                  <a:cubicBezTo>
                    <a:pt x="1" y="348"/>
                    <a:pt x="3" y="219"/>
                    <a:pt x="4" y="90"/>
                  </a:cubicBezTo>
                  <a:lnTo>
                    <a:pt x="1350" y="90"/>
                  </a:lnTo>
                  <a:cubicBezTo>
                    <a:pt x="1355" y="89"/>
                    <a:pt x="1359" y="89"/>
                    <a:pt x="1364" y="88"/>
                  </a:cubicBezTo>
                  <a:cubicBezTo>
                    <a:pt x="1368" y="86"/>
                    <a:pt x="1372" y="83"/>
                    <a:pt x="1376" y="81"/>
                  </a:cubicBezTo>
                  <a:lnTo>
                    <a:pt x="1386" y="71"/>
                  </a:lnTo>
                  <a:cubicBezTo>
                    <a:pt x="1388" y="67"/>
                    <a:pt x="1391" y="62"/>
                    <a:pt x="1393" y="58"/>
                  </a:cubicBezTo>
                  <a:cubicBezTo>
                    <a:pt x="1394" y="53"/>
                    <a:pt x="1394" y="49"/>
                    <a:pt x="1395" y="44"/>
                  </a:cubicBezTo>
                  <a:lnTo>
                    <a:pt x="1395" y="25"/>
                  </a:lnTo>
                  <a:cubicBezTo>
                    <a:pt x="1396" y="21"/>
                    <a:pt x="1396" y="16"/>
                    <a:pt x="1397" y="12"/>
                  </a:cubicBezTo>
                  <a:cubicBezTo>
                    <a:pt x="1398" y="9"/>
                    <a:pt x="1400" y="6"/>
                    <a:pt x="1401" y="3"/>
                  </a:cubicBezTo>
                  <a:cubicBezTo>
                    <a:pt x="1404" y="2"/>
                    <a:pt x="1406" y="1"/>
                    <a:pt x="1409" y="0"/>
                  </a:cubicBezTo>
                  <a:close/>
                </a:path>
              </a:pathLst>
            </a:custGeom>
            <a:solidFill>
              <a:srgbClr val="BED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1" name="Group 76">
            <a:extLst>
              <a:ext uri="{FF2B5EF4-FFF2-40B4-BE49-F238E27FC236}">
                <a16:creationId xmlns:a16="http://schemas.microsoft.com/office/drawing/2014/main" id="{D781A861-173A-4697-B2DE-8A439F40BE91}"/>
              </a:ext>
            </a:extLst>
          </p:cNvPr>
          <p:cNvGrpSpPr/>
          <p:nvPr/>
        </p:nvGrpSpPr>
        <p:grpSpPr>
          <a:xfrm>
            <a:off x="1418138" y="1020067"/>
            <a:ext cx="10379610" cy="3289757"/>
            <a:chOff x="1578558" y="854242"/>
            <a:chExt cx="10379610" cy="3289757"/>
          </a:xfrm>
        </p:grpSpPr>
        <p:grpSp>
          <p:nvGrpSpPr>
            <p:cNvPr id="56" name="Group 75">
              <a:extLst>
                <a:ext uri="{FF2B5EF4-FFF2-40B4-BE49-F238E27FC236}">
                  <a16:creationId xmlns:a16="http://schemas.microsoft.com/office/drawing/2014/main" id="{404C4CBB-40A2-4EF8-97ED-8A18544A0304}"/>
                </a:ext>
              </a:extLst>
            </p:cNvPr>
            <p:cNvGrpSpPr/>
            <p:nvPr/>
          </p:nvGrpSpPr>
          <p:grpSpPr>
            <a:xfrm>
              <a:off x="1578558" y="854242"/>
              <a:ext cx="8384129" cy="1107996"/>
              <a:chOff x="1578558" y="946484"/>
              <a:chExt cx="8384129" cy="1107996"/>
            </a:xfrm>
          </p:grpSpPr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20E3293-3F57-44C5-8430-4A27353399BC}"/>
                  </a:ext>
                </a:extLst>
              </p:cNvPr>
              <p:cNvSpPr txBox="1"/>
              <p:nvPr/>
            </p:nvSpPr>
            <p:spPr>
              <a:xfrm flipH="1">
                <a:off x="2541802" y="1310017"/>
                <a:ext cx="74208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kern="0" dirty="0">
                    <a:solidFill>
                      <a:srgbClr val="747679"/>
                    </a:solidFill>
                    <a:latin typeface="Open Sans"/>
                    <a:cs typeface="Arial" pitchFamily="34" charset="0"/>
                  </a:rPr>
                  <a:t>Смена устаревшего программного обеспечения</a:t>
                </a:r>
                <a:endParaRPr lang="en-US" sz="1800" dirty="0">
                  <a:solidFill>
                    <a:srgbClr val="747679"/>
                  </a:solidFill>
                  <a:latin typeface="Open Sans"/>
                </a:endParaRP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A5C19A2-6387-4235-A53C-8504E3987636}"/>
                  </a:ext>
                </a:extLst>
              </p:cNvPr>
              <p:cNvSpPr txBox="1"/>
              <p:nvPr/>
            </p:nvSpPr>
            <p:spPr>
              <a:xfrm>
                <a:off x="1578558" y="946484"/>
                <a:ext cx="1127232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600" b="1" dirty="0">
                    <a:solidFill>
                      <a:srgbClr val="E1F0E6"/>
                    </a:solidFill>
                    <a:latin typeface="Arial" pitchFamily="34" charset="0"/>
                    <a:cs typeface="Arial" pitchFamily="34" charset="0"/>
                  </a:rPr>
                  <a:t>01</a:t>
                </a:r>
              </a:p>
            </p:txBody>
          </p:sp>
        </p:grpSp>
        <p:grpSp>
          <p:nvGrpSpPr>
            <p:cNvPr id="57" name="Group 74">
              <a:extLst>
                <a:ext uri="{FF2B5EF4-FFF2-40B4-BE49-F238E27FC236}">
                  <a16:creationId xmlns:a16="http://schemas.microsoft.com/office/drawing/2014/main" id="{A3E316D7-D222-4C78-AC15-108C85126A09}"/>
                </a:ext>
              </a:extLst>
            </p:cNvPr>
            <p:cNvGrpSpPr/>
            <p:nvPr/>
          </p:nvGrpSpPr>
          <p:grpSpPr>
            <a:xfrm>
              <a:off x="3461083" y="1945122"/>
              <a:ext cx="8497084" cy="1107996"/>
              <a:chOff x="3461083" y="2009273"/>
              <a:chExt cx="8497084" cy="1107996"/>
            </a:xfrm>
          </p:grpSpPr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D4960CE8-C873-463B-959D-B716B52E46D1}"/>
                  </a:ext>
                </a:extLst>
              </p:cNvPr>
              <p:cNvSpPr txBox="1"/>
              <p:nvPr/>
            </p:nvSpPr>
            <p:spPr>
              <a:xfrm flipH="1">
                <a:off x="4588314" y="2237996"/>
                <a:ext cx="736985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800" kern="0" dirty="0">
                    <a:solidFill>
                      <a:srgbClr val="747679"/>
                    </a:solidFill>
                    <a:latin typeface="Open Sans"/>
                    <a:cs typeface="Arial" pitchFamily="34" charset="0"/>
                  </a:rPr>
                  <a:t>Единое информационное пространство ведения БУ</a:t>
                </a:r>
                <a:r>
                  <a:rPr lang="en-US" sz="1800" kern="0" dirty="0">
                    <a:solidFill>
                      <a:srgbClr val="747679"/>
                    </a:solidFill>
                    <a:latin typeface="Open Sans"/>
                    <a:cs typeface="Arial" pitchFamily="34" charset="0"/>
                  </a:rPr>
                  <a:t>/</a:t>
                </a:r>
                <a:r>
                  <a:rPr lang="ru-RU" sz="1800" kern="0" dirty="0">
                    <a:solidFill>
                      <a:srgbClr val="747679"/>
                    </a:solidFill>
                    <a:latin typeface="Open Sans"/>
                    <a:cs typeface="Arial" pitchFamily="34" charset="0"/>
                  </a:rPr>
                  <a:t>НУ,</a:t>
                </a:r>
                <a:r>
                  <a:rPr lang="en-US" sz="1800" kern="0" dirty="0">
                    <a:solidFill>
                      <a:srgbClr val="747679"/>
                    </a:solidFill>
                    <a:latin typeface="Open Sans"/>
                    <a:cs typeface="Arial" pitchFamily="34" charset="0"/>
                  </a:rPr>
                  <a:t> </a:t>
                </a:r>
                <a:r>
                  <a:rPr lang="ru-RU" sz="1800" kern="0" dirty="0">
                    <a:solidFill>
                      <a:srgbClr val="747679"/>
                    </a:solidFill>
                    <a:latin typeface="Open Sans"/>
                    <a:cs typeface="Arial" pitchFamily="34" charset="0"/>
                  </a:rPr>
                  <a:t>МСФО, Казначейства и Управленческого учета</a:t>
                </a:r>
                <a:endParaRPr lang="en-US" sz="1800" dirty="0">
                  <a:solidFill>
                    <a:srgbClr val="747679"/>
                  </a:solidFill>
                  <a:latin typeface="Open Sans"/>
                </a:endParaRP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F0399F6-0585-43E0-8DB3-FE2F031D2E2C}"/>
                  </a:ext>
                </a:extLst>
              </p:cNvPr>
              <p:cNvSpPr txBox="1"/>
              <p:nvPr/>
            </p:nvSpPr>
            <p:spPr>
              <a:xfrm>
                <a:off x="3461083" y="2009273"/>
                <a:ext cx="1127232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600" b="1" dirty="0">
                    <a:solidFill>
                      <a:srgbClr val="509D2F"/>
                    </a:solidFill>
                    <a:latin typeface="Arial" pitchFamily="34" charset="0"/>
                    <a:cs typeface="Arial" pitchFamily="34" charset="0"/>
                  </a:rPr>
                  <a:t>02</a:t>
                </a:r>
              </a:p>
            </p:txBody>
          </p:sp>
        </p:grpSp>
        <p:grpSp>
          <p:nvGrpSpPr>
            <p:cNvPr id="58" name="Group 73">
              <a:extLst>
                <a:ext uri="{FF2B5EF4-FFF2-40B4-BE49-F238E27FC236}">
                  <a16:creationId xmlns:a16="http://schemas.microsoft.com/office/drawing/2014/main" id="{DEF7F7BE-7EF3-4552-9049-FDC343B363EB}"/>
                </a:ext>
              </a:extLst>
            </p:cNvPr>
            <p:cNvGrpSpPr/>
            <p:nvPr/>
          </p:nvGrpSpPr>
          <p:grpSpPr>
            <a:xfrm>
              <a:off x="5488758" y="3036003"/>
              <a:ext cx="6469410" cy="1107996"/>
              <a:chOff x="5488758" y="2975845"/>
              <a:chExt cx="6469410" cy="1107996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D36BF6C-8205-434E-A832-F858C098681E}"/>
                  </a:ext>
                </a:extLst>
              </p:cNvPr>
              <p:cNvSpPr txBox="1"/>
              <p:nvPr/>
            </p:nvSpPr>
            <p:spPr>
              <a:xfrm flipH="1">
                <a:off x="6615990" y="3073810"/>
                <a:ext cx="534217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kern="0" dirty="0">
                    <a:solidFill>
                      <a:srgbClr val="747679"/>
                    </a:solidFill>
                    <a:latin typeface="Open Sans"/>
                    <a:cs typeface="Arial" pitchFamily="34" charset="0"/>
                  </a:rPr>
                  <a:t>Консолидация отчетности </a:t>
                </a:r>
                <a:r>
                  <a:rPr lang="ru-RU" kern="0" dirty="0">
                    <a:solidFill>
                      <a:srgbClr val="747679"/>
                    </a:solidFill>
                    <a:cs typeface="Arial" pitchFamily="34" charset="0"/>
                  </a:rPr>
                  <a:t>холдинга, возможность автоматического формирования </a:t>
                </a:r>
                <a:r>
                  <a:rPr lang="ru-RU" kern="0" dirty="0">
                    <a:solidFill>
                      <a:srgbClr val="747679"/>
                    </a:solidFill>
                    <a:latin typeface="Open Sans"/>
                    <a:cs typeface="Arial" pitchFamily="34" charset="0"/>
                  </a:rPr>
                  <a:t>всех форм управленческой отчетности</a:t>
                </a:r>
                <a:endParaRPr lang="en-US" sz="1800" strike="sngStrike" dirty="0">
                  <a:solidFill>
                    <a:srgbClr val="747679"/>
                  </a:solidFill>
                  <a:latin typeface="Open Sans"/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E51C27C-364F-467E-9C03-381B2F3C37C6}"/>
                  </a:ext>
                </a:extLst>
              </p:cNvPr>
              <p:cNvSpPr txBox="1"/>
              <p:nvPr/>
            </p:nvSpPr>
            <p:spPr>
              <a:xfrm>
                <a:off x="5488758" y="2975845"/>
                <a:ext cx="1127232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600" b="1" dirty="0">
                    <a:solidFill>
                      <a:srgbClr val="BED600"/>
                    </a:solidFill>
                    <a:latin typeface="Arial" pitchFamily="34" charset="0"/>
                    <a:cs typeface="Arial" pitchFamily="34" charset="0"/>
                  </a:rPr>
                  <a:t>03</a:t>
                </a:r>
              </a:p>
            </p:txBody>
          </p:sp>
        </p:grpSp>
      </p:grpSp>
      <p:sp>
        <p:nvSpPr>
          <p:cNvPr id="30" name="Rectangle: Rounded Corners 69">
            <a:extLst>
              <a:ext uri="{FF2B5EF4-FFF2-40B4-BE49-F238E27FC236}">
                <a16:creationId xmlns:a16="http://schemas.microsoft.com/office/drawing/2014/main" id="{7750D4D2-2341-4D72-92C4-8137EB991C73}"/>
              </a:ext>
            </a:extLst>
          </p:cNvPr>
          <p:cNvSpPr/>
          <p:nvPr/>
        </p:nvSpPr>
        <p:spPr>
          <a:xfrm>
            <a:off x="867600" y="244192"/>
            <a:ext cx="8039101" cy="418139"/>
          </a:xfrm>
          <a:prstGeom prst="roundRect">
            <a:avLst>
              <a:gd name="adj" fmla="val 5162"/>
            </a:avLst>
          </a:prstGeom>
          <a:solidFill>
            <a:schemeClr val="bg1">
              <a:alpha val="5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rgbClr val="4D4E53"/>
                </a:solidFill>
                <a:latin typeface="Open Sans" panose="020B0606030504020204"/>
                <a:cs typeface="Arial" panose="020B0604020202020204" pitchFamily="34" charset="0"/>
              </a:rPr>
              <a:t>ЦЕЛИ ПРОЕКТА</a:t>
            </a:r>
            <a:endParaRPr lang="en-US" sz="3200" dirty="0">
              <a:solidFill>
                <a:srgbClr val="4D4E53"/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0D7D420C-490F-44D0-9616-CAAFD5C585F9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>
                  <a:lumMod val="10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142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36">
            <a:extLst>
              <a:ext uri="{FF2B5EF4-FFF2-40B4-BE49-F238E27FC236}">
                <a16:creationId xmlns:a16="http://schemas.microsoft.com/office/drawing/2014/main" id="{A4CF361C-4C34-4673-84FD-BF13A8F980D8}"/>
              </a:ext>
            </a:extLst>
          </p:cNvPr>
          <p:cNvSpPr>
            <a:spLocks noChangeAspect="1"/>
          </p:cNvSpPr>
          <p:nvPr/>
        </p:nvSpPr>
        <p:spPr>
          <a:xfrm>
            <a:off x="4248941" y="1867737"/>
            <a:ext cx="3693223" cy="3693223"/>
          </a:xfrm>
          <a:prstGeom prst="ellipse">
            <a:avLst/>
          </a:prstGeom>
          <a:solidFill>
            <a:srgbClr val="E1F0E6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Open Sans" panose="020B0606030504020204"/>
            </a:endParaRPr>
          </a:p>
        </p:txBody>
      </p:sp>
      <p:sp>
        <p:nvSpPr>
          <p:cNvPr id="24" name="Oval 24">
            <a:extLst>
              <a:ext uri="{FF2B5EF4-FFF2-40B4-BE49-F238E27FC236}">
                <a16:creationId xmlns:a16="http://schemas.microsoft.com/office/drawing/2014/main" id="{825F2549-A42C-4622-BF3C-3F0D91669460}"/>
              </a:ext>
            </a:extLst>
          </p:cNvPr>
          <p:cNvSpPr/>
          <p:nvPr/>
        </p:nvSpPr>
        <p:spPr>
          <a:xfrm>
            <a:off x="4565280" y="2191692"/>
            <a:ext cx="3058264" cy="3058264"/>
          </a:xfrm>
          <a:prstGeom prst="ellipse">
            <a:avLst/>
          </a:prstGeom>
          <a:solidFill>
            <a:schemeClr val="bg1"/>
          </a:solidFill>
          <a:ln w="254000">
            <a:solidFill>
              <a:srgbClr val="E1F0E6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latin typeface="Open Sans" panose="020B0606030504020204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773351C-58EB-41EA-93F1-5500BE9682D2}"/>
              </a:ext>
            </a:extLst>
          </p:cNvPr>
          <p:cNvGrpSpPr/>
          <p:nvPr/>
        </p:nvGrpSpPr>
        <p:grpSpPr>
          <a:xfrm>
            <a:off x="3409161" y="3448608"/>
            <a:ext cx="1094996" cy="566536"/>
            <a:chOff x="3470285" y="3566826"/>
            <a:chExt cx="1094996" cy="566536"/>
          </a:xfrm>
        </p:grpSpPr>
        <p:cxnSp>
          <p:nvCxnSpPr>
            <p:cNvPr id="55" name="Straight Connector 30">
              <a:extLst>
                <a:ext uri="{FF2B5EF4-FFF2-40B4-BE49-F238E27FC236}">
                  <a16:creationId xmlns:a16="http://schemas.microsoft.com/office/drawing/2014/main" id="{6A0E9B5C-A651-4179-856D-ED7A06D82A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50287" y="3850094"/>
              <a:ext cx="514994" cy="0"/>
            </a:xfrm>
            <a:prstGeom prst="line">
              <a:avLst/>
            </a:prstGeom>
            <a:ln>
              <a:solidFill>
                <a:srgbClr val="BED600"/>
              </a:solidFill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27">
              <a:extLst>
                <a:ext uri="{FF2B5EF4-FFF2-40B4-BE49-F238E27FC236}">
                  <a16:creationId xmlns:a16="http://schemas.microsoft.com/office/drawing/2014/main" id="{9A5DE7CF-D3F0-45AA-898D-06B88FB501A2}"/>
                </a:ext>
              </a:extLst>
            </p:cNvPr>
            <p:cNvSpPr/>
            <p:nvPr/>
          </p:nvSpPr>
          <p:spPr>
            <a:xfrm>
              <a:off x="3470285" y="3566826"/>
              <a:ext cx="566536" cy="566536"/>
            </a:xfrm>
            <a:prstGeom prst="ellipse">
              <a:avLst/>
            </a:prstGeom>
            <a:solidFill>
              <a:srgbClr val="BED600"/>
            </a:solidFill>
            <a:ln w="38100">
              <a:solidFill>
                <a:srgbClr val="BED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IN" sz="2000" b="1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87C507D3-D4A4-4DC0-9360-5EC19F0653FF}"/>
              </a:ext>
            </a:extLst>
          </p:cNvPr>
          <p:cNvGrpSpPr/>
          <p:nvPr/>
        </p:nvGrpSpPr>
        <p:grpSpPr>
          <a:xfrm>
            <a:off x="7684667" y="3448608"/>
            <a:ext cx="1103637" cy="566536"/>
            <a:chOff x="7637548" y="3566826"/>
            <a:chExt cx="1103637" cy="566536"/>
          </a:xfrm>
        </p:grpSpPr>
        <p:cxnSp>
          <p:nvCxnSpPr>
            <p:cNvPr id="65" name="Straight Connector 33">
              <a:extLst>
                <a:ext uri="{FF2B5EF4-FFF2-40B4-BE49-F238E27FC236}">
                  <a16:creationId xmlns:a16="http://schemas.microsoft.com/office/drawing/2014/main" id="{441D89EC-16FA-4615-8AE0-0EEA8762A7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37548" y="3850094"/>
              <a:ext cx="514994" cy="0"/>
            </a:xfrm>
            <a:prstGeom prst="line">
              <a:avLst/>
            </a:prstGeom>
            <a:ln>
              <a:solidFill>
                <a:srgbClr val="BED600"/>
              </a:solidFill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34">
              <a:extLst>
                <a:ext uri="{FF2B5EF4-FFF2-40B4-BE49-F238E27FC236}">
                  <a16:creationId xmlns:a16="http://schemas.microsoft.com/office/drawing/2014/main" id="{E37B8CE9-1A5F-4CD7-9525-AC0B9ECD3C28}"/>
                </a:ext>
              </a:extLst>
            </p:cNvPr>
            <p:cNvSpPr/>
            <p:nvPr/>
          </p:nvSpPr>
          <p:spPr>
            <a:xfrm>
              <a:off x="8174649" y="3566826"/>
              <a:ext cx="566536" cy="566536"/>
            </a:xfrm>
            <a:prstGeom prst="ellipse">
              <a:avLst/>
            </a:prstGeom>
            <a:solidFill>
              <a:srgbClr val="BED600"/>
            </a:solidFill>
            <a:ln w="38100">
              <a:solidFill>
                <a:srgbClr val="BED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IN" sz="2000" b="1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0</a:t>
              </a:r>
              <a:r>
                <a:rPr lang="ru-RU" sz="2000" b="1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  <a:endParaRPr lang="en-IN" sz="2000" b="1" dirty="0"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044D4AB8-04C1-421E-BE5A-450896E6A486}"/>
              </a:ext>
            </a:extLst>
          </p:cNvPr>
          <p:cNvGrpSpPr/>
          <p:nvPr/>
        </p:nvGrpSpPr>
        <p:grpSpPr>
          <a:xfrm>
            <a:off x="4077798" y="4829526"/>
            <a:ext cx="872104" cy="840860"/>
            <a:chOff x="4135304" y="4905171"/>
            <a:chExt cx="872104" cy="840860"/>
          </a:xfrm>
        </p:grpSpPr>
        <p:cxnSp>
          <p:nvCxnSpPr>
            <p:cNvPr id="67" name="Straight Connector 35">
              <a:extLst>
                <a:ext uri="{FF2B5EF4-FFF2-40B4-BE49-F238E27FC236}">
                  <a16:creationId xmlns:a16="http://schemas.microsoft.com/office/drawing/2014/main" id="{3FC2D21D-7713-40E1-90EF-76E1668CD0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17156" y="4905171"/>
              <a:ext cx="390252" cy="348543"/>
            </a:xfrm>
            <a:prstGeom prst="line">
              <a:avLst/>
            </a:prstGeom>
            <a:ln>
              <a:solidFill>
                <a:srgbClr val="BED600"/>
              </a:solidFill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40">
              <a:extLst>
                <a:ext uri="{FF2B5EF4-FFF2-40B4-BE49-F238E27FC236}">
                  <a16:creationId xmlns:a16="http://schemas.microsoft.com/office/drawing/2014/main" id="{E7CA8798-2169-4D45-A5F5-92F1E86AF5A3}"/>
                </a:ext>
              </a:extLst>
            </p:cNvPr>
            <p:cNvSpPr/>
            <p:nvPr/>
          </p:nvSpPr>
          <p:spPr>
            <a:xfrm>
              <a:off x="4135304" y="5179495"/>
              <a:ext cx="566536" cy="566536"/>
            </a:xfrm>
            <a:prstGeom prst="ellipse">
              <a:avLst/>
            </a:prstGeom>
            <a:solidFill>
              <a:srgbClr val="BED600"/>
            </a:solidFill>
            <a:ln w="38100">
              <a:solidFill>
                <a:srgbClr val="BED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IN" sz="2000" b="1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0</a:t>
              </a:r>
              <a:r>
                <a:rPr lang="ru-RU" sz="2000" b="1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IN" sz="2000" b="1" dirty="0"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D7FA9889-7024-4C67-836A-79FF4C66CC2D}"/>
              </a:ext>
            </a:extLst>
          </p:cNvPr>
          <p:cNvGrpSpPr/>
          <p:nvPr/>
        </p:nvGrpSpPr>
        <p:grpSpPr>
          <a:xfrm>
            <a:off x="7219876" y="4829526"/>
            <a:ext cx="885784" cy="840860"/>
            <a:chOff x="7191023" y="4905171"/>
            <a:chExt cx="885784" cy="840860"/>
          </a:xfrm>
        </p:grpSpPr>
        <p:cxnSp>
          <p:nvCxnSpPr>
            <p:cNvPr id="68" name="Straight Connector 39">
              <a:extLst>
                <a:ext uri="{FF2B5EF4-FFF2-40B4-BE49-F238E27FC236}">
                  <a16:creationId xmlns:a16="http://schemas.microsoft.com/office/drawing/2014/main" id="{CD82E660-0185-4AB4-9012-6A55183389FE}"/>
                </a:ext>
              </a:extLst>
            </p:cNvPr>
            <p:cNvCxnSpPr>
              <a:cxnSpLocks/>
            </p:cNvCxnSpPr>
            <p:nvPr/>
          </p:nvCxnSpPr>
          <p:spPr>
            <a:xfrm>
              <a:off x="7191023" y="4905171"/>
              <a:ext cx="390252" cy="348543"/>
            </a:xfrm>
            <a:prstGeom prst="line">
              <a:avLst/>
            </a:prstGeom>
            <a:ln>
              <a:solidFill>
                <a:srgbClr val="BED600"/>
              </a:solidFill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41">
              <a:extLst>
                <a:ext uri="{FF2B5EF4-FFF2-40B4-BE49-F238E27FC236}">
                  <a16:creationId xmlns:a16="http://schemas.microsoft.com/office/drawing/2014/main" id="{346289AB-C0FA-4776-8123-BD642678A22C}"/>
                </a:ext>
              </a:extLst>
            </p:cNvPr>
            <p:cNvSpPr/>
            <p:nvPr/>
          </p:nvSpPr>
          <p:spPr>
            <a:xfrm>
              <a:off x="7510271" y="5179495"/>
              <a:ext cx="566536" cy="566536"/>
            </a:xfrm>
            <a:prstGeom prst="ellipse">
              <a:avLst/>
            </a:prstGeom>
            <a:solidFill>
              <a:srgbClr val="BED600"/>
            </a:solidFill>
            <a:ln w="38100">
              <a:solidFill>
                <a:srgbClr val="BED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IN" sz="2000" b="1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0</a:t>
              </a:r>
              <a:r>
                <a:rPr lang="ru-RU" sz="2000" b="1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6</a:t>
              </a:r>
              <a:endParaRPr lang="en-IN" sz="2000" b="1" dirty="0"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1" name="Rectangle 43">
            <a:extLst>
              <a:ext uri="{FF2B5EF4-FFF2-40B4-BE49-F238E27FC236}">
                <a16:creationId xmlns:a16="http://schemas.microsoft.com/office/drawing/2014/main" id="{D2D5AE18-33F8-47E9-850F-D818031CAEA7}"/>
              </a:ext>
            </a:extLst>
          </p:cNvPr>
          <p:cNvSpPr/>
          <p:nvPr/>
        </p:nvSpPr>
        <p:spPr>
          <a:xfrm>
            <a:off x="5253058" y="3242512"/>
            <a:ext cx="1682708" cy="978729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1С УХ  1С ЕРП</a:t>
            </a:r>
            <a:endParaRPr lang="en-IN" sz="3200" dirty="0">
              <a:solidFill>
                <a:srgbClr val="4D4E53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2" name="Group 45">
            <a:extLst>
              <a:ext uri="{FF2B5EF4-FFF2-40B4-BE49-F238E27FC236}">
                <a16:creationId xmlns:a16="http://schemas.microsoft.com/office/drawing/2014/main" id="{6722EECF-A586-4A9C-8FED-C274D687D21B}"/>
              </a:ext>
            </a:extLst>
          </p:cNvPr>
          <p:cNvGrpSpPr/>
          <p:nvPr/>
        </p:nvGrpSpPr>
        <p:grpSpPr>
          <a:xfrm>
            <a:off x="8559092" y="1721397"/>
            <a:ext cx="2418527" cy="1131984"/>
            <a:chOff x="9106390" y="3135993"/>
            <a:chExt cx="2418527" cy="859981"/>
          </a:xfrm>
        </p:grpSpPr>
        <p:sp>
          <p:nvSpPr>
            <p:cNvPr id="73" name="Rectangle 42">
              <a:extLst>
                <a:ext uri="{FF2B5EF4-FFF2-40B4-BE49-F238E27FC236}">
                  <a16:creationId xmlns:a16="http://schemas.microsoft.com/office/drawing/2014/main" id="{BCB467A6-928F-4C7E-8A0E-205845969E4D}"/>
                </a:ext>
              </a:extLst>
            </p:cNvPr>
            <p:cNvSpPr/>
            <p:nvPr/>
          </p:nvSpPr>
          <p:spPr>
            <a:xfrm>
              <a:off x="9111561" y="3434804"/>
              <a:ext cx="2413356" cy="561170"/>
            </a:xfrm>
            <a:prstGeom prst="rect">
              <a:avLst/>
            </a:prstGeom>
          </p:spPr>
          <p:txBody>
            <a:bodyPr wrap="square" lIns="0" rIns="0" anchor="ctr">
              <a:spAutoFit/>
            </a:bodyPr>
            <a:lstStyle/>
            <a:p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Возможность интеграции целевой системы в существующий ИТ-ландшафт</a:t>
              </a:r>
              <a:endParaRPr lang="en-IN" sz="1400" dirty="0">
                <a:solidFill>
                  <a:srgbClr val="74767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4" name="Rectangle 44">
              <a:extLst>
                <a:ext uri="{FF2B5EF4-FFF2-40B4-BE49-F238E27FC236}">
                  <a16:creationId xmlns:a16="http://schemas.microsoft.com/office/drawing/2014/main" id="{43A00426-5FD6-4F28-9BC7-9B6B093D56E2}"/>
                </a:ext>
              </a:extLst>
            </p:cNvPr>
            <p:cNvSpPr/>
            <p:nvPr/>
          </p:nvSpPr>
          <p:spPr>
            <a:xfrm>
              <a:off x="9106390" y="3135993"/>
              <a:ext cx="2413357" cy="280585"/>
            </a:xfrm>
            <a:prstGeom prst="rect">
              <a:avLst/>
            </a:prstGeom>
          </p:spPr>
          <p:txBody>
            <a:bodyPr wrap="square" lIns="0" rIns="0" anchor="ctr">
              <a:spAutoFit/>
            </a:bodyPr>
            <a:lstStyle/>
            <a:p>
              <a:r>
                <a:rPr lang="ru-RU" b="1" dirty="0">
                  <a:solidFill>
                    <a:srgbClr val="4D4E53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ИТ-ЛАНДШАФТ</a:t>
              </a:r>
              <a:endParaRPr lang="en-IN" sz="1800" b="1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5" name="Group 49">
            <a:extLst>
              <a:ext uri="{FF2B5EF4-FFF2-40B4-BE49-F238E27FC236}">
                <a16:creationId xmlns:a16="http://schemas.microsoft.com/office/drawing/2014/main" id="{D366CDF6-FE78-43B3-AC9E-85A824E16FC5}"/>
              </a:ext>
            </a:extLst>
          </p:cNvPr>
          <p:cNvGrpSpPr/>
          <p:nvPr/>
        </p:nvGrpSpPr>
        <p:grpSpPr>
          <a:xfrm>
            <a:off x="1053700" y="1721412"/>
            <a:ext cx="2632024" cy="1035911"/>
            <a:chOff x="9106391" y="3091621"/>
            <a:chExt cx="2304256" cy="1035911"/>
          </a:xfrm>
        </p:grpSpPr>
        <p:sp>
          <p:nvSpPr>
            <p:cNvPr id="76" name="Rectangle 50">
              <a:extLst>
                <a:ext uri="{FF2B5EF4-FFF2-40B4-BE49-F238E27FC236}">
                  <a16:creationId xmlns:a16="http://schemas.microsoft.com/office/drawing/2014/main" id="{93C977FE-1F8F-46FB-9AB0-786AC69AC371}"/>
                </a:ext>
              </a:extLst>
            </p:cNvPr>
            <p:cNvSpPr/>
            <p:nvPr/>
          </p:nvSpPr>
          <p:spPr>
            <a:xfrm>
              <a:off x="9106391" y="3388868"/>
              <a:ext cx="2304256" cy="738664"/>
            </a:xfrm>
            <a:prstGeom prst="rect">
              <a:avLst/>
            </a:prstGeom>
          </p:spPr>
          <p:txBody>
            <a:bodyPr wrap="square" lIns="0" rIns="0" anchor="ctr">
              <a:spAutoFit/>
            </a:bodyPr>
            <a:lstStyle/>
            <a:p>
              <a:pPr algn="r"/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Возможность регулярного обновления в соответствии с изменениями РСБУ</a:t>
              </a:r>
              <a:endParaRPr lang="en-IN" sz="1400" dirty="0">
                <a:solidFill>
                  <a:srgbClr val="74767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7" name="Rectangle 51">
              <a:extLst>
                <a:ext uri="{FF2B5EF4-FFF2-40B4-BE49-F238E27FC236}">
                  <a16:creationId xmlns:a16="http://schemas.microsoft.com/office/drawing/2014/main" id="{B0B5E91C-9A16-425A-BF58-8F496E6C9341}"/>
                </a:ext>
              </a:extLst>
            </p:cNvPr>
            <p:cNvSpPr/>
            <p:nvPr/>
          </p:nvSpPr>
          <p:spPr>
            <a:xfrm>
              <a:off x="9106391" y="3091621"/>
              <a:ext cx="2304256" cy="369332"/>
            </a:xfrm>
            <a:prstGeom prst="rect">
              <a:avLst/>
            </a:prstGeom>
          </p:spPr>
          <p:txBody>
            <a:bodyPr wrap="square" lIns="0" rIns="0" anchor="ctr">
              <a:spAutoFit/>
            </a:bodyPr>
            <a:lstStyle/>
            <a:p>
              <a:pPr algn="r"/>
              <a:r>
                <a:rPr lang="ru-RU" b="1" dirty="0">
                  <a:solidFill>
                    <a:srgbClr val="4D4E53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ЗАКОНОДАТЕЛЬСТВО</a:t>
              </a:r>
              <a:endParaRPr lang="en-IN" sz="1800" b="1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8" name="Group 46">
            <a:extLst>
              <a:ext uri="{FF2B5EF4-FFF2-40B4-BE49-F238E27FC236}">
                <a16:creationId xmlns:a16="http://schemas.microsoft.com/office/drawing/2014/main" id="{008B3974-9EB0-4A0B-8E0D-19819AF935AE}"/>
              </a:ext>
            </a:extLst>
          </p:cNvPr>
          <p:cNvGrpSpPr/>
          <p:nvPr/>
        </p:nvGrpSpPr>
        <p:grpSpPr>
          <a:xfrm>
            <a:off x="8559092" y="5011678"/>
            <a:ext cx="2304256" cy="1035911"/>
            <a:chOff x="9106391" y="3091621"/>
            <a:chExt cx="2304256" cy="1035911"/>
          </a:xfrm>
        </p:grpSpPr>
        <p:sp>
          <p:nvSpPr>
            <p:cNvPr id="79" name="Rectangle 47">
              <a:extLst>
                <a:ext uri="{FF2B5EF4-FFF2-40B4-BE49-F238E27FC236}">
                  <a16:creationId xmlns:a16="http://schemas.microsoft.com/office/drawing/2014/main" id="{495B52E0-8AAF-4900-BD33-45977BFD3DDF}"/>
                </a:ext>
              </a:extLst>
            </p:cNvPr>
            <p:cNvSpPr/>
            <p:nvPr/>
          </p:nvSpPr>
          <p:spPr>
            <a:xfrm>
              <a:off x="9106391" y="3388868"/>
              <a:ext cx="2304256" cy="738664"/>
            </a:xfrm>
            <a:prstGeom prst="rect">
              <a:avLst/>
            </a:prstGeom>
          </p:spPr>
          <p:txBody>
            <a:bodyPr wrap="square" lIns="0" rIns="0" anchor="ctr">
              <a:spAutoFit/>
            </a:bodyPr>
            <a:lstStyle/>
            <a:p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Возможность развития и поддержки собственным ИТ-штатом</a:t>
              </a:r>
              <a:endParaRPr lang="en-IN" sz="1400" dirty="0">
                <a:solidFill>
                  <a:srgbClr val="74767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0" name="Rectangle 48">
              <a:extLst>
                <a:ext uri="{FF2B5EF4-FFF2-40B4-BE49-F238E27FC236}">
                  <a16:creationId xmlns:a16="http://schemas.microsoft.com/office/drawing/2014/main" id="{C00333BF-41F4-4FEC-AE0C-45042A35D3F0}"/>
                </a:ext>
              </a:extLst>
            </p:cNvPr>
            <p:cNvSpPr/>
            <p:nvPr/>
          </p:nvSpPr>
          <p:spPr>
            <a:xfrm>
              <a:off x="9106391" y="3091621"/>
              <a:ext cx="2304256" cy="369332"/>
            </a:xfrm>
            <a:prstGeom prst="rect">
              <a:avLst/>
            </a:prstGeom>
          </p:spPr>
          <p:txBody>
            <a:bodyPr wrap="square" lIns="0" rIns="0" anchor="ctr">
              <a:spAutoFit/>
            </a:bodyPr>
            <a:lstStyle/>
            <a:p>
              <a:r>
                <a:rPr lang="ru-RU" sz="1800" b="1" dirty="0">
                  <a:solidFill>
                    <a:srgbClr val="4D4E53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СОПРОВОЖДЕНИЕ</a:t>
              </a:r>
              <a:endParaRPr lang="en-IN" sz="1800" b="1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1" name="Group 52">
            <a:extLst>
              <a:ext uri="{FF2B5EF4-FFF2-40B4-BE49-F238E27FC236}">
                <a16:creationId xmlns:a16="http://schemas.microsoft.com/office/drawing/2014/main" id="{9C5D0770-932F-407C-9D06-32DCCEDB78F9}"/>
              </a:ext>
            </a:extLst>
          </p:cNvPr>
          <p:cNvGrpSpPr/>
          <p:nvPr/>
        </p:nvGrpSpPr>
        <p:grpSpPr>
          <a:xfrm>
            <a:off x="722416" y="5011678"/>
            <a:ext cx="2957942" cy="1035911"/>
            <a:chOff x="9106391" y="3091621"/>
            <a:chExt cx="2304256" cy="1035911"/>
          </a:xfrm>
        </p:grpSpPr>
        <p:sp>
          <p:nvSpPr>
            <p:cNvPr id="82" name="Rectangle 53">
              <a:extLst>
                <a:ext uri="{FF2B5EF4-FFF2-40B4-BE49-F238E27FC236}">
                  <a16:creationId xmlns:a16="http://schemas.microsoft.com/office/drawing/2014/main" id="{609EC0B7-3505-477D-9B36-0FF0899EB1D5}"/>
                </a:ext>
              </a:extLst>
            </p:cNvPr>
            <p:cNvSpPr/>
            <p:nvPr/>
          </p:nvSpPr>
          <p:spPr>
            <a:xfrm>
              <a:off x="9106391" y="3388868"/>
              <a:ext cx="2304256" cy="738664"/>
            </a:xfrm>
            <a:prstGeom prst="rect">
              <a:avLst/>
            </a:prstGeom>
          </p:spPr>
          <p:txBody>
            <a:bodyPr wrap="square" lIns="0" rIns="0" anchor="ctr">
              <a:spAutoFit/>
            </a:bodyPr>
            <a:lstStyle/>
            <a:p>
              <a:pPr algn="r"/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Наличие успешных работающих решений у компаний со схожей спецификой</a:t>
              </a:r>
              <a:endParaRPr lang="en-IN" sz="1400" dirty="0">
                <a:solidFill>
                  <a:srgbClr val="74767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3" name="Rectangle 54">
              <a:extLst>
                <a:ext uri="{FF2B5EF4-FFF2-40B4-BE49-F238E27FC236}">
                  <a16:creationId xmlns:a16="http://schemas.microsoft.com/office/drawing/2014/main" id="{0C0F14A2-4F48-4AA8-91EE-DB6C7A1F18BB}"/>
                </a:ext>
              </a:extLst>
            </p:cNvPr>
            <p:cNvSpPr/>
            <p:nvPr/>
          </p:nvSpPr>
          <p:spPr>
            <a:xfrm>
              <a:off x="9106391" y="3091621"/>
              <a:ext cx="2304256" cy="369332"/>
            </a:xfrm>
            <a:prstGeom prst="rect">
              <a:avLst/>
            </a:prstGeom>
          </p:spPr>
          <p:txBody>
            <a:bodyPr wrap="square" lIns="0" rIns="0" anchor="ctr">
              <a:spAutoFit/>
            </a:bodyPr>
            <a:lstStyle/>
            <a:p>
              <a:pPr algn="r"/>
              <a:r>
                <a:rPr lang="ru-RU" sz="1800" b="1" dirty="0">
                  <a:solidFill>
                    <a:srgbClr val="4D4E53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ОПЫТ ВНЕДРЕНИЯ</a:t>
              </a:r>
              <a:endParaRPr lang="en-IN" sz="1800" b="1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2" name="Rectangle: Rounded Corners 69">
            <a:extLst>
              <a:ext uri="{FF2B5EF4-FFF2-40B4-BE49-F238E27FC236}">
                <a16:creationId xmlns:a16="http://schemas.microsoft.com/office/drawing/2014/main" id="{7567C80F-0DA4-4AA3-A7EF-9871EA2D62AE}"/>
              </a:ext>
            </a:extLst>
          </p:cNvPr>
          <p:cNvSpPr/>
          <p:nvPr/>
        </p:nvSpPr>
        <p:spPr>
          <a:xfrm>
            <a:off x="867600" y="244192"/>
            <a:ext cx="8039101" cy="418139"/>
          </a:xfrm>
          <a:prstGeom prst="roundRect">
            <a:avLst>
              <a:gd name="adj" fmla="val 5162"/>
            </a:avLst>
          </a:prstGeom>
          <a:solidFill>
            <a:schemeClr val="bg1">
              <a:alpha val="5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rgbClr val="4D4E53"/>
                </a:solidFill>
                <a:latin typeface="Open Sans" panose="020B0606030504020204"/>
                <a:cs typeface="Arial" panose="020B0604020202020204" pitchFamily="34" charset="0"/>
              </a:rPr>
              <a:t>КРИТЕРИИ ВЫБОРА</a:t>
            </a:r>
            <a:endParaRPr lang="en-US" sz="3200" dirty="0">
              <a:solidFill>
                <a:srgbClr val="4D4E53"/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73EC3EFA-C1E6-4405-AB2F-092E7F8CDAD2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2B6AA215-6503-4F1D-8008-33A333E8F0CD}"/>
              </a:ext>
            </a:extLst>
          </p:cNvPr>
          <p:cNvGrpSpPr/>
          <p:nvPr/>
        </p:nvGrpSpPr>
        <p:grpSpPr>
          <a:xfrm>
            <a:off x="4077798" y="1758310"/>
            <a:ext cx="872104" cy="840860"/>
            <a:chOff x="4135304" y="1921865"/>
            <a:chExt cx="872104" cy="840860"/>
          </a:xfrm>
        </p:grpSpPr>
        <p:cxnSp>
          <p:nvCxnSpPr>
            <p:cNvPr id="58" name="Straight Connector 35">
              <a:extLst>
                <a:ext uri="{FF2B5EF4-FFF2-40B4-BE49-F238E27FC236}">
                  <a16:creationId xmlns:a16="http://schemas.microsoft.com/office/drawing/2014/main" id="{EE8588E8-6280-4BF9-8342-119D32A0D3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17156" y="2414182"/>
              <a:ext cx="390252" cy="348543"/>
            </a:xfrm>
            <a:prstGeom prst="line">
              <a:avLst/>
            </a:prstGeom>
            <a:ln>
              <a:solidFill>
                <a:srgbClr val="BED600"/>
              </a:solidFill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40">
              <a:extLst>
                <a:ext uri="{FF2B5EF4-FFF2-40B4-BE49-F238E27FC236}">
                  <a16:creationId xmlns:a16="http://schemas.microsoft.com/office/drawing/2014/main" id="{B0D5ED1F-5872-49B4-82D6-AA2ACFC2C164}"/>
                </a:ext>
              </a:extLst>
            </p:cNvPr>
            <p:cNvSpPr/>
            <p:nvPr/>
          </p:nvSpPr>
          <p:spPr>
            <a:xfrm>
              <a:off x="4135304" y="1921865"/>
              <a:ext cx="566536" cy="566536"/>
            </a:xfrm>
            <a:prstGeom prst="ellipse">
              <a:avLst/>
            </a:prstGeom>
            <a:solidFill>
              <a:srgbClr val="BED600"/>
            </a:solidFill>
            <a:ln w="38100">
              <a:solidFill>
                <a:srgbClr val="BED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IN" sz="2000" b="1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A47DFEAC-78CA-4B7E-A7F8-E4978A722556}"/>
              </a:ext>
            </a:extLst>
          </p:cNvPr>
          <p:cNvGrpSpPr/>
          <p:nvPr/>
        </p:nvGrpSpPr>
        <p:grpSpPr>
          <a:xfrm>
            <a:off x="7219876" y="1758310"/>
            <a:ext cx="885784" cy="840860"/>
            <a:chOff x="7191023" y="1921865"/>
            <a:chExt cx="885784" cy="840860"/>
          </a:xfrm>
        </p:grpSpPr>
        <p:cxnSp>
          <p:nvCxnSpPr>
            <p:cNvPr id="61" name="Straight Connector 39">
              <a:extLst>
                <a:ext uri="{FF2B5EF4-FFF2-40B4-BE49-F238E27FC236}">
                  <a16:creationId xmlns:a16="http://schemas.microsoft.com/office/drawing/2014/main" id="{C07E0E6A-634D-47B3-A353-DABC1FB9EA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91023" y="2414182"/>
              <a:ext cx="390252" cy="348543"/>
            </a:xfrm>
            <a:prstGeom prst="line">
              <a:avLst/>
            </a:prstGeom>
            <a:ln>
              <a:solidFill>
                <a:srgbClr val="BED600"/>
              </a:solidFill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41">
              <a:extLst>
                <a:ext uri="{FF2B5EF4-FFF2-40B4-BE49-F238E27FC236}">
                  <a16:creationId xmlns:a16="http://schemas.microsoft.com/office/drawing/2014/main" id="{2489C5D8-A36A-4732-B231-5EAA8A7E4F62}"/>
                </a:ext>
              </a:extLst>
            </p:cNvPr>
            <p:cNvSpPr/>
            <p:nvPr/>
          </p:nvSpPr>
          <p:spPr>
            <a:xfrm>
              <a:off x="7510271" y="1921865"/>
              <a:ext cx="566536" cy="566536"/>
            </a:xfrm>
            <a:prstGeom prst="ellipse">
              <a:avLst/>
            </a:prstGeom>
            <a:solidFill>
              <a:srgbClr val="BED600"/>
            </a:solidFill>
            <a:ln w="38100">
              <a:solidFill>
                <a:srgbClr val="BED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IN" sz="2000" b="1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0</a:t>
              </a:r>
              <a:r>
                <a:rPr lang="ru-RU" sz="2000" b="1" dirty="0"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IN" sz="2000" b="1" dirty="0"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5" name="Group 49">
            <a:extLst>
              <a:ext uri="{FF2B5EF4-FFF2-40B4-BE49-F238E27FC236}">
                <a16:creationId xmlns:a16="http://schemas.microsoft.com/office/drawing/2014/main" id="{FF0EA32E-8AA2-4088-92FE-1B14D8DDDE52}"/>
              </a:ext>
            </a:extLst>
          </p:cNvPr>
          <p:cNvGrpSpPr/>
          <p:nvPr/>
        </p:nvGrpSpPr>
        <p:grpSpPr>
          <a:xfrm>
            <a:off x="362184" y="3420406"/>
            <a:ext cx="2728358" cy="1282464"/>
            <a:chOff x="9094131" y="3091621"/>
            <a:chExt cx="2388593" cy="1282464"/>
          </a:xfrm>
        </p:grpSpPr>
        <p:sp>
          <p:nvSpPr>
            <p:cNvPr id="86" name="Rectangle 50">
              <a:extLst>
                <a:ext uri="{FF2B5EF4-FFF2-40B4-BE49-F238E27FC236}">
                  <a16:creationId xmlns:a16="http://schemas.microsoft.com/office/drawing/2014/main" id="{4A8EE4E0-523A-44F0-888B-1C891744D1E5}"/>
                </a:ext>
              </a:extLst>
            </p:cNvPr>
            <p:cNvSpPr/>
            <p:nvPr/>
          </p:nvSpPr>
          <p:spPr>
            <a:xfrm>
              <a:off x="9094131" y="3419978"/>
              <a:ext cx="2304256" cy="954107"/>
            </a:xfrm>
            <a:prstGeom prst="rect">
              <a:avLst/>
            </a:prstGeom>
          </p:spPr>
          <p:txBody>
            <a:bodyPr wrap="square" lIns="0" rIns="0" anchor="ctr">
              <a:spAutoFit/>
            </a:bodyPr>
            <a:lstStyle/>
            <a:p>
              <a:pPr algn="r"/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Наличие необходимых функциональных блоков в базовом виде в единой конфигурации</a:t>
              </a:r>
              <a:endParaRPr lang="en-IN" sz="1400" dirty="0">
                <a:solidFill>
                  <a:srgbClr val="74767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7" name="Rectangle 51">
              <a:extLst>
                <a:ext uri="{FF2B5EF4-FFF2-40B4-BE49-F238E27FC236}">
                  <a16:creationId xmlns:a16="http://schemas.microsoft.com/office/drawing/2014/main" id="{F06E40B9-D035-40A8-A22A-B320CDF4AA69}"/>
                </a:ext>
              </a:extLst>
            </p:cNvPr>
            <p:cNvSpPr/>
            <p:nvPr/>
          </p:nvSpPr>
          <p:spPr>
            <a:xfrm>
              <a:off x="9106390" y="3091621"/>
              <a:ext cx="2376334" cy="369332"/>
            </a:xfrm>
            <a:prstGeom prst="rect">
              <a:avLst/>
            </a:prstGeom>
          </p:spPr>
          <p:txBody>
            <a:bodyPr wrap="square" lIns="0" rIns="0" anchor="ctr">
              <a:spAutoFit/>
            </a:bodyPr>
            <a:lstStyle/>
            <a:p>
              <a:pPr algn="r"/>
              <a:r>
                <a:rPr lang="ru-RU" sz="1800" b="1" dirty="0">
                  <a:solidFill>
                    <a:srgbClr val="4D4E53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ФУНКЦИОНАЛЬНОСТЬ</a:t>
              </a:r>
              <a:endParaRPr lang="en-IN" sz="1800" b="1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8" name="Group 46">
            <a:extLst>
              <a:ext uri="{FF2B5EF4-FFF2-40B4-BE49-F238E27FC236}">
                <a16:creationId xmlns:a16="http://schemas.microsoft.com/office/drawing/2014/main" id="{43EABAA9-D5A1-4CF3-B2B7-97FA852F4A0E}"/>
              </a:ext>
            </a:extLst>
          </p:cNvPr>
          <p:cNvGrpSpPr/>
          <p:nvPr/>
        </p:nvGrpSpPr>
        <p:grpSpPr>
          <a:xfrm>
            <a:off x="9204070" y="3315876"/>
            <a:ext cx="2611744" cy="1071953"/>
            <a:chOff x="9106391" y="3091621"/>
            <a:chExt cx="2304256" cy="1071953"/>
          </a:xfrm>
        </p:grpSpPr>
        <p:sp>
          <p:nvSpPr>
            <p:cNvPr id="89" name="Rectangle 47">
              <a:extLst>
                <a:ext uri="{FF2B5EF4-FFF2-40B4-BE49-F238E27FC236}">
                  <a16:creationId xmlns:a16="http://schemas.microsoft.com/office/drawing/2014/main" id="{9ECE9DC9-73B5-4118-8A99-532AB817A730}"/>
                </a:ext>
              </a:extLst>
            </p:cNvPr>
            <p:cNvSpPr/>
            <p:nvPr/>
          </p:nvSpPr>
          <p:spPr>
            <a:xfrm>
              <a:off x="9106391" y="3424910"/>
              <a:ext cx="2304256" cy="738664"/>
            </a:xfrm>
            <a:prstGeom prst="rect">
              <a:avLst/>
            </a:prstGeom>
          </p:spPr>
          <p:txBody>
            <a:bodyPr wrap="square" lIns="0" rIns="0" anchor="ctr">
              <a:spAutoFit/>
            </a:bodyPr>
            <a:lstStyle/>
            <a:p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Возможность модернизации типового функционала под специфику работы компании</a:t>
              </a:r>
              <a:endParaRPr lang="en-IN" sz="1400" dirty="0">
                <a:solidFill>
                  <a:srgbClr val="74767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0" name="Rectangle 48">
              <a:extLst>
                <a:ext uri="{FF2B5EF4-FFF2-40B4-BE49-F238E27FC236}">
                  <a16:creationId xmlns:a16="http://schemas.microsoft.com/office/drawing/2014/main" id="{CE8FD022-E9CF-41A4-889F-F7FFE9D2DF43}"/>
                </a:ext>
              </a:extLst>
            </p:cNvPr>
            <p:cNvSpPr/>
            <p:nvPr/>
          </p:nvSpPr>
          <p:spPr>
            <a:xfrm>
              <a:off x="9106391" y="3091621"/>
              <a:ext cx="2304256" cy="369332"/>
            </a:xfrm>
            <a:prstGeom prst="rect">
              <a:avLst/>
            </a:prstGeom>
          </p:spPr>
          <p:txBody>
            <a:bodyPr wrap="square" lIns="0" rIns="0" anchor="ctr">
              <a:spAutoFit/>
            </a:bodyPr>
            <a:lstStyle/>
            <a:p>
              <a:r>
                <a:rPr lang="ru-RU" sz="1800" b="1" dirty="0">
                  <a:solidFill>
                    <a:srgbClr val="4D4E53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МОДЕРНИЗАЦИЯ</a:t>
              </a:r>
              <a:endParaRPr lang="en-IN" sz="1800" b="1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079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15">
            <a:extLst>
              <a:ext uri="{FF2B5EF4-FFF2-40B4-BE49-F238E27FC236}">
                <a16:creationId xmlns:a16="http://schemas.microsoft.com/office/drawing/2014/main" id="{9201BE7C-CCAF-4E00-BF34-30E10D1E669A}"/>
              </a:ext>
            </a:extLst>
          </p:cNvPr>
          <p:cNvGrpSpPr/>
          <p:nvPr/>
        </p:nvGrpSpPr>
        <p:grpSpPr>
          <a:xfrm>
            <a:off x="1315306" y="2460129"/>
            <a:ext cx="10032888" cy="2623450"/>
            <a:chOff x="1365056" y="2523483"/>
            <a:chExt cx="9720517" cy="2541769"/>
          </a:xfrm>
          <a:gradFill>
            <a:gsLst>
              <a:gs pos="24000">
                <a:srgbClr val="BED600"/>
              </a:gs>
              <a:gs pos="90000">
                <a:srgbClr val="2DCCD3">
                  <a:lumMod val="50000"/>
                  <a:lumOff val="50000"/>
                </a:srgbClr>
              </a:gs>
            </a:gsLst>
            <a:lin ang="0" scaled="1"/>
          </a:gradFill>
          <a:effectLst>
            <a:outerShdw blurRad="127000" dist="203200" dir="10380000" sx="95000" sy="95000" algn="t" rotWithShape="0">
              <a:prstClr val="black">
                <a:alpha val="8000"/>
              </a:prstClr>
            </a:outerShdw>
          </a:effectLst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4450EB89-446D-4F73-AEED-7BEF1A18A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056" y="2592974"/>
              <a:ext cx="1547480" cy="2472278"/>
            </a:xfrm>
            <a:custGeom>
              <a:avLst/>
              <a:gdLst>
                <a:gd name="T0" fmla="*/ 685 w 724"/>
                <a:gd name="T1" fmla="*/ 508 h 1161"/>
                <a:gd name="T2" fmla="*/ 220 w 724"/>
                <a:gd name="T3" fmla="*/ 44 h 1161"/>
                <a:gd name="T4" fmla="*/ 1 w 724"/>
                <a:gd name="T5" fmla="*/ 124 h 1161"/>
                <a:gd name="T6" fmla="*/ 385 w 724"/>
                <a:gd name="T7" fmla="*/ 508 h 1161"/>
                <a:gd name="T8" fmla="*/ 385 w 724"/>
                <a:gd name="T9" fmla="*/ 650 h 1161"/>
                <a:gd name="T10" fmla="*/ 0 w 724"/>
                <a:gd name="T11" fmla="*/ 1035 h 1161"/>
                <a:gd name="T12" fmla="*/ 205 w 724"/>
                <a:gd name="T13" fmla="*/ 1130 h 1161"/>
                <a:gd name="T14" fmla="*/ 685 w 724"/>
                <a:gd name="T15" fmla="*/ 650 h 1161"/>
                <a:gd name="T16" fmla="*/ 685 w 724"/>
                <a:gd name="T17" fmla="*/ 508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4" h="1161">
                  <a:moveTo>
                    <a:pt x="685" y="508"/>
                  </a:moveTo>
                  <a:cubicBezTo>
                    <a:pt x="220" y="44"/>
                    <a:pt x="220" y="44"/>
                    <a:pt x="220" y="44"/>
                  </a:cubicBezTo>
                  <a:cubicBezTo>
                    <a:pt x="102" y="0"/>
                    <a:pt x="31" y="77"/>
                    <a:pt x="1" y="124"/>
                  </a:cubicBezTo>
                  <a:cubicBezTo>
                    <a:pt x="385" y="508"/>
                    <a:pt x="385" y="508"/>
                    <a:pt x="385" y="508"/>
                  </a:cubicBezTo>
                  <a:cubicBezTo>
                    <a:pt x="424" y="547"/>
                    <a:pt x="424" y="611"/>
                    <a:pt x="385" y="650"/>
                  </a:cubicBezTo>
                  <a:cubicBezTo>
                    <a:pt x="0" y="1035"/>
                    <a:pt x="0" y="1035"/>
                    <a:pt x="0" y="1035"/>
                  </a:cubicBezTo>
                  <a:cubicBezTo>
                    <a:pt x="25" y="1078"/>
                    <a:pt x="92" y="1161"/>
                    <a:pt x="205" y="1130"/>
                  </a:cubicBezTo>
                  <a:cubicBezTo>
                    <a:pt x="685" y="650"/>
                    <a:pt x="685" y="650"/>
                    <a:pt x="685" y="650"/>
                  </a:cubicBezTo>
                  <a:cubicBezTo>
                    <a:pt x="724" y="611"/>
                    <a:pt x="724" y="547"/>
                    <a:pt x="685" y="5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latin typeface="Open Sans" panose="020B0606030504020204"/>
              </a:endParaRPr>
            </a:p>
          </p:txBody>
        </p:sp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CAD133E1-4461-4B83-B51F-2CABD1769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2949" y="2566121"/>
              <a:ext cx="1547480" cy="2472278"/>
            </a:xfrm>
            <a:custGeom>
              <a:avLst/>
              <a:gdLst>
                <a:gd name="T0" fmla="*/ 685 w 724"/>
                <a:gd name="T1" fmla="*/ 508 h 1161"/>
                <a:gd name="T2" fmla="*/ 220 w 724"/>
                <a:gd name="T3" fmla="*/ 44 h 1161"/>
                <a:gd name="T4" fmla="*/ 1 w 724"/>
                <a:gd name="T5" fmla="*/ 124 h 1161"/>
                <a:gd name="T6" fmla="*/ 385 w 724"/>
                <a:gd name="T7" fmla="*/ 508 h 1161"/>
                <a:gd name="T8" fmla="*/ 385 w 724"/>
                <a:gd name="T9" fmla="*/ 650 h 1161"/>
                <a:gd name="T10" fmla="*/ 0 w 724"/>
                <a:gd name="T11" fmla="*/ 1035 h 1161"/>
                <a:gd name="T12" fmla="*/ 205 w 724"/>
                <a:gd name="T13" fmla="*/ 1130 h 1161"/>
                <a:gd name="T14" fmla="*/ 685 w 724"/>
                <a:gd name="T15" fmla="*/ 650 h 1161"/>
                <a:gd name="T16" fmla="*/ 685 w 724"/>
                <a:gd name="T17" fmla="*/ 508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4" h="1161">
                  <a:moveTo>
                    <a:pt x="685" y="508"/>
                  </a:moveTo>
                  <a:cubicBezTo>
                    <a:pt x="220" y="44"/>
                    <a:pt x="220" y="44"/>
                    <a:pt x="220" y="44"/>
                  </a:cubicBezTo>
                  <a:cubicBezTo>
                    <a:pt x="102" y="0"/>
                    <a:pt x="31" y="77"/>
                    <a:pt x="1" y="124"/>
                  </a:cubicBezTo>
                  <a:cubicBezTo>
                    <a:pt x="385" y="508"/>
                    <a:pt x="385" y="508"/>
                    <a:pt x="385" y="508"/>
                  </a:cubicBezTo>
                  <a:cubicBezTo>
                    <a:pt x="424" y="547"/>
                    <a:pt x="424" y="611"/>
                    <a:pt x="385" y="650"/>
                  </a:cubicBezTo>
                  <a:cubicBezTo>
                    <a:pt x="0" y="1035"/>
                    <a:pt x="0" y="1035"/>
                    <a:pt x="0" y="1035"/>
                  </a:cubicBezTo>
                  <a:cubicBezTo>
                    <a:pt x="25" y="1078"/>
                    <a:pt x="92" y="1161"/>
                    <a:pt x="205" y="1130"/>
                  </a:cubicBezTo>
                  <a:cubicBezTo>
                    <a:pt x="685" y="650"/>
                    <a:pt x="685" y="650"/>
                    <a:pt x="685" y="650"/>
                  </a:cubicBezTo>
                  <a:cubicBezTo>
                    <a:pt x="724" y="611"/>
                    <a:pt x="724" y="547"/>
                    <a:pt x="685" y="5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Open Sans" panose="020B0606030504020204"/>
              </a:endParaRPr>
            </a:p>
          </p:txBody>
        </p:sp>
        <p:sp>
          <p:nvSpPr>
            <p:cNvPr id="47" name="Freeform 5">
              <a:extLst>
                <a:ext uri="{FF2B5EF4-FFF2-40B4-BE49-F238E27FC236}">
                  <a16:creationId xmlns:a16="http://schemas.microsoft.com/office/drawing/2014/main" id="{C7E67FE4-1DE9-44BD-B0F8-31228D440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1900" y="2564904"/>
              <a:ext cx="1547480" cy="2472278"/>
            </a:xfrm>
            <a:custGeom>
              <a:avLst/>
              <a:gdLst>
                <a:gd name="T0" fmla="*/ 685 w 724"/>
                <a:gd name="T1" fmla="*/ 508 h 1161"/>
                <a:gd name="T2" fmla="*/ 220 w 724"/>
                <a:gd name="T3" fmla="*/ 44 h 1161"/>
                <a:gd name="T4" fmla="*/ 1 w 724"/>
                <a:gd name="T5" fmla="*/ 124 h 1161"/>
                <a:gd name="T6" fmla="*/ 385 w 724"/>
                <a:gd name="T7" fmla="*/ 508 h 1161"/>
                <a:gd name="T8" fmla="*/ 385 w 724"/>
                <a:gd name="T9" fmla="*/ 650 h 1161"/>
                <a:gd name="T10" fmla="*/ 0 w 724"/>
                <a:gd name="T11" fmla="*/ 1035 h 1161"/>
                <a:gd name="T12" fmla="*/ 205 w 724"/>
                <a:gd name="T13" fmla="*/ 1130 h 1161"/>
                <a:gd name="T14" fmla="*/ 685 w 724"/>
                <a:gd name="T15" fmla="*/ 650 h 1161"/>
                <a:gd name="T16" fmla="*/ 685 w 724"/>
                <a:gd name="T17" fmla="*/ 508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4" h="1161">
                  <a:moveTo>
                    <a:pt x="685" y="508"/>
                  </a:moveTo>
                  <a:cubicBezTo>
                    <a:pt x="220" y="44"/>
                    <a:pt x="220" y="44"/>
                    <a:pt x="220" y="44"/>
                  </a:cubicBezTo>
                  <a:cubicBezTo>
                    <a:pt x="102" y="0"/>
                    <a:pt x="31" y="77"/>
                    <a:pt x="1" y="124"/>
                  </a:cubicBezTo>
                  <a:cubicBezTo>
                    <a:pt x="385" y="508"/>
                    <a:pt x="385" y="508"/>
                    <a:pt x="385" y="508"/>
                  </a:cubicBezTo>
                  <a:cubicBezTo>
                    <a:pt x="424" y="547"/>
                    <a:pt x="424" y="611"/>
                    <a:pt x="385" y="650"/>
                  </a:cubicBezTo>
                  <a:cubicBezTo>
                    <a:pt x="0" y="1035"/>
                    <a:pt x="0" y="1035"/>
                    <a:pt x="0" y="1035"/>
                  </a:cubicBezTo>
                  <a:cubicBezTo>
                    <a:pt x="25" y="1078"/>
                    <a:pt x="92" y="1161"/>
                    <a:pt x="205" y="1130"/>
                  </a:cubicBezTo>
                  <a:cubicBezTo>
                    <a:pt x="685" y="650"/>
                    <a:pt x="685" y="650"/>
                    <a:pt x="685" y="650"/>
                  </a:cubicBezTo>
                  <a:cubicBezTo>
                    <a:pt x="724" y="611"/>
                    <a:pt x="724" y="547"/>
                    <a:pt x="685" y="5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Open Sans" panose="020B0606030504020204"/>
              </a:endParaRPr>
            </a:p>
          </p:txBody>
        </p:sp>
        <p:sp>
          <p:nvSpPr>
            <p:cNvPr id="48" name="Freeform 5">
              <a:extLst>
                <a:ext uri="{FF2B5EF4-FFF2-40B4-BE49-F238E27FC236}">
                  <a16:creationId xmlns:a16="http://schemas.microsoft.com/office/drawing/2014/main" id="{71D2DEA8-DC9C-44E8-8D57-5A1628B29B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7122" y="2564904"/>
              <a:ext cx="1547480" cy="2472278"/>
            </a:xfrm>
            <a:custGeom>
              <a:avLst/>
              <a:gdLst>
                <a:gd name="T0" fmla="*/ 685 w 724"/>
                <a:gd name="T1" fmla="*/ 508 h 1161"/>
                <a:gd name="T2" fmla="*/ 220 w 724"/>
                <a:gd name="T3" fmla="*/ 44 h 1161"/>
                <a:gd name="T4" fmla="*/ 1 w 724"/>
                <a:gd name="T5" fmla="*/ 124 h 1161"/>
                <a:gd name="T6" fmla="*/ 385 w 724"/>
                <a:gd name="T7" fmla="*/ 508 h 1161"/>
                <a:gd name="T8" fmla="*/ 385 w 724"/>
                <a:gd name="T9" fmla="*/ 650 h 1161"/>
                <a:gd name="T10" fmla="*/ 0 w 724"/>
                <a:gd name="T11" fmla="*/ 1035 h 1161"/>
                <a:gd name="T12" fmla="*/ 205 w 724"/>
                <a:gd name="T13" fmla="*/ 1130 h 1161"/>
                <a:gd name="T14" fmla="*/ 685 w 724"/>
                <a:gd name="T15" fmla="*/ 650 h 1161"/>
                <a:gd name="T16" fmla="*/ 685 w 724"/>
                <a:gd name="T17" fmla="*/ 508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4" h="1161">
                  <a:moveTo>
                    <a:pt x="685" y="508"/>
                  </a:moveTo>
                  <a:cubicBezTo>
                    <a:pt x="220" y="44"/>
                    <a:pt x="220" y="44"/>
                    <a:pt x="220" y="44"/>
                  </a:cubicBezTo>
                  <a:cubicBezTo>
                    <a:pt x="102" y="0"/>
                    <a:pt x="31" y="77"/>
                    <a:pt x="1" y="124"/>
                  </a:cubicBezTo>
                  <a:cubicBezTo>
                    <a:pt x="385" y="508"/>
                    <a:pt x="385" y="508"/>
                    <a:pt x="385" y="508"/>
                  </a:cubicBezTo>
                  <a:cubicBezTo>
                    <a:pt x="424" y="547"/>
                    <a:pt x="424" y="611"/>
                    <a:pt x="385" y="650"/>
                  </a:cubicBezTo>
                  <a:cubicBezTo>
                    <a:pt x="0" y="1035"/>
                    <a:pt x="0" y="1035"/>
                    <a:pt x="0" y="1035"/>
                  </a:cubicBezTo>
                  <a:cubicBezTo>
                    <a:pt x="25" y="1078"/>
                    <a:pt x="92" y="1161"/>
                    <a:pt x="205" y="1130"/>
                  </a:cubicBezTo>
                  <a:cubicBezTo>
                    <a:pt x="685" y="650"/>
                    <a:pt x="685" y="650"/>
                    <a:pt x="685" y="650"/>
                  </a:cubicBezTo>
                  <a:cubicBezTo>
                    <a:pt x="724" y="611"/>
                    <a:pt x="724" y="547"/>
                    <a:pt x="685" y="5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Open Sans" panose="020B0606030504020204"/>
              </a:endParaRPr>
            </a:p>
          </p:txBody>
        </p:sp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BF3309E5-3700-46AC-9406-9B7869735A5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0225" y="2564904"/>
              <a:ext cx="1547480" cy="2472278"/>
            </a:xfrm>
            <a:custGeom>
              <a:avLst/>
              <a:gdLst>
                <a:gd name="T0" fmla="*/ 685 w 724"/>
                <a:gd name="T1" fmla="*/ 508 h 1161"/>
                <a:gd name="T2" fmla="*/ 220 w 724"/>
                <a:gd name="T3" fmla="*/ 44 h 1161"/>
                <a:gd name="T4" fmla="*/ 1 w 724"/>
                <a:gd name="T5" fmla="*/ 124 h 1161"/>
                <a:gd name="T6" fmla="*/ 385 w 724"/>
                <a:gd name="T7" fmla="*/ 508 h 1161"/>
                <a:gd name="T8" fmla="*/ 385 w 724"/>
                <a:gd name="T9" fmla="*/ 650 h 1161"/>
                <a:gd name="T10" fmla="*/ 0 w 724"/>
                <a:gd name="T11" fmla="*/ 1035 h 1161"/>
                <a:gd name="T12" fmla="*/ 205 w 724"/>
                <a:gd name="T13" fmla="*/ 1130 h 1161"/>
                <a:gd name="T14" fmla="*/ 685 w 724"/>
                <a:gd name="T15" fmla="*/ 650 h 1161"/>
                <a:gd name="T16" fmla="*/ 685 w 724"/>
                <a:gd name="T17" fmla="*/ 508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4" h="1161">
                  <a:moveTo>
                    <a:pt x="685" y="508"/>
                  </a:moveTo>
                  <a:cubicBezTo>
                    <a:pt x="220" y="44"/>
                    <a:pt x="220" y="44"/>
                    <a:pt x="220" y="44"/>
                  </a:cubicBezTo>
                  <a:cubicBezTo>
                    <a:pt x="102" y="0"/>
                    <a:pt x="31" y="77"/>
                    <a:pt x="1" y="124"/>
                  </a:cubicBezTo>
                  <a:cubicBezTo>
                    <a:pt x="385" y="508"/>
                    <a:pt x="385" y="508"/>
                    <a:pt x="385" y="508"/>
                  </a:cubicBezTo>
                  <a:cubicBezTo>
                    <a:pt x="424" y="547"/>
                    <a:pt x="424" y="611"/>
                    <a:pt x="385" y="650"/>
                  </a:cubicBezTo>
                  <a:cubicBezTo>
                    <a:pt x="0" y="1035"/>
                    <a:pt x="0" y="1035"/>
                    <a:pt x="0" y="1035"/>
                  </a:cubicBezTo>
                  <a:cubicBezTo>
                    <a:pt x="25" y="1078"/>
                    <a:pt x="92" y="1161"/>
                    <a:pt x="205" y="1130"/>
                  </a:cubicBezTo>
                  <a:cubicBezTo>
                    <a:pt x="685" y="650"/>
                    <a:pt x="685" y="650"/>
                    <a:pt x="685" y="650"/>
                  </a:cubicBezTo>
                  <a:cubicBezTo>
                    <a:pt x="724" y="611"/>
                    <a:pt x="724" y="547"/>
                    <a:pt x="685" y="5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latin typeface="Open Sans" panose="020B0606030504020204"/>
              </a:endParaRPr>
            </a:p>
          </p:txBody>
        </p:sp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id="{E196CB1B-8FA5-4BCF-A1A6-2DB93855A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38093" y="2564904"/>
              <a:ext cx="1547480" cy="2472278"/>
            </a:xfrm>
            <a:custGeom>
              <a:avLst/>
              <a:gdLst>
                <a:gd name="T0" fmla="*/ 685 w 724"/>
                <a:gd name="T1" fmla="*/ 508 h 1161"/>
                <a:gd name="T2" fmla="*/ 220 w 724"/>
                <a:gd name="T3" fmla="*/ 44 h 1161"/>
                <a:gd name="T4" fmla="*/ 1 w 724"/>
                <a:gd name="T5" fmla="*/ 124 h 1161"/>
                <a:gd name="T6" fmla="*/ 385 w 724"/>
                <a:gd name="T7" fmla="*/ 508 h 1161"/>
                <a:gd name="T8" fmla="*/ 385 w 724"/>
                <a:gd name="T9" fmla="*/ 650 h 1161"/>
                <a:gd name="T10" fmla="*/ 0 w 724"/>
                <a:gd name="T11" fmla="*/ 1035 h 1161"/>
                <a:gd name="T12" fmla="*/ 205 w 724"/>
                <a:gd name="T13" fmla="*/ 1130 h 1161"/>
                <a:gd name="T14" fmla="*/ 685 w 724"/>
                <a:gd name="T15" fmla="*/ 650 h 1161"/>
                <a:gd name="T16" fmla="*/ 685 w 724"/>
                <a:gd name="T17" fmla="*/ 508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4" h="1161">
                  <a:moveTo>
                    <a:pt x="685" y="508"/>
                  </a:moveTo>
                  <a:cubicBezTo>
                    <a:pt x="220" y="44"/>
                    <a:pt x="220" y="44"/>
                    <a:pt x="220" y="44"/>
                  </a:cubicBezTo>
                  <a:cubicBezTo>
                    <a:pt x="102" y="0"/>
                    <a:pt x="31" y="77"/>
                    <a:pt x="1" y="124"/>
                  </a:cubicBezTo>
                  <a:cubicBezTo>
                    <a:pt x="385" y="508"/>
                    <a:pt x="385" y="508"/>
                    <a:pt x="385" y="508"/>
                  </a:cubicBezTo>
                  <a:cubicBezTo>
                    <a:pt x="424" y="547"/>
                    <a:pt x="424" y="611"/>
                    <a:pt x="385" y="650"/>
                  </a:cubicBezTo>
                  <a:cubicBezTo>
                    <a:pt x="0" y="1035"/>
                    <a:pt x="0" y="1035"/>
                    <a:pt x="0" y="1035"/>
                  </a:cubicBezTo>
                  <a:cubicBezTo>
                    <a:pt x="25" y="1078"/>
                    <a:pt x="92" y="1161"/>
                    <a:pt x="205" y="1130"/>
                  </a:cubicBezTo>
                  <a:cubicBezTo>
                    <a:pt x="685" y="650"/>
                    <a:pt x="685" y="650"/>
                    <a:pt x="685" y="650"/>
                  </a:cubicBezTo>
                  <a:cubicBezTo>
                    <a:pt x="724" y="611"/>
                    <a:pt x="724" y="547"/>
                    <a:pt x="685" y="5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Open Sans" panose="020B0606030504020204"/>
              </a:endParaRPr>
            </a:p>
          </p:txBody>
        </p:sp>
        <p:sp>
          <p:nvSpPr>
            <p:cNvPr id="81" name="Freeform 5">
              <a:extLst>
                <a:ext uri="{FF2B5EF4-FFF2-40B4-BE49-F238E27FC236}">
                  <a16:creationId xmlns:a16="http://schemas.microsoft.com/office/drawing/2014/main" id="{17782AB0-A0FA-4774-A1EC-C32B29900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9633" y="2556976"/>
              <a:ext cx="1547480" cy="2472278"/>
            </a:xfrm>
            <a:custGeom>
              <a:avLst/>
              <a:gdLst>
                <a:gd name="T0" fmla="*/ 685 w 724"/>
                <a:gd name="T1" fmla="*/ 508 h 1161"/>
                <a:gd name="T2" fmla="*/ 220 w 724"/>
                <a:gd name="T3" fmla="*/ 44 h 1161"/>
                <a:gd name="T4" fmla="*/ 1 w 724"/>
                <a:gd name="T5" fmla="*/ 124 h 1161"/>
                <a:gd name="T6" fmla="*/ 385 w 724"/>
                <a:gd name="T7" fmla="*/ 508 h 1161"/>
                <a:gd name="T8" fmla="*/ 385 w 724"/>
                <a:gd name="T9" fmla="*/ 650 h 1161"/>
                <a:gd name="T10" fmla="*/ 0 w 724"/>
                <a:gd name="T11" fmla="*/ 1035 h 1161"/>
                <a:gd name="T12" fmla="*/ 205 w 724"/>
                <a:gd name="T13" fmla="*/ 1130 h 1161"/>
                <a:gd name="T14" fmla="*/ 685 w 724"/>
                <a:gd name="T15" fmla="*/ 650 h 1161"/>
                <a:gd name="T16" fmla="*/ 685 w 724"/>
                <a:gd name="T17" fmla="*/ 508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4" h="1161">
                  <a:moveTo>
                    <a:pt x="685" y="508"/>
                  </a:moveTo>
                  <a:cubicBezTo>
                    <a:pt x="220" y="44"/>
                    <a:pt x="220" y="44"/>
                    <a:pt x="220" y="44"/>
                  </a:cubicBezTo>
                  <a:cubicBezTo>
                    <a:pt x="102" y="0"/>
                    <a:pt x="31" y="77"/>
                    <a:pt x="1" y="124"/>
                  </a:cubicBezTo>
                  <a:cubicBezTo>
                    <a:pt x="385" y="508"/>
                    <a:pt x="385" y="508"/>
                    <a:pt x="385" y="508"/>
                  </a:cubicBezTo>
                  <a:cubicBezTo>
                    <a:pt x="424" y="547"/>
                    <a:pt x="424" y="611"/>
                    <a:pt x="385" y="650"/>
                  </a:cubicBezTo>
                  <a:cubicBezTo>
                    <a:pt x="0" y="1035"/>
                    <a:pt x="0" y="1035"/>
                    <a:pt x="0" y="1035"/>
                  </a:cubicBezTo>
                  <a:cubicBezTo>
                    <a:pt x="25" y="1078"/>
                    <a:pt x="92" y="1161"/>
                    <a:pt x="205" y="1130"/>
                  </a:cubicBezTo>
                  <a:cubicBezTo>
                    <a:pt x="685" y="650"/>
                    <a:pt x="685" y="650"/>
                    <a:pt x="685" y="650"/>
                  </a:cubicBezTo>
                  <a:cubicBezTo>
                    <a:pt x="724" y="611"/>
                    <a:pt x="724" y="547"/>
                    <a:pt x="685" y="5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Open Sans" panose="020B0606030504020204"/>
              </a:endParaRPr>
            </a:p>
          </p:txBody>
        </p:sp>
        <p:sp>
          <p:nvSpPr>
            <p:cNvPr id="87" name="Freeform 5">
              <a:extLst>
                <a:ext uri="{FF2B5EF4-FFF2-40B4-BE49-F238E27FC236}">
                  <a16:creationId xmlns:a16="http://schemas.microsoft.com/office/drawing/2014/main" id="{045768C4-1501-4EBF-8EB3-FF2C528B06E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3674" y="2523483"/>
              <a:ext cx="1547480" cy="2472278"/>
            </a:xfrm>
            <a:custGeom>
              <a:avLst/>
              <a:gdLst>
                <a:gd name="T0" fmla="*/ 685 w 724"/>
                <a:gd name="T1" fmla="*/ 508 h 1161"/>
                <a:gd name="T2" fmla="*/ 220 w 724"/>
                <a:gd name="T3" fmla="*/ 44 h 1161"/>
                <a:gd name="T4" fmla="*/ 1 w 724"/>
                <a:gd name="T5" fmla="*/ 124 h 1161"/>
                <a:gd name="T6" fmla="*/ 385 w 724"/>
                <a:gd name="T7" fmla="*/ 508 h 1161"/>
                <a:gd name="T8" fmla="*/ 385 w 724"/>
                <a:gd name="T9" fmla="*/ 650 h 1161"/>
                <a:gd name="T10" fmla="*/ 0 w 724"/>
                <a:gd name="T11" fmla="*/ 1035 h 1161"/>
                <a:gd name="T12" fmla="*/ 205 w 724"/>
                <a:gd name="T13" fmla="*/ 1130 h 1161"/>
                <a:gd name="T14" fmla="*/ 685 w 724"/>
                <a:gd name="T15" fmla="*/ 650 h 1161"/>
                <a:gd name="T16" fmla="*/ 685 w 724"/>
                <a:gd name="T17" fmla="*/ 508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4" h="1161">
                  <a:moveTo>
                    <a:pt x="685" y="508"/>
                  </a:moveTo>
                  <a:cubicBezTo>
                    <a:pt x="220" y="44"/>
                    <a:pt x="220" y="44"/>
                    <a:pt x="220" y="44"/>
                  </a:cubicBezTo>
                  <a:cubicBezTo>
                    <a:pt x="102" y="0"/>
                    <a:pt x="31" y="77"/>
                    <a:pt x="1" y="124"/>
                  </a:cubicBezTo>
                  <a:cubicBezTo>
                    <a:pt x="385" y="508"/>
                    <a:pt x="385" y="508"/>
                    <a:pt x="385" y="508"/>
                  </a:cubicBezTo>
                  <a:cubicBezTo>
                    <a:pt x="424" y="547"/>
                    <a:pt x="424" y="611"/>
                    <a:pt x="385" y="650"/>
                  </a:cubicBezTo>
                  <a:cubicBezTo>
                    <a:pt x="0" y="1035"/>
                    <a:pt x="0" y="1035"/>
                    <a:pt x="0" y="1035"/>
                  </a:cubicBezTo>
                  <a:cubicBezTo>
                    <a:pt x="25" y="1078"/>
                    <a:pt x="92" y="1161"/>
                    <a:pt x="205" y="1130"/>
                  </a:cubicBezTo>
                  <a:cubicBezTo>
                    <a:pt x="685" y="650"/>
                    <a:pt x="685" y="650"/>
                    <a:pt x="685" y="650"/>
                  </a:cubicBezTo>
                  <a:cubicBezTo>
                    <a:pt x="724" y="611"/>
                    <a:pt x="724" y="547"/>
                    <a:pt x="685" y="5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latin typeface="Open Sans" panose="020B0606030504020204"/>
              </a:endParaRPr>
            </a:p>
          </p:txBody>
        </p:sp>
      </p:grpSp>
      <p:grpSp>
        <p:nvGrpSpPr>
          <p:cNvPr id="51" name="Group 34">
            <a:extLst>
              <a:ext uri="{FF2B5EF4-FFF2-40B4-BE49-F238E27FC236}">
                <a16:creationId xmlns:a16="http://schemas.microsoft.com/office/drawing/2014/main" id="{EDD936FA-ADA3-432E-AAB0-598377439B6B}"/>
              </a:ext>
            </a:extLst>
          </p:cNvPr>
          <p:cNvGrpSpPr/>
          <p:nvPr/>
        </p:nvGrpSpPr>
        <p:grpSpPr>
          <a:xfrm>
            <a:off x="5481679" y="998258"/>
            <a:ext cx="2057874" cy="1535413"/>
            <a:chOff x="6382444" y="5619999"/>
            <a:chExt cx="1993802" cy="1487609"/>
          </a:xfrm>
        </p:grpSpPr>
        <p:sp>
          <p:nvSpPr>
            <p:cNvPr id="52" name="Rectangle 12">
              <a:extLst>
                <a:ext uri="{FF2B5EF4-FFF2-40B4-BE49-F238E27FC236}">
                  <a16:creationId xmlns:a16="http://schemas.microsoft.com/office/drawing/2014/main" id="{DEEBED2D-9306-4F81-B811-97F0C436AE52}"/>
                </a:ext>
              </a:extLst>
            </p:cNvPr>
            <p:cNvSpPr/>
            <p:nvPr/>
          </p:nvSpPr>
          <p:spPr>
            <a:xfrm>
              <a:off x="6382444" y="5894319"/>
              <a:ext cx="1656182" cy="653045"/>
            </a:xfrm>
            <a:prstGeom prst="rect">
              <a:avLst/>
            </a:prstGeom>
          </p:spPr>
          <p:txBody>
            <a:bodyPr wrap="square" lIns="0" rIns="0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Запуск в ОПЭ МСФО и Управленческий учет, учет СФО</a:t>
              </a:r>
              <a:endParaRPr lang="en-IN" sz="1400" dirty="0">
                <a:solidFill>
                  <a:srgbClr val="74767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53" name="Straight Connector 13">
              <a:extLst>
                <a:ext uri="{FF2B5EF4-FFF2-40B4-BE49-F238E27FC236}">
                  <a16:creationId xmlns:a16="http://schemas.microsoft.com/office/drawing/2014/main" id="{567B6119-C48B-416B-881D-D308CAB43D03}"/>
                </a:ext>
              </a:extLst>
            </p:cNvPr>
            <p:cNvCxnSpPr>
              <a:cxnSpLocks/>
            </p:cNvCxnSpPr>
            <p:nvPr/>
          </p:nvCxnSpPr>
          <p:spPr>
            <a:xfrm>
              <a:off x="7464520" y="6867773"/>
              <a:ext cx="0" cy="239835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18">
              <a:extLst>
                <a:ext uri="{FF2B5EF4-FFF2-40B4-BE49-F238E27FC236}">
                  <a16:creationId xmlns:a16="http://schemas.microsoft.com/office/drawing/2014/main" id="{AB95A1F1-47A1-4390-B306-4F4E31C62DC0}"/>
                </a:ext>
              </a:extLst>
            </p:cNvPr>
            <p:cNvSpPr/>
            <p:nvPr/>
          </p:nvSpPr>
          <p:spPr>
            <a:xfrm>
              <a:off x="6382444" y="5619999"/>
              <a:ext cx="1993802" cy="280302"/>
            </a:xfrm>
            <a:prstGeom prst="rect">
              <a:avLst/>
            </a:prstGeom>
          </p:spPr>
          <p:txBody>
            <a:bodyPr wrap="square" lIns="0" rIns="0" anchor="t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600" b="1" dirty="0">
                  <a:solidFill>
                    <a:srgbClr val="4D4E53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ИЮЛЬ 2022</a:t>
              </a:r>
              <a:endParaRPr lang="en-IN" sz="1600" b="1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C587F80F-4FD4-42F3-B1BE-868F5ACC3DB0}"/>
              </a:ext>
            </a:extLst>
          </p:cNvPr>
          <p:cNvSpPr txBox="1"/>
          <p:nvPr/>
        </p:nvSpPr>
        <p:spPr>
          <a:xfrm>
            <a:off x="1431861" y="2661659"/>
            <a:ext cx="42191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sz="1600" b="1" dirty="0">
                <a:solidFill>
                  <a:schemeClr val="bg1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12BAF92-D995-4FB5-9AA6-44C82ACF52D9}"/>
              </a:ext>
            </a:extLst>
          </p:cNvPr>
          <p:cNvSpPr txBox="1"/>
          <p:nvPr/>
        </p:nvSpPr>
        <p:spPr>
          <a:xfrm>
            <a:off x="3886402" y="2616517"/>
            <a:ext cx="41870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sz="1600" b="1" dirty="0">
                <a:solidFill>
                  <a:schemeClr val="bg1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B0D5C1F-90B5-422C-99F3-722E1CBDA3D0}"/>
              </a:ext>
            </a:extLst>
          </p:cNvPr>
          <p:cNvSpPr txBox="1"/>
          <p:nvPr/>
        </p:nvSpPr>
        <p:spPr>
          <a:xfrm>
            <a:off x="6473439" y="2619822"/>
            <a:ext cx="41870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sz="1600" b="1" dirty="0">
                <a:solidFill>
                  <a:schemeClr val="bg1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05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BC8F5E0-7051-4808-9197-D2CD113E7F8D}"/>
              </a:ext>
            </a:extLst>
          </p:cNvPr>
          <p:cNvSpPr txBox="1"/>
          <p:nvPr/>
        </p:nvSpPr>
        <p:spPr>
          <a:xfrm>
            <a:off x="2587943" y="4591911"/>
            <a:ext cx="42191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sz="1600" b="1" dirty="0">
                <a:solidFill>
                  <a:schemeClr val="bg1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A18F390-6488-441C-AEBA-8D1B595E1799}"/>
              </a:ext>
            </a:extLst>
          </p:cNvPr>
          <p:cNvSpPr txBox="1"/>
          <p:nvPr/>
        </p:nvSpPr>
        <p:spPr>
          <a:xfrm>
            <a:off x="5175774" y="4552222"/>
            <a:ext cx="41870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sz="1600" b="1" dirty="0">
                <a:solidFill>
                  <a:schemeClr val="bg1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1D1CD1C-8222-43AD-B9B2-2D9090A3AD8E}"/>
              </a:ext>
            </a:extLst>
          </p:cNvPr>
          <p:cNvSpPr txBox="1"/>
          <p:nvPr/>
        </p:nvSpPr>
        <p:spPr>
          <a:xfrm>
            <a:off x="7539553" y="4552222"/>
            <a:ext cx="41870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sz="1600" b="1" dirty="0">
                <a:solidFill>
                  <a:schemeClr val="bg1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06</a:t>
            </a:r>
          </a:p>
        </p:txBody>
      </p:sp>
      <p:grpSp>
        <p:nvGrpSpPr>
          <p:cNvPr id="61" name="Group 35">
            <a:extLst>
              <a:ext uri="{FF2B5EF4-FFF2-40B4-BE49-F238E27FC236}">
                <a16:creationId xmlns:a16="http://schemas.microsoft.com/office/drawing/2014/main" id="{BF14644D-13BA-4C44-8AD2-7EEC8004CD42}"/>
              </a:ext>
            </a:extLst>
          </p:cNvPr>
          <p:cNvGrpSpPr/>
          <p:nvPr/>
        </p:nvGrpSpPr>
        <p:grpSpPr>
          <a:xfrm>
            <a:off x="804556" y="1010149"/>
            <a:ext cx="2077953" cy="1530479"/>
            <a:chOff x="6382444" y="5619999"/>
            <a:chExt cx="1656182" cy="1482828"/>
          </a:xfrm>
        </p:grpSpPr>
        <p:sp>
          <p:nvSpPr>
            <p:cNvPr id="62" name="Rectangle 36">
              <a:extLst>
                <a:ext uri="{FF2B5EF4-FFF2-40B4-BE49-F238E27FC236}">
                  <a16:creationId xmlns:a16="http://schemas.microsoft.com/office/drawing/2014/main" id="{19FEF6D9-E5B5-4480-8979-8FABA7E48DC7}"/>
                </a:ext>
              </a:extLst>
            </p:cNvPr>
            <p:cNvSpPr/>
            <p:nvPr/>
          </p:nvSpPr>
          <p:spPr>
            <a:xfrm>
              <a:off x="6382444" y="5894319"/>
              <a:ext cx="1656182" cy="465182"/>
            </a:xfrm>
            <a:prstGeom prst="rect">
              <a:avLst/>
            </a:prstGeom>
          </p:spPr>
          <p:txBody>
            <a:bodyPr wrap="square" lIns="0" rIns="0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Прототипирование / </a:t>
              </a:r>
              <a:r>
                <a:rPr lang="en-US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GAP - </a:t>
              </a:r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анализ</a:t>
              </a:r>
              <a:endParaRPr lang="en-IN" sz="1400" dirty="0">
                <a:solidFill>
                  <a:srgbClr val="74767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63" name="Straight Connector 37">
              <a:extLst>
                <a:ext uri="{FF2B5EF4-FFF2-40B4-BE49-F238E27FC236}">
                  <a16:creationId xmlns:a16="http://schemas.microsoft.com/office/drawing/2014/main" id="{0E700AF7-8E8F-4983-A52E-096EDB802541}"/>
                </a:ext>
              </a:extLst>
            </p:cNvPr>
            <p:cNvCxnSpPr>
              <a:cxnSpLocks/>
            </p:cNvCxnSpPr>
            <p:nvPr/>
          </p:nvCxnSpPr>
          <p:spPr>
            <a:xfrm>
              <a:off x="7050559" y="6862992"/>
              <a:ext cx="0" cy="239835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38">
              <a:extLst>
                <a:ext uri="{FF2B5EF4-FFF2-40B4-BE49-F238E27FC236}">
                  <a16:creationId xmlns:a16="http://schemas.microsoft.com/office/drawing/2014/main" id="{82E15EAA-B732-4D0E-A5FB-6A70EBD39B1B}"/>
                </a:ext>
              </a:extLst>
            </p:cNvPr>
            <p:cNvSpPr/>
            <p:nvPr/>
          </p:nvSpPr>
          <p:spPr>
            <a:xfrm>
              <a:off x="6382444" y="5619999"/>
              <a:ext cx="1656182" cy="471147"/>
            </a:xfrm>
            <a:prstGeom prst="rect">
              <a:avLst/>
            </a:prstGeom>
          </p:spPr>
          <p:txBody>
            <a:bodyPr wrap="square" lIns="0" rIns="0" anchor="t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600" b="1" dirty="0">
                  <a:solidFill>
                    <a:srgbClr val="4D4E53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МАЙ 2021</a:t>
              </a:r>
              <a:endParaRPr lang="en-IN" sz="1600" b="1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>
                <a:lnSpc>
                  <a:spcPct val="80000"/>
                </a:lnSpc>
              </a:pPr>
              <a:endParaRPr lang="en-IN" sz="1600" b="1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5" name="Group 39">
            <a:extLst>
              <a:ext uri="{FF2B5EF4-FFF2-40B4-BE49-F238E27FC236}">
                <a16:creationId xmlns:a16="http://schemas.microsoft.com/office/drawing/2014/main" id="{05EBB2F2-F854-4E60-9634-05AFDE4B67F0}"/>
              </a:ext>
            </a:extLst>
          </p:cNvPr>
          <p:cNvGrpSpPr/>
          <p:nvPr/>
        </p:nvGrpSpPr>
        <p:grpSpPr>
          <a:xfrm>
            <a:off x="2110180" y="4968223"/>
            <a:ext cx="2128693" cy="1081187"/>
            <a:chOff x="6382444" y="5322371"/>
            <a:chExt cx="1656182" cy="1047524"/>
          </a:xfrm>
        </p:grpSpPr>
        <p:sp>
          <p:nvSpPr>
            <p:cNvPr id="66" name="Rectangle 40">
              <a:extLst>
                <a:ext uri="{FF2B5EF4-FFF2-40B4-BE49-F238E27FC236}">
                  <a16:creationId xmlns:a16="http://schemas.microsoft.com/office/drawing/2014/main" id="{8BA287A6-3B4F-4A31-814F-D83500F47858}"/>
                </a:ext>
              </a:extLst>
            </p:cNvPr>
            <p:cNvSpPr/>
            <p:nvPr/>
          </p:nvSpPr>
          <p:spPr>
            <a:xfrm>
              <a:off x="6382444" y="5904713"/>
              <a:ext cx="1656182" cy="465182"/>
            </a:xfrm>
            <a:prstGeom prst="rect">
              <a:avLst/>
            </a:prstGeom>
          </p:spPr>
          <p:txBody>
            <a:bodyPr wrap="square" lIns="0" rIns="0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Настройка и тестирование системы</a:t>
              </a:r>
              <a:endParaRPr lang="en-IN" sz="1400" dirty="0">
                <a:solidFill>
                  <a:srgbClr val="74767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67" name="Straight Connector 41">
              <a:extLst>
                <a:ext uri="{FF2B5EF4-FFF2-40B4-BE49-F238E27FC236}">
                  <a16:creationId xmlns:a16="http://schemas.microsoft.com/office/drawing/2014/main" id="{8C5F9C14-C05F-4DA3-837F-687B0F17A87F}"/>
                </a:ext>
              </a:extLst>
            </p:cNvPr>
            <p:cNvCxnSpPr>
              <a:cxnSpLocks/>
            </p:cNvCxnSpPr>
            <p:nvPr/>
          </p:nvCxnSpPr>
          <p:spPr>
            <a:xfrm>
              <a:off x="6937164" y="5322371"/>
              <a:ext cx="0" cy="239835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42">
              <a:extLst>
                <a:ext uri="{FF2B5EF4-FFF2-40B4-BE49-F238E27FC236}">
                  <a16:creationId xmlns:a16="http://schemas.microsoft.com/office/drawing/2014/main" id="{94C6C5A5-14E1-4D41-9733-D5DB89EC04A0}"/>
                </a:ext>
              </a:extLst>
            </p:cNvPr>
            <p:cNvSpPr/>
            <p:nvPr/>
          </p:nvSpPr>
          <p:spPr>
            <a:xfrm>
              <a:off x="6382444" y="5619999"/>
              <a:ext cx="1656182" cy="284714"/>
            </a:xfrm>
            <a:prstGeom prst="rect">
              <a:avLst/>
            </a:prstGeom>
          </p:spPr>
          <p:txBody>
            <a:bodyPr wrap="square" lIns="0" rIns="0" anchor="t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600" b="1" dirty="0">
                  <a:solidFill>
                    <a:srgbClr val="4D4E53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СЕНТЯБРЬ 2021</a:t>
              </a:r>
              <a:endParaRPr lang="en-IN" sz="1600" b="1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9" name="Group 43">
            <a:extLst>
              <a:ext uri="{FF2B5EF4-FFF2-40B4-BE49-F238E27FC236}">
                <a16:creationId xmlns:a16="http://schemas.microsoft.com/office/drawing/2014/main" id="{F3070519-48FF-44C9-8C01-16EB8427F8DE}"/>
              </a:ext>
            </a:extLst>
          </p:cNvPr>
          <p:cNvGrpSpPr/>
          <p:nvPr/>
        </p:nvGrpSpPr>
        <p:grpSpPr>
          <a:xfrm>
            <a:off x="4715238" y="4936839"/>
            <a:ext cx="1709404" cy="1494913"/>
            <a:chOff x="6382444" y="5286857"/>
            <a:chExt cx="1656182" cy="1448370"/>
          </a:xfrm>
        </p:grpSpPr>
        <p:sp>
          <p:nvSpPr>
            <p:cNvPr id="70" name="Rectangle 44">
              <a:extLst>
                <a:ext uri="{FF2B5EF4-FFF2-40B4-BE49-F238E27FC236}">
                  <a16:creationId xmlns:a16="http://schemas.microsoft.com/office/drawing/2014/main" id="{01EE7AC2-AFF1-4BBF-8240-1F9480CBFE85}"/>
                </a:ext>
              </a:extLst>
            </p:cNvPr>
            <p:cNvSpPr/>
            <p:nvPr/>
          </p:nvSpPr>
          <p:spPr>
            <a:xfrm>
              <a:off x="6382444" y="5894319"/>
              <a:ext cx="1656182" cy="840908"/>
            </a:xfrm>
            <a:prstGeom prst="rect">
              <a:avLst/>
            </a:prstGeom>
          </p:spPr>
          <p:txBody>
            <a:bodyPr wrap="square" lIns="0" rIns="0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Запуск в ОПЭ </a:t>
              </a:r>
              <a:r>
                <a:rPr lang="ru-RU" sz="1400" dirty="0">
                  <a:solidFill>
                    <a:srgbClr val="747679"/>
                  </a:solidFill>
                </a:rPr>
                <a:t>РСБУ/НУ и </a:t>
              </a:r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Казначейство, складской учет</a:t>
              </a:r>
              <a:endParaRPr lang="en-IN" sz="1400" dirty="0">
                <a:solidFill>
                  <a:srgbClr val="74767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71" name="Straight Connector 45">
              <a:extLst>
                <a:ext uri="{FF2B5EF4-FFF2-40B4-BE49-F238E27FC236}">
                  <a16:creationId xmlns:a16="http://schemas.microsoft.com/office/drawing/2014/main" id="{B0E22645-0C5F-4FC0-A712-A6880E71B1E6}"/>
                </a:ext>
              </a:extLst>
            </p:cNvPr>
            <p:cNvCxnSpPr>
              <a:cxnSpLocks/>
            </p:cNvCxnSpPr>
            <p:nvPr/>
          </p:nvCxnSpPr>
          <p:spPr>
            <a:xfrm>
              <a:off x="6861544" y="5286857"/>
              <a:ext cx="0" cy="239835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46">
              <a:extLst>
                <a:ext uri="{FF2B5EF4-FFF2-40B4-BE49-F238E27FC236}">
                  <a16:creationId xmlns:a16="http://schemas.microsoft.com/office/drawing/2014/main" id="{F06F2E6C-3CBE-4C97-8C00-A07FD113BDDB}"/>
                </a:ext>
              </a:extLst>
            </p:cNvPr>
            <p:cNvSpPr/>
            <p:nvPr/>
          </p:nvSpPr>
          <p:spPr>
            <a:xfrm>
              <a:off x="6382444" y="5619999"/>
              <a:ext cx="1656182" cy="284714"/>
            </a:xfrm>
            <a:prstGeom prst="rect">
              <a:avLst/>
            </a:prstGeom>
          </p:spPr>
          <p:txBody>
            <a:bodyPr wrap="square" lIns="0" rIns="0" anchor="t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600" b="1" dirty="0">
                  <a:solidFill>
                    <a:srgbClr val="4D4E53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ЯНВАРЬ 2022</a:t>
              </a:r>
              <a:endParaRPr lang="en-IN" sz="1600" b="1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7" name="Group 51">
            <a:extLst>
              <a:ext uri="{FF2B5EF4-FFF2-40B4-BE49-F238E27FC236}">
                <a16:creationId xmlns:a16="http://schemas.microsoft.com/office/drawing/2014/main" id="{7AFAF361-4D31-485D-834E-D06ACE3835B2}"/>
              </a:ext>
            </a:extLst>
          </p:cNvPr>
          <p:cNvGrpSpPr/>
          <p:nvPr/>
        </p:nvGrpSpPr>
        <p:grpSpPr>
          <a:xfrm>
            <a:off x="6594930" y="4944255"/>
            <a:ext cx="2197983" cy="1103788"/>
            <a:chOff x="6382444" y="5290079"/>
            <a:chExt cx="1656182" cy="1069422"/>
          </a:xfrm>
        </p:grpSpPr>
        <p:sp>
          <p:nvSpPr>
            <p:cNvPr id="78" name="Rectangle 52">
              <a:extLst>
                <a:ext uri="{FF2B5EF4-FFF2-40B4-BE49-F238E27FC236}">
                  <a16:creationId xmlns:a16="http://schemas.microsoft.com/office/drawing/2014/main" id="{D527EA1D-C703-4A11-94DF-463C10B9807B}"/>
                </a:ext>
              </a:extLst>
            </p:cNvPr>
            <p:cNvSpPr/>
            <p:nvPr/>
          </p:nvSpPr>
          <p:spPr>
            <a:xfrm>
              <a:off x="6382444" y="5894319"/>
              <a:ext cx="1656182" cy="465182"/>
            </a:xfrm>
            <a:prstGeom prst="rect">
              <a:avLst/>
            </a:prstGeom>
          </p:spPr>
          <p:txBody>
            <a:bodyPr wrap="square" lIns="0" rIns="0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Запуск продаж </a:t>
              </a:r>
              <a:r>
                <a:rPr lang="en-US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S7 Shop </a:t>
              </a:r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в 1С:</a:t>
              </a:r>
              <a:r>
                <a:rPr lang="en-US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ERP</a:t>
              </a:r>
              <a:endParaRPr lang="en-IN" sz="1400" dirty="0">
                <a:solidFill>
                  <a:srgbClr val="74767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79" name="Straight Connector 53">
              <a:extLst>
                <a:ext uri="{FF2B5EF4-FFF2-40B4-BE49-F238E27FC236}">
                  <a16:creationId xmlns:a16="http://schemas.microsoft.com/office/drawing/2014/main" id="{F0ADCF47-CA88-4524-856C-D7D625D39F7D}"/>
                </a:ext>
              </a:extLst>
            </p:cNvPr>
            <p:cNvCxnSpPr>
              <a:cxnSpLocks/>
            </p:cNvCxnSpPr>
            <p:nvPr/>
          </p:nvCxnSpPr>
          <p:spPr>
            <a:xfrm>
              <a:off x="7210535" y="5290079"/>
              <a:ext cx="0" cy="239835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54">
              <a:extLst>
                <a:ext uri="{FF2B5EF4-FFF2-40B4-BE49-F238E27FC236}">
                  <a16:creationId xmlns:a16="http://schemas.microsoft.com/office/drawing/2014/main" id="{0C35316A-EFE5-413C-B843-3396B2C12BCE}"/>
                </a:ext>
              </a:extLst>
            </p:cNvPr>
            <p:cNvSpPr/>
            <p:nvPr/>
          </p:nvSpPr>
          <p:spPr>
            <a:xfrm>
              <a:off x="6382444" y="5619999"/>
              <a:ext cx="1656182" cy="284714"/>
            </a:xfrm>
            <a:prstGeom prst="rect">
              <a:avLst/>
            </a:prstGeom>
          </p:spPr>
          <p:txBody>
            <a:bodyPr wrap="square" lIns="0" rIns="0" anchor="t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600" b="1" dirty="0">
                  <a:solidFill>
                    <a:srgbClr val="4D4E53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Ноябрь 202</a:t>
              </a:r>
              <a:r>
                <a:rPr lang="en-US" sz="1600" b="1" dirty="0">
                  <a:solidFill>
                    <a:srgbClr val="4D4E53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IN" sz="1600" b="1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4" name="Rectangle: Rounded Corners 69">
            <a:extLst>
              <a:ext uri="{FF2B5EF4-FFF2-40B4-BE49-F238E27FC236}">
                <a16:creationId xmlns:a16="http://schemas.microsoft.com/office/drawing/2014/main" id="{78B00824-AF72-4E12-9DCE-A3AE7E2D333B}"/>
              </a:ext>
            </a:extLst>
          </p:cNvPr>
          <p:cNvSpPr/>
          <p:nvPr/>
        </p:nvSpPr>
        <p:spPr>
          <a:xfrm>
            <a:off x="866773" y="244192"/>
            <a:ext cx="8039101" cy="418139"/>
          </a:xfrm>
          <a:prstGeom prst="roundRect">
            <a:avLst>
              <a:gd name="adj" fmla="val 5162"/>
            </a:avLst>
          </a:prstGeom>
          <a:solidFill>
            <a:schemeClr val="bg1">
              <a:alpha val="5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rgbClr val="4D4E53"/>
                </a:solidFill>
                <a:latin typeface="Open Sans" panose="020B0606030504020204"/>
                <a:cs typeface="Arial" panose="020B0604020202020204" pitchFamily="34" charset="0"/>
              </a:rPr>
              <a:t>ДОРОЖНАЯ КАРТА ПРОЕКТА</a:t>
            </a:r>
            <a:endParaRPr lang="en-US" sz="3200" dirty="0">
              <a:solidFill>
                <a:srgbClr val="4D4E53"/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id="{F6F22DB2-3163-4E19-ACE4-19B8A040AA96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2" name="Group 39">
            <a:extLst>
              <a:ext uri="{FF2B5EF4-FFF2-40B4-BE49-F238E27FC236}">
                <a16:creationId xmlns:a16="http://schemas.microsoft.com/office/drawing/2014/main" id="{7AE1A3C0-6365-4517-B5F5-5AD3A6957577}"/>
              </a:ext>
            </a:extLst>
          </p:cNvPr>
          <p:cNvGrpSpPr/>
          <p:nvPr/>
        </p:nvGrpSpPr>
        <p:grpSpPr>
          <a:xfrm>
            <a:off x="3149588" y="1010152"/>
            <a:ext cx="2128693" cy="1530479"/>
            <a:chOff x="6382444" y="5619999"/>
            <a:chExt cx="1656182" cy="1482826"/>
          </a:xfrm>
        </p:grpSpPr>
        <p:sp>
          <p:nvSpPr>
            <p:cNvPr id="83" name="Rectangle 40">
              <a:extLst>
                <a:ext uri="{FF2B5EF4-FFF2-40B4-BE49-F238E27FC236}">
                  <a16:creationId xmlns:a16="http://schemas.microsoft.com/office/drawing/2014/main" id="{4C4E7112-AF75-4BC7-92D7-E446ECBE5FEC}"/>
                </a:ext>
              </a:extLst>
            </p:cNvPr>
            <p:cNvSpPr/>
            <p:nvPr/>
          </p:nvSpPr>
          <p:spPr>
            <a:xfrm>
              <a:off x="6382444" y="5894319"/>
              <a:ext cx="1656182" cy="653045"/>
            </a:xfrm>
            <a:prstGeom prst="rect">
              <a:avLst/>
            </a:prstGeom>
          </p:spPr>
          <p:txBody>
            <a:bodyPr wrap="square" lIns="0" rIns="0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Прототипирование 1С:</a:t>
              </a:r>
              <a:r>
                <a:rPr lang="en-US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ERP </a:t>
              </a:r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для складского учета</a:t>
              </a:r>
              <a:endParaRPr lang="en-IN" sz="1400" dirty="0">
                <a:solidFill>
                  <a:srgbClr val="74767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84" name="Straight Connector 41">
              <a:extLst>
                <a:ext uri="{FF2B5EF4-FFF2-40B4-BE49-F238E27FC236}">
                  <a16:creationId xmlns:a16="http://schemas.microsoft.com/office/drawing/2014/main" id="{9CFD52C1-9757-412B-88B5-109B300D0DA5}"/>
                </a:ext>
              </a:extLst>
            </p:cNvPr>
            <p:cNvCxnSpPr>
              <a:cxnSpLocks/>
            </p:cNvCxnSpPr>
            <p:nvPr/>
          </p:nvCxnSpPr>
          <p:spPr>
            <a:xfrm>
              <a:off x="7140812" y="6862990"/>
              <a:ext cx="0" cy="239835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42">
              <a:extLst>
                <a:ext uri="{FF2B5EF4-FFF2-40B4-BE49-F238E27FC236}">
                  <a16:creationId xmlns:a16="http://schemas.microsoft.com/office/drawing/2014/main" id="{9C72EE6B-C14B-4E83-8103-FFC31E3A2962}"/>
                </a:ext>
              </a:extLst>
            </p:cNvPr>
            <p:cNvSpPr/>
            <p:nvPr/>
          </p:nvSpPr>
          <p:spPr>
            <a:xfrm>
              <a:off x="6382444" y="5619999"/>
              <a:ext cx="1656182" cy="284714"/>
            </a:xfrm>
            <a:prstGeom prst="rect">
              <a:avLst/>
            </a:prstGeom>
          </p:spPr>
          <p:txBody>
            <a:bodyPr wrap="square" lIns="0" rIns="0" anchor="t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600" b="1" dirty="0">
                  <a:solidFill>
                    <a:srgbClr val="4D4E53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Октябрь 2021</a:t>
              </a:r>
              <a:endParaRPr lang="en-IN" sz="1600" b="1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B0B4CD96-127F-4EC7-A7DE-FDD9B495246A}"/>
              </a:ext>
            </a:extLst>
          </p:cNvPr>
          <p:cNvSpPr txBox="1"/>
          <p:nvPr/>
        </p:nvSpPr>
        <p:spPr>
          <a:xfrm>
            <a:off x="8662313" y="2643677"/>
            <a:ext cx="42191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sz="1600" b="1" dirty="0">
                <a:solidFill>
                  <a:schemeClr val="bg1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ru-RU" sz="1600" b="1" dirty="0">
                <a:solidFill>
                  <a:schemeClr val="bg1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7</a:t>
            </a:r>
            <a:endParaRPr lang="en-IN" sz="1600" b="1" dirty="0">
              <a:solidFill>
                <a:schemeClr val="bg1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88" name="Group 47">
            <a:extLst>
              <a:ext uri="{FF2B5EF4-FFF2-40B4-BE49-F238E27FC236}">
                <a16:creationId xmlns:a16="http://schemas.microsoft.com/office/drawing/2014/main" id="{265D67D8-B9B9-4846-AB11-C6950C5D2F79}"/>
              </a:ext>
            </a:extLst>
          </p:cNvPr>
          <p:cNvGrpSpPr/>
          <p:nvPr/>
        </p:nvGrpSpPr>
        <p:grpSpPr>
          <a:xfrm>
            <a:off x="10120781" y="5197146"/>
            <a:ext cx="1709404" cy="1234606"/>
            <a:chOff x="6382444" y="5351198"/>
            <a:chExt cx="1656182" cy="1196166"/>
          </a:xfrm>
        </p:grpSpPr>
        <p:sp>
          <p:nvSpPr>
            <p:cNvPr id="89" name="Rectangle 48">
              <a:extLst>
                <a:ext uri="{FF2B5EF4-FFF2-40B4-BE49-F238E27FC236}">
                  <a16:creationId xmlns:a16="http://schemas.microsoft.com/office/drawing/2014/main" id="{B12906A7-EF73-412D-90B8-6FD53233756E}"/>
                </a:ext>
              </a:extLst>
            </p:cNvPr>
            <p:cNvSpPr/>
            <p:nvPr/>
          </p:nvSpPr>
          <p:spPr>
            <a:xfrm>
              <a:off x="6382444" y="5894319"/>
              <a:ext cx="1656182" cy="653045"/>
            </a:xfrm>
            <a:prstGeom prst="rect">
              <a:avLst/>
            </a:prstGeom>
          </p:spPr>
          <p:txBody>
            <a:bodyPr wrap="square" lIns="0" rIns="0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Перевод системы в промышленную эксплуатацию</a:t>
              </a:r>
              <a:endParaRPr lang="en-IN" sz="1400" dirty="0">
                <a:solidFill>
                  <a:srgbClr val="74767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90" name="Straight Connector 49">
              <a:extLst>
                <a:ext uri="{FF2B5EF4-FFF2-40B4-BE49-F238E27FC236}">
                  <a16:creationId xmlns:a16="http://schemas.microsoft.com/office/drawing/2014/main" id="{515CBA1C-45AE-4418-A52C-391ED335F5AA}"/>
                </a:ext>
              </a:extLst>
            </p:cNvPr>
            <p:cNvCxnSpPr>
              <a:cxnSpLocks/>
            </p:cNvCxnSpPr>
            <p:nvPr/>
          </p:nvCxnSpPr>
          <p:spPr>
            <a:xfrm>
              <a:off x="6382444" y="5351198"/>
              <a:ext cx="0" cy="239835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50">
              <a:extLst>
                <a:ext uri="{FF2B5EF4-FFF2-40B4-BE49-F238E27FC236}">
                  <a16:creationId xmlns:a16="http://schemas.microsoft.com/office/drawing/2014/main" id="{9C66910E-3C02-463F-9C4D-ED9347AA8652}"/>
                </a:ext>
              </a:extLst>
            </p:cNvPr>
            <p:cNvSpPr/>
            <p:nvPr/>
          </p:nvSpPr>
          <p:spPr>
            <a:xfrm>
              <a:off x="6382444" y="5619999"/>
              <a:ext cx="1656182" cy="284714"/>
            </a:xfrm>
            <a:prstGeom prst="rect">
              <a:avLst/>
            </a:prstGeom>
          </p:spPr>
          <p:txBody>
            <a:bodyPr wrap="square" lIns="0" rIns="0" anchor="t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600" b="1" dirty="0">
                  <a:solidFill>
                    <a:srgbClr val="4D4E53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МАЙ 2023</a:t>
              </a:r>
              <a:endParaRPr lang="en-IN" sz="1600" b="1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92" name="Group 47">
            <a:extLst>
              <a:ext uri="{FF2B5EF4-FFF2-40B4-BE49-F238E27FC236}">
                <a16:creationId xmlns:a16="http://schemas.microsoft.com/office/drawing/2014/main" id="{A1179F11-D91C-412D-93D4-EF2C0D54FE02}"/>
              </a:ext>
            </a:extLst>
          </p:cNvPr>
          <p:cNvGrpSpPr/>
          <p:nvPr/>
        </p:nvGrpSpPr>
        <p:grpSpPr>
          <a:xfrm>
            <a:off x="7620413" y="990836"/>
            <a:ext cx="2500369" cy="1503864"/>
            <a:chOff x="6227491" y="5620115"/>
            <a:chExt cx="2148755" cy="1457040"/>
          </a:xfrm>
        </p:grpSpPr>
        <p:sp>
          <p:nvSpPr>
            <p:cNvPr id="93" name="Rectangle 48">
              <a:extLst>
                <a:ext uri="{FF2B5EF4-FFF2-40B4-BE49-F238E27FC236}">
                  <a16:creationId xmlns:a16="http://schemas.microsoft.com/office/drawing/2014/main" id="{C4242E8C-86BE-4CF3-9A6F-3B0D0F523AC2}"/>
                </a:ext>
              </a:extLst>
            </p:cNvPr>
            <p:cNvSpPr/>
            <p:nvPr/>
          </p:nvSpPr>
          <p:spPr>
            <a:xfrm>
              <a:off x="6246410" y="5894319"/>
              <a:ext cx="1792217" cy="840906"/>
            </a:xfrm>
            <a:prstGeom prst="rect">
              <a:avLst/>
            </a:prstGeom>
          </p:spPr>
          <p:txBody>
            <a:bodyPr wrap="square" lIns="0" rIns="0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400" dirty="0">
                  <a:solidFill>
                    <a:srgbClr val="747679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Техническая поддержка и реализация заявок на изменение. Отказ от ПО Галактика</a:t>
              </a:r>
              <a:endParaRPr lang="en-IN" sz="1400" dirty="0">
                <a:solidFill>
                  <a:srgbClr val="74767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94" name="Straight Connector 49">
              <a:extLst>
                <a:ext uri="{FF2B5EF4-FFF2-40B4-BE49-F238E27FC236}">
                  <a16:creationId xmlns:a16="http://schemas.microsoft.com/office/drawing/2014/main" id="{DD96AF60-5044-4C60-B595-5F0EF33A56A1}"/>
                </a:ext>
              </a:extLst>
            </p:cNvPr>
            <p:cNvCxnSpPr>
              <a:cxnSpLocks/>
            </p:cNvCxnSpPr>
            <p:nvPr/>
          </p:nvCxnSpPr>
          <p:spPr>
            <a:xfrm>
              <a:off x="7300318" y="6837320"/>
              <a:ext cx="0" cy="239835"/>
            </a:xfrm>
            <a:prstGeom prst="line">
              <a:avLst/>
            </a:prstGeom>
            <a:ln w="19050" cap="rnd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ectangle 50">
              <a:extLst>
                <a:ext uri="{FF2B5EF4-FFF2-40B4-BE49-F238E27FC236}">
                  <a16:creationId xmlns:a16="http://schemas.microsoft.com/office/drawing/2014/main" id="{37E40980-4280-4CAB-A119-DE8A7D09C02C}"/>
                </a:ext>
              </a:extLst>
            </p:cNvPr>
            <p:cNvSpPr/>
            <p:nvPr/>
          </p:nvSpPr>
          <p:spPr>
            <a:xfrm>
              <a:off x="6227491" y="5620115"/>
              <a:ext cx="2148755" cy="280302"/>
            </a:xfrm>
            <a:prstGeom prst="rect">
              <a:avLst/>
            </a:prstGeom>
          </p:spPr>
          <p:txBody>
            <a:bodyPr wrap="square" lIns="0" rIns="0" anchor="t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1600" b="1" dirty="0">
                  <a:solidFill>
                    <a:srgbClr val="4D4E53"/>
                  </a:solidFill>
                  <a:latin typeface="Open Sans" panose="020B0606030504020204"/>
                  <a:ea typeface="Open Sans" panose="020B0606030504020204" pitchFamily="34" charset="0"/>
                  <a:cs typeface="Open Sans" panose="020B0606030504020204" pitchFamily="34" charset="0"/>
                </a:rPr>
                <a:t>ФЕВРАЛЬ 2023</a:t>
              </a:r>
              <a:endParaRPr lang="en-IN" sz="1600" b="1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41B6358A-A887-42D2-AA38-CEDB9A02868D}"/>
              </a:ext>
            </a:extLst>
          </p:cNvPr>
          <p:cNvSpPr txBox="1"/>
          <p:nvPr/>
        </p:nvSpPr>
        <p:spPr>
          <a:xfrm>
            <a:off x="9879189" y="4591911"/>
            <a:ext cx="42191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sz="1600" b="1" dirty="0">
                <a:solidFill>
                  <a:schemeClr val="bg1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08</a:t>
            </a:r>
          </a:p>
        </p:txBody>
      </p:sp>
      <p:sp>
        <p:nvSpPr>
          <p:cNvPr id="73" name="Rectangle 42">
            <a:extLst>
              <a:ext uri="{FF2B5EF4-FFF2-40B4-BE49-F238E27FC236}">
                <a16:creationId xmlns:a16="http://schemas.microsoft.com/office/drawing/2014/main" id="{E5B3DF37-63C3-4D3B-AD62-75D0F9B5B5D3}"/>
              </a:ext>
            </a:extLst>
          </p:cNvPr>
          <p:cNvSpPr/>
          <p:nvPr/>
        </p:nvSpPr>
        <p:spPr>
          <a:xfrm>
            <a:off x="3118853" y="2112356"/>
            <a:ext cx="2128693" cy="293864"/>
          </a:xfrm>
          <a:prstGeom prst="rect">
            <a:avLst/>
          </a:prstGeom>
        </p:spPr>
        <p:txBody>
          <a:bodyPr wrap="square" lIns="0" rIns="0" anchor="t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 dirty="0">
                <a:solidFill>
                  <a:srgbClr val="96E5E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1С</a:t>
            </a:r>
            <a:r>
              <a:rPr lang="ru-RU" sz="1600" b="1" dirty="0">
                <a:solidFill>
                  <a:srgbClr val="4D4E53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600" b="1" dirty="0">
                <a:solidFill>
                  <a:srgbClr val="96E5E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ЕРП</a:t>
            </a:r>
            <a:endParaRPr lang="en-IN" sz="1600" b="1" dirty="0">
              <a:solidFill>
                <a:srgbClr val="96E5E9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4" name="Rectangle 42">
            <a:extLst>
              <a:ext uri="{FF2B5EF4-FFF2-40B4-BE49-F238E27FC236}">
                <a16:creationId xmlns:a16="http://schemas.microsoft.com/office/drawing/2014/main" id="{68290F44-4DCE-46D6-AD6B-F54CFBCE26DE}"/>
              </a:ext>
            </a:extLst>
          </p:cNvPr>
          <p:cNvSpPr/>
          <p:nvPr/>
        </p:nvSpPr>
        <p:spPr>
          <a:xfrm>
            <a:off x="7620413" y="2102523"/>
            <a:ext cx="2128693" cy="293864"/>
          </a:xfrm>
          <a:prstGeom prst="rect">
            <a:avLst/>
          </a:prstGeom>
        </p:spPr>
        <p:txBody>
          <a:bodyPr wrap="square" lIns="0" rIns="0" anchor="t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 dirty="0">
                <a:solidFill>
                  <a:srgbClr val="96E5E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1С ЕРП</a:t>
            </a:r>
            <a:endParaRPr lang="en-IN" sz="1600" b="1" dirty="0">
              <a:solidFill>
                <a:srgbClr val="96E5E9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5" name="Rectangle 42">
            <a:extLst>
              <a:ext uri="{FF2B5EF4-FFF2-40B4-BE49-F238E27FC236}">
                <a16:creationId xmlns:a16="http://schemas.microsoft.com/office/drawing/2014/main" id="{FEEE0A44-F921-4258-BA64-5B12E1B915AD}"/>
              </a:ext>
            </a:extLst>
          </p:cNvPr>
          <p:cNvSpPr/>
          <p:nvPr/>
        </p:nvSpPr>
        <p:spPr>
          <a:xfrm>
            <a:off x="6629574" y="6417451"/>
            <a:ext cx="2128693" cy="293864"/>
          </a:xfrm>
          <a:prstGeom prst="rect">
            <a:avLst/>
          </a:prstGeom>
        </p:spPr>
        <p:txBody>
          <a:bodyPr wrap="square" lIns="0" rIns="0" anchor="t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 dirty="0">
                <a:solidFill>
                  <a:srgbClr val="96E5E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1С ЕРП</a:t>
            </a:r>
            <a:endParaRPr lang="en-IN" sz="1600" b="1" dirty="0">
              <a:solidFill>
                <a:srgbClr val="96E5E9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6" name="Rectangle 42">
            <a:extLst>
              <a:ext uri="{FF2B5EF4-FFF2-40B4-BE49-F238E27FC236}">
                <a16:creationId xmlns:a16="http://schemas.microsoft.com/office/drawing/2014/main" id="{C82651E3-D5C5-4583-B8AB-066E6018124D}"/>
              </a:ext>
            </a:extLst>
          </p:cNvPr>
          <p:cNvSpPr/>
          <p:nvPr/>
        </p:nvSpPr>
        <p:spPr>
          <a:xfrm>
            <a:off x="2054507" y="6431752"/>
            <a:ext cx="2128693" cy="293864"/>
          </a:xfrm>
          <a:prstGeom prst="rect">
            <a:avLst/>
          </a:prstGeom>
        </p:spPr>
        <p:txBody>
          <a:bodyPr wrap="square" lIns="0" rIns="0" anchor="t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 dirty="0">
                <a:solidFill>
                  <a:srgbClr val="BED600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1С УХ</a:t>
            </a:r>
            <a:endParaRPr lang="en-IN" sz="1600" b="1" dirty="0">
              <a:solidFill>
                <a:srgbClr val="BED600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7" name="Rectangle 42">
            <a:extLst>
              <a:ext uri="{FF2B5EF4-FFF2-40B4-BE49-F238E27FC236}">
                <a16:creationId xmlns:a16="http://schemas.microsoft.com/office/drawing/2014/main" id="{A5718FA3-411C-4CF6-B01B-22E2E404F2C7}"/>
              </a:ext>
            </a:extLst>
          </p:cNvPr>
          <p:cNvSpPr/>
          <p:nvPr/>
        </p:nvSpPr>
        <p:spPr>
          <a:xfrm>
            <a:off x="4715238" y="6431752"/>
            <a:ext cx="2128693" cy="293864"/>
          </a:xfrm>
          <a:prstGeom prst="rect">
            <a:avLst/>
          </a:prstGeom>
        </p:spPr>
        <p:txBody>
          <a:bodyPr wrap="square" lIns="0" rIns="0" anchor="t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 dirty="0">
                <a:solidFill>
                  <a:srgbClr val="BED600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1С УХ, </a:t>
            </a:r>
            <a:r>
              <a:rPr lang="ru-RU" sz="1600" b="1" dirty="0">
                <a:solidFill>
                  <a:srgbClr val="96E5E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ЕРП</a:t>
            </a:r>
            <a:endParaRPr lang="en-IN" sz="1600" b="1" dirty="0">
              <a:solidFill>
                <a:srgbClr val="96E5E9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8" name="Rectangle 42">
            <a:extLst>
              <a:ext uri="{FF2B5EF4-FFF2-40B4-BE49-F238E27FC236}">
                <a16:creationId xmlns:a16="http://schemas.microsoft.com/office/drawing/2014/main" id="{E144018B-B752-4A54-A8FF-45B245414DA1}"/>
              </a:ext>
            </a:extLst>
          </p:cNvPr>
          <p:cNvSpPr/>
          <p:nvPr/>
        </p:nvSpPr>
        <p:spPr>
          <a:xfrm>
            <a:off x="5480712" y="2093134"/>
            <a:ext cx="2128693" cy="293864"/>
          </a:xfrm>
          <a:prstGeom prst="rect">
            <a:avLst/>
          </a:prstGeom>
        </p:spPr>
        <p:txBody>
          <a:bodyPr wrap="square" lIns="0" rIns="0" anchor="t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 dirty="0">
                <a:solidFill>
                  <a:srgbClr val="BED600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1С УХ, </a:t>
            </a:r>
            <a:r>
              <a:rPr lang="ru-RU" sz="1600" b="1" dirty="0">
                <a:solidFill>
                  <a:srgbClr val="96E5E9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ЕРП</a:t>
            </a:r>
            <a:endParaRPr lang="en-IN" sz="1600" b="1" dirty="0">
              <a:solidFill>
                <a:srgbClr val="96E5E9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9" name="Rectangle 42">
            <a:extLst>
              <a:ext uri="{FF2B5EF4-FFF2-40B4-BE49-F238E27FC236}">
                <a16:creationId xmlns:a16="http://schemas.microsoft.com/office/drawing/2014/main" id="{A089287A-04ED-41FA-BE8E-D4ADAC30D36A}"/>
              </a:ext>
            </a:extLst>
          </p:cNvPr>
          <p:cNvSpPr/>
          <p:nvPr/>
        </p:nvSpPr>
        <p:spPr>
          <a:xfrm>
            <a:off x="10090144" y="6431752"/>
            <a:ext cx="2128693" cy="293864"/>
          </a:xfrm>
          <a:prstGeom prst="rect">
            <a:avLst/>
          </a:prstGeom>
        </p:spPr>
        <p:txBody>
          <a:bodyPr wrap="square" lIns="0" rIns="0" anchor="t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 dirty="0">
                <a:solidFill>
                  <a:srgbClr val="BED600"/>
                </a:solidFill>
                <a:latin typeface="Open Sans" panose="020B0606030504020204"/>
                <a:ea typeface="Open Sans" panose="020B0606030504020204" pitchFamily="34" charset="0"/>
                <a:cs typeface="Open Sans" panose="020B0606030504020204" pitchFamily="34" charset="0"/>
              </a:rPr>
              <a:t>1С УХ, ЕРП</a:t>
            </a:r>
            <a:endParaRPr lang="en-IN" sz="1600" b="1" dirty="0">
              <a:solidFill>
                <a:srgbClr val="BED600"/>
              </a:solidFill>
              <a:latin typeface="Open Sans" panose="020B0606030504020204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173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>
            <a:extLst>
              <a:ext uri="{FF2B5EF4-FFF2-40B4-BE49-F238E27FC236}">
                <a16:creationId xmlns:a16="http://schemas.microsoft.com/office/drawing/2014/main" id="{0E4D8680-AFCE-44D4-ABFE-6BDC5744CF70}"/>
              </a:ext>
            </a:extLst>
          </p:cNvPr>
          <p:cNvSpPr/>
          <p:nvPr/>
        </p:nvSpPr>
        <p:spPr>
          <a:xfrm>
            <a:off x="0" y="1945087"/>
            <a:ext cx="3456384" cy="936104"/>
          </a:xfrm>
          <a:prstGeom prst="rect">
            <a:avLst/>
          </a:prstGeom>
          <a:solidFill>
            <a:srgbClr val="BE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N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9C8979E5-17F8-4306-BA15-F4020AC9731E}"/>
              </a:ext>
            </a:extLst>
          </p:cNvPr>
          <p:cNvSpPr txBox="1"/>
          <p:nvPr/>
        </p:nvSpPr>
        <p:spPr>
          <a:xfrm>
            <a:off x="3456383" y="3606394"/>
            <a:ext cx="6001941" cy="59150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ru-RU" sz="3200" kern="0" dirty="0">
                <a:solidFill>
                  <a:srgbClr val="4D4E5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РЕЗУЛЬТАТ НА ТЕКУЩИЙ ДЕНЬ</a:t>
            </a:r>
            <a:endParaRPr lang="en-US" sz="3200" kern="0" dirty="0">
              <a:solidFill>
                <a:srgbClr val="4D4E5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ACB91B3-4BDB-4E07-ABCD-A42327BC9A3D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8908927-9596-4987-9461-B89F4E8411D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87" y="-215668"/>
            <a:ext cx="2219325" cy="1331595"/>
          </a:xfrm>
          <a:prstGeom prst="rect">
            <a:avLst/>
          </a:prstGeom>
        </p:spPr>
      </p:pic>
      <p:sp>
        <p:nvSpPr>
          <p:cNvPr id="12" name="TextBox 5">
            <a:extLst>
              <a:ext uri="{FF2B5EF4-FFF2-40B4-BE49-F238E27FC236}">
                <a16:creationId xmlns:a16="http://schemas.microsoft.com/office/drawing/2014/main" id="{1CC97AFC-DE2D-4E9B-8FFA-3198B06717CE}"/>
              </a:ext>
            </a:extLst>
          </p:cNvPr>
          <p:cNvSpPr txBox="1"/>
          <p:nvPr/>
        </p:nvSpPr>
        <p:spPr>
          <a:xfrm>
            <a:off x="150387" y="2236633"/>
            <a:ext cx="944355" cy="3419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ru-RU" sz="1600" kern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АСУ ФХД</a:t>
            </a:r>
            <a:endParaRPr lang="en-US" sz="1600" kern="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4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Rounded Corners 69">
            <a:extLst>
              <a:ext uri="{FF2B5EF4-FFF2-40B4-BE49-F238E27FC236}">
                <a16:creationId xmlns:a16="http://schemas.microsoft.com/office/drawing/2014/main" id="{0006E92F-F41F-4BE3-962D-A0C0218858AA}"/>
              </a:ext>
            </a:extLst>
          </p:cNvPr>
          <p:cNvSpPr/>
          <p:nvPr/>
        </p:nvSpPr>
        <p:spPr>
          <a:xfrm>
            <a:off x="866773" y="244192"/>
            <a:ext cx="8039101" cy="418139"/>
          </a:xfrm>
          <a:prstGeom prst="roundRect">
            <a:avLst>
              <a:gd name="adj" fmla="val 5162"/>
            </a:avLst>
          </a:prstGeom>
          <a:solidFill>
            <a:schemeClr val="bg1">
              <a:alpha val="50000"/>
            </a:scheme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rgbClr val="4D4E53"/>
                </a:solidFill>
                <a:latin typeface="Open Sans" panose="020B0606030504020204"/>
                <a:cs typeface="Arial" panose="020B0604020202020204" pitchFamily="34" charset="0"/>
              </a:rPr>
              <a:t>ФУНКЦИОНАЛЬНОЕ ПОКРЫТИЕ</a:t>
            </a:r>
            <a:endParaRPr lang="en-US" sz="3200" dirty="0">
              <a:solidFill>
                <a:srgbClr val="4D4E53"/>
              </a:solidFill>
              <a:latin typeface="Open Sans" panose="020B0606030504020204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778A60C5-EE5E-44E3-A2A5-1EF2CDD8D5C2}"/>
              </a:ext>
            </a:extLst>
          </p:cNvPr>
          <p:cNvSpPr/>
          <p:nvPr/>
        </p:nvSpPr>
        <p:spPr>
          <a:xfrm flipV="1">
            <a:off x="0" y="868126"/>
            <a:ext cx="9924091" cy="45719"/>
          </a:xfrm>
          <a:prstGeom prst="rect">
            <a:avLst/>
          </a:prstGeom>
          <a:gradFill flip="none" rotWithShape="1">
            <a:gsLst>
              <a:gs pos="13000">
                <a:srgbClr val="2DCCD3">
                  <a:lumMod val="20000"/>
                  <a:lumOff val="80000"/>
                </a:srgbClr>
              </a:gs>
              <a:gs pos="100000">
                <a:srgbClr val="BED600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Group 14">
            <a:extLst>
              <a:ext uri="{FF2B5EF4-FFF2-40B4-BE49-F238E27FC236}">
                <a16:creationId xmlns:a16="http://schemas.microsoft.com/office/drawing/2014/main" id="{0576FCE5-67B7-4816-B4ED-375009917AAC}"/>
              </a:ext>
            </a:extLst>
          </p:cNvPr>
          <p:cNvGrpSpPr/>
          <p:nvPr/>
        </p:nvGrpSpPr>
        <p:grpSpPr>
          <a:xfrm>
            <a:off x="821664" y="2063797"/>
            <a:ext cx="3291964" cy="3357475"/>
            <a:chOff x="1413892" y="2038295"/>
            <a:chExt cx="3291964" cy="3357475"/>
          </a:xfrm>
        </p:grpSpPr>
        <p:graphicFrame>
          <p:nvGraphicFramePr>
            <p:cNvPr id="23" name="Chart 15">
              <a:extLst>
                <a:ext uri="{FF2B5EF4-FFF2-40B4-BE49-F238E27FC236}">
                  <a16:creationId xmlns:a16="http://schemas.microsoft.com/office/drawing/2014/main" id="{2427CF85-B194-4FD9-921C-77F2C7134EE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918232642"/>
                </p:ext>
              </p:extLst>
            </p:nvPr>
          </p:nvGraphicFramePr>
          <p:xfrm>
            <a:off x="1413892" y="2038295"/>
            <a:ext cx="3291964" cy="33574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666B4E0-B3AF-4A37-9349-83854AF39EED}"/>
                </a:ext>
              </a:extLst>
            </p:cNvPr>
            <p:cNvSpPr txBox="1"/>
            <p:nvPr/>
          </p:nvSpPr>
          <p:spPr>
            <a:xfrm>
              <a:off x="2052189" y="3115126"/>
              <a:ext cx="1785874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ru-RU" sz="5400" dirty="0">
                  <a:solidFill>
                    <a:srgbClr val="4D4E53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РСБУ</a:t>
              </a:r>
              <a:endParaRPr lang="en-IN" sz="5400" dirty="0">
                <a:solidFill>
                  <a:srgbClr val="4D4E5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cxnSp>
        <p:nvCxnSpPr>
          <p:cNvPr id="32" name="Straight Connector 47">
            <a:extLst>
              <a:ext uri="{FF2B5EF4-FFF2-40B4-BE49-F238E27FC236}">
                <a16:creationId xmlns:a16="http://schemas.microsoft.com/office/drawing/2014/main" id="{BD3AA491-0224-4424-B069-4FDB6113C004}"/>
              </a:ext>
            </a:extLst>
          </p:cNvPr>
          <p:cNvCxnSpPr>
            <a:cxnSpLocks/>
          </p:cNvCxnSpPr>
          <p:nvPr/>
        </p:nvCxnSpPr>
        <p:spPr>
          <a:xfrm>
            <a:off x="4851623" y="3742535"/>
            <a:ext cx="286929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52">
            <a:extLst>
              <a:ext uri="{FF2B5EF4-FFF2-40B4-BE49-F238E27FC236}">
                <a16:creationId xmlns:a16="http://schemas.microsoft.com/office/drawing/2014/main" id="{FC63E360-06F8-479F-97DB-8CBC95A7335D}"/>
              </a:ext>
            </a:extLst>
          </p:cNvPr>
          <p:cNvCxnSpPr>
            <a:cxnSpLocks/>
          </p:cNvCxnSpPr>
          <p:nvPr/>
        </p:nvCxnSpPr>
        <p:spPr>
          <a:xfrm>
            <a:off x="7966619" y="1833489"/>
            <a:ext cx="0" cy="383754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69">
            <a:extLst>
              <a:ext uri="{FF2B5EF4-FFF2-40B4-BE49-F238E27FC236}">
                <a16:creationId xmlns:a16="http://schemas.microsoft.com/office/drawing/2014/main" id="{02566F27-7576-44EF-8A58-A0609285A7B6}"/>
              </a:ext>
            </a:extLst>
          </p:cNvPr>
          <p:cNvCxnSpPr>
            <a:cxnSpLocks/>
          </p:cNvCxnSpPr>
          <p:nvPr/>
        </p:nvCxnSpPr>
        <p:spPr>
          <a:xfrm>
            <a:off x="8230442" y="3742535"/>
            <a:ext cx="286929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5">
            <a:extLst>
              <a:ext uri="{FF2B5EF4-FFF2-40B4-BE49-F238E27FC236}">
                <a16:creationId xmlns:a16="http://schemas.microsoft.com/office/drawing/2014/main" id="{1A646F02-6919-4CA0-8A8D-A9C4E9284BCF}"/>
              </a:ext>
            </a:extLst>
          </p:cNvPr>
          <p:cNvSpPr/>
          <p:nvPr/>
        </p:nvSpPr>
        <p:spPr>
          <a:xfrm>
            <a:off x="4751865" y="2113698"/>
            <a:ext cx="3140428" cy="92935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Учет </a:t>
            </a:r>
            <a:r>
              <a:rPr lang="ru-RU" sz="1400" dirty="0">
                <a:solidFill>
                  <a:srgbClr val="747679"/>
                </a:solidFill>
              </a:rPr>
              <a:t>расчетов с дебиторами и кредиторами</a:t>
            </a:r>
            <a:r>
              <a:rPr lang="en-US" sz="1400" dirty="0">
                <a:solidFill>
                  <a:srgbClr val="747679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Учет расчетов по НДС;</a:t>
            </a:r>
          </a:p>
        </p:txBody>
      </p:sp>
      <p:sp>
        <p:nvSpPr>
          <p:cNvPr id="48" name="Rectangle 57">
            <a:extLst>
              <a:ext uri="{FF2B5EF4-FFF2-40B4-BE49-F238E27FC236}">
                <a16:creationId xmlns:a16="http://schemas.microsoft.com/office/drawing/2014/main" id="{8BE4D496-B82C-4A2B-A231-CE5478A2B5CF}"/>
              </a:ext>
            </a:extLst>
          </p:cNvPr>
          <p:cNvSpPr/>
          <p:nvPr/>
        </p:nvSpPr>
        <p:spPr>
          <a:xfrm>
            <a:off x="4751865" y="3624850"/>
            <a:ext cx="2962499" cy="190456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Учет расходов будущих периодов;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Учет товарно-материальных ценностей;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Учет экспортно-импортных операций</a:t>
            </a:r>
            <a:r>
              <a:rPr lang="en-US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ГТД);</a:t>
            </a:r>
            <a:endParaRPr lang="en-IN" sz="140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9" name="Rectangle 61">
            <a:extLst>
              <a:ext uri="{FF2B5EF4-FFF2-40B4-BE49-F238E27FC236}">
                <a16:creationId xmlns:a16="http://schemas.microsoft.com/office/drawing/2014/main" id="{EBFF52B9-B043-406C-9722-3D48132E5ECF}"/>
              </a:ext>
            </a:extLst>
          </p:cNvPr>
          <p:cNvSpPr/>
          <p:nvPr/>
        </p:nvSpPr>
        <p:spPr>
          <a:xfrm>
            <a:off x="8275856" y="2113698"/>
            <a:ext cx="3094464" cy="125252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Учет финансовых инструментов</a:t>
            </a:r>
            <a:r>
              <a:rPr lang="en-US" sz="1400" dirty="0">
                <a:solidFill>
                  <a:srgbClr val="747679"/>
                </a:solidFill>
              </a:rPr>
              <a:t>;</a:t>
            </a:r>
            <a:endParaRPr lang="ru-RU" sz="1400" dirty="0">
              <a:solidFill>
                <a:srgbClr val="747679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Учет расчетов с персоналом;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Учет основных средств и нематериальных активов</a:t>
            </a:r>
            <a:r>
              <a:rPr lang="ru-RU" sz="1400" dirty="0">
                <a:solidFill>
                  <a:srgbClr val="74767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IN" sz="1400" dirty="0">
              <a:solidFill>
                <a:srgbClr val="74767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Rectangle 65">
            <a:extLst>
              <a:ext uri="{FF2B5EF4-FFF2-40B4-BE49-F238E27FC236}">
                <a16:creationId xmlns:a16="http://schemas.microsoft.com/office/drawing/2014/main" id="{79DCAC1F-590B-43F0-BA4D-7EB4C8BD9075}"/>
              </a:ext>
            </a:extLst>
          </p:cNvPr>
          <p:cNvSpPr/>
          <p:nvPr/>
        </p:nvSpPr>
        <p:spPr>
          <a:xfrm>
            <a:off x="8298114" y="4121710"/>
            <a:ext cx="2887399" cy="125252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Учет денежных средств;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Налоговый учет и отчетность;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Отчетность по РСБУ;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747679"/>
                </a:solidFill>
              </a:rPr>
              <a:t>Статистическая отчетность;</a:t>
            </a:r>
            <a:endParaRPr lang="en-IN" sz="1400" dirty="0">
              <a:solidFill>
                <a:srgbClr val="7476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58136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32B70ECB111EB4EBEEF4FA158B17968" ma:contentTypeVersion="12" ma:contentTypeDescription="Создание документа." ma:contentTypeScope="" ma:versionID="9a1966e8124716e6cefbae61005c1990">
  <xsd:schema xmlns:xsd="http://www.w3.org/2001/XMLSchema" xmlns:xs="http://www.w3.org/2001/XMLSchema" xmlns:p="http://schemas.microsoft.com/office/2006/metadata/properties" xmlns:ns3="c3ebcfae-b9e0-4d82-bff3-f3af38548d94" xmlns:ns4="1be1acfb-79e7-4087-a82e-dde0d836c635" targetNamespace="http://schemas.microsoft.com/office/2006/metadata/properties" ma:root="true" ma:fieldsID="677434d69bc9c2091014121eaf696539" ns3:_="" ns4:_="">
    <xsd:import namespace="c3ebcfae-b9e0-4d82-bff3-f3af38548d94"/>
    <xsd:import namespace="1be1acfb-79e7-4087-a82e-dde0d836c63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ebcfae-b9e0-4d82-bff3-f3af38548d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Хэш подсказки о совместном доступе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1acfb-79e7-4087-a82e-dde0d836c6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be1acfb-79e7-4087-a82e-dde0d836c635" xsi:nil="true"/>
  </documentManagement>
</p:properties>
</file>

<file path=customXml/itemProps1.xml><?xml version="1.0" encoding="utf-8"?>
<ds:datastoreItem xmlns:ds="http://schemas.openxmlformats.org/officeDocument/2006/customXml" ds:itemID="{74F7CA45-9422-4C73-AD68-60F3BA03BD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ebcfae-b9e0-4d82-bff3-f3af38548d94"/>
    <ds:schemaRef ds:uri="1be1acfb-79e7-4087-a82e-dde0d836c6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6BD6B2-DA9B-4AEB-B908-126E97362F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4548CB-696A-44E9-AF5F-75C111B07A14}">
  <ds:schemaRefs>
    <ds:schemaRef ds:uri="http://schemas.microsoft.com/office/infopath/2007/PartnerControls"/>
    <ds:schemaRef ds:uri="http://purl.org/dc/terms/"/>
    <ds:schemaRef ds:uri="c3ebcfae-b9e0-4d82-bff3-f3af38548d94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1be1acfb-79e7-4087-a82e-dde0d836c635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8053</TotalTime>
  <Words>1102</Words>
  <Application>Microsoft Office PowerPoint</Application>
  <PresentationFormat>Широкоэкранный</PresentationFormat>
  <Paragraphs>200</Paragraphs>
  <Slides>18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Open Sans</vt:lpstr>
      <vt:lpstr>Tw Cen MT</vt:lpstr>
      <vt:lpstr>Wingdings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Акопян Гагик</dc:creator>
  <cp:lastModifiedBy>Орехов Евгений</cp:lastModifiedBy>
  <cp:revision>338</cp:revision>
  <dcterms:created xsi:type="dcterms:W3CDTF">2020-11-06T12:12:14Z</dcterms:created>
  <dcterms:modified xsi:type="dcterms:W3CDTF">2023-10-11T08:04:15Z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0x010100732B70ECB111EB4EBEEF4FA158B17968</vt:lpwstr>
  </property>
</Properties>
</file>